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369" r:id="rId6"/>
    <p:sldId id="257" r:id="rId7"/>
    <p:sldId id="320" r:id="rId8"/>
    <p:sldId id="321" r:id="rId9"/>
    <p:sldId id="322" r:id="rId10"/>
    <p:sldId id="328" r:id="rId11"/>
    <p:sldId id="261" r:id="rId12"/>
    <p:sldId id="269" r:id="rId13"/>
    <p:sldId id="323" r:id="rId14"/>
    <p:sldId id="324" r:id="rId15"/>
    <p:sldId id="260" r:id="rId16"/>
    <p:sldId id="325" r:id="rId17"/>
    <p:sldId id="326" r:id="rId18"/>
    <p:sldId id="327" r:id="rId19"/>
    <p:sldId id="259" r:id="rId20"/>
    <p:sldId id="329" r:id="rId21"/>
    <p:sldId id="330" r:id="rId22"/>
    <p:sldId id="331" r:id="rId23"/>
    <p:sldId id="332" r:id="rId24"/>
    <p:sldId id="335" r:id="rId25"/>
    <p:sldId id="336" r:id="rId26"/>
    <p:sldId id="337" r:id="rId27"/>
    <p:sldId id="333" r:id="rId28"/>
    <p:sldId id="334" r:id="rId29"/>
    <p:sldId id="339" r:id="rId30"/>
    <p:sldId id="270" r:id="rId31"/>
    <p:sldId id="338" r:id="rId32"/>
    <p:sldId id="271" r:id="rId33"/>
    <p:sldId id="272" r:id="rId34"/>
    <p:sldId id="273" r:id="rId35"/>
    <p:sldId id="340" r:id="rId36"/>
    <p:sldId id="341" r:id="rId37"/>
    <p:sldId id="342" r:id="rId38"/>
    <p:sldId id="343" r:id="rId39"/>
    <p:sldId id="344" r:id="rId40"/>
    <p:sldId id="346" r:id="rId41"/>
    <p:sldId id="345" r:id="rId42"/>
    <p:sldId id="347" r:id="rId43"/>
    <p:sldId id="348" r:id="rId44"/>
    <p:sldId id="349" r:id="rId45"/>
    <p:sldId id="353" r:id="rId46"/>
    <p:sldId id="262" r:id="rId47"/>
    <p:sldId id="263" r:id="rId48"/>
    <p:sldId id="354" r:id="rId49"/>
    <p:sldId id="350" r:id="rId50"/>
    <p:sldId id="351" r:id="rId51"/>
    <p:sldId id="352" r:id="rId52"/>
    <p:sldId id="362" r:id="rId53"/>
    <p:sldId id="363" r:id="rId54"/>
    <p:sldId id="365" r:id="rId55"/>
    <p:sldId id="364" r:id="rId56"/>
    <p:sldId id="355" r:id="rId57"/>
    <p:sldId id="356" r:id="rId58"/>
    <p:sldId id="357" r:id="rId59"/>
    <p:sldId id="361" r:id="rId60"/>
    <p:sldId id="358" r:id="rId61"/>
    <p:sldId id="359" r:id="rId62"/>
    <p:sldId id="360" r:id="rId63"/>
    <p:sldId id="274" r:id="rId64"/>
    <p:sldId id="275" r:id="rId65"/>
    <p:sldId id="278" r:id="rId66"/>
    <p:sldId id="366" r:id="rId67"/>
    <p:sldId id="276" r:id="rId68"/>
    <p:sldId id="277" r:id="rId69"/>
    <p:sldId id="367" r:id="rId70"/>
    <p:sldId id="368" r:id="rId71"/>
    <p:sldId id="279" r:id="rId72"/>
    <p:sldId id="370" r:id="rId73"/>
    <p:sldId id="265" r:id="rId74"/>
    <p:sldId id="266" r:id="rId75"/>
    <p:sldId id="267" r:id="rId76"/>
    <p:sldId id="268" r:id="rId77"/>
    <p:sldId id="371" r:id="rId78"/>
    <p:sldId id="372"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6B1777-EF0A-4806-B8E0-2A7612C2F31D}" v="40" dt="2021-06-07T02:06:10.5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&#65279;<?xml version="1.0" encoding="utf-8"?><Relationships xmlns="http://schemas.openxmlformats.org/package/2006/relationships"><Relationship Type="http://schemas.openxmlformats.org/officeDocument/2006/relationships/slide" Target="slides/slide22.xml" Id="rId26" /><Relationship Type="http://schemas.openxmlformats.org/officeDocument/2006/relationships/slide" Target="slides/slide17.xml" Id="rId21" /><Relationship Type="http://schemas.openxmlformats.org/officeDocument/2006/relationships/slide" Target="slides/slide38.xml" Id="rId42" /><Relationship Type="http://schemas.openxmlformats.org/officeDocument/2006/relationships/slide" Target="slides/slide43.xml" Id="rId47" /><Relationship Type="http://schemas.openxmlformats.org/officeDocument/2006/relationships/slide" Target="slides/slide59.xml" Id="rId63" /><Relationship Type="http://schemas.openxmlformats.org/officeDocument/2006/relationships/slide" Target="slides/slide64.xml" Id="rId68" /><Relationship Type="http://schemas.openxmlformats.org/officeDocument/2006/relationships/slide" Target="slides/slide12.xml" Id="rId16" /><Relationship Type="http://schemas.openxmlformats.org/officeDocument/2006/relationships/slide" Target="slides/slide7.xml" Id="rId11" /><Relationship Type="http://schemas.openxmlformats.org/officeDocument/2006/relationships/slide" Target="slides/slide28.xml" Id="rId32" /><Relationship Type="http://schemas.openxmlformats.org/officeDocument/2006/relationships/slide" Target="slides/slide33.xml" Id="rId37" /><Relationship Type="http://schemas.openxmlformats.org/officeDocument/2006/relationships/slide" Target="slides/slide49.xml" Id="rId53" /><Relationship Type="http://schemas.openxmlformats.org/officeDocument/2006/relationships/slide" Target="slides/slide54.xml" Id="rId58" /><Relationship Type="http://schemas.openxmlformats.org/officeDocument/2006/relationships/slide" Target="slides/slide70.xml" Id="rId74" /><Relationship Type="http://schemas.openxmlformats.org/officeDocument/2006/relationships/slide" Target="slides/slide75.xml" Id="rId79" /><Relationship Type="http://schemas.openxmlformats.org/officeDocument/2006/relationships/slide" Target="slides/slide1.xml" Id="rId5" /><Relationship Type="http://schemas.openxmlformats.org/officeDocument/2006/relationships/slide" Target="slides/slide15.xml" Id="rId19" /><Relationship Type="http://schemas.openxmlformats.org/officeDocument/2006/relationships/slide" Target="slides/slide10.xml" Id="rId14" /><Relationship Type="http://schemas.openxmlformats.org/officeDocument/2006/relationships/slide" Target="slides/slide18.xml" Id="rId22" /><Relationship Type="http://schemas.openxmlformats.org/officeDocument/2006/relationships/slide" Target="slides/slide23.xml" Id="rId27" /><Relationship Type="http://schemas.openxmlformats.org/officeDocument/2006/relationships/slide" Target="slides/slide26.xml" Id="rId30" /><Relationship Type="http://schemas.openxmlformats.org/officeDocument/2006/relationships/slide" Target="slides/slide31.xml" Id="rId35" /><Relationship Type="http://schemas.openxmlformats.org/officeDocument/2006/relationships/slide" Target="slides/slide39.xml" Id="rId43" /><Relationship Type="http://schemas.openxmlformats.org/officeDocument/2006/relationships/slide" Target="slides/slide44.xml" Id="rId48" /><Relationship Type="http://schemas.openxmlformats.org/officeDocument/2006/relationships/slide" Target="slides/slide52.xml" Id="rId56" /><Relationship Type="http://schemas.openxmlformats.org/officeDocument/2006/relationships/slide" Target="slides/slide60.xml" Id="rId64" /><Relationship Type="http://schemas.openxmlformats.org/officeDocument/2006/relationships/slide" Target="slides/slide65.xml" Id="rId69" /><Relationship Type="http://schemas.openxmlformats.org/officeDocument/2006/relationships/slide" Target="slides/slide73.xml" Id="rId77" /><Relationship Type="http://schemas.openxmlformats.org/officeDocument/2006/relationships/slide" Target="slides/slide4.xml" Id="rId8" /><Relationship Type="http://schemas.openxmlformats.org/officeDocument/2006/relationships/slide" Target="slides/slide47.xml" Id="rId51" /><Relationship Type="http://schemas.openxmlformats.org/officeDocument/2006/relationships/slide" Target="slides/slide68.xml" Id="rId72" /><Relationship Type="http://schemas.openxmlformats.org/officeDocument/2006/relationships/presProps" Target="presProps.xml" Id="rId80" /><Relationship Type="http://schemas.microsoft.com/office/2015/10/relationships/revisionInfo" Target="revisionInfo.xml" Id="rId85" /><Relationship Type="http://schemas.openxmlformats.org/officeDocument/2006/relationships/customXml" Target="../customXml/item3.xml" Id="rId3" /><Relationship Type="http://schemas.openxmlformats.org/officeDocument/2006/relationships/slide" Target="slides/slide8.xml" Id="rId12" /><Relationship Type="http://schemas.openxmlformats.org/officeDocument/2006/relationships/slide" Target="slides/slide13.xml" Id="rId17" /><Relationship Type="http://schemas.openxmlformats.org/officeDocument/2006/relationships/slide" Target="slides/slide21.xml" Id="rId25" /><Relationship Type="http://schemas.openxmlformats.org/officeDocument/2006/relationships/slide" Target="slides/slide29.xml" Id="rId33" /><Relationship Type="http://schemas.openxmlformats.org/officeDocument/2006/relationships/slide" Target="slides/slide34.xml" Id="rId38" /><Relationship Type="http://schemas.openxmlformats.org/officeDocument/2006/relationships/slide" Target="slides/slide42.xml" Id="rId46" /><Relationship Type="http://schemas.openxmlformats.org/officeDocument/2006/relationships/slide" Target="slides/slide55.xml" Id="rId59" /><Relationship Type="http://schemas.openxmlformats.org/officeDocument/2006/relationships/slide" Target="slides/slide63.xml" Id="rId67" /><Relationship Type="http://schemas.openxmlformats.org/officeDocument/2006/relationships/slide" Target="slides/slide16.xml" Id="rId20" /><Relationship Type="http://schemas.openxmlformats.org/officeDocument/2006/relationships/slide" Target="slides/slide37.xml" Id="rId41" /><Relationship Type="http://schemas.openxmlformats.org/officeDocument/2006/relationships/slide" Target="slides/slide50.xml" Id="rId54" /><Relationship Type="http://schemas.openxmlformats.org/officeDocument/2006/relationships/slide" Target="slides/slide58.xml" Id="rId62" /><Relationship Type="http://schemas.openxmlformats.org/officeDocument/2006/relationships/slide" Target="slides/slide66.xml" Id="rId70" /><Relationship Type="http://schemas.openxmlformats.org/officeDocument/2006/relationships/slide" Target="slides/slide71.xml" Id="rId75" /><Relationship Type="http://schemas.openxmlformats.org/officeDocument/2006/relationships/tableStyles" Target="tableStyles.xml" Id="rId83" /><Relationship Type="http://schemas.openxmlformats.org/officeDocument/2006/relationships/customXml" Target="../customXml/item1.xml" Id="rId1" /><Relationship Type="http://schemas.openxmlformats.org/officeDocument/2006/relationships/slide" Target="slides/slide2.xml" Id="rId6" /><Relationship Type="http://schemas.openxmlformats.org/officeDocument/2006/relationships/slide" Target="slides/slide11.xml" Id="rId15" /><Relationship Type="http://schemas.openxmlformats.org/officeDocument/2006/relationships/slide" Target="slides/slide19.xml" Id="rId23" /><Relationship Type="http://schemas.openxmlformats.org/officeDocument/2006/relationships/slide" Target="slides/slide24.xml" Id="rId28" /><Relationship Type="http://schemas.openxmlformats.org/officeDocument/2006/relationships/slide" Target="slides/slide32.xml" Id="rId36" /><Relationship Type="http://schemas.openxmlformats.org/officeDocument/2006/relationships/slide" Target="slides/slide45.xml" Id="rId49" /><Relationship Type="http://schemas.openxmlformats.org/officeDocument/2006/relationships/slide" Target="slides/slide53.xml" Id="rId57" /><Relationship Type="http://schemas.openxmlformats.org/officeDocument/2006/relationships/slide" Target="slides/slide6.xml" Id="rId10" /><Relationship Type="http://schemas.openxmlformats.org/officeDocument/2006/relationships/slide" Target="slides/slide27.xml" Id="rId31" /><Relationship Type="http://schemas.openxmlformats.org/officeDocument/2006/relationships/slide" Target="slides/slide40.xml" Id="rId44" /><Relationship Type="http://schemas.openxmlformats.org/officeDocument/2006/relationships/slide" Target="slides/slide48.xml" Id="rId52" /><Relationship Type="http://schemas.openxmlformats.org/officeDocument/2006/relationships/slide" Target="slides/slide56.xml" Id="rId60" /><Relationship Type="http://schemas.openxmlformats.org/officeDocument/2006/relationships/slide" Target="slides/slide61.xml" Id="rId65" /><Relationship Type="http://schemas.openxmlformats.org/officeDocument/2006/relationships/slide" Target="slides/slide69.xml" Id="rId73" /><Relationship Type="http://schemas.openxmlformats.org/officeDocument/2006/relationships/slide" Target="slides/slide74.xml" Id="rId78" /><Relationship Type="http://schemas.openxmlformats.org/officeDocument/2006/relationships/viewProps" Target="viewProps.xml" Id="rId81" /><Relationship Type="http://schemas.openxmlformats.org/officeDocument/2006/relationships/slideMaster" Target="slideMasters/slideMaster1.xml" Id="rId4" /><Relationship Type="http://schemas.openxmlformats.org/officeDocument/2006/relationships/slide" Target="slides/slide5.xml" Id="rId9" /><Relationship Type="http://schemas.openxmlformats.org/officeDocument/2006/relationships/slide" Target="slides/slide9.xml" Id="rId13" /><Relationship Type="http://schemas.openxmlformats.org/officeDocument/2006/relationships/slide" Target="slides/slide14.xml" Id="rId18" /><Relationship Type="http://schemas.openxmlformats.org/officeDocument/2006/relationships/slide" Target="slides/slide35.xml" Id="rId39" /><Relationship Type="http://schemas.openxmlformats.org/officeDocument/2006/relationships/slide" Target="slides/slide30.xml" Id="rId34" /><Relationship Type="http://schemas.openxmlformats.org/officeDocument/2006/relationships/slide" Target="slides/slide46.xml" Id="rId50" /><Relationship Type="http://schemas.openxmlformats.org/officeDocument/2006/relationships/slide" Target="slides/slide51.xml" Id="rId55" /><Relationship Type="http://schemas.openxmlformats.org/officeDocument/2006/relationships/slide" Target="slides/slide72.xml" Id="rId76" /><Relationship Type="http://schemas.openxmlformats.org/officeDocument/2006/relationships/slide" Target="slides/slide3.xml" Id="rId7" /><Relationship Type="http://schemas.openxmlformats.org/officeDocument/2006/relationships/slide" Target="slides/slide67.xml" Id="rId71" /><Relationship Type="http://schemas.openxmlformats.org/officeDocument/2006/relationships/customXml" Target="../customXml/item2.xml" Id="rId2" /><Relationship Type="http://schemas.openxmlformats.org/officeDocument/2006/relationships/slide" Target="slides/slide25.xml" Id="rId29" /><Relationship Type="http://schemas.openxmlformats.org/officeDocument/2006/relationships/slide" Target="slides/slide20.xml" Id="rId24" /><Relationship Type="http://schemas.openxmlformats.org/officeDocument/2006/relationships/slide" Target="slides/slide36.xml" Id="rId40" /><Relationship Type="http://schemas.openxmlformats.org/officeDocument/2006/relationships/slide" Target="slides/slide41.xml" Id="rId45" /><Relationship Type="http://schemas.openxmlformats.org/officeDocument/2006/relationships/slide" Target="slides/slide62.xml" Id="rId66" /><Relationship Type="http://schemas.openxmlformats.org/officeDocument/2006/relationships/slide" Target="slides/slide57.xml" Id="rId61" /><Relationship Type="http://schemas.openxmlformats.org/officeDocument/2006/relationships/theme" Target="theme/theme1.xml" Id="rId82"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7A28F-5F74-4933-A77D-7964B23D77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BFE07B5-8F97-4BD9-9F91-011EDA54F4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8B3A929-4E49-450F-ABEF-8C4A93791DC5}"/>
              </a:ext>
            </a:extLst>
          </p:cNvPr>
          <p:cNvSpPr>
            <a:spLocks noGrp="1"/>
          </p:cNvSpPr>
          <p:nvPr>
            <p:ph type="dt" sz="half" idx="10"/>
          </p:nvPr>
        </p:nvSpPr>
        <p:spPr/>
        <p:txBody>
          <a:bodyPr/>
          <a:lstStyle/>
          <a:p>
            <a:fld id="{CF2564A4-1D7F-4C47-9C1E-CC2C77EAC5A0}" type="datetimeFigureOut">
              <a:rPr lang="en-IN" smtClean="0"/>
              <a:t>06-06-2021</a:t>
            </a:fld>
            <a:endParaRPr lang="en-IN"/>
          </a:p>
        </p:txBody>
      </p:sp>
      <p:sp>
        <p:nvSpPr>
          <p:cNvPr id="5" name="Footer Placeholder 4">
            <a:extLst>
              <a:ext uri="{FF2B5EF4-FFF2-40B4-BE49-F238E27FC236}">
                <a16:creationId xmlns:a16="http://schemas.microsoft.com/office/drawing/2014/main" id="{D5EDF8D4-740A-457E-935A-B6E32CF60C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BC787E-DB41-4861-877D-68B82508BC09}"/>
              </a:ext>
            </a:extLst>
          </p:cNvPr>
          <p:cNvSpPr>
            <a:spLocks noGrp="1"/>
          </p:cNvSpPr>
          <p:nvPr>
            <p:ph type="sldNum" sz="quarter" idx="12"/>
          </p:nvPr>
        </p:nvSpPr>
        <p:spPr/>
        <p:txBody>
          <a:bodyPr/>
          <a:lstStyle/>
          <a:p>
            <a:fld id="{94AB387A-2562-4F8E-A49D-B3123B24BD20}" type="slidenum">
              <a:rPr lang="en-IN" smtClean="0"/>
              <a:t>‹#›</a:t>
            </a:fld>
            <a:endParaRPr lang="en-IN"/>
          </a:p>
        </p:txBody>
      </p:sp>
    </p:spTree>
    <p:extLst>
      <p:ext uri="{BB962C8B-B14F-4D97-AF65-F5344CB8AC3E}">
        <p14:creationId xmlns:p14="http://schemas.microsoft.com/office/powerpoint/2010/main" val="3352273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0FF28-F54A-4453-A13D-826207B1834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326736-F93D-43A7-8D50-A625A5434C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6B9144-0DA8-45EC-B3AA-0CAD1B193B6A}"/>
              </a:ext>
            </a:extLst>
          </p:cNvPr>
          <p:cNvSpPr>
            <a:spLocks noGrp="1"/>
          </p:cNvSpPr>
          <p:nvPr>
            <p:ph type="dt" sz="half" idx="10"/>
          </p:nvPr>
        </p:nvSpPr>
        <p:spPr/>
        <p:txBody>
          <a:bodyPr/>
          <a:lstStyle/>
          <a:p>
            <a:fld id="{CF2564A4-1D7F-4C47-9C1E-CC2C77EAC5A0}" type="datetimeFigureOut">
              <a:rPr lang="en-IN" smtClean="0"/>
              <a:t>06-06-2021</a:t>
            </a:fld>
            <a:endParaRPr lang="en-IN"/>
          </a:p>
        </p:txBody>
      </p:sp>
      <p:sp>
        <p:nvSpPr>
          <p:cNvPr id="5" name="Footer Placeholder 4">
            <a:extLst>
              <a:ext uri="{FF2B5EF4-FFF2-40B4-BE49-F238E27FC236}">
                <a16:creationId xmlns:a16="http://schemas.microsoft.com/office/drawing/2014/main" id="{60827236-B944-4597-A1EA-BA9547ACC7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60426A-5629-41FC-9C2D-EB85BFC54335}"/>
              </a:ext>
            </a:extLst>
          </p:cNvPr>
          <p:cNvSpPr>
            <a:spLocks noGrp="1"/>
          </p:cNvSpPr>
          <p:nvPr>
            <p:ph type="sldNum" sz="quarter" idx="12"/>
          </p:nvPr>
        </p:nvSpPr>
        <p:spPr/>
        <p:txBody>
          <a:bodyPr/>
          <a:lstStyle/>
          <a:p>
            <a:fld id="{94AB387A-2562-4F8E-A49D-B3123B24BD20}" type="slidenum">
              <a:rPr lang="en-IN" smtClean="0"/>
              <a:t>‹#›</a:t>
            </a:fld>
            <a:endParaRPr lang="en-IN"/>
          </a:p>
        </p:txBody>
      </p:sp>
    </p:spTree>
    <p:extLst>
      <p:ext uri="{BB962C8B-B14F-4D97-AF65-F5344CB8AC3E}">
        <p14:creationId xmlns:p14="http://schemas.microsoft.com/office/powerpoint/2010/main" val="2921812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1F8410-8868-45B7-9E7E-D0C88AE9CE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8487EEB-60C5-48A6-AC53-582DD8E8EE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69FC4B-115B-4962-AC2E-138A045DB8FC}"/>
              </a:ext>
            </a:extLst>
          </p:cNvPr>
          <p:cNvSpPr>
            <a:spLocks noGrp="1"/>
          </p:cNvSpPr>
          <p:nvPr>
            <p:ph type="dt" sz="half" idx="10"/>
          </p:nvPr>
        </p:nvSpPr>
        <p:spPr/>
        <p:txBody>
          <a:bodyPr/>
          <a:lstStyle/>
          <a:p>
            <a:fld id="{CF2564A4-1D7F-4C47-9C1E-CC2C77EAC5A0}" type="datetimeFigureOut">
              <a:rPr lang="en-IN" smtClean="0"/>
              <a:t>06-06-2021</a:t>
            </a:fld>
            <a:endParaRPr lang="en-IN"/>
          </a:p>
        </p:txBody>
      </p:sp>
      <p:sp>
        <p:nvSpPr>
          <p:cNvPr id="5" name="Footer Placeholder 4">
            <a:extLst>
              <a:ext uri="{FF2B5EF4-FFF2-40B4-BE49-F238E27FC236}">
                <a16:creationId xmlns:a16="http://schemas.microsoft.com/office/drawing/2014/main" id="{2245DE63-3B62-4E7A-BA86-BF9B5722A6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28E910-22B3-4F70-A42B-4F5DF7D0E838}"/>
              </a:ext>
            </a:extLst>
          </p:cNvPr>
          <p:cNvSpPr>
            <a:spLocks noGrp="1"/>
          </p:cNvSpPr>
          <p:nvPr>
            <p:ph type="sldNum" sz="quarter" idx="12"/>
          </p:nvPr>
        </p:nvSpPr>
        <p:spPr/>
        <p:txBody>
          <a:bodyPr/>
          <a:lstStyle/>
          <a:p>
            <a:fld id="{94AB387A-2562-4F8E-A49D-B3123B24BD20}" type="slidenum">
              <a:rPr lang="en-IN" smtClean="0"/>
              <a:t>‹#›</a:t>
            </a:fld>
            <a:endParaRPr lang="en-IN"/>
          </a:p>
        </p:txBody>
      </p:sp>
    </p:spTree>
    <p:extLst>
      <p:ext uri="{BB962C8B-B14F-4D97-AF65-F5344CB8AC3E}">
        <p14:creationId xmlns:p14="http://schemas.microsoft.com/office/powerpoint/2010/main" val="3237692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DAE4D-F866-43AB-9708-B688DC73BD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54439E-1302-4C8F-914A-E03D44F901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E37399-0280-4D7C-828C-ACB234023F3F}"/>
              </a:ext>
            </a:extLst>
          </p:cNvPr>
          <p:cNvSpPr>
            <a:spLocks noGrp="1"/>
          </p:cNvSpPr>
          <p:nvPr>
            <p:ph type="dt" sz="half" idx="10"/>
          </p:nvPr>
        </p:nvSpPr>
        <p:spPr/>
        <p:txBody>
          <a:bodyPr/>
          <a:lstStyle/>
          <a:p>
            <a:fld id="{CF2564A4-1D7F-4C47-9C1E-CC2C77EAC5A0}" type="datetimeFigureOut">
              <a:rPr lang="en-IN" smtClean="0"/>
              <a:t>06-06-2021</a:t>
            </a:fld>
            <a:endParaRPr lang="en-IN"/>
          </a:p>
        </p:txBody>
      </p:sp>
      <p:sp>
        <p:nvSpPr>
          <p:cNvPr id="5" name="Footer Placeholder 4">
            <a:extLst>
              <a:ext uri="{FF2B5EF4-FFF2-40B4-BE49-F238E27FC236}">
                <a16:creationId xmlns:a16="http://schemas.microsoft.com/office/drawing/2014/main" id="{55F2C406-5212-4558-9B50-7044AA4653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7CC611-5316-4DB2-9122-BB96380FC9BC}"/>
              </a:ext>
            </a:extLst>
          </p:cNvPr>
          <p:cNvSpPr>
            <a:spLocks noGrp="1"/>
          </p:cNvSpPr>
          <p:nvPr>
            <p:ph type="sldNum" sz="quarter" idx="12"/>
          </p:nvPr>
        </p:nvSpPr>
        <p:spPr/>
        <p:txBody>
          <a:bodyPr/>
          <a:lstStyle/>
          <a:p>
            <a:fld id="{94AB387A-2562-4F8E-A49D-B3123B24BD20}" type="slidenum">
              <a:rPr lang="en-IN" smtClean="0"/>
              <a:t>‹#›</a:t>
            </a:fld>
            <a:endParaRPr lang="en-IN"/>
          </a:p>
        </p:txBody>
      </p:sp>
    </p:spTree>
    <p:extLst>
      <p:ext uri="{BB962C8B-B14F-4D97-AF65-F5344CB8AC3E}">
        <p14:creationId xmlns:p14="http://schemas.microsoft.com/office/powerpoint/2010/main" val="1908221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9E3B5-9B20-4C7B-88DA-387AD49468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593C8C2-CF72-4F9D-AE79-A413A6F635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8307B8-513A-464B-AC52-EC5BF7DA5BFD}"/>
              </a:ext>
            </a:extLst>
          </p:cNvPr>
          <p:cNvSpPr>
            <a:spLocks noGrp="1"/>
          </p:cNvSpPr>
          <p:nvPr>
            <p:ph type="dt" sz="half" idx="10"/>
          </p:nvPr>
        </p:nvSpPr>
        <p:spPr/>
        <p:txBody>
          <a:bodyPr/>
          <a:lstStyle/>
          <a:p>
            <a:fld id="{CF2564A4-1D7F-4C47-9C1E-CC2C77EAC5A0}" type="datetimeFigureOut">
              <a:rPr lang="en-IN" smtClean="0"/>
              <a:t>06-06-2021</a:t>
            </a:fld>
            <a:endParaRPr lang="en-IN"/>
          </a:p>
        </p:txBody>
      </p:sp>
      <p:sp>
        <p:nvSpPr>
          <p:cNvPr id="5" name="Footer Placeholder 4">
            <a:extLst>
              <a:ext uri="{FF2B5EF4-FFF2-40B4-BE49-F238E27FC236}">
                <a16:creationId xmlns:a16="http://schemas.microsoft.com/office/drawing/2014/main" id="{EB8B3417-0D2A-480F-B354-72BF766C9F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119C20-AAFC-4339-A2BE-83488D78CFD7}"/>
              </a:ext>
            </a:extLst>
          </p:cNvPr>
          <p:cNvSpPr>
            <a:spLocks noGrp="1"/>
          </p:cNvSpPr>
          <p:nvPr>
            <p:ph type="sldNum" sz="quarter" idx="12"/>
          </p:nvPr>
        </p:nvSpPr>
        <p:spPr/>
        <p:txBody>
          <a:bodyPr/>
          <a:lstStyle/>
          <a:p>
            <a:fld id="{94AB387A-2562-4F8E-A49D-B3123B24BD20}" type="slidenum">
              <a:rPr lang="en-IN" smtClean="0"/>
              <a:t>‹#›</a:t>
            </a:fld>
            <a:endParaRPr lang="en-IN"/>
          </a:p>
        </p:txBody>
      </p:sp>
    </p:spTree>
    <p:extLst>
      <p:ext uri="{BB962C8B-B14F-4D97-AF65-F5344CB8AC3E}">
        <p14:creationId xmlns:p14="http://schemas.microsoft.com/office/powerpoint/2010/main" val="2851295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6EC01-ED22-4D9D-A505-65EE8A1911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6A836D-F8A0-4DB7-9A08-57D01453E9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1698DB3-2E0A-42B3-B4A6-1738D8AD49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64C553-85B8-41F0-A777-DAE8180F71E8}"/>
              </a:ext>
            </a:extLst>
          </p:cNvPr>
          <p:cNvSpPr>
            <a:spLocks noGrp="1"/>
          </p:cNvSpPr>
          <p:nvPr>
            <p:ph type="dt" sz="half" idx="10"/>
          </p:nvPr>
        </p:nvSpPr>
        <p:spPr/>
        <p:txBody>
          <a:bodyPr/>
          <a:lstStyle/>
          <a:p>
            <a:fld id="{CF2564A4-1D7F-4C47-9C1E-CC2C77EAC5A0}" type="datetimeFigureOut">
              <a:rPr lang="en-IN" smtClean="0"/>
              <a:t>06-06-2021</a:t>
            </a:fld>
            <a:endParaRPr lang="en-IN"/>
          </a:p>
        </p:txBody>
      </p:sp>
      <p:sp>
        <p:nvSpPr>
          <p:cNvPr id="6" name="Footer Placeholder 5">
            <a:extLst>
              <a:ext uri="{FF2B5EF4-FFF2-40B4-BE49-F238E27FC236}">
                <a16:creationId xmlns:a16="http://schemas.microsoft.com/office/drawing/2014/main" id="{D17E1CB4-1F52-4C31-8961-F3FB20729B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352A9D-88F9-4611-8098-1C476CFBF3EE}"/>
              </a:ext>
            </a:extLst>
          </p:cNvPr>
          <p:cNvSpPr>
            <a:spLocks noGrp="1"/>
          </p:cNvSpPr>
          <p:nvPr>
            <p:ph type="sldNum" sz="quarter" idx="12"/>
          </p:nvPr>
        </p:nvSpPr>
        <p:spPr/>
        <p:txBody>
          <a:bodyPr/>
          <a:lstStyle/>
          <a:p>
            <a:fld id="{94AB387A-2562-4F8E-A49D-B3123B24BD20}" type="slidenum">
              <a:rPr lang="en-IN" smtClean="0"/>
              <a:t>‹#›</a:t>
            </a:fld>
            <a:endParaRPr lang="en-IN"/>
          </a:p>
        </p:txBody>
      </p:sp>
    </p:spTree>
    <p:extLst>
      <p:ext uri="{BB962C8B-B14F-4D97-AF65-F5344CB8AC3E}">
        <p14:creationId xmlns:p14="http://schemas.microsoft.com/office/powerpoint/2010/main" val="59206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17F5-DC11-4AD5-889D-6BFBB7A35E8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D73222-2DC0-402A-BFA2-8FE90C5243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326100-DFC7-4B6C-B027-9FD8A03A93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218CCE3-15E8-4AC2-8039-8F1679F30A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F8FEFB-2CD3-4CA5-BF13-0AA7DA0F92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26E2127-31F4-4BE5-A9F4-02E6CF03DFF9}"/>
              </a:ext>
            </a:extLst>
          </p:cNvPr>
          <p:cNvSpPr>
            <a:spLocks noGrp="1"/>
          </p:cNvSpPr>
          <p:nvPr>
            <p:ph type="dt" sz="half" idx="10"/>
          </p:nvPr>
        </p:nvSpPr>
        <p:spPr/>
        <p:txBody>
          <a:bodyPr/>
          <a:lstStyle/>
          <a:p>
            <a:fld id="{CF2564A4-1D7F-4C47-9C1E-CC2C77EAC5A0}" type="datetimeFigureOut">
              <a:rPr lang="en-IN" smtClean="0"/>
              <a:t>06-06-2021</a:t>
            </a:fld>
            <a:endParaRPr lang="en-IN"/>
          </a:p>
        </p:txBody>
      </p:sp>
      <p:sp>
        <p:nvSpPr>
          <p:cNvPr id="8" name="Footer Placeholder 7">
            <a:extLst>
              <a:ext uri="{FF2B5EF4-FFF2-40B4-BE49-F238E27FC236}">
                <a16:creationId xmlns:a16="http://schemas.microsoft.com/office/drawing/2014/main" id="{A159A301-7FD4-425A-AB82-1B8E6930BE4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A570B72-7BD4-44C2-A325-6093D69A94BA}"/>
              </a:ext>
            </a:extLst>
          </p:cNvPr>
          <p:cNvSpPr>
            <a:spLocks noGrp="1"/>
          </p:cNvSpPr>
          <p:nvPr>
            <p:ph type="sldNum" sz="quarter" idx="12"/>
          </p:nvPr>
        </p:nvSpPr>
        <p:spPr/>
        <p:txBody>
          <a:bodyPr/>
          <a:lstStyle/>
          <a:p>
            <a:fld id="{94AB387A-2562-4F8E-A49D-B3123B24BD20}" type="slidenum">
              <a:rPr lang="en-IN" smtClean="0"/>
              <a:t>‹#›</a:t>
            </a:fld>
            <a:endParaRPr lang="en-IN"/>
          </a:p>
        </p:txBody>
      </p:sp>
    </p:spTree>
    <p:extLst>
      <p:ext uri="{BB962C8B-B14F-4D97-AF65-F5344CB8AC3E}">
        <p14:creationId xmlns:p14="http://schemas.microsoft.com/office/powerpoint/2010/main" val="2258695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F4868-9E4C-48C6-AE60-145BDFD9ACD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D2539A7-FD00-4B51-8B68-32F06A0BE30E}"/>
              </a:ext>
            </a:extLst>
          </p:cNvPr>
          <p:cNvSpPr>
            <a:spLocks noGrp="1"/>
          </p:cNvSpPr>
          <p:nvPr>
            <p:ph type="dt" sz="half" idx="10"/>
          </p:nvPr>
        </p:nvSpPr>
        <p:spPr/>
        <p:txBody>
          <a:bodyPr/>
          <a:lstStyle/>
          <a:p>
            <a:fld id="{CF2564A4-1D7F-4C47-9C1E-CC2C77EAC5A0}" type="datetimeFigureOut">
              <a:rPr lang="en-IN" smtClean="0"/>
              <a:t>06-06-2021</a:t>
            </a:fld>
            <a:endParaRPr lang="en-IN"/>
          </a:p>
        </p:txBody>
      </p:sp>
      <p:sp>
        <p:nvSpPr>
          <p:cNvPr id="4" name="Footer Placeholder 3">
            <a:extLst>
              <a:ext uri="{FF2B5EF4-FFF2-40B4-BE49-F238E27FC236}">
                <a16:creationId xmlns:a16="http://schemas.microsoft.com/office/drawing/2014/main" id="{737B6116-A796-4826-9ED7-0A16F379192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4DBAEC5-6C8F-4929-83C6-646F4B16C49D}"/>
              </a:ext>
            </a:extLst>
          </p:cNvPr>
          <p:cNvSpPr>
            <a:spLocks noGrp="1"/>
          </p:cNvSpPr>
          <p:nvPr>
            <p:ph type="sldNum" sz="quarter" idx="12"/>
          </p:nvPr>
        </p:nvSpPr>
        <p:spPr/>
        <p:txBody>
          <a:bodyPr/>
          <a:lstStyle/>
          <a:p>
            <a:fld id="{94AB387A-2562-4F8E-A49D-B3123B24BD20}" type="slidenum">
              <a:rPr lang="en-IN" smtClean="0"/>
              <a:t>‹#›</a:t>
            </a:fld>
            <a:endParaRPr lang="en-IN"/>
          </a:p>
        </p:txBody>
      </p:sp>
    </p:spTree>
    <p:extLst>
      <p:ext uri="{BB962C8B-B14F-4D97-AF65-F5344CB8AC3E}">
        <p14:creationId xmlns:p14="http://schemas.microsoft.com/office/powerpoint/2010/main" val="3024974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AF6BBD-79FB-4C36-87DC-24EE31456881}"/>
              </a:ext>
            </a:extLst>
          </p:cNvPr>
          <p:cNvSpPr>
            <a:spLocks noGrp="1"/>
          </p:cNvSpPr>
          <p:nvPr>
            <p:ph type="dt" sz="half" idx="10"/>
          </p:nvPr>
        </p:nvSpPr>
        <p:spPr/>
        <p:txBody>
          <a:bodyPr/>
          <a:lstStyle/>
          <a:p>
            <a:fld id="{CF2564A4-1D7F-4C47-9C1E-CC2C77EAC5A0}" type="datetimeFigureOut">
              <a:rPr lang="en-IN" smtClean="0"/>
              <a:t>06-06-2021</a:t>
            </a:fld>
            <a:endParaRPr lang="en-IN"/>
          </a:p>
        </p:txBody>
      </p:sp>
      <p:sp>
        <p:nvSpPr>
          <p:cNvPr id="3" name="Footer Placeholder 2">
            <a:extLst>
              <a:ext uri="{FF2B5EF4-FFF2-40B4-BE49-F238E27FC236}">
                <a16:creationId xmlns:a16="http://schemas.microsoft.com/office/drawing/2014/main" id="{475A8F76-4F01-43CA-A286-8BA2F8560DD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E8E894D-9A81-4BFA-BF31-DE5BE2169925}"/>
              </a:ext>
            </a:extLst>
          </p:cNvPr>
          <p:cNvSpPr>
            <a:spLocks noGrp="1"/>
          </p:cNvSpPr>
          <p:nvPr>
            <p:ph type="sldNum" sz="quarter" idx="12"/>
          </p:nvPr>
        </p:nvSpPr>
        <p:spPr/>
        <p:txBody>
          <a:bodyPr/>
          <a:lstStyle/>
          <a:p>
            <a:fld id="{94AB387A-2562-4F8E-A49D-B3123B24BD20}" type="slidenum">
              <a:rPr lang="en-IN" smtClean="0"/>
              <a:t>‹#›</a:t>
            </a:fld>
            <a:endParaRPr lang="en-IN"/>
          </a:p>
        </p:txBody>
      </p:sp>
    </p:spTree>
    <p:extLst>
      <p:ext uri="{BB962C8B-B14F-4D97-AF65-F5344CB8AC3E}">
        <p14:creationId xmlns:p14="http://schemas.microsoft.com/office/powerpoint/2010/main" val="259574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DCF9D-FA2F-4E1D-AFDB-2C14D168F6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8CB8430-470A-423C-88EA-759F3AB9B7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0A27450-DC1D-4EC6-B5ED-28ABF3201D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527B0E-70AA-48E8-8C57-7BE256F8255F}"/>
              </a:ext>
            </a:extLst>
          </p:cNvPr>
          <p:cNvSpPr>
            <a:spLocks noGrp="1"/>
          </p:cNvSpPr>
          <p:nvPr>
            <p:ph type="dt" sz="half" idx="10"/>
          </p:nvPr>
        </p:nvSpPr>
        <p:spPr/>
        <p:txBody>
          <a:bodyPr/>
          <a:lstStyle/>
          <a:p>
            <a:fld id="{CF2564A4-1D7F-4C47-9C1E-CC2C77EAC5A0}" type="datetimeFigureOut">
              <a:rPr lang="en-IN" smtClean="0"/>
              <a:t>06-06-2021</a:t>
            </a:fld>
            <a:endParaRPr lang="en-IN"/>
          </a:p>
        </p:txBody>
      </p:sp>
      <p:sp>
        <p:nvSpPr>
          <p:cNvPr id="6" name="Footer Placeholder 5">
            <a:extLst>
              <a:ext uri="{FF2B5EF4-FFF2-40B4-BE49-F238E27FC236}">
                <a16:creationId xmlns:a16="http://schemas.microsoft.com/office/drawing/2014/main" id="{8145ADB6-44EE-4CA6-8295-38D63E1AE3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D9C6B1-5ABB-4C67-97EF-C3E0073B5C50}"/>
              </a:ext>
            </a:extLst>
          </p:cNvPr>
          <p:cNvSpPr>
            <a:spLocks noGrp="1"/>
          </p:cNvSpPr>
          <p:nvPr>
            <p:ph type="sldNum" sz="quarter" idx="12"/>
          </p:nvPr>
        </p:nvSpPr>
        <p:spPr/>
        <p:txBody>
          <a:bodyPr/>
          <a:lstStyle/>
          <a:p>
            <a:fld id="{94AB387A-2562-4F8E-A49D-B3123B24BD20}" type="slidenum">
              <a:rPr lang="en-IN" smtClean="0"/>
              <a:t>‹#›</a:t>
            </a:fld>
            <a:endParaRPr lang="en-IN"/>
          </a:p>
        </p:txBody>
      </p:sp>
    </p:spTree>
    <p:extLst>
      <p:ext uri="{BB962C8B-B14F-4D97-AF65-F5344CB8AC3E}">
        <p14:creationId xmlns:p14="http://schemas.microsoft.com/office/powerpoint/2010/main" val="149362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8A1BE-87F1-4412-845F-94E3A705B6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E3071D8-5D34-4FD1-B4B6-77487F1A8E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411CAF-45A8-4265-B8B4-24086DE907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04432E-D5B3-49E8-8E97-F166CBD6D23E}"/>
              </a:ext>
            </a:extLst>
          </p:cNvPr>
          <p:cNvSpPr>
            <a:spLocks noGrp="1"/>
          </p:cNvSpPr>
          <p:nvPr>
            <p:ph type="dt" sz="half" idx="10"/>
          </p:nvPr>
        </p:nvSpPr>
        <p:spPr/>
        <p:txBody>
          <a:bodyPr/>
          <a:lstStyle/>
          <a:p>
            <a:fld id="{CF2564A4-1D7F-4C47-9C1E-CC2C77EAC5A0}" type="datetimeFigureOut">
              <a:rPr lang="en-IN" smtClean="0"/>
              <a:t>06-06-2021</a:t>
            </a:fld>
            <a:endParaRPr lang="en-IN"/>
          </a:p>
        </p:txBody>
      </p:sp>
      <p:sp>
        <p:nvSpPr>
          <p:cNvPr id="6" name="Footer Placeholder 5">
            <a:extLst>
              <a:ext uri="{FF2B5EF4-FFF2-40B4-BE49-F238E27FC236}">
                <a16:creationId xmlns:a16="http://schemas.microsoft.com/office/drawing/2014/main" id="{71E98BEF-0A99-4B58-8A05-3B3B1D66B6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07CF76-48DC-4E0E-B43E-81B0CC0D27F3}"/>
              </a:ext>
            </a:extLst>
          </p:cNvPr>
          <p:cNvSpPr>
            <a:spLocks noGrp="1"/>
          </p:cNvSpPr>
          <p:nvPr>
            <p:ph type="sldNum" sz="quarter" idx="12"/>
          </p:nvPr>
        </p:nvSpPr>
        <p:spPr/>
        <p:txBody>
          <a:bodyPr/>
          <a:lstStyle/>
          <a:p>
            <a:fld id="{94AB387A-2562-4F8E-A49D-B3123B24BD20}" type="slidenum">
              <a:rPr lang="en-IN" smtClean="0"/>
              <a:t>‹#›</a:t>
            </a:fld>
            <a:endParaRPr lang="en-IN"/>
          </a:p>
        </p:txBody>
      </p:sp>
    </p:spTree>
    <p:extLst>
      <p:ext uri="{BB962C8B-B14F-4D97-AF65-F5344CB8AC3E}">
        <p14:creationId xmlns:p14="http://schemas.microsoft.com/office/powerpoint/2010/main" val="2056754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942968-C67B-4708-9855-7130C43E0D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80CB0C-D7B4-4591-B545-C9B9F28143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3841F9-4B60-405D-803D-49B64C902E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2564A4-1D7F-4C47-9C1E-CC2C77EAC5A0}" type="datetimeFigureOut">
              <a:rPr lang="en-IN" smtClean="0"/>
              <a:t>06-06-2021</a:t>
            </a:fld>
            <a:endParaRPr lang="en-IN"/>
          </a:p>
        </p:txBody>
      </p:sp>
      <p:sp>
        <p:nvSpPr>
          <p:cNvPr id="5" name="Footer Placeholder 4">
            <a:extLst>
              <a:ext uri="{FF2B5EF4-FFF2-40B4-BE49-F238E27FC236}">
                <a16:creationId xmlns:a16="http://schemas.microsoft.com/office/drawing/2014/main" id="{6B837D2D-4339-4D61-A818-65E8EDB32B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D7F65AF-C98B-47B8-9D62-DFDDA890F0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AB387A-2562-4F8E-A49D-B3123B24BD20}" type="slidenum">
              <a:rPr lang="en-IN" smtClean="0"/>
              <a:t>‹#›</a:t>
            </a:fld>
            <a:endParaRPr lang="en-IN"/>
          </a:p>
        </p:txBody>
      </p:sp>
    </p:spTree>
    <p:extLst>
      <p:ext uri="{BB962C8B-B14F-4D97-AF65-F5344CB8AC3E}">
        <p14:creationId xmlns:p14="http://schemas.microsoft.com/office/powerpoint/2010/main" val="1406395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6EA1A-75A8-4E86-850E-6D15C6E003D6}"/>
              </a:ext>
            </a:extLst>
          </p:cNvPr>
          <p:cNvSpPr>
            <a:spLocks noGrp="1"/>
          </p:cNvSpPr>
          <p:nvPr>
            <p:ph type="ctrTitle"/>
          </p:nvPr>
        </p:nvSpPr>
        <p:spPr/>
        <p:txBody>
          <a:bodyPr/>
          <a:lstStyle/>
          <a:p>
            <a:r>
              <a:rPr lang="en-US" dirty="0"/>
              <a:t>PL/SQL</a:t>
            </a:r>
            <a:endParaRPr lang="en-IN" dirty="0"/>
          </a:p>
        </p:txBody>
      </p:sp>
      <p:sp>
        <p:nvSpPr>
          <p:cNvPr id="3" name="Subtitle 2">
            <a:extLst>
              <a:ext uri="{FF2B5EF4-FFF2-40B4-BE49-F238E27FC236}">
                <a16:creationId xmlns:a16="http://schemas.microsoft.com/office/drawing/2014/main" id="{FA5A8C8A-2354-40A5-A251-610577FCFBBA}"/>
              </a:ext>
            </a:extLst>
          </p:cNvPr>
          <p:cNvSpPr>
            <a:spLocks noGrp="1"/>
          </p:cNvSpPr>
          <p:nvPr>
            <p:ph type="subTitle" idx="1"/>
          </p:nvPr>
        </p:nvSpPr>
        <p:spPr/>
        <p:txBody>
          <a:bodyPr>
            <a:normAutofit lnSpcReduction="10000"/>
          </a:bodyPr>
          <a:lstStyle/>
          <a:p>
            <a:r>
              <a:rPr lang="en-US" dirty="0"/>
              <a:t>CM Suvarna Varma</a:t>
            </a:r>
          </a:p>
          <a:p>
            <a:r>
              <a:rPr lang="en-US" dirty="0"/>
              <a:t>Assoc Prof</a:t>
            </a:r>
          </a:p>
          <a:p>
            <a:r>
              <a:rPr lang="en-US" dirty="0"/>
              <a:t>VVIT</a:t>
            </a:r>
          </a:p>
          <a:p>
            <a:r>
              <a:rPr lang="en-US" dirty="0"/>
              <a:t>Unit 3 part 2/2</a:t>
            </a:r>
            <a:endParaRPr lang="en-IN" dirty="0"/>
          </a:p>
        </p:txBody>
      </p:sp>
    </p:spTree>
    <p:extLst>
      <p:ext uri="{BB962C8B-B14F-4D97-AF65-F5344CB8AC3E}">
        <p14:creationId xmlns:p14="http://schemas.microsoft.com/office/powerpoint/2010/main" val="2517342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38F2B-6FC9-4662-9936-CA85B008A8BB}"/>
              </a:ext>
            </a:extLst>
          </p:cNvPr>
          <p:cNvSpPr>
            <a:spLocks noGrp="1"/>
          </p:cNvSpPr>
          <p:nvPr>
            <p:ph type="title"/>
          </p:nvPr>
        </p:nvSpPr>
        <p:spPr/>
        <p:txBody>
          <a:bodyPr/>
          <a:lstStyle/>
          <a:p>
            <a:r>
              <a:rPr lang="en-US" dirty="0"/>
              <a:t>Basic structure of PL/</a:t>
            </a:r>
            <a:r>
              <a:rPr lang="en-US" dirty="0" err="1"/>
              <a:t>sQL</a:t>
            </a:r>
            <a:endParaRPr lang="en-IN" dirty="0"/>
          </a:p>
        </p:txBody>
      </p:sp>
      <p:pic>
        <p:nvPicPr>
          <p:cNvPr id="5" name="Content Placeholder 4">
            <a:extLst>
              <a:ext uri="{FF2B5EF4-FFF2-40B4-BE49-F238E27FC236}">
                <a16:creationId xmlns:a16="http://schemas.microsoft.com/office/drawing/2014/main" id="{7200E284-8675-4B0F-89F6-AE500C68B615}"/>
              </a:ext>
            </a:extLst>
          </p:cNvPr>
          <p:cNvPicPr>
            <a:picLocks noGrp="1" noChangeAspect="1"/>
          </p:cNvPicPr>
          <p:nvPr>
            <p:ph idx="1"/>
          </p:nvPr>
        </p:nvPicPr>
        <p:blipFill>
          <a:blip r:embed="rId2"/>
          <a:stretch>
            <a:fillRect/>
          </a:stretch>
        </p:blipFill>
        <p:spPr>
          <a:xfrm>
            <a:off x="1420837" y="1477108"/>
            <a:ext cx="8792308" cy="5015767"/>
          </a:xfrm>
        </p:spPr>
      </p:pic>
    </p:spTree>
    <p:extLst>
      <p:ext uri="{BB962C8B-B14F-4D97-AF65-F5344CB8AC3E}">
        <p14:creationId xmlns:p14="http://schemas.microsoft.com/office/powerpoint/2010/main" val="1933442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DC8FA-F22B-4102-875B-5E916A241075}"/>
              </a:ext>
            </a:extLst>
          </p:cNvPr>
          <p:cNvSpPr>
            <a:spLocks noGrp="1"/>
          </p:cNvSpPr>
          <p:nvPr>
            <p:ph type="title"/>
          </p:nvPr>
        </p:nvSpPr>
        <p:spPr/>
        <p:txBody>
          <a:bodyPr/>
          <a:lstStyle/>
          <a:p>
            <a:r>
              <a:rPr lang="en-US" dirty="0"/>
              <a:t>Example</a:t>
            </a:r>
            <a:endParaRPr lang="en-IN" dirty="0"/>
          </a:p>
        </p:txBody>
      </p:sp>
      <p:pic>
        <p:nvPicPr>
          <p:cNvPr id="5" name="Picture 4">
            <a:extLst>
              <a:ext uri="{FF2B5EF4-FFF2-40B4-BE49-F238E27FC236}">
                <a16:creationId xmlns:a16="http://schemas.microsoft.com/office/drawing/2014/main" id="{BCDC3ABC-CAE9-415B-ABF8-9808C399EBF0}"/>
              </a:ext>
            </a:extLst>
          </p:cNvPr>
          <p:cNvPicPr>
            <a:picLocks noChangeAspect="1"/>
          </p:cNvPicPr>
          <p:nvPr/>
        </p:nvPicPr>
        <p:blipFill>
          <a:blip r:embed="rId2"/>
          <a:stretch>
            <a:fillRect/>
          </a:stretch>
        </p:blipFill>
        <p:spPr>
          <a:xfrm>
            <a:off x="295421" y="1459962"/>
            <a:ext cx="7849773" cy="3674745"/>
          </a:xfrm>
          <a:prstGeom prst="rect">
            <a:avLst/>
          </a:prstGeom>
        </p:spPr>
      </p:pic>
      <p:pic>
        <p:nvPicPr>
          <p:cNvPr id="7" name="Picture 6">
            <a:extLst>
              <a:ext uri="{FF2B5EF4-FFF2-40B4-BE49-F238E27FC236}">
                <a16:creationId xmlns:a16="http://schemas.microsoft.com/office/drawing/2014/main" id="{09EE065C-11A1-4476-A2A7-E7ABDD1B7488}"/>
              </a:ext>
            </a:extLst>
          </p:cNvPr>
          <p:cNvPicPr>
            <a:picLocks noChangeAspect="1"/>
          </p:cNvPicPr>
          <p:nvPr/>
        </p:nvPicPr>
        <p:blipFill>
          <a:blip r:embed="rId3"/>
          <a:stretch>
            <a:fillRect/>
          </a:stretch>
        </p:blipFill>
        <p:spPr>
          <a:xfrm>
            <a:off x="7746609" y="5032913"/>
            <a:ext cx="4149970" cy="1459962"/>
          </a:xfrm>
          <a:prstGeom prst="rect">
            <a:avLst/>
          </a:prstGeom>
        </p:spPr>
      </p:pic>
      <p:sp>
        <p:nvSpPr>
          <p:cNvPr id="8" name="TextBox 7">
            <a:extLst>
              <a:ext uri="{FF2B5EF4-FFF2-40B4-BE49-F238E27FC236}">
                <a16:creationId xmlns:a16="http://schemas.microsoft.com/office/drawing/2014/main" id="{1E26C693-5238-44CB-AB2C-68AC63157555}"/>
              </a:ext>
            </a:extLst>
          </p:cNvPr>
          <p:cNvSpPr txBox="1"/>
          <p:nvPr/>
        </p:nvSpPr>
        <p:spPr>
          <a:xfrm>
            <a:off x="9158068" y="4543865"/>
            <a:ext cx="1969477" cy="369332"/>
          </a:xfrm>
          <a:prstGeom prst="rect">
            <a:avLst/>
          </a:prstGeom>
          <a:noFill/>
        </p:spPr>
        <p:txBody>
          <a:bodyPr wrap="square" rtlCol="0">
            <a:spAutoFit/>
          </a:bodyPr>
          <a:lstStyle/>
          <a:p>
            <a:r>
              <a:rPr lang="en-US" dirty="0"/>
              <a:t>OUTPUT:</a:t>
            </a:r>
            <a:endParaRPr lang="en-IN" dirty="0"/>
          </a:p>
        </p:txBody>
      </p:sp>
    </p:spTree>
    <p:extLst>
      <p:ext uri="{BB962C8B-B14F-4D97-AF65-F5344CB8AC3E}">
        <p14:creationId xmlns:p14="http://schemas.microsoft.com/office/powerpoint/2010/main" val="3152713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5AB85-1B73-443B-8843-426F4AE40E71}"/>
              </a:ext>
            </a:extLst>
          </p:cNvPr>
          <p:cNvSpPr>
            <a:spLocks noGrp="1"/>
          </p:cNvSpPr>
          <p:nvPr>
            <p:ph type="title"/>
          </p:nvPr>
        </p:nvSpPr>
        <p:spPr/>
        <p:txBody>
          <a:bodyPr/>
          <a:lstStyle/>
          <a:p>
            <a:r>
              <a:rPr lang="en-US" dirty="0"/>
              <a:t>PRINT</a:t>
            </a:r>
            <a:endParaRPr lang="en-IN" dirty="0"/>
          </a:p>
        </p:txBody>
      </p:sp>
      <p:sp>
        <p:nvSpPr>
          <p:cNvPr id="3" name="Content Placeholder 2">
            <a:extLst>
              <a:ext uri="{FF2B5EF4-FFF2-40B4-BE49-F238E27FC236}">
                <a16:creationId xmlns:a16="http://schemas.microsoft.com/office/drawing/2014/main" id="{B94EE5F8-42D1-4B6C-915C-77B75CA28422}"/>
              </a:ext>
            </a:extLst>
          </p:cNvPr>
          <p:cNvSpPr>
            <a:spLocks noGrp="1"/>
          </p:cNvSpPr>
          <p:nvPr>
            <p:ph idx="1"/>
          </p:nvPr>
        </p:nvSpPr>
        <p:spPr/>
        <p:txBody>
          <a:bodyPr>
            <a:normAutofit/>
          </a:bodyPr>
          <a:lstStyle/>
          <a:p>
            <a:pPr algn="l"/>
            <a:r>
              <a:rPr lang="en-IN" b="0" i="0" dirty="0">
                <a:solidFill>
                  <a:srgbClr val="FF0000"/>
                </a:solidFill>
                <a:effectLst/>
                <a:latin typeface="ff2"/>
              </a:rPr>
              <a:t>                            DBMS_OUTPUT.PUT_LINE   ()                  </a:t>
            </a:r>
          </a:p>
          <a:p>
            <a:pPr algn="l"/>
            <a:r>
              <a:rPr lang="en-IN" b="0" i="0" dirty="0">
                <a:solidFill>
                  <a:srgbClr val="000000"/>
                </a:solidFill>
                <a:effectLst/>
                <a:latin typeface="ff2"/>
              </a:rPr>
              <a:t>It is a pre-defined package that prints the message inside the parenthesis </a:t>
            </a:r>
          </a:p>
          <a:p>
            <a:pPr marL="0" indent="0">
              <a:buNone/>
            </a:pPr>
            <a:endParaRPr lang="en-IN" dirty="0"/>
          </a:p>
        </p:txBody>
      </p:sp>
    </p:spTree>
    <p:extLst>
      <p:ext uri="{BB962C8B-B14F-4D97-AF65-F5344CB8AC3E}">
        <p14:creationId xmlns:p14="http://schemas.microsoft.com/office/powerpoint/2010/main" val="3043273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8E56E-3EAF-43D5-A9D0-5B8DBBD60D94}"/>
              </a:ext>
            </a:extLst>
          </p:cNvPr>
          <p:cNvSpPr>
            <a:spLocks noGrp="1"/>
          </p:cNvSpPr>
          <p:nvPr>
            <p:ph type="title"/>
          </p:nvPr>
        </p:nvSpPr>
        <p:spPr/>
        <p:txBody>
          <a:bodyPr/>
          <a:lstStyle/>
          <a:p>
            <a:r>
              <a:rPr lang="en-US" b="0" i="0" dirty="0">
                <a:effectLst/>
                <a:latin typeface="Arial" panose="020B0604020202020204" pitchFamily="34" charset="0"/>
              </a:rPr>
              <a:t>The PL/SQL Identifiers</a:t>
            </a:r>
            <a:br>
              <a:rPr lang="en-US" b="0"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E9B2C3D2-6581-4667-9E33-34BB6C0095DE}"/>
              </a:ext>
            </a:extLst>
          </p:cNvPr>
          <p:cNvSpPr>
            <a:spLocks noGrp="1"/>
          </p:cNvSpPr>
          <p:nvPr>
            <p:ph idx="1"/>
          </p:nvPr>
        </p:nvSpPr>
        <p:spPr/>
        <p:txBody>
          <a:bodyPr/>
          <a:lstStyle/>
          <a:p>
            <a:pPr algn="just"/>
            <a:r>
              <a:rPr lang="en-US" b="0" i="0" dirty="0">
                <a:solidFill>
                  <a:srgbClr val="000000"/>
                </a:solidFill>
                <a:effectLst/>
                <a:latin typeface="Arial" panose="020B0604020202020204" pitchFamily="34" charset="0"/>
              </a:rPr>
              <a:t>PL/SQL identifiers are constants, variables, exceptions, procedures, cursors, and reserved words. The identifiers consist of a letter optionally followed by more letters, numerals, dollar signs, underscores, and number signs and should not exceed 30 characters.</a:t>
            </a:r>
          </a:p>
          <a:p>
            <a:pPr algn="just"/>
            <a:r>
              <a:rPr lang="en-US" b="0" i="0" dirty="0">
                <a:solidFill>
                  <a:srgbClr val="000000"/>
                </a:solidFill>
                <a:effectLst/>
                <a:latin typeface="Arial" panose="020B0604020202020204" pitchFamily="34" charset="0"/>
              </a:rPr>
              <a:t>By default, </a:t>
            </a:r>
            <a:r>
              <a:rPr lang="en-US" b="1" i="0" dirty="0">
                <a:solidFill>
                  <a:srgbClr val="000000"/>
                </a:solidFill>
                <a:effectLst/>
                <a:latin typeface="Arial" panose="020B0604020202020204" pitchFamily="34" charset="0"/>
              </a:rPr>
              <a:t>identifiers are not case-sensitive</a:t>
            </a:r>
            <a:r>
              <a:rPr lang="en-US" b="0" i="0" dirty="0">
                <a:solidFill>
                  <a:srgbClr val="000000"/>
                </a:solidFill>
                <a:effectLst/>
                <a:latin typeface="Arial" panose="020B0604020202020204" pitchFamily="34" charset="0"/>
              </a:rPr>
              <a:t>. So you can use </a:t>
            </a:r>
            <a:r>
              <a:rPr lang="en-US" b="1" i="0" dirty="0">
                <a:solidFill>
                  <a:srgbClr val="000000"/>
                </a:solidFill>
                <a:effectLst/>
                <a:latin typeface="Arial" panose="020B0604020202020204" pitchFamily="34" charset="0"/>
              </a:rPr>
              <a:t>integer</a:t>
            </a:r>
            <a:r>
              <a:rPr lang="en-US" b="0" i="0" dirty="0">
                <a:solidFill>
                  <a:srgbClr val="000000"/>
                </a:solidFill>
                <a:effectLst/>
                <a:latin typeface="Arial" panose="020B0604020202020204" pitchFamily="34" charset="0"/>
              </a:rPr>
              <a:t> or </a:t>
            </a:r>
            <a:r>
              <a:rPr lang="en-US" b="1" i="0" dirty="0">
                <a:solidFill>
                  <a:srgbClr val="000000"/>
                </a:solidFill>
                <a:effectLst/>
                <a:latin typeface="Arial" panose="020B0604020202020204" pitchFamily="34" charset="0"/>
              </a:rPr>
              <a:t>INTEGER</a:t>
            </a:r>
            <a:r>
              <a:rPr lang="en-US" b="0" i="0" dirty="0">
                <a:solidFill>
                  <a:srgbClr val="000000"/>
                </a:solidFill>
                <a:effectLst/>
                <a:latin typeface="Arial" panose="020B0604020202020204" pitchFamily="34" charset="0"/>
              </a:rPr>
              <a:t> to represent a numeric value. You cannot use a reserved keyword as an identifier.</a:t>
            </a:r>
          </a:p>
          <a:p>
            <a:endParaRPr lang="en-IN" dirty="0"/>
          </a:p>
        </p:txBody>
      </p:sp>
    </p:spTree>
    <p:extLst>
      <p:ext uri="{BB962C8B-B14F-4D97-AF65-F5344CB8AC3E}">
        <p14:creationId xmlns:p14="http://schemas.microsoft.com/office/powerpoint/2010/main" val="2106373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D7B634D-AE95-49E9-A63C-33C53B1AF39C}"/>
              </a:ext>
            </a:extLst>
          </p:cNvPr>
          <p:cNvPicPr>
            <a:picLocks noChangeAspect="1"/>
          </p:cNvPicPr>
          <p:nvPr/>
        </p:nvPicPr>
        <p:blipFill>
          <a:blip r:embed="rId2"/>
          <a:stretch>
            <a:fillRect/>
          </a:stretch>
        </p:blipFill>
        <p:spPr>
          <a:xfrm>
            <a:off x="6096000" y="57150"/>
            <a:ext cx="5298831" cy="5429250"/>
          </a:xfrm>
          <a:prstGeom prst="rect">
            <a:avLst/>
          </a:prstGeom>
        </p:spPr>
      </p:pic>
      <p:pic>
        <p:nvPicPr>
          <p:cNvPr id="9" name="Picture 8">
            <a:extLst>
              <a:ext uri="{FF2B5EF4-FFF2-40B4-BE49-F238E27FC236}">
                <a16:creationId xmlns:a16="http://schemas.microsoft.com/office/drawing/2014/main" id="{DC5561DB-4821-4CE3-875E-E62D9C2E694C}"/>
              </a:ext>
            </a:extLst>
          </p:cNvPr>
          <p:cNvPicPr>
            <a:picLocks noChangeAspect="1"/>
          </p:cNvPicPr>
          <p:nvPr/>
        </p:nvPicPr>
        <p:blipFill>
          <a:blip r:embed="rId3"/>
          <a:stretch>
            <a:fillRect/>
          </a:stretch>
        </p:blipFill>
        <p:spPr>
          <a:xfrm>
            <a:off x="0" y="0"/>
            <a:ext cx="5669280" cy="6639951"/>
          </a:xfrm>
          <a:prstGeom prst="rect">
            <a:avLst/>
          </a:prstGeom>
        </p:spPr>
      </p:pic>
    </p:spTree>
    <p:extLst>
      <p:ext uri="{BB962C8B-B14F-4D97-AF65-F5344CB8AC3E}">
        <p14:creationId xmlns:p14="http://schemas.microsoft.com/office/powerpoint/2010/main" val="3713540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AF767-EF72-4654-9CCB-52DEE57D66B9}"/>
              </a:ext>
            </a:extLst>
          </p:cNvPr>
          <p:cNvSpPr>
            <a:spLocks noGrp="1"/>
          </p:cNvSpPr>
          <p:nvPr>
            <p:ph type="title"/>
          </p:nvPr>
        </p:nvSpPr>
        <p:spPr>
          <a:xfrm>
            <a:off x="838200" y="365125"/>
            <a:ext cx="10515600" cy="549275"/>
          </a:xfrm>
        </p:spPr>
        <p:txBody>
          <a:bodyPr>
            <a:normAutofit fontScale="90000"/>
          </a:bodyPr>
          <a:lstStyle/>
          <a:p>
            <a:r>
              <a:rPr lang="en-US" dirty="0"/>
              <a:t>PL/SQL Comments</a:t>
            </a:r>
            <a:endParaRPr lang="en-IN" dirty="0"/>
          </a:p>
        </p:txBody>
      </p:sp>
      <p:pic>
        <p:nvPicPr>
          <p:cNvPr id="5" name="Content Placeholder 4">
            <a:extLst>
              <a:ext uri="{FF2B5EF4-FFF2-40B4-BE49-F238E27FC236}">
                <a16:creationId xmlns:a16="http://schemas.microsoft.com/office/drawing/2014/main" id="{3DB8D32A-43A2-4603-895D-9C61573315F5}"/>
              </a:ext>
            </a:extLst>
          </p:cNvPr>
          <p:cNvPicPr>
            <a:picLocks noGrp="1" noChangeAspect="1"/>
          </p:cNvPicPr>
          <p:nvPr>
            <p:ph idx="1"/>
          </p:nvPr>
        </p:nvPicPr>
        <p:blipFill>
          <a:blip r:embed="rId2"/>
          <a:stretch>
            <a:fillRect/>
          </a:stretch>
        </p:blipFill>
        <p:spPr>
          <a:xfrm>
            <a:off x="365760" y="914400"/>
            <a:ext cx="11507371" cy="5943600"/>
          </a:xfrm>
        </p:spPr>
      </p:pic>
    </p:spTree>
    <p:extLst>
      <p:ext uri="{BB962C8B-B14F-4D97-AF65-F5344CB8AC3E}">
        <p14:creationId xmlns:p14="http://schemas.microsoft.com/office/powerpoint/2010/main" val="3267961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A2ED4-ED93-4F4E-A03E-1BA504249126}"/>
              </a:ext>
            </a:extLst>
          </p:cNvPr>
          <p:cNvSpPr>
            <a:spLocks noGrp="1"/>
          </p:cNvSpPr>
          <p:nvPr>
            <p:ph type="title"/>
          </p:nvPr>
        </p:nvSpPr>
        <p:spPr/>
        <p:txBody>
          <a:bodyPr/>
          <a:lstStyle/>
          <a:p>
            <a:r>
              <a:rPr lang="en-IN" b="0" i="0" dirty="0">
                <a:solidFill>
                  <a:srgbClr val="000000"/>
                </a:solidFill>
                <a:effectLst/>
                <a:latin typeface="ff1"/>
              </a:rPr>
              <a:t>PL/SQL Datatypes</a:t>
            </a:r>
            <a:br>
              <a:rPr lang="en-IN" b="0" i="0" dirty="0">
                <a:solidFill>
                  <a:srgbClr val="000000"/>
                </a:solidFill>
                <a:effectLst/>
                <a:latin typeface="ff1"/>
              </a:rPr>
            </a:br>
            <a:endParaRPr lang="en-IN" dirty="0"/>
          </a:p>
        </p:txBody>
      </p:sp>
      <p:sp>
        <p:nvSpPr>
          <p:cNvPr id="3" name="Content Placeholder 2">
            <a:extLst>
              <a:ext uri="{FF2B5EF4-FFF2-40B4-BE49-F238E27FC236}">
                <a16:creationId xmlns:a16="http://schemas.microsoft.com/office/drawing/2014/main" id="{2FE0D88D-F42F-4C04-8C00-693597D9E0E6}"/>
              </a:ext>
            </a:extLst>
          </p:cNvPr>
          <p:cNvSpPr>
            <a:spLocks noGrp="1"/>
          </p:cNvSpPr>
          <p:nvPr>
            <p:ph idx="1"/>
          </p:nvPr>
        </p:nvSpPr>
        <p:spPr>
          <a:xfrm>
            <a:off x="422031" y="1069144"/>
            <a:ext cx="10931769" cy="5598941"/>
          </a:xfrm>
        </p:spPr>
        <p:txBody>
          <a:bodyPr>
            <a:normAutofit fontScale="85000" lnSpcReduction="10000"/>
          </a:bodyPr>
          <a:lstStyle/>
          <a:p>
            <a:pPr algn="l"/>
            <a:r>
              <a:rPr lang="en-IN" b="0" i="0" dirty="0">
                <a:solidFill>
                  <a:srgbClr val="FF0000"/>
                </a:solidFill>
                <a:effectLst/>
                <a:latin typeface="ff2"/>
              </a:rPr>
              <a:t>Scalar Types</a:t>
            </a:r>
          </a:p>
          <a:p>
            <a:pPr algn="l"/>
            <a:r>
              <a:rPr lang="en-IN" b="0" i="0" dirty="0">
                <a:solidFill>
                  <a:srgbClr val="000000"/>
                </a:solidFill>
                <a:effectLst/>
                <a:latin typeface="ff2"/>
              </a:rPr>
              <a:t>BINARY_INTEGER ,DEC,DECIMAL,DOUBLE ,,PRECISION,FLOAT,INT,INTEGER,NATURAL, </a:t>
            </a:r>
          </a:p>
          <a:p>
            <a:pPr algn="l"/>
            <a:r>
              <a:rPr lang="en-IN" b="0" i="0" dirty="0">
                <a:solidFill>
                  <a:srgbClr val="000000"/>
                </a:solidFill>
                <a:effectLst/>
                <a:latin typeface="ff2"/>
              </a:rPr>
              <a:t>NATURALN,NUMBER, NUMERIC, PLS_INTEGER,POSITIVE,POSITIVEN,REAL,SIGNTYPE, </a:t>
            </a:r>
          </a:p>
          <a:p>
            <a:pPr algn="l"/>
            <a:r>
              <a:rPr lang="en-IN" b="0" i="0" dirty="0">
                <a:solidFill>
                  <a:srgbClr val="000000"/>
                </a:solidFill>
                <a:effectLst/>
                <a:latin typeface="ff2"/>
              </a:rPr>
              <a:t>SMALLINT,CHAR,CHARACTER,LONG,LONG RAW,NCHAR,NVARCHAR2,RAW,ROWID,STRING, </a:t>
            </a:r>
          </a:p>
          <a:p>
            <a:pPr algn="l"/>
            <a:r>
              <a:rPr lang="en-IN" b="0" i="0" dirty="0">
                <a:solidFill>
                  <a:srgbClr val="000000"/>
                </a:solidFill>
                <a:effectLst/>
                <a:latin typeface="ff2"/>
              </a:rPr>
              <a:t>VARCHAR,VARCHAR2,</a:t>
            </a:r>
          </a:p>
          <a:p>
            <a:pPr algn="l"/>
            <a:r>
              <a:rPr lang="en-IN" b="0" i="0" dirty="0">
                <a:solidFill>
                  <a:srgbClr val="FF0000"/>
                </a:solidFill>
                <a:effectLst/>
                <a:latin typeface="ff2"/>
              </a:rPr>
              <a:t>Composite Types</a:t>
            </a:r>
          </a:p>
          <a:p>
            <a:pPr algn="l"/>
            <a:r>
              <a:rPr lang="en-IN" b="0" i="0" dirty="0">
                <a:solidFill>
                  <a:srgbClr val="000000"/>
                </a:solidFill>
                <a:effectLst/>
                <a:latin typeface="ff2"/>
              </a:rPr>
              <a:t>TABLE, VARRAY, RECORD</a:t>
            </a:r>
          </a:p>
          <a:p>
            <a:pPr algn="l"/>
            <a:r>
              <a:rPr lang="en-IN" b="0" i="0" dirty="0">
                <a:solidFill>
                  <a:srgbClr val="FF0000"/>
                </a:solidFill>
                <a:effectLst/>
                <a:latin typeface="ff2"/>
              </a:rPr>
              <a:t>LOB Types</a:t>
            </a:r>
          </a:p>
          <a:p>
            <a:pPr algn="l"/>
            <a:r>
              <a:rPr lang="en-IN" b="0" i="0" dirty="0">
                <a:solidFill>
                  <a:srgbClr val="000000"/>
                </a:solidFill>
                <a:effectLst/>
                <a:latin typeface="ff2"/>
              </a:rPr>
              <a:t>BFILE, BLOB, CLOB, NCLOB</a:t>
            </a:r>
          </a:p>
          <a:p>
            <a:pPr algn="l"/>
            <a:r>
              <a:rPr lang="en-IN" b="0" i="0" dirty="0">
                <a:solidFill>
                  <a:srgbClr val="FF0000"/>
                </a:solidFill>
                <a:effectLst/>
                <a:latin typeface="ff2"/>
              </a:rPr>
              <a:t>Reference Types</a:t>
            </a:r>
          </a:p>
          <a:p>
            <a:pPr algn="l"/>
            <a:r>
              <a:rPr lang="en-IN" b="0" i="0" dirty="0">
                <a:solidFill>
                  <a:srgbClr val="000000"/>
                </a:solidFill>
                <a:effectLst/>
                <a:latin typeface="ff2"/>
              </a:rPr>
              <a:t>REF CURSOR </a:t>
            </a:r>
          </a:p>
          <a:p>
            <a:pPr algn="l"/>
            <a:r>
              <a:rPr lang="en-IN" b="0" i="0" dirty="0">
                <a:solidFill>
                  <a:srgbClr val="000000"/>
                </a:solidFill>
                <a:effectLst/>
                <a:latin typeface="ff2"/>
              </a:rPr>
              <a:t>BOOLEAN, DATE</a:t>
            </a:r>
          </a:p>
          <a:p>
            <a:pPr algn="l"/>
            <a:endParaRPr lang="en-IN" b="0" i="0" dirty="0">
              <a:solidFill>
                <a:srgbClr val="000000"/>
              </a:solidFill>
              <a:effectLst/>
              <a:latin typeface="ff2"/>
            </a:endParaRPr>
          </a:p>
          <a:p>
            <a:pPr marL="0" indent="0">
              <a:buNone/>
            </a:pPr>
            <a:endParaRPr lang="en-IN" b="1" dirty="0"/>
          </a:p>
        </p:txBody>
      </p:sp>
    </p:spTree>
    <p:extLst>
      <p:ext uri="{BB962C8B-B14F-4D97-AF65-F5344CB8AC3E}">
        <p14:creationId xmlns:p14="http://schemas.microsoft.com/office/powerpoint/2010/main" val="4047403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78F-D81E-4BFE-9584-93F7B25046C0}"/>
              </a:ext>
            </a:extLst>
          </p:cNvPr>
          <p:cNvSpPr>
            <a:spLocks noGrp="1"/>
          </p:cNvSpPr>
          <p:nvPr>
            <p:ph type="title"/>
          </p:nvPr>
        </p:nvSpPr>
        <p:spPr/>
        <p:txBody>
          <a:bodyPr/>
          <a:lstStyle/>
          <a:p>
            <a:r>
              <a:rPr lang="en-US" dirty="0"/>
              <a:t>Subtype – in a datatype</a:t>
            </a:r>
            <a:endParaRPr lang="en-IN" dirty="0"/>
          </a:p>
        </p:txBody>
      </p:sp>
      <p:pic>
        <p:nvPicPr>
          <p:cNvPr id="5" name="Picture 4">
            <a:extLst>
              <a:ext uri="{FF2B5EF4-FFF2-40B4-BE49-F238E27FC236}">
                <a16:creationId xmlns:a16="http://schemas.microsoft.com/office/drawing/2014/main" id="{5F0CFCE2-5529-4D67-9990-76BEF7870795}"/>
              </a:ext>
            </a:extLst>
          </p:cNvPr>
          <p:cNvPicPr>
            <a:picLocks noChangeAspect="1"/>
          </p:cNvPicPr>
          <p:nvPr/>
        </p:nvPicPr>
        <p:blipFill>
          <a:blip r:embed="rId2"/>
          <a:stretch>
            <a:fillRect/>
          </a:stretch>
        </p:blipFill>
        <p:spPr>
          <a:xfrm>
            <a:off x="426720" y="1561514"/>
            <a:ext cx="11338560" cy="4811151"/>
          </a:xfrm>
          <a:prstGeom prst="rect">
            <a:avLst/>
          </a:prstGeom>
        </p:spPr>
      </p:pic>
    </p:spTree>
    <p:extLst>
      <p:ext uri="{BB962C8B-B14F-4D97-AF65-F5344CB8AC3E}">
        <p14:creationId xmlns:p14="http://schemas.microsoft.com/office/powerpoint/2010/main" val="1733566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19402-84B0-4D18-A699-CF7039442C2F}"/>
              </a:ext>
            </a:extLst>
          </p:cNvPr>
          <p:cNvSpPr>
            <a:spLocks noGrp="1"/>
          </p:cNvSpPr>
          <p:nvPr>
            <p:ph type="title"/>
          </p:nvPr>
        </p:nvSpPr>
        <p:spPr/>
        <p:txBody>
          <a:bodyPr/>
          <a:lstStyle/>
          <a:p>
            <a:r>
              <a:rPr lang="en-US" b="0" i="0" dirty="0">
                <a:effectLst/>
                <a:latin typeface="Arial" panose="020B0604020202020204" pitchFamily="34" charset="0"/>
              </a:rPr>
              <a:t>PL/SQL User-Defined Subtypes</a:t>
            </a:r>
            <a:br>
              <a:rPr lang="en-US" b="0"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AB116ECD-75A1-46B4-95CE-256C098EFA14}"/>
              </a:ext>
            </a:extLst>
          </p:cNvPr>
          <p:cNvSpPr>
            <a:spLocks noGrp="1"/>
          </p:cNvSpPr>
          <p:nvPr>
            <p:ph idx="1"/>
          </p:nvPr>
        </p:nvSpPr>
        <p:spPr/>
        <p:txBody>
          <a:bodyPr/>
          <a:lstStyle/>
          <a:p>
            <a:pPr algn="just"/>
            <a:r>
              <a:rPr lang="en-US" b="0" i="0" dirty="0">
                <a:solidFill>
                  <a:srgbClr val="000000"/>
                </a:solidFill>
                <a:effectLst/>
                <a:latin typeface="Arial" panose="020B0604020202020204" pitchFamily="34" charset="0"/>
              </a:rPr>
              <a:t>A subtype is a subset of another data type, which is called its base type. A subtype has the same valid operations as its base type, but only a subset of its valid values.</a:t>
            </a:r>
          </a:p>
          <a:p>
            <a:pPr algn="just"/>
            <a:r>
              <a:rPr lang="en-US" b="0" i="0" dirty="0">
                <a:solidFill>
                  <a:srgbClr val="000000"/>
                </a:solidFill>
                <a:effectLst/>
                <a:latin typeface="Arial" panose="020B0604020202020204" pitchFamily="34" charset="0"/>
              </a:rPr>
              <a:t>PL/SQL predefines several subtypes in package </a:t>
            </a:r>
            <a:r>
              <a:rPr lang="en-US" b="1" i="0" dirty="0">
                <a:solidFill>
                  <a:srgbClr val="000000"/>
                </a:solidFill>
                <a:effectLst/>
                <a:latin typeface="Arial" panose="020B0604020202020204" pitchFamily="34" charset="0"/>
              </a:rPr>
              <a:t>STANDARD</a:t>
            </a:r>
            <a:r>
              <a:rPr lang="en-US" b="0" i="0" dirty="0">
                <a:solidFill>
                  <a:srgbClr val="000000"/>
                </a:solidFill>
                <a:effectLst/>
                <a:latin typeface="Arial" panose="020B0604020202020204" pitchFamily="34" charset="0"/>
              </a:rPr>
              <a:t>.</a:t>
            </a:r>
          </a:p>
          <a:p>
            <a:r>
              <a:rPr lang="en-US" b="0" i="0" dirty="0">
                <a:solidFill>
                  <a:srgbClr val="000000"/>
                </a:solidFill>
                <a:effectLst/>
                <a:latin typeface="Arial" panose="020B0604020202020204" pitchFamily="34" charset="0"/>
              </a:rPr>
              <a:t> For example, PL/SQL predefines the subtypes </a:t>
            </a:r>
            <a:r>
              <a:rPr lang="en-US" b="1" i="0" dirty="0">
                <a:solidFill>
                  <a:srgbClr val="000000"/>
                </a:solidFill>
                <a:effectLst/>
                <a:latin typeface="Arial" panose="020B0604020202020204" pitchFamily="34" charset="0"/>
              </a:rPr>
              <a:t>CHARACTER</a:t>
            </a:r>
            <a:r>
              <a:rPr lang="en-US" b="0" i="0" dirty="0">
                <a:solidFill>
                  <a:srgbClr val="000000"/>
                </a:solidFill>
                <a:effectLst/>
                <a:latin typeface="Arial" panose="020B0604020202020204" pitchFamily="34" charset="0"/>
              </a:rPr>
              <a:t> and </a:t>
            </a:r>
            <a:r>
              <a:rPr lang="en-US" b="1" i="0" dirty="0">
                <a:solidFill>
                  <a:srgbClr val="000000"/>
                </a:solidFill>
                <a:effectLst/>
                <a:latin typeface="Arial" panose="020B0604020202020204" pitchFamily="34" charset="0"/>
              </a:rPr>
              <a:t>INTEGER</a:t>
            </a:r>
            <a:r>
              <a:rPr lang="en-US" b="0" i="0" dirty="0">
                <a:solidFill>
                  <a:srgbClr val="000000"/>
                </a:solidFill>
                <a:effectLst/>
                <a:latin typeface="Arial" panose="020B0604020202020204" pitchFamily="34" charset="0"/>
              </a:rPr>
              <a:t> as follows −</a:t>
            </a:r>
          </a:p>
          <a:p>
            <a:endParaRPr lang="en-IN" dirty="0"/>
          </a:p>
        </p:txBody>
      </p:sp>
      <p:pic>
        <p:nvPicPr>
          <p:cNvPr id="5" name="Picture 4">
            <a:extLst>
              <a:ext uri="{FF2B5EF4-FFF2-40B4-BE49-F238E27FC236}">
                <a16:creationId xmlns:a16="http://schemas.microsoft.com/office/drawing/2014/main" id="{495B48AD-BEA9-4631-B534-553D7BBA3201}"/>
              </a:ext>
            </a:extLst>
          </p:cNvPr>
          <p:cNvPicPr>
            <a:picLocks noChangeAspect="1"/>
          </p:cNvPicPr>
          <p:nvPr/>
        </p:nvPicPr>
        <p:blipFill>
          <a:blip r:embed="rId2"/>
          <a:stretch>
            <a:fillRect/>
          </a:stretch>
        </p:blipFill>
        <p:spPr>
          <a:xfrm>
            <a:off x="1828801" y="4868862"/>
            <a:ext cx="5985436" cy="1443038"/>
          </a:xfrm>
          <a:prstGeom prst="rect">
            <a:avLst/>
          </a:prstGeom>
        </p:spPr>
      </p:pic>
    </p:spTree>
    <p:extLst>
      <p:ext uri="{BB962C8B-B14F-4D97-AF65-F5344CB8AC3E}">
        <p14:creationId xmlns:p14="http://schemas.microsoft.com/office/powerpoint/2010/main" val="2510867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EBC279-E6C1-4D86-8235-5F2371D376A3}"/>
              </a:ext>
            </a:extLst>
          </p:cNvPr>
          <p:cNvPicPr>
            <a:picLocks noChangeAspect="1"/>
          </p:cNvPicPr>
          <p:nvPr/>
        </p:nvPicPr>
        <p:blipFill>
          <a:blip r:embed="rId2"/>
          <a:stretch>
            <a:fillRect/>
          </a:stretch>
        </p:blipFill>
        <p:spPr>
          <a:xfrm>
            <a:off x="126609" y="239152"/>
            <a:ext cx="12065391" cy="6618848"/>
          </a:xfrm>
          <a:prstGeom prst="rect">
            <a:avLst/>
          </a:prstGeom>
        </p:spPr>
      </p:pic>
    </p:spTree>
    <p:extLst>
      <p:ext uri="{BB962C8B-B14F-4D97-AF65-F5344CB8AC3E}">
        <p14:creationId xmlns:p14="http://schemas.microsoft.com/office/powerpoint/2010/main" val="1993590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DDF53-AB99-486A-9EE3-8B4E72F4E983}"/>
              </a:ext>
            </a:extLst>
          </p:cNvPr>
          <p:cNvSpPr>
            <a:spLocks noGrp="1"/>
          </p:cNvSpPr>
          <p:nvPr>
            <p:ph type="title"/>
          </p:nvPr>
        </p:nvSpPr>
        <p:spPr/>
        <p:txBody>
          <a:bodyPr/>
          <a:lstStyle/>
          <a:p>
            <a:r>
              <a:rPr lang="en-US" dirty="0"/>
              <a:t>syllabus</a:t>
            </a:r>
            <a:endParaRPr lang="en-IN" dirty="0"/>
          </a:p>
        </p:txBody>
      </p:sp>
      <p:sp>
        <p:nvSpPr>
          <p:cNvPr id="3" name="Content Placeholder 2">
            <a:extLst>
              <a:ext uri="{FF2B5EF4-FFF2-40B4-BE49-F238E27FC236}">
                <a16:creationId xmlns:a16="http://schemas.microsoft.com/office/drawing/2014/main" id="{BC88C4BC-99AF-447D-84DF-EA1BC8B1A9DA}"/>
              </a:ext>
            </a:extLst>
          </p:cNvPr>
          <p:cNvSpPr>
            <a:spLocks noGrp="1"/>
          </p:cNvSpPr>
          <p:nvPr>
            <p:ph idx="1"/>
          </p:nvPr>
        </p:nvSpPr>
        <p:spPr/>
        <p:txBody>
          <a:bodyPr/>
          <a:lstStyle/>
          <a:p>
            <a:pPr algn="just">
              <a:lnSpc>
                <a:spcPct val="107000"/>
              </a:lnSpc>
              <a:spcAft>
                <a:spcPts val="800"/>
              </a:spcAft>
            </a:pP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SQL Commands: DDL, DML, TCL, DCL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Types of Constraints (Primary, Alternate, Not Null, Check, Foreign), </a:t>
            </a:r>
          </a:p>
          <a:p>
            <a:pPr algn="just">
              <a:lnSpc>
                <a:spcPct val="107000"/>
              </a:lnSpc>
              <a:spcAft>
                <a:spcPts val="800"/>
              </a:spcAft>
            </a:pP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Basic form of SQL query, joins, outer joins, set operations, group operations,</a:t>
            </a:r>
          </a:p>
          <a:p>
            <a:pPr algn="just">
              <a:lnSpc>
                <a:spcPct val="107000"/>
              </a:lnSpc>
              <a:spcAft>
                <a:spcPts val="800"/>
              </a:spcAft>
            </a:pP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 various types of queries,</a:t>
            </a:r>
          </a:p>
          <a:p>
            <a:pPr algn="just">
              <a:lnSpc>
                <a:spcPct val="107000"/>
              </a:lnSpc>
              <a:spcAft>
                <a:spcPts val="800"/>
              </a:spcAft>
            </a:pPr>
            <a:endParaRPr lang="en-IN" sz="1800" dirty="0">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rPr>
              <a:t> PL/SQL (Cursor, Procedures, Functions, Packages, Triggers…)</a:t>
            </a:r>
            <a:endParaRPr lang="en-IN"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83334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AA5BE-F1E8-4F59-8C7E-989D9BEB6F24}"/>
              </a:ext>
            </a:extLst>
          </p:cNvPr>
          <p:cNvSpPr>
            <a:spLocks noGrp="1"/>
          </p:cNvSpPr>
          <p:nvPr>
            <p:ph type="title"/>
          </p:nvPr>
        </p:nvSpPr>
        <p:spPr>
          <a:xfrm>
            <a:off x="838200" y="365125"/>
            <a:ext cx="10515600" cy="563343"/>
          </a:xfrm>
        </p:spPr>
        <p:txBody>
          <a:bodyPr>
            <a:normAutofit fontScale="90000"/>
          </a:bodyPr>
          <a:lstStyle/>
          <a:p>
            <a:pPr algn="l"/>
            <a:r>
              <a:rPr lang="en-US" b="0" i="0" dirty="0">
                <a:effectLst/>
                <a:latin typeface="Arial" panose="020B0604020202020204" pitchFamily="34" charset="0"/>
              </a:rPr>
              <a:t>Variable Declaration in PL/SQL</a:t>
            </a:r>
          </a:p>
        </p:txBody>
      </p:sp>
      <p:sp>
        <p:nvSpPr>
          <p:cNvPr id="3" name="Content Placeholder 2">
            <a:extLst>
              <a:ext uri="{FF2B5EF4-FFF2-40B4-BE49-F238E27FC236}">
                <a16:creationId xmlns:a16="http://schemas.microsoft.com/office/drawing/2014/main" id="{0C96F9E3-202D-4400-AA7F-2AB95A55461D}"/>
              </a:ext>
            </a:extLst>
          </p:cNvPr>
          <p:cNvSpPr>
            <a:spLocks noGrp="1"/>
          </p:cNvSpPr>
          <p:nvPr>
            <p:ph idx="1"/>
          </p:nvPr>
        </p:nvSpPr>
        <p:spPr/>
        <p:txBody>
          <a:bodyPr/>
          <a:lstStyle/>
          <a:p>
            <a:pPr algn="just"/>
            <a:r>
              <a:rPr lang="en-US" b="0" i="0" dirty="0">
                <a:solidFill>
                  <a:srgbClr val="000000"/>
                </a:solidFill>
                <a:effectLst/>
                <a:latin typeface="Arial" panose="020B0604020202020204" pitchFamily="34" charset="0"/>
              </a:rPr>
              <a:t>PL/SQL variables must be declared in the declaration section or in a package as a global variable. When you declare a variable, PL/SQL allocates memory for the variable's value and the storage location is identified by the variable name.</a:t>
            </a:r>
          </a:p>
          <a:p>
            <a:pPr algn="just"/>
            <a:r>
              <a:rPr lang="en-US" b="0" i="0" dirty="0">
                <a:solidFill>
                  <a:srgbClr val="000000"/>
                </a:solidFill>
                <a:effectLst/>
                <a:latin typeface="Arial" panose="020B0604020202020204" pitchFamily="34" charset="0"/>
              </a:rPr>
              <a:t>The syntax for declaring a variable is −</a:t>
            </a:r>
          </a:p>
          <a:p>
            <a:endParaRPr lang="en-IN" dirty="0"/>
          </a:p>
        </p:txBody>
      </p:sp>
      <p:pic>
        <p:nvPicPr>
          <p:cNvPr id="5" name="Picture 4">
            <a:extLst>
              <a:ext uri="{FF2B5EF4-FFF2-40B4-BE49-F238E27FC236}">
                <a16:creationId xmlns:a16="http://schemas.microsoft.com/office/drawing/2014/main" id="{81E0D557-EB11-426E-B365-FE954DCB07EA}"/>
              </a:ext>
            </a:extLst>
          </p:cNvPr>
          <p:cNvPicPr>
            <a:picLocks noChangeAspect="1"/>
          </p:cNvPicPr>
          <p:nvPr/>
        </p:nvPicPr>
        <p:blipFill>
          <a:blip r:embed="rId2"/>
          <a:stretch>
            <a:fillRect/>
          </a:stretch>
        </p:blipFill>
        <p:spPr>
          <a:xfrm>
            <a:off x="1856937" y="4325815"/>
            <a:ext cx="8222492" cy="1329397"/>
          </a:xfrm>
          <a:prstGeom prst="rect">
            <a:avLst/>
          </a:prstGeom>
        </p:spPr>
      </p:pic>
    </p:spTree>
    <p:extLst>
      <p:ext uri="{BB962C8B-B14F-4D97-AF65-F5344CB8AC3E}">
        <p14:creationId xmlns:p14="http://schemas.microsoft.com/office/powerpoint/2010/main" val="773243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E75078-1D14-49F6-9ECD-F56DA4F39979}"/>
              </a:ext>
            </a:extLst>
          </p:cNvPr>
          <p:cNvPicPr>
            <a:picLocks noChangeAspect="1"/>
          </p:cNvPicPr>
          <p:nvPr/>
        </p:nvPicPr>
        <p:blipFill>
          <a:blip r:embed="rId2"/>
          <a:stretch>
            <a:fillRect/>
          </a:stretch>
        </p:blipFill>
        <p:spPr>
          <a:xfrm>
            <a:off x="140677" y="407963"/>
            <a:ext cx="11676185" cy="6450037"/>
          </a:xfrm>
          <a:prstGeom prst="rect">
            <a:avLst/>
          </a:prstGeom>
        </p:spPr>
      </p:pic>
    </p:spTree>
    <p:extLst>
      <p:ext uri="{BB962C8B-B14F-4D97-AF65-F5344CB8AC3E}">
        <p14:creationId xmlns:p14="http://schemas.microsoft.com/office/powerpoint/2010/main" val="2579676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D08C4-413D-42D9-B62C-DBFBA4CC96E8}"/>
              </a:ext>
            </a:extLst>
          </p:cNvPr>
          <p:cNvSpPr>
            <a:spLocks noGrp="1"/>
          </p:cNvSpPr>
          <p:nvPr>
            <p:ph type="title"/>
          </p:nvPr>
        </p:nvSpPr>
        <p:spPr/>
        <p:txBody>
          <a:bodyPr/>
          <a:lstStyle/>
          <a:p>
            <a:r>
              <a:rPr lang="en-US" b="0" i="0" dirty="0">
                <a:effectLst/>
                <a:latin typeface="Arial" panose="020B0604020202020204" pitchFamily="34" charset="0"/>
              </a:rPr>
              <a:t>Initializing Variables in PL/SQL</a:t>
            </a:r>
            <a:br>
              <a:rPr lang="en-US" b="0"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C13D77C8-1BB9-4DF1-A6F1-32A1D26C316F}"/>
              </a:ext>
            </a:extLst>
          </p:cNvPr>
          <p:cNvSpPr>
            <a:spLocks noGrp="1"/>
          </p:cNvSpPr>
          <p:nvPr>
            <p:ph idx="1"/>
          </p:nvPr>
        </p:nvSpPr>
        <p:spPr/>
        <p:txBody>
          <a:bodyPr/>
          <a:lstStyle/>
          <a:p>
            <a:pPr algn="just"/>
            <a:r>
              <a:rPr lang="en-US" b="0" i="0" dirty="0">
                <a:solidFill>
                  <a:srgbClr val="000000"/>
                </a:solidFill>
                <a:effectLst/>
                <a:latin typeface="Arial" panose="020B0604020202020204" pitchFamily="34" charset="0"/>
              </a:rPr>
              <a:t>Whenever you declare a variable, PL/SQL assigns it a default value of NULL. If you want to initialize a variable with a value other than the NULL value, you can do so during the declaration, using either of the following −</a:t>
            </a:r>
          </a:p>
          <a:p>
            <a:pPr algn="just">
              <a:buFont typeface="Arial" panose="020B0604020202020204" pitchFamily="34" charset="0"/>
              <a:buChar char="•"/>
            </a:pPr>
            <a:r>
              <a:rPr lang="en-US" b="0" i="0" dirty="0">
                <a:solidFill>
                  <a:srgbClr val="000000"/>
                </a:solidFill>
                <a:effectLst/>
                <a:latin typeface="Arial" panose="020B0604020202020204" pitchFamily="34" charset="0"/>
              </a:rPr>
              <a:t>The </a:t>
            </a:r>
            <a:r>
              <a:rPr lang="en-US" b="1" i="0" dirty="0">
                <a:solidFill>
                  <a:srgbClr val="000000"/>
                </a:solidFill>
                <a:effectLst/>
                <a:latin typeface="Arial" panose="020B0604020202020204" pitchFamily="34" charset="0"/>
              </a:rPr>
              <a:t>DEFAULT</a:t>
            </a:r>
            <a:r>
              <a:rPr lang="en-US" b="0" i="0" dirty="0">
                <a:solidFill>
                  <a:srgbClr val="000000"/>
                </a:solidFill>
                <a:effectLst/>
                <a:latin typeface="Arial" panose="020B0604020202020204" pitchFamily="34" charset="0"/>
              </a:rPr>
              <a:t> keyword</a:t>
            </a:r>
          </a:p>
          <a:p>
            <a:pPr algn="just">
              <a:buFont typeface="Arial" panose="020B0604020202020204" pitchFamily="34" charset="0"/>
              <a:buChar char="•"/>
            </a:pPr>
            <a:r>
              <a:rPr lang="en-US" b="0" i="0" dirty="0">
                <a:solidFill>
                  <a:srgbClr val="000000"/>
                </a:solidFill>
                <a:effectLst/>
                <a:latin typeface="Arial" panose="020B0604020202020204" pitchFamily="34" charset="0"/>
              </a:rPr>
              <a:t>The </a:t>
            </a:r>
            <a:r>
              <a:rPr lang="en-US" b="1" i="0" dirty="0">
                <a:solidFill>
                  <a:srgbClr val="000000"/>
                </a:solidFill>
                <a:effectLst/>
                <a:latin typeface="Arial" panose="020B0604020202020204" pitchFamily="34" charset="0"/>
              </a:rPr>
              <a:t>assignment</a:t>
            </a:r>
            <a:r>
              <a:rPr lang="en-US" b="0" i="0" dirty="0">
                <a:solidFill>
                  <a:srgbClr val="000000"/>
                </a:solidFill>
                <a:effectLst/>
                <a:latin typeface="Arial" panose="020B0604020202020204" pitchFamily="34" charset="0"/>
              </a:rPr>
              <a:t> operator</a:t>
            </a:r>
          </a:p>
          <a:p>
            <a:endParaRPr lang="en-IN" dirty="0"/>
          </a:p>
        </p:txBody>
      </p:sp>
    </p:spTree>
    <p:extLst>
      <p:ext uri="{BB962C8B-B14F-4D97-AF65-F5344CB8AC3E}">
        <p14:creationId xmlns:p14="http://schemas.microsoft.com/office/powerpoint/2010/main" val="857627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E1C935-3062-411C-847B-DF8D3B8798A5}"/>
              </a:ext>
            </a:extLst>
          </p:cNvPr>
          <p:cNvPicPr>
            <a:picLocks noChangeAspect="1"/>
          </p:cNvPicPr>
          <p:nvPr/>
        </p:nvPicPr>
        <p:blipFill>
          <a:blip r:embed="rId2"/>
          <a:stretch>
            <a:fillRect/>
          </a:stretch>
        </p:blipFill>
        <p:spPr>
          <a:xfrm>
            <a:off x="0" y="0"/>
            <a:ext cx="6801876" cy="1642915"/>
          </a:xfrm>
          <a:prstGeom prst="rect">
            <a:avLst/>
          </a:prstGeom>
        </p:spPr>
      </p:pic>
      <p:pic>
        <p:nvPicPr>
          <p:cNvPr id="7" name="Picture 6">
            <a:extLst>
              <a:ext uri="{FF2B5EF4-FFF2-40B4-BE49-F238E27FC236}">
                <a16:creationId xmlns:a16="http://schemas.microsoft.com/office/drawing/2014/main" id="{F386B806-C679-432A-AE2F-20E00F7489D0}"/>
              </a:ext>
            </a:extLst>
          </p:cNvPr>
          <p:cNvPicPr>
            <a:picLocks noChangeAspect="1"/>
          </p:cNvPicPr>
          <p:nvPr/>
        </p:nvPicPr>
        <p:blipFill>
          <a:blip r:embed="rId3"/>
          <a:stretch>
            <a:fillRect/>
          </a:stretch>
        </p:blipFill>
        <p:spPr>
          <a:xfrm>
            <a:off x="182879" y="1812681"/>
            <a:ext cx="9017391" cy="4813202"/>
          </a:xfrm>
          <a:prstGeom prst="rect">
            <a:avLst/>
          </a:prstGeom>
        </p:spPr>
      </p:pic>
      <p:sp>
        <p:nvSpPr>
          <p:cNvPr id="8" name="TextBox 7">
            <a:extLst>
              <a:ext uri="{FF2B5EF4-FFF2-40B4-BE49-F238E27FC236}">
                <a16:creationId xmlns:a16="http://schemas.microsoft.com/office/drawing/2014/main" id="{D3684CD4-C5D3-40CC-A596-E35DAF868F8C}"/>
              </a:ext>
            </a:extLst>
          </p:cNvPr>
          <p:cNvSpPr txBox="1"/>
          <p:nvPr/>
        </p:nvSpPr>
        <p:spPr>
          <a:xfrm>
            <a:off x="6096000" y="963139"/>
            <a:ext cx="1856935" cy="369332"/>
          </a:xfrm>
          <a:prstGeom prst="rect">
            <a:avLst/>
          </a:prstGeom>
          <a:noFill/>
        </p:spPr>
        <p:txBody>
          <a:bodyPr wrap="square" rtlCol="0">
            <a:spAutoFit/>
          </a:bodyPr>
          <a:lstStyle/>
          <a:p>
            <a:r>
              <a:rPr lang="en-US" dirty="0">
                <a:solidFill>
                  <a:srgbClr val="FF0000"/>
                </a:solidFill>
              </a:rPr>
              <a:t>DEFAULT</a:t>
            </a:r>
            <a:endParaRPr lang="en-IN" dirty="0">
              <a:solidFill>
                <a:srgbClr val="FF0000"/>
              </a:solidFill>
            </a:endParaRPr>
          </a:p>
        </p:txBody>
      </p:sp>
      <p:sp>
        <p:nvSpPr>
          <p:cNvPr id="9" name="TextBox 8">
            <a:extLst>
              <a:ext uri="{FF2B5EF4-FFF2-40B4-BE49-F238E27FC236}">
                <a16:creationId xmlns:a16="http://schemas.microsoft.com/office/drawing/2014/main" id="{5A6976A9-B66F-43C2-95C5-BA68882B12C0}"/>
              </a:ext>
            </a:extLst>
          </p:cNvPr>
          <p:cNvSpPr txBox="1"/>
          <p:nvPr/>
        </p:nvSpPr>
        <p:spPr>
          <a:xfrm>
            <a:off x="4447808" y="452125"/>
            <a:ext cx="1856935" cy="369332"/>
          </a:xfrm>
          <a:prstGeom prst="rect">
            <a:avLst/>
          </a:prstGeom>
          <a:noFill/>
        </p:spPr>
        <p:txBody>
          <a:bodyPr wrap="square" rtlCol="0">
            <a:spAutoFit/>
          </a:bodyPr>
          <a:lstStyle/>
          <a:p>
            <a:r>
              <a:rPr lang="en-US" dirty="0">
                <a:solidFill>
                  <a:srgbClr val="FF0000"/>
                </a:solidFill>
              </a:rPr>
              <a:t>NULL</a:t>
            </a:r>
            <a:endParaRPr lang="en-IN" dirty="0">
              <a:solidFill>
                <a:srgbClr val="FF0000"/>
              </a:solidFill>
            </a:endParaRPr>
          </a:p>
        </p:txBody>
      </p:sp>
      <p:sp>
        <p:nvSpPr>
          <p:cNvPr id="10" name="TextBox 9">
            <a:extLst>
              <a:ext uri="{FF2B5EF4-FFF2-40B4-BE49-F238E27FC236}">
                <a16:creationId xmlns:a16="http://schemas.microsoft.com/office/drawing/2014/main" id="{94FA784D-2E14-4AB6-8B4F-D60D581CF841}"/>
              </a:ext>
            </a:extLst>
          </p:cNvPr>
          <p:cNvSpPr txBox="1"/>
          <p:nvPr/>
        </p:nvSpPr>
        <p:spPr>
          <a:xfrm>
            <a:off x="5765409" y="2139029"/>
            <a:ext cx="1856935" cy="369332"/>
          </a:xfrm>
          <a:prstGeom prst="rect">
            <a:avLst/>
          </a:prstGeom>
          <a:noFill/>
        </p:spPr>
        <p:txBody>
          <a:bodyPr wrap="square" rtlCol="0">
            <a:spAutoFit/>
          </a:bodyPr>
          <a:lstStyle/>
          <a:p>
            <a:r>
              <a:rPr lang="en-US" dirty="0">
                <a:solidFill>
                  <a:srgbClr val="FF0000"/>
                </a:solidFill>
              </a:rPr>
              <a:t>ASSIGNMENT</a:t>
            </a:r>
            <a:endParaRPr lang="en-IN" dirty="0">
              <a:solidFill>
                <a:srgbClr val="FF0000"/>
              </a:solidFill>
            </a:endParaRPr>
          </a:p>
        </p:txBody>
      </p:sp>
    </p:spTree>
    <p:extLst>
      <p:ext uri="{BB962C8B-B14F-4D97-AF65-F5344CB8AC3E}">
        <p14:creationId xmlns:p14="http://schemas.microsoft.com/office/powerpoint/2010/main" val="1210670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D4B3B-E996-4864-BFA6-F662F7ED18E9}"/>
              </a:ext>
            </a:extLst>
          </p:cNvPr>
          <p:cNvSpPr>
            <a:spLocks noGrp="1"/>
          </p:cNvSpPr>
          <p:nvPr>
            <p:ph type="title"/>
          </p:nvPr>
        </p:nvSpPr>
        <p:spPr/>
        <p:txBody>
          <a:bodyPr/>
          <a:lstStyle/>
          <a:p>
            <a:r>
              <a:rPr lang="en-US" dirty="0"/>
              <a:t>Variable scope</a:t>
            </a:r>
            <a:endParaRPr lang="en-IN" dirty="0"/>
          </a:p>
        </p:txBody>
      </p:sp>
      <p:sp>
        <p:nvSpPr>
          <p:cNvPr id="3" name="Content Placeholder 2">
            <a:extLst>
              <a:ext uri="{FF2B5EF4-FFF2-40B4-BE49-F238E27FC236}">
                <a16:creationId xmlns:a16="http://schemas.microsoft.com/office/drawing/2014/main" id="{2C1AFCF9-BF5A-4FBA-B6B0-52CEC902DC9C}"/>
              </a:ext>
            </a:extLst>
          </p:cNvPr>
          <p:cNvSpPr>
            <a:spLocks noGrp="1"/>
          </p:cNvSpPr>
          <p:nvPr>
            <p:ph idx="1"/>
          </p:nvPr>
        </p:nvSpPr>
        <p:spPr/>
        <p:txBody>
          <a:bodyPr/>
          <a:lstStyle/>
          <a:p>
            <a:pPr algn="just"/>
            <a:r>
              <a:rPr lang="en-US" b="0" i="0" dirty="0">
                <a:solidFill>
                  <a:srgbClr val="000000"/>
                </a:solidFill>
                <a:effectLst/>
                <a:latin typeface="Arial" panose="020B0604020202020204" pitchFamily="34" charset="0"/>
              </a:rPr>
              <a:t>PL/SQL allows the nesting of blocks, i.e., each program block may contain another inner block. If a variable is declared within an inner block, it is not accessible to the outer block. However, if a variable is declared and accessible to an outer block, it is also accessible to all nested inner blocks. There are two types of variable scope −</a:t>
            </a:r>
          </a:p>
          <a:p>
            <a:pPr algn="just">
              <a:buFont typeface="Arial" panose="020B0604020202020204" pitchFamily="34" charset="0"/>
              <a:buChar char="•"/>
            </a:pPr>
            <a:r>
              <a:rPr lang="en-US" b="1" i="0" dirty="0">
                <a:solidFill>
                  <a:srgbClr val="000000"/>
                </a:solidFill>
                <a:effectLst/>
                <a:latin typeface="Arial" panose="020B0604020202020204" pitchFamily="34" charset="0"/>
              </a:rPr>
              <a:t>Local variables</a:t>
            </a:r>
            <a:r>
              <a:rPr lang="en-US" b="0" i="0" dirty="0">
                <a:solidFill>
                  <a:srgbClr val="000000"/>
                </a:solidFill>
                <a:effectLst/>
                <a:latin typeface="Arial" panose="020B0604020202020204" pitchFamily="34" charset="0"/>
              </a:rPr>
              <a:t> − Variables declared in an inner block and not accessible to outer blocks.</a:t>
            </a:r>
          </a:p>
          <a:p>
            <a:pPr algn="just">
              <a:buFont typeface="Arial" panose="020B0604020202020204" pitchFamily="34" charset="0"/>
              <a:buChar char="•"/>
            </a:pPr>
            <a:r>
              <a:rPr lang="en-US" b="1" i="0" dirty="0">
                <a:solidFill>
                  <a:srgbClr val="000000"/>
                </a:solidFill>
                <a:effectLst/>
                <a:latin typeface="Arial" panose="020B0604020202020204" pitchFamily="34" charset="0"/>
              </a:rPr>
              <a:t>Global variables</a:t>
            </a:r>
            <a:r>
              <a:rPr lang="en-US" b="0" i="0" dirty="0">
                <a:solidFill>
                  <a:srgbClr val="000000"/>
                </a:solidFill>
                <a:effectLst/>
                <a:latin typeface="Arial" panose="020B0604020202020204" pitchFamily="34" charset="0"/>
              </a:rPr>
              <a:t> − Variables declared in the outermost block or a package.</a:t>
            </a:r>
          </a:p>
          <a:p>
            <a:endParaRPr lang="en-IN" dirty="0"/>
          </a:p>
        </p:txBody>
      </p:sp>
    </p:spTree>
    <p:extLst>
      <p:ext uri="{BB962C8B-B14F-4D97-AF65-F5344CB8AC3E}">
        <p14:creationId xmlns:p14="http://schemas.microsoft.com/office/powerpoint/2010/main" val="4235036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CDE6F5-FC16-4272-9C4F-360F669F2239}"/>
              </a:ext>
            </a:extLst>
          </p:cNvPr>
          <p:cNvPicPr>
            <a:picLocks noChangeAspect="1"/>
          </p:cNvPicPr>
          <p:nvPr/>
        </p:nvPicPr>
        <p:blipFill>
          <a:blip r:embed="rId2"/>
          <a:stretch>
            <a:fillRect/>
          </a:stretch>
        </p:blipFill>
        <p:spPr>
          <a:xfrm>
            <a:off x="0" y="112542"/>
            <a:ext cx="11676185" cy="6358596"/>
          </a:xfrm>
          <a:prstGeom prst="rect">
            <a:avLst/>
          </a:prstGeom>
        </p:spPr>
      </p:pic>
    </p:spTree>
    <p:extLst>
      <p:ext uri="{BB962C8B-B14F-4D97-AF65-F5344CB8AC3E}">
        <p14:creationId xmlns:p14="http://schemas.microsoft.com/office/powerpoint/2010/main" val="7271802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0B4D5-2E55-4E47-A56D-1F324981DCEE}"/>
              </a:ext>
            </a:extLst>
          </p:cNvPr>
          <p:cNvSpPr>
            <a:spLocks noGrp="1"/>
          </p:cNvSpPr>
          <p:nvPr>
            <p:ph type="title"/>
          </p:nvPr>
        </p:nvSpPr>
        <p:spPr>
          <a:xfrm>
            <a:off x="838200" y="365126"/>
            <a:ext cx="10515600" cy="710406"/>
          </a:xfrm>
        </p:spPr>
        <p:txBody>
          <a:bodyPr/>
          <a:lstStyle/>
          <a:p>
            <a:r>
              <a:rPr lang="en-US" dirty="0"/>
              <a:t>Operator Precedence</a:t>
            </a:r>
            <a:endParaRPr lang="en-IN" dirty="0"/>
          </a:p>
        </p:txBody>
      </p:sp>
      <p:pic>
        <p:nvPicPr>
          <p:cNvPr id="5" name="Content Placeholder 4">
            <a:extLst>
              <a:ext uri="{FF2B5EF4-FFF2-40B4-BE49-F238E27FC236}">
                <a16:creationId xmlns:a16="http://schemas.microsoft.com/office/drawing/2014/main" id="{E0C57DBA-7842-4B46-94A3-AECDD6C248AE}"/>
              </a:ext>
            </a:extLst>
          </p:cNvPr>
          <p:cNvPicPr>
            <a:picLocks noGrp="1" noChangeAspect="1"/>
          </p:cNvPicPr>
          <p:nvPr>
            <p:ph idx="1"/>
          </p:nvPr>
        </p:nvPicPr>
        <p:blipFill>
          <a:blip r:embed="rId2"/>
          <a:stretch>
            <a:fillRect/>
          </a:stretch>
        </p:blipFill>
        <p:spPr>
          <a:xfrm>
            <a:off x="520505" y="1075532"/>
            <a:ext cx="10367889" cy="5620690"/>
          </a:xfrm>
        </p:spPr>
      </p:pic>
    </p:spTree>
    <p:extLst>
      <p:ext uri="{BB962C8B-B14F-4D97-AF65-F5344CB8AC3E}">
        <p14:creationId xmlns:p14="http://schemas.microsoft.com/office/powerpoint/2010/main" val="28148056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A7037-9CB5-4F5C-BF0C-182AC5E3C55A}"/>
              </a:ext>
            </a:extLst>
          </p:cNvPr>
          <p:cNvSpPr>
            <a:spLocks noGrp="1"/>
          </p:cNvSpPr>
          <p:nvPr>
            <p:ph type="title"/>
          </p:nvPr>
        </p:nvSpPr>
        <p:spPr/>
        <p:txBody>
          <a:bodyPr/>
          <a:lstStyle/>
          <a:p>
            <a:r>
              <a:rPr lang="en-US" dirty="0"/>
              <a:t>Conditions</a:t>
            </a:r>
            <a:endParaRPr lang="en-IN" dirty="0"/>
          </a:p>
        </p:txBody>
      </p:sp>
      <p:pic>
        <p:nvPicPr>
          <p:cNvPr id="5" name="Content Placeholder 4">
            <a:extLst>
              <a:ext uri="{FF2B5EF4-FFF2-40B4-BE49-F238E27FC236}">
                <a16:creationId xmlns:a16="http://schemas.microsoft.com/office/drawing/2014/main" id="{53C147A2-4CFE-4095-A17F-A0CE0F20339F}"/>
              </a:ext>
            </a:extLst>
          </p:cNvPr>
          <p:cNvPicPr>
            <a:picLocks noGrp="1" noChangeAspect="1"/>
          </p:cNvPicPr>
          <p:nvPr>
            <p:ph idx="1"/>
          </p:nvPr>
        </p:nvPicPr>
        <p:blipFill>
          <a:blip r:embed="rId2"/>
          <a:stretch>
            <a:fillRect/>
          </a:stretch>
        </p:blipFill>
        <p:spPr>
          <a:xfrm>
            <a:off x="3931920" y="492369"/>
            <a:ext cx="8260080" cy="5156383"/>
          </a:xfrm>
        </p:spPr>
      </p:pic>
    </p:spTree>
    <p:extLst>
      <p:ext uri="{BB962C8B-B14F-4D97-AF65-F5344CB8AC3E}">
        <p14:creationId xmlns:p14="http://schemas.microsoft.com/office/powerpoint/2010/main" val="20137616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CAE4C8-AF3E-4EF2-9CFA-C183D59260AD}"/>
              </a:ext>
            </a:extLst>
          </p:cNvPr>
          <p:cNvPicPr>
            <a:picLocks noChangeAspect="1"/>
          </p:cNvPicPr>
          <p:nvPr/>
        </p:nvPicPr>
        <p:blipFill>
          <a:blip r:embed="rId2"/>
          <a:stretch>
            <a:fillRect/>
          </a:stretch>
        </p:blipFill>
        <p:spPr>
          <a:xfrm>
            <a:off x="152363" y="0"/>
            <a:ext cx="9371465" cy="2852225"/>
          </a:xfrm>
          <a:prstGeom prst="rect">
            <a:avLst/>
          </a:prstGeom>
        </p:spPr>
      </p:pic>
      <p:pic>
        <p:nvPicPr>
          <p:cNvPr id="7" name="Picture 6">
            <a:extLst>
              <a:ext uri="{FF2B5EF4-FFF2-40B4-BE49-F238E27FC236}">
                <a16:creationId xmlns:a16="http://schemas.microsoft.com/office/drawing/2014/main" id="{CA421EF0-E56E-466C-9E01-6CE069CC8E6F}"/>
              </a:ext>
            </a:extLst>
          </p:cNvPr>
          <p:cNvPicPr>
            <a:picLocks noChangeAspect="1"/>
          </p:cNvPicPr>
          <p:nvPr/>
        </p:nvPicPr>
        <p:blipFill>
          <a:blip r:embed="rId3"/>
          <a:stretch>
            <a:fillRect/>
          </a:stretch>
        </p:blipFill>
        <p:spPr>
          <a:xfrm>
            <a:off x="152363" y="2790532"/>
            <a:ext cx="9371464" cy="3905690"/>
          </a:xfrm>
          <a:prstGeom prst="rect">
            <a:avLst/>
          </a:prstGeom>
        </p:spPr>
      </p:pic>
    </p:spTree>
    <p:extLst>
      <p:ext uri="{BB962C8B-B14F-4D97-AF65-F5344CB8AC3E}">
        <p14:creationId xmlns:p14="http://schemas.microsoft.com/office/powerpoint/2010/main" val="11133962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41E3A3-AA7C-47E7-9C0B-4C7F5529BDD6}"/>
              </a:ext>
            </a:extLst>
          </p:cNvPr>
          <p:cNvPicPr>
            <a:picLocks noChangeAspect="1"/>
          </p:cNvPicPr>
          <p:nvPr/>
        </p:nvPicPr>
        <p:blipFill>
          <a:blip r:embed="rId2"/>
          <a:stretch>
            <a:fillRect/>
          </a:stretch>
        </p:blipFill>
        <p:spPr>
          <a:xfrm>
            <a:off x="379828" y="225083"/>
            <a:ext cx="10944664" cy="6457071"/>
          </a:xfrm>
          <a:prstGeom prst="rect">
            <a:avLst/>
          </a:prstGeom>
        </p:spPr>
      </p:pic>
    </p:spTree>
    <p:extLst>
      <p:ext uri="{BB962C8B-B14F-4D97-AF65-F5344CB8AC3E}">
        <p14:creationId xmlns:p14="http://schemas.microsoft.com/office/powerpoint/2010/main" val="2924645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E18C9-CA98-45F7-AB70-BAE53DBE79D1}"/>
              </a:ext>
            </a:extLst>
          </p:cNvPr>
          <p:cNvSpPr>
            <a:spLocks noGrp="1"/>
          </p:cNvSpPr>
          <p:nvPr>
            <p:ph type="title"/>
          </p:nvPr>
        </p:nvSpPr>
        <p:spPr/>
        <p:txBody>
          <a:bodyPr/>
          <a:lstStyle/>
          <a:p>
            <a:r>
              <a:rPr lang="en-US" b="0" i="0" dirty="0">
                <a:solidFill>
                  <a:srgbClr val="000000"/>
                </a:solidFill>
                <a:effectLst/>
                <a:latin typeface="ff1"/>
              </a:rPr>
              <a:t>PL/SQL</a:t>
            </a:r>
            <a:br>
              <a:rPr lang="en-US" b="0" i="0" dirty="0">
                <a:solidFill>
                  <a:srgbClr val="000000"/>
                </a:solidFill>
                <a:effectLst/>
                <a:latin typeface="ff1"/>
              </a:rPr>
            </a:br>
            <a:endParaRPr lang="en-IN" dirty="0"/>
          </a:p>
        </p:txBody>
      </p:sp>
      <p:sp>
        <p:nvSpPr>
          <p:cNvPr id="3" name="Content Placeholder 2">
            <a:extLst>
              <a:ext uri="{FF2B5EF4-FFF2-40B4-BE49-F238E27FC236}">
                <a16:creationId xmlns:a16="http://schemas.microsoft.com/office/drawing/2014/main" id="{AE16A15D-4B0C-404D-9C45-526ABBEADF98}"/>
              </a:ext>
            </a:extLst>
          </p:cNvPr>
          <p:cNvSpPr>
            <a:spLocks noGrp="1"/>
          </p:cNvSpPr>
          <p:nvPr>
            <p:ph idx="1"/>
          </p:nvPr>
        </p:nvSpPr>
        <p:spPr>
          <a:xfrm>
            <a:off x="838200" y="1237957"/>
            <a:ext cx="10515600" cy="4939006"/>
          </a:xfrm>
        </p:spPr>
        <p:txBody>
          <a:bodyPr>
            <a:normAutofit fontScale="92500" lnSpcReduction="10000"/>
          </a:bodyPr>
          <a:lstStyle/>
          <a:p>
            <a:pPr algn="l"/>
            <a:r>
              <a:rPr lang="en-US" b="0" i="0" dirty="0">
                <a:solidFill>
                  <a:srgbClr val="000000"/>
                </a:solidFill>
                <a:effectLst/>
                <a:latin typeface="ff2"/>
              </a:rPr>
              <a:t>PL/SQL stands for Procedural Language/SQL.</a:t>
            </a:r>
          </a:p>
          <a:p>
            <a:pPr algn="l"/>
            <a:r>
              <a:rPr lang="en-US" b="0" i="0" dirty="0">
                <a:solidFill>
                  <a:srgbClr val="000000"/>
                </a:solidFill>
                <a:effectLst/>
                <a:latin typeface="ff2"/>
              </a:rPr>
              <a:t>PL/SQL extends SQL by adding control Structures found in other procedural language.</a:t>
            </a:r>
          </a:p>
          <a:p>
            <a:pPr algn="l"/>
            <a:r>
              <a:rPr lang="en-US" b="0" i="0" dirty="0">
                <a:solidFill>
                  <a:srgbClr val="000000"/>
                </a:solidFill>
                <a:effectLst/>
                <a:latin typeface="ff2"/>
              </a:rPr>
              <a:t>PL/SQL combines the flexibility of SQL with Powerful feature of 3rd </a:t>
            </a:r>
          </a:p>
          <a:p>
            <a:pPr marL="0" indent="0" algn="l">
              <a:buNone/>
            </a:pPr>
            <a:r>
              <a:rPr lang="en-US" b="0" i="0" dirty="0">
                <a:solidFill>
                  <a:srgbClr val="000000"/>
                </a:solidFill>
                <a:effectLst/>
                <a:latin typeface="ff2"/>
              </a:rPr>
              <a:t>generation Language.</a:t>
            </a:r>
          </a:p>
          <a:p>
            <a:r>
              <a:rPr lang="en-US" b="0" i="0" dirty="0">
                <a:solidFill>
                  <a:srgbClr val="000000"/>
                </a:solidFill>
                <a:effectLst/>
                <a:latin typeface="ff2"/>
              </a:rPr>
              <a:t>The procedural construct and database access Are present in PL/SQL.</a:t>
            </a:r>
          </a:p>
          <a:p>
            <a:pPr algn="l"/>
            <a:r>
              <a:rPr lang="en-US" b="0" i="0" dirty="0">
                <a:solidFill>
                  <a:srgbClr val="000000"/>
                </a:solidFill>
                <a:effectLst/>
                <a:latin typeface="ff2"/>
              </a:rPr>
              <a:t>PL/SQL can be used in both in database in Oracle Server and in Client side application development tools.</a:t>
            </a:r>
          </a:p>
          <a:p>
            <a:r>
              <a:rPr lang="en-US" b="0" i="0" dirty="0">
                <a:solidFill>
                  <a:srgbClr val="000000"/>
                </a:solidFill>
                <a:effectLst/>
                <a:latin typeface="Arial" panose="020B0604020202020204" pitchFamily="34" charset="0"/>
              </a:rPr>
              <a:t>It was developed by Oracle Corporation in the early 90's to enhance the capabilities of SQL.</a:t>
            </a:r>
          </a:p>
          <a:p>
            <a:r>
              <a:rPr lang="en-US" b="0" i="0" dirty="0">
                <a:solidFill>
                  <a:srgbClr val="000000"/>
                </a:solidFill>
                <a:effectLst/>
                <a:latin typeface="Arial" panose="020B0604020202020204" pitchFamily="34" charset="0"/>
              </a:rPr>
              <a:t> PL/SQL is one of three key programming languages embedded in the Oracle Database, along with SQL itself and Java. </a:t>
            </a:r>
            <a:endParaRPr lang="en-IN" dirty="0"/>
          </a:p>
          <a:p>
            <a:pPr algn="l"/>
            <a:endParaRPr lang="en-US" b="0" i="0" dirty="0">
              <a:solidFill>
                <a:srgbClr val="000000"/>
              </a:solidFill>
              <a:effectLst/>
              <a:latin typeface="ff2"/>
            </a:endParaRPr>
          </a:p>
          <a:p>
            <a:endParaRPr lang="en-IN" dirty="0"/>
          </a:p>
        </p:txBody>
      </p:sp>
    </p:spTree>
    <p:extLst>
      <p:ext uri="{BB962C8B-B14F-4D97-AF65-F5344CB8AC3E}">
        <p14:creationId xmlns:p14="http://schemas.microsoft.com/office/powerpoint/2010/main" val="17362073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4C7CC3-B3D8-42FC-8158-3F986E3C6486}"/>
              </a:ext>
            </a:extLst>
          </p:cNvPr>
          <p:cNvSpPr>
            <a:spLocks noGrp="1"/>
          </p:cNvSpPr>
          <p:nvPr>
            <p:ph idx="1"/>
          </p:nvPr>
        </p:nvSpPr>
        <p:spPr>
          <a:xfrm>
            <a:off x="247357" y="193772"/>
            <a:ext cx="10515600" cy="1705366"/>
          </a:xfrm>
        </p:spPr>
        <p:txBody>
          <a:bodyPr>
            <a:normAutofit fontScale="92500" lnSpcReduction="10000"/>
          </a:bodyPr>
          <a:lstStyle/>
          <a:p>
            <a:r>
              <a:rPr lang="en-US" b="0" i="0" dirty="0">
                <a:solidFill>
                  <a:srgbClr val="000000"/>
                </a:solidFill>
                <a:effectLst/>
                <a:latin typeface="Arial" panose="020B0604020202020204" pitchFamily="34" charset="0"/>
              </a:rPr>
              <a:t>PL/SQL loops can be labeled. The label should be enclosed by double angle brackets (&lt;&lt; and &gt;&gt;) and appear at the beginning of the LOOP statement. The label name can also appear at the end of the LOOP statement. You may use the label in the EXIT statement to exit from the loop.</a:t>
            </a:r>
            <a:endParaRPr lang="en-IN" dirty="0"/>
          </a:p>
        </p:txBody>
      </p:sp>
      <p:pic>
        <p:nvPicPr>
          <p:cNvPr id="8" name="Picture 7">
            <a:extLst>
              <a:ext uri="{FF2B5EF4-FFF2-40B4-BE49-F238E27FC236}">
                <a16:creationId xmlns:a16="http://schemas.microsoft.com/office/drawing/2014/main" id="{56CCF54F-3D7D-4551-ACD6-AA21E30DC2B1}"/>
              </a:ext>
            </a:extLst>
          </p:cNvPr>
          <p:cNvPicPr>
            <a:picLocks noChangeAspect="1"/>
          </p:cNvPicPr>
          <p:nvPr/>
        </p:nvPicPr>
        <p:blipFill>
          <a:blip r:embed="rId2"/>
          <a:stretch>
            <a:fillRect/>
          </a:stretch>
        </p:blipFill>
        <p:spPr>
          <a:xfrm>
            <a:off x="114007" y="1843991"/>
            <a:ext cx="5391150" cy="4791075"/>
          </a:xfrm>
          <a:prstGeom prst="rect">
            <a:avLst/>
          </a:prstGeom>
        </p:spPr>
      </p:pic>
      <p:pic>
        <p:nvPicPr>
          <p:cNvPr id="10" name="Picture 9">
            <a:extLst>
              <a:ext uri="{FF2B5EF4-FFF2-40B4-BE49-F238E27FC236}">
                <a16:creationId xmlns:a16="http://schemas.microsoft.com/office/drawing/2014/main" id="{06A998FF-838D-4E7E-BC5F-3AA7CBB73996}"/>
              </a:ext>
            </a:extLst>
          </p:cNvPr>
          <p:cNvPicPr>
            <a:picLocks noChangeAspect="1"/>
          </p:cNvPicPr>
          <p:nvPr/>
        </p:nvPicPr>
        <p:blipFill>
          <a:blip r:embed="rId3"/>
          <a:stretch>
            <a:fillRect/>
          </a:stretch>
        </p:blipFill>
        <p:spPr>
          <a:xfrm>
            <a:off x="7610622" y="2066924"/>
            <a:ext cx="3152335" cy="2395537"/>
          </a:xfrm>
          <a:prstGeom prst="rect">
            <a:avLst/>
          </a:prstGeom>
        </p:spPr>
      </p:pic>
    </p:spTree>
    <p:extLst>
      <p:ext uri="{BB962C8B-B14F-4D97-AF65-F5344CB8AC3E}">
        <p14:creationId xmlns:p14="http://schemas.microsoft.com/office/powerpoint/2010/main" val="37950054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A7037-9CB5-4F5C-BF0C-182AC5E3C55A}"/>
              </a:ext>
            </a:extLst>
          </p:cNvPr>
          <p:cNvSpPr>
            <a:spLocks noGrp="1"/>
          </p:cNvSpPr>
          <p:nvPr>
            <p:ph type="title"/>
          </p:nvPr>
        </p:nvSpPr>
        <p:spPr>
          <a:xfrm>
            <a:off x="838200" y="365125"/>
            <a:ext cx="10515600" cy="619613"/>
          </a:xfrm>
        </p:spPr>
        <p:txBody>
          <a:bodyPr>
            <a:normAutofit fontScale="90000"/>
          </a:bodyPr>
          <a:lstStyle/>
          <a:p>
            <a:r>
              <a:rPr lang="en-US" dirty="0"/>
              <a:t>V-Array</a:t>
            </a:r>
            <a:endParaRPr lang="en-IN" dirty="0"/>
          </a:p>
        </p:txBody>
      </p:sp>
      <p:pic>
        <p:nvPicPr>
          <p:cNvPr id="6" name="Content Placeholder 5">
            <a:extLst>
              <a:ext uri="{FF2B5EF4-FFF2-40B4-BE49-F238E27FC236}">
                <a16:creationId xmlns:a16="http://schemas.microsoft.com/office/drawing/2014/main" id="{EB450770-64AB-44DA-8E45-39D6EE4140F0}"/>
              </a:ext>
            </a:extLst>
          </p:cNvPr>
          <p:cNvPicPr>
            <a:picLocks noGrp="1" noChangeAspect="1"/>
          </p:cNvPicPr>
          <p:nvPr>
            <p:ph idx="1"/>
          </p:nvPr>
        </p:nvPicPr>
        <p:blipFill>
          <a:blip r:embed="rId2"/>
          <a:stretch>
            <a:fillRect/>
          </a:stretch>
        </p:blipFill>
        <p:spPr>
          <a:xfrm>
            <a:off x="528711" y="2940148"/>
            <a:ext cx="11006797" cy="3917852"/>
          </a:xfrm>
        </p:spPr>
      </p:pic>
      <p:sp>
        <p:nvSpPr>
          <p:cNvPr id="9" name="TextBox 8">
            <a:extLst>
              <a:ext uri="{FF2B5EF4-FFF2-40B4-BE49-F238E27FC236}">
                <a16:creationId xmlns:a16="http://schemas.microsoft.com/office/drawing/2014/main" id="{7438030D-E376-43BE-BC4B-E779A3F7BF43}"/>
              </a:ext>
            </a:extLst>
          </p:cNvPr>
          <p:cNvSpPr txBox="1"/>
          <p:nvPr/>
        </p:nvSpPr>
        <p:spPr>
          <a:xfrm>
            <a:off x="286043" y="984738"/>
            <a:ext cx="11905957" cy="1938992"/>
          </a:xfrm>
          <a:prstGeom prst="rect">
            <a:avLst/>
          </a:prstGeom>
          <a:noFill/>
        </p:spPr>
        <p:txBody>
          <a:bodyPr wrap="square">
            <a:spAutoFit/>
          </a:bodyPr>
          <a:lstStyle/>
          <a:p>
            <a:pPr algn="just"/>
            <a:r>
              <a:rPr lang="en-US" sz="2000" b="0" i="0" dirty="0">
                <a:solidFill>
                  <a:srgbClr val="000000"/>
                </a:solidFill>
                <a:effectLst/>
                <a:latin typeface="Arial" panose="020B0604020202020204" pitchFamily="34" charset="0"/>
              </a:rPr>
              <a:t>The PL/SQL programming language provides a data structure called the </a:t>
            </a:r>
            <a:r>
              <a:rPr lang="en-US" sz="2000" b="1" i="0" dirty="0">
                <a:solidFill>
                  <a:srgbClr val="000000"/>
                </a:solidFill>
                <a:effectLst/>
                <a:latin typeface="Arial" panose="020B0604020202020204" pitchFamily="34" charset="0"/>
              </a:rPr>
              <a:t>VARRAY</a:t>
            </a:r>
            <a:r>
              <a:rPr lang="en-US" sz="2000" b="0" i="0" dirty="0">
                <a:solidFill>
                  <a:srgbClr val="000000"/>
                </a:solidFill>
                <a:effectLst/>
                <a:latin typeface="Arial" panose="020B0604020202020204" pitchFamily="34" charset="0"/>
              </a:rPr>
              <a:t>, which can store a fixed-size sequential collection of elements of the same type. A </a:t>
            </a:r>
            <a:r>
              <a:rPr lang="en-US" sz="2000" b="0" i="0" dirty="0" err="1">
                <a:solidFill>
                  <a:srgbClr val="000000"/>
                </a:solidFill>
                <a:effectLst/>
                <a:latin typeface="Arial" panose="020B0604020202020204" pitchFamily="34" charset="0"/>
              </a:rPr>
              <a:t>varray</a:t>
            </a:r>
            <a:r>
              <a:rPr lang="en-US" sz="2000" b="0" i="0" dirty="0">
                <a:solidFill>
                  <a:srgbClr val="000000"/>
                </a:solidFill>
                <a:effectLst/>
                <a:latin typeface="Arial" panose="020B0604020202020204" pitchFamily="34" charset="0"/>
              </a:rPr>
              <a:t> is used to store an ordered collection of data, however it is often better to think of an array as a collection of variables of the same type.</a:t>
            </a:r>
          </a:p>
          <a:p>
            <a:pPr algn="just"/>
            <a:r>
              <a:rPr lang="en-US" sz="2000" b="0" i="0" dirty="0">
                <a:solidFill>
                  <a:srgbClr val="000000"/>
                </a:solidFill>
                <a:effectLst/>
                <a:latin typeface="Arial" panose="020B0604020202020204" pitchFamily="34" charset="0"/>
              </a:rPr>
              <a:t>All </a:t>
            </a:r>
            <a:r>
              <a:rPr lang="en-US" sz="2000" b="0" i="0" dirty="0" err="1">
                <a:solidFill>
                  <a:srgbClr val="000000"/>
                </a:solidFill>
                <a:effectLst/>
                <a:latin typeface="Arial" panose="020B0604020202020204" pitchFamily="34" charset="0"/>
              </a:rPr>
              <a:t>varrays</a:t>
            </a:r>
            <a:r>
              <a:rPr lang="en-US" sz="2000" b="0" i="0" dirty="0">
                <a:solidFill>
                  <a:srgbClr val="000000"/>
                </a:solidFill>
                <a:effectLst/>
                <a:latin typeface="Arial" panose="020B0604020202020204" pitchFamily="34" charset="0"/>
              </a:rPr>
              <a:t> consist of contiguous memory locations. The lowest address corresponds to the first element and the highest address to the last element.</a:t>
            </a:r>
          </a:p>
        </p:txBody>
      </p:sp>
    </p:spTree>
    <p:extLst>
      <p:ext uri="{BB962C8B-B14F-4D97-AF65-F5344CB8AC3E}">
        <p14:creationId xmlns:p14="http://schemas.microsoft.com/office/powerpoint/2010/main" val="21480847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AC8672B-ECA4-4E58-BBD7-8F5404A02107}"/>
              </a:ext>
            </a:extLst>
          </p:cNvPr>
          <p:cNvPicPr>
            <a:picLocks noGrp="1" noChangeAspect="1"/>
          </p:cNvPicPr>
          <p:nvPr>
            <p:ph idx="1"/>
          </p:nvPr>
        </p:nvPicPr>
        <p:blipFill>
          <a:blip r:embed="rId2"/>
          <a:stretch>
            <a:fillRect/>
          </a:stretch>
        </p:blipFill>
        <p:spPr>
          <a:xfrm>
            <a:off x="0" y="112541"/>
            <a:ext cx="11437034" cy="3165231"/>
          </a:xfrm>
        </p:spPr>
      </p:pic>
      <p:pic>
        <p:nvPicPr>
          <p:cNvPr id="7" name="Picture 6">
            <a:extLst>
              <a:ext uri="{FF2B5EF4-FFF2-40B4-BE49-F238E27FC236}">
                <a16:creationId xmlns:a16="http://schemas.microsoft.com/office/drawing/2014/main" id="{D79AB623-1B1E-4B67-86B6-AE4FD94295E7}"/>
              </a:ext>
            </a:extLst>
          </p:cNvPr>
          <p:cNvPicPr>
            <a:picLocks noChangeAspect="1"/>
          </p:cNvPicPr>
          <p:nvPr/>
        </p:nvPicPr>
        <p:blipFill>
          <a:blip r:embed="rId3"/>
          <a:stretch>
            <a:fillRect/>
          </a:stretch>
        </p:blipFill>
        <p:spPr>
          <a:xfrm>
            <a:off x="239151" y="3580230"/>
            <a:ext cx="10691447" cy="2635712"/>
          </a:xfrm>
          <a:prstGeom prst="rect">
            <a:avLst/>
          </a:prstGeom>
        </p:spPr>
      </p:pic>
    </p:spTree>
    <p:extLst>
      <p:ext uri="{BB962C8B-B14F-4D97-AF65-F5344CB8AC3E}">
        <p14:creationId xmlns:p14="http://schemas.microsoft.com/office/powerpoint/2010/main" val="10347025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63DD5-CCEB-4C34-80D3-77D9A2B4DA0B}"/>
              </a:ext>
            </a:extLst>
          </p:cNvPr>
          <p:cNvSpPr>
            <a:spLocks noGrp="1"/>
          </p:cNvSpPr>
          <p:nvPr>
            <p:ph type="title"/>
          </p:nvPr>
        </p:nvSpPr>
        <p:spPr/>
        <p:txBody>
          <a:bodyPr/>
          <a:lstStyle/>
          <a:p>
            <a:r>
              <a:rPr lang="en-US" dirty="0"/>
              <a:t>Procedures</a:t>
            </a:r>
            <a:endParaRPr lang="en-IN" dirty="0"/>
          </a:p>
        </p:txBody>
      </p:sp>
      <p:sp>
        <p:nvSpPr>
          <p:cNvPr id="3" name="Content Placeholder 2">
            <a:extLst>
              <a:ext uri="{FF2B5EF4-FFF2-40B4-BE49-F238E27FC236}">
                <a16:creationId xmlns:a16="http://schemas.microsoft.com/office/drawing/2014/main" id="{DFDDC78D-473D-45C9-B700-B6F77E9A78CB}"/>
              </a:ext>
            </a:extLst>
          </p:cNvPr>
          <p:cNvSpPr>
            <a:spLocks noGrp="1"/>
          </p:cNvSpPr>
          <p:nvPr>
            <p:ph idx="1"/>
          </p:nvPr>
        </p:nvSpPr>
        <p:spPr/>
        <p:txBody>
          <a:bodyPr>
            <a:normAutofit fontScale="92500" lnSpcReduction="10000"/>
          </a:bodyPr>
          <a:lstStyle/>
          <a:p>
            <a:pPr algn="just"/>
            <a:r>
              <a:rPr lang="en-US" b="0" i="0" dirty="0">
                <a:solidFill>
                  <a:srgbClr val="000000"/>
                </a:solidFill>
                <a:effectLst/>
                <a:latin typeface="Arial" panose="020B0604020202020204" pitchFamily="34" charset="0"/>
              </a:rPr>
              <a:t> A </a:t>
            </a:r>
            <a:r>
              <a:rPr lang="en-US" b="1" i="0" dirty="0">
                <a:solidFill>
                  <a:srgbClr val="000000"/>
                </a:solidFill>
                <a:effectLst/>
                <a:latin typeface="Arial" panose="020B0604020202020204" pitchFamily="34" charset="0"/>
              </a:rPr>
              <a:t>subprogram</a:t>
            </a:r>
            <a:r>
              <a:rPr lang="en-US" b="0" i="0" dirty="0">
                <a:solidFill>
                  <a:srgbClr val="000000"/>
                </a:solidFill>
                <a:effectLst/>
                <a:latin typeface="Arial" panose="020B0604020202020204" pitchFamily="34" charset="0"/>
              </a:rPr>
              <a:t> is a program unit/module that performs a particular task. These subprograms are combined to form larger programs.</a:t>
            </a:r>
          </a:p>
          <a:p>
            <a:pPr algn="just"/>
            <a:r>
              <a:rPr lang="en-US" b="0" i="0" dirty="0">
                <a:solidFill>
                  <a:srgbClr val="000000"/>
                </a:solidFill>
                <a:effectLst/>
                <a:latin typeface="Arial" panose="020B0604020202020204" pitchFamily="34" charset="0"/>
              </a:rPr>
              <a:t> This is basically called the 'Modular design'. A subprogram can be invoked by another subprogram or program which is called the </a:t>
            </a:r>
            <a:r>
              <a:rPr lang="en-US" b="1" i="0" dirty="0">
                <a:solidFill>
                  <a:srgbClr val="000000"/>
                </a:solidFill>
                <a:effectLst/>
                <a:latin typeface="Arial" panose="020B0604020202020204" pitchFamily="34" charset="0"/>
              </a:rPr>
              <a:t>calling program</a:t>
            </a:r>
            <a:r>
              <a:rPr lang="en-US" b="0" i="0" dirty="0">
                <a:solidFill>
                  <a:srgbClr val="000000"/>
                </a:solidFill>
                <a:effectLst/>
                <a:latin typeface="Arial" panose="020B0604020202020204" pitchFamily="34" charset="0"/>
              </a:rPr>
              <a:t>.</a:t>
            </a:r>
          </a:p>
          <a:p>
            <a:pPr algn="just"/>
            <a:r>
              <a:rPr lang="en-US" b="0" i="0" dirty="0">
                <a:solidFill>
                  <a:srgbClr val="000000"/>
                </a:solidFill>
                <a:effectLst/>
                <a:latin typeface="Arial" panose="020B0604020202020204" pitchFamily="34" charset="0"/>
              </a:rPr>
              <a:t>A subprogram can be created −</a:t>
            </a:r>
          </a:p>
          <a:p>
            <a:pPr algn="just"/>
            <a:endParaRPr lang="en-US" b="0" i="0" dirty="0">
              <a:solidFill>
                <a:srgbClr val="000000"/>
              </a:solidFill>
              <a:effectLst/>
              <a:latin typeface="Arial" panose="020B0604020202020204" pitchFamily="34" charset="0"/>
            </a:endParaRPr>
          </a:p>
          <a:p>
            <a:pPr algn="l">
              <a:buFont typeface="Arial" panose="020B0604020202020204" pitchFamily="34" charset="0"/>
              <a:buChar char="•"/>
            </a:pPr>
            <a:r>
              <a:rPr lang="en-US" b="0" i="0" dirty="0">
                <a:effectLst/>
                <a:latin typeface="Arial" panose="020B0604020202020204" pitchFamily="34" charset="0"/>
              </a:rPr>
              <a:t>At the schema level</a:t>
            </a:r>
          </a:p>
          <a:p>
            <a:pPr algn="l">
              <a:buFont typeface="Arial" panose="020B0604020202020204" pitchFamily="34" charset="0"/>
              <a:buChar char="•"/>
            </a:pPr>
            <a:r>
              <a:rPr lang="en-US" b="0" i="0" dirty="0">
                <a:effectLst/>
                <a:latin typeface="Arial" panose="020B0604020202020204" pitchFamily="34" charset="0"/>
              </a:rPr>
              <a:t>Inside a package</a:t>
            </a:r>
          </a:p>
          <a:p>
            <a:pPr algn="l">
              <a:buFont typeface="Arial" panose="020B0604020202020204" pitchFamily="34" charset="0"/>
              <a:buChar char="•"/>
            </a:pPr>
            <a:r>
              <a:rPr lang="en-US" b="0" i="0" dirty="0">
                <a:effectLst/>
                <a:latin typeface="Arial" panose="020B0604020202020204" pitchFamily="34" charset="0"/>
              </a:rPr>
              <a:t>Inside a PL/SQL block</a:t>
            </a:r>
          </a:p>
          <a:p>
            <a:endParaRPr lang="en-IN" dirty="0"/>
          </a:p>
        </p:txBody>
      </p:sp>
    </p:spTree>
    <p:extLst>
      <p:ext uri="{BB962C8B-B14F-4D97-AF65-F5344CB8AC3E}">
        <p14:creationId xmlns:p14="http://schemas.microsoft.com/office/powerpoint/2010/main" val="42021429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CCF52-2CF1-4089-9CBA-F79E5D42BC2E}"/>
              </a:ext>
            </a:extLst>
          </p:cNvPr>
          <p:cNvSpPr>
            <a:spLocks noGrp="1"/>
          </p:cNvSpPr>
          <p:nvPr>
            <p:ph type="title"/>
          </p:nvPr>
        </p:nvSpPr>
        <p:spPr/>
        <p:txBody>
          <a:bodyPr/>
          <a:lstStyle/>
          <a:p>
            <a:r>
              <a:rPr lang="en-US" dirty="0"/>
              <a:t>Procedures</a:t>
            </a:r>
            <a:endParaRPr lang="en-IN" dirty="0"/>
          </a:p>
        </p:txBody>
      </p:sp>
      <p:sp>
        <p:nvSpPr>
          <p:cNvPr id="3" name="Content Placeholder 2">
            <a:extLst>
              <a:ext uri="{FF2B5EF4-FFF2-40B4-BE49-F238E27FC236}">
                <a16:creationId xmlns:a16="http://schemas.microsoft.com/office/drawing/2014/main" id="{F0153167-2327-474F-8C05-99F7A9B1D66B}"/>
              </a:ext>
            </a:extLst>
          </p:cNvPr>
          <p:cNvSpPr>
            <a:spLocks noGrp="1"/>
          </p:cNvSpPr>
          <p:nvPr>
            <p:ph idx="1"/>
          </p:nvPr>
        </p:nvSpPr>
        <p:spPr/>
        <p:txBody>
          <a:bodyPr/>
          <a:lstStyle/>
          <a:p>
            <a:r>
              <a:rPr lang="en-US" b="0" i="0" dirty="0">
                <a:solidFill>
                  <a:srgbClr val="000000"/>
                </a:solidFill>
                <a:effectLst/>
                <a:latin typeface="Arial" panose="020B0604020202020204" pitchFamily="34" charset="0"/>
              </a:rPr>
              <a:t>At the schema level, subprogram is a </a:t>
            </a:r>
            <a:r>
              <a:rPr lang="en-US" b="1" i="0" dirty="0">
                <a:solidFill>
                  <a:srgbClr val="000000"/>
                </a:solidFill>
                <a:effectLst/>
                <a:latin typeface="Arial" panose="020B0604020202020204" pitchFamily="34" charset="0"/>
              </a:rPr>
              <a:t>standalone subprogram</a:t>
            </a:r>
            <a:r>
              <a:rPr lang="en-US" b="0" i="0" dirty="0">
                <a:solidFill>
                  <a:srgbClr val="000000"/>
                </a:solidFill>
                <a:effectLst/>
                <a:latin typeface="Arial" panose="020B0604020202020204" pitchFamily="34" charset="0"/>
              </a:rPr>
              <a:t>. It is created with the CREATE PROCEDURE or the CREATE FUNCTION statement. It is stored in the database and can be deleted with the DROP PROCEDURE or DROP FUNCTION statement.</a:t>
            </a:r>
          </a:p>
          <a:p>
            <a:r>
              <a:rPr lang="en-US" b="0" i="0" dirty="0">
                <a:solidFill>
                  <a:srgbClr val="000000"/>
                </a:solidFill>
                <a:effectLst/>
                <a:latin typeface="Arial" panose="020B0604020202020204" pitchFamily="34" charset="0"/>
              </a:rPr>
              <a:t>A subprogram created inside a package is a </a:t>
            </a:r>
            <a:r>
              <a:rPr lang="en-US" b="1" i="0" dirty="0">
                <a:solidFill>
                  <a:srgbClr val="000000"/>
                </a:solidFill>
                <a:effectLst/>
                <a:latin typeface="Arial" panose="020B0604020202020204" pitchFamily="34" charset="0"/>
              </a:rPr>
              <a:t>packaged subprogram</a:t>
            </a:r>
            <a:r>
              <a:rPr lang="en-US" b="0" i="0" dirty="0">
                <a:solidFill>
                  <a:srgbClr val="000000"/>
                </a:solidFill>
                <a:effectLst/>
                <a:latin typeface="Arial" panose="020B0604020202020204" pitchFamily="34" charset="0"/>
              </a:rPr>
              <a:t>. It is stored in the database and can be deleted only when the package is deleted with the DROP PACKAGE statement. We will discuss packages in the chapter </a:t>
            </a:r>
            <a:r>
              <a:rPr lang="en-US" b="1" i="0" dirty="0">
                <a:solidFill>
                  <a:srgbClr val="000000"/>
                </a:solidFill>
                <a:effectLst/>
                <a:latin typeface="Arial" panose="020B0604020202020204" pitchFamily="34" charset="0"/>
              </a:rPr>
              <a:t>'PL/SQL - Packages'</a:t>
            </a:r>
            <a:r>
              <a:rPr lang="en-US" b="0" i="0" dirty="0">
                <a:solidFill>
                  <a:srgbClr val="000000"/>
                </a:solidFill>
                <a:effectLst/>
                <a:latin typeface="Arial" panose="020B0604020202020204" pitchFamily="34" charset="0"/>
              </a:rPr>
              <a:t>.</a:t>
            </a:r>
          </a:p>
          <a:p>
            <a:endParaRPr lang="en-IN" dirty="0"/>
          </a:p>
        </p:txBody>
      </p:sp>
    </p:spTree>
    <p:extLst>
      <p:ext uri="{BB962C8B-B14F-4D97-AF65-F5344CB8AC3E}">
        <p14:creationId xmlns:p14="http://schemas.microsoft.com/office/powerpoint/2010/main" val="24860442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B5D8D-8C5C-4A0F-BFD9-CE668383F70D}"/>
              </a:ext>
            </a:extLst>
          </p:cNvPr>
          <p:cNvSpPr>
            <a:spLocks noGrp="1"/>
          </p:cNvSpPr>
          <p:nvPr>
            <p:ph type="title"/>
          </p:nvPr>
        </p:nvSpPr>
        <p:spPr/>
        <p:txBody>
          <a:bodyPr/>
          <a:lstStyle/>
          <a:p>
            <a:r>
              <a:rPr lang="en-US" dirty="0"/>
              <a:t>Procedures &amp; functions</a:t>
            </a:r>
            <a:endParaRPr lang="en-IN" dirty="0"/>
          </a:p>
        </p:txBody>
      </p:sp>
      <p:sp>
        <p:nvSpPr>
          <p:cNvPr id="3" name="Content Placeholder 2">
            <a:extLst>
              <a:ext uri="{FF2B5EF4-FFF2-40B4-BE49-F238E27FC236}">
                <a16:creationId xmlns:a16="http://schemas.microsoft.com/office/drawing/2014/main" id="{9FA1AEA8-1E3D-4E80-84AA-760D39C16D69}"/>
              </a:ext>
            </a:extLst>
          </p:cNvPr>
          <p:cNvSpPr>
            <a:spLocks noGrp="1"/>
          </p:cNvSpPr>
          <p:nvPr>
            <p:ph idx="1"/>
          </p:nvPr>
        </p:nvSpPr>
        <p:spPr/>
        <p:txBody>
          <a:bodyPr/>
          <a:lstStyle/>
          <a:p>
            <a:pPr algn="just"/>
            <a:r>
              <a:rPr lang="en-US" b="0" i="0" dirty="0">
                <a:solidFill>
                  <a:srgbClr val="000000"/>
                </a:solidFill>
                <a:effectLst/>
                <a:latin typeface="Arial" panose="020B0604020202020204" pitchFamily="34" charset="0"/>
              </a:rPr>
              <a:t>PL/SQL subprograms are named PL/SQL blocks that can be invoked with a set of parameters. PL/SQL provides two kinds of subprograms −</a:t>
            </a:r>
          </a:p>
          <a:p>
            <a:pPr algn="just">
              <a:buFont typeface="Arial" panose="020B0604020202020204" pitchFamily="34" charset="0"/>
              <a:buChar char="•"/>
            </a:pPr>
            <a:r>
              <a:rPr lang="en-US" b="1" i="0" dirty="0">
                <a:solidFill>
                  <a:srgbClr val="000000"/>
                </a:solidFill>
                <a:effectLst/>
                <a:latin typeface="Arial" panose="020B0604020202020204" pitchFamily="34" charset="0"/>
              </a:rPr>
              <a:t>Functions</a:t>
            </a:r>
            <a:r>
              <a:rPr lang="en-US" b="0" i="0" dirty="0">
                <a:solidFill>
                  <a:srgbClr val="000000"/>
                </a:solidFill>
                <a:effectLst/>
                <a:latin typeface="Arial" panose="020B0604020202020204" pitchFamily="34" charset="0"/>
              </a:rPr>
              <a:t> − These subprograms return a single value; mainly used to compute and return a value.</a:t>
            </a:r>
          </a:p>
          <a:p>
            <a:pPr algn="just">
              <a:buFont typeface="Arial" panose="020B0604020202020204" pitchFamily="34" charset="0"/>
              <a:buChar char="•"/>
            </a:pPr>
            <a:r>
              <a:rPr lang="en-US" b="1" i="0" dirty="0">
                <a:solidFill>
                  <a:srgbClr val="000000"/>
                </a:solidFill>
                <a:effectLst/>
                <a:latin typeface="Arial" panose="020B0604020202020204" pitchFamily="34" charset="0"/>
              </a:rPr>
              <a:t>Procedures</a:t>
            </a:r>
            <a:r>
              <a:rPr lang="en-US" b="0" i="0" dirty="0">
                <a:solidFill>
                  <a:srgbClr val="000000"/>
                </a:solidFill>
                <a:effectLst/>
                <a:latin typeface="Arial" panose="020B0604020202020204" pitchFamily="34" charset="0"/>
              </a:rPr>
              <a:t> − These subprograms do not return a value directly; mainly used to perform an action.</a:t>
            </a:r>
          </a:p>
          <a:p>
            <a:endParaRPr lang="en-IN" dirty="0"/>
          </a:p>
        </p:txBody>
      </p:sp>
    </p:spTree>
    <p:extLst>
      <p:ext uri="{BB962C8B-B14F-4D97-AF65-F5344CB8AC3E}">
        <p14:creationId xmlns:p14="http://schemas.microsoft.com/office/powerpoint/2010/main" val="36591445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88D68B6-96B8-45A9-B052-9CA3961AAF76}"/>
              </a:ext>
            </a:extLst>
          </p:cNvPr>
          <p:cNvPicPr>
            <a:picLocks noGrp="1" noChangeAspect="1"/>
          </p:cNvPicPr>
          <p:nvPr>
            <p:ph idx="1"/>
          </p:nvPr>
        </p:nvPicPr>
        <p:blipFill>
          <a:blip r:embed="rId2"/>
          <a:stretch>
            <a:fillRect/>
          </a:stretch>
        </p:blipFill>
        <p:spPr>
          <a:xfrm>
            <a:off x="225083" y="576775"/>
            <a:ext cx="11521439" cy="5950634"/>
          </a:xfrm>
        </p:spPr>
      </p:pic>
    </p:spTree>
    <p:extLst>
      <p:ext uri="{BB962C8B-B14F-4D97-AF65-F5344CB8AC3E}">
        <p14:creationId xmlns:p14="http://schemas.microsoft.com/office/powerpoint/2010/main" val="2239511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03F94-1B66-4F25-B084-B5C311223EC1}"/>
              </a:ext>
            </a:extLst>
          </p:cNvPr>
          <p:cNvSpPr>
            <a:spLocks noGrp="1"/>
          </p:cNvSpPr>
          <p:nvPr>
            <p:ph type="title"/>
          </p:nvPr>
        </p:nvSpPr>
        <p:spPr>
          <a:xfrm>
            <a:off x="838200" y="365126"/>
            <a:ext cx="10515600" cy="493004"/>
          </a:xfrm>
        </p:spPr>
        <p:txBody>
          <a:bodyPr>
            <a:normAutofit fontScale="90000"/>
          </a:bodyPr>
          <a:lstStyle/>
          <a:p>
            <a:r>
              <a:rPr lang="en-US" dirty="0"/>
              <a:t>Example: Procedure </a:t>
            </a:r>
            <a:endParaRPr lang="en-IN" dirty="0"/>
          </a:p>
        </p:txBody>
      </p:sp>
      <p:pic>
        <p:nvPicPr>
          <p:cNvPr id="5" name="Content Placeholder 4">
            <a:extLst>
              <a:ext uri="{FF2B5EF4-FFF2-40B4-BE49-F238E27FC236}">
                <a16:creationId xmlns:a16="http://schemas.microsoft.com/office/drawing/2014/main" id="{57095B49-3B2D-4B8B-820E-BBB019C39351}"/>
              </a:ext>
            </a:extLst>
          </p:cNvPr>
          <p:cNvPicPr>
            <a:picLocks noGrp="1" noChangeAspect="1"/>
          </p:cNvPicPr>
          <p:nvPr>
            <p:ph idx="1"/>
          </p:nvPr>
        </p:nvPicPr>
        <p:blipFill>
          <a:blip r:embed="rId2"/>
          <a:stretch>
            <a:fillRect/>
          </a:stretch>
        </p:blipFill>
        <p:spPr>
          <a:xfrm>
            <a:off x="295423" y="1266091"/>
            <a:ext cx="11058376" cy="5373859"/>
          </a:xfrm>
        </p:spPr>
      </p:pic>
    </p:spTree>
    <p:extLst>
      <p:ext uri="{BB962C8B-B14F-4D97-AF65-F5344CB8AC3E}">
        <p14:creationId xmlns:p14="http://schemas.microsoft.com/office/powerpoint/2010/main" val="40864187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A1D0629-6EF2-4297-8263-2307F9CE98F2}"/>
              </a:ext>
            </a:extLst>
          </p:cNvPr>
          <p:cNvPicPr>
            <a:picLocks noGrp="1" noChangeAspect="1"/>
          </p:cNvPicPr>
          <p:nvPr>
            <p:ph idx="1"/>
          </p:nvPr>
        </p:nvPicPr>
        <p:blipFill>
          <a:blip r:embed="rId2"/>
          <a:stretch>
            <a:fillRect/>
          </a:stretch>
        </p:blipFill>
        <p:spPr>
          <a:xfrm>
            <a:off x="590844" y="1406769"/>
            <a:ext cx="10775852" cy="4909625"/>
          </a:xfrm>
        </p:spPr>
      </p:pic>
      <p:sp>
        <p:nvSpPr>
          <p:cNvPr id="6" name="TextBox 5">
            <a:extLst>
              <a:ext uri="{FF2B5EF4-FFF2-40B4-BE49-F238E27FC236}">
                <a16:creationId xmlns:a16="http://schemas.microsoft.com/office/drawing/2014/main" id="{FC16B5A0-4C30-4484-A2AF-D7FEF516841E}"/>
              </a:ext>
            </a:extLst>
          </p:cNvPr>
          <p:cNvSpPr txBox="1"/>
          <p:nvPr/>
        </p:nvSpPr>
        <p:spPr>
          <a:xfrm>
            <a:off x="1223889" y="365760"/>
            <a:ext cx="4872111" cy="369332"/>
          </a:xfrm>
          <a:prstGeom prst="rect">
            <a:avLst/>
          </a:prstGeom>
          <a:noFill/>
        </p:spPr>
        <p:txBody>
          <a:bodyPr wrap="square" rtlCol="0">
            <a:spAutoFit/>
          </a:bodyPr>
          <a:lstStyle/>
          <a:p>
            <a:r>
              <a:rPr lang="en-US" dirty="0"/>
              <a:t>To execute a Procedure:</a:t>
            </a:r>
            <a:endParaRPr lang="en-IN" dirty="0"/>
          </a:p>
        </p:txBody>
      </p:sp>
    </p:spTree>
    <p:extLst>
      <p:ext uri="{BB962C8B-B14F-4D97-AF65-F5344CB8AC3E}">
        <p14:creationId xmlns:p14="http://schemas.microsoft.com/office/powerpoint/2010/main" val="38586085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4CD4169-2319-4331-8168-01813F7E6C0E}"/>
              </a:ext>
            </a:extLst>
          </p:cNvPr>
          <p:cNvPicPr>
            <a:picLocks noGrp="1" noChangeAspect="1"/>
          </p:cNvPicPr>
          <p:nvPr>
            <p:ph idx="1"/>
          </p:nvPr>
        </p:nvPicPr>
        <p:blipFill>
          <a:blip r:embed="rId2"/>
          <a:stretch>
            <a:fillRect/>
          </a:stretch>
        </p:blipFill>
        <p:spPr>
          <a:xfrm>
            <a:off x="1153551" y="1308294"/>
            <a:ext cx="10086535" cy="4614203"/>
          </a:xfrm>
        </p:spPr>
      </p:pic>
    </p:spTree>
    <p:extLst>
      <p:ext uri="{BB962C8B-B14F-4D97-AF65-F5344CB8AC3E}">
        <p14:creationId xmlns:p14="http://schemas.microsoft.com/office/powerpoint/2010/main" val="3914731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62073-3CB4-4A99-8B01-1F4D5F0A5D1F}"/>
              </a:ext>
            </a:extLst>
          </p:cNvPr>
          <p:cNvSpPr>
            <a:spLocks noGrp="1"/>
          </p:cNvSpPr>
          <p:nvPr>
            <p:ph type="title"/>
          </p:nvPr>
        </p:nvSpPr>
        <p:spPr/>
        <p:txBody>
          <a:bodyPr>
            <a:normAutofit/>
          </a:bodyPr>
          <a:lstStyle/>
          <a:p>
            <a:r>
              <a:rPr lang="en-US" b="0" i="0" dirty="0">
                <a:solidFill>
                  <a:srgbClr val="000000"/>
                </a:solidFill>
                <a:effectLst/>
                <a:latin typeface="Arial" panose="020B0604020202020204" pitchFamily="34" charset="0"/>
              </a:rPr>
              <a:t>notable facts about PL/SQL −</a:t>
            </a:r>
            <a:br>
              <a:rPr lang="en-US" b="0" i="0" dirty="0">
                <a:solidFill>
                  <a:srgbClr val="000000"/>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8BD445CD-4462-44F5-9918-A998B3D6923C}"/>
              </a:ext>
            </a:extLst>
          </p:cNvPr>
          <p:cNvSpPr>
            <a:spLocks noGrp="1"/>
          </p:cNvSpPr>
          <p:nvPr>
            <p:ph idx="1"/>
          </p:nvPr>
        </p:nvSpPr>
        <p:spPr>
          <a:xfrm>
            <a:off x="838200" y="1420837"/>
            <a:ext cx="10515600" cy="4756126"/>
          </a:xfrm>
        </p:spPr>
        <p:txBody>
          <a:bodyPr>
            <a:normAutofit fontScale="92500" lnSpcReduction="10000"/>
          </a:bodyPr>
          <a:lstStyle/>
          <a:p>
            <a:pPr algn="just">
              <a:buFont typeface="Arial" panose="020B0604020202020204" pitchFamily="34" charset="0"/>
              <a:buChar char="•"/>
            </a:pPr>
            <a:r>
              <a:rPr lang="en-US" b="0" i="0" dirty="0">
                <a:solidFill>
                  <a:srgbClr val="000000"/>
                </a:solidFill>
                <a:effectLst/>
                <a:latin typeface="Arial" panose="020B0604020202020204" pitchFamily="34" charset="0"/>
              </a:rPr>
              <a:t>PL/SQL is a completely portable, high-performance transaction-processing language.</a:t>
            </a:r>
          </a:p>
          <a:p>
            <a:pPr algn="just">
              <a:buFont typeface="Arial" panose="020B0604020202020204" pitchFamily="34" charset="0"/>
              <a:buChar char="•"/>
            </a:pPr>
            <a:r>
              <a:rPr lang="en-US" b="0" i="0" dirty="0">
                <a:solidFill>
                  <a:srgbClr val="000000"/>
                </a:solidFill>
                <a:effectLst/>
                <a:latin typeface="Arial" panose="020B0604020202020204" pitchFamily="34" charset="0"/>
              </a:rPr>
              <a:t>PL/SQL provides a built-in, interpreted and OS independent programming environment.</a:t>
            </a:r>
          </a:p>
          <a:p>
            <a:pPr algn="just">
              <a:buFont typeface="Arial" panose="020B0604020202020204" pitchFamily="34" charset="0"/>
              <a:buChar char="•"/>
            </a:pPr>
            <a:r>
              <a:rPr lang="en-US" b="0" i="0" dirty="0">
                <a:solidFill>
                  <a:srgbClr val="000000"/>
                </a:solidFill>
                <a:effectLst/>
                <a:latin typeface="Arial" panose="020B0604020202020204" pitchFamily="34" charset="0"/>
              </a:rPr>
              <a:t>PL/SQL can also directly be called from the command-line </a:t>
            </a:r>
            <a:r>
              <a:rPr lang="en-US" b="1" i="0" dirty="0">
                <a:solidFill>
                  <a:srgbClr val="000000"/>
                </a:solidFill>
                <a:effectLst/>
                <a:latin typeface="Arial" panose="020B0604020202020204" pitchFamily="34" charset="0"/>
              </a:rPr>
              <a:t>SQL*Plus interface</a:t>
            </a:r>
            <a:r>
              <a:rPr lang="en-US" b="0" i="0" dirty="0">
                <a:solidFill>
                  <a:srgbClr val="000000"/>
                </a:solidFill>
                <a:effectLst/>
                <a:latin typeface="Arial" panose="020B0604020202020204" pitchFamily="34" charset="0"/>
              </a:rPr>
              <a:t>.</a:t>
            </a:r>
          </a:p>
          <a:p>
            <a:pPr algn="just">
              <a:buFont typeface="Arial" panose="020B0604020202020204" pitchFamily="34" charset="0"/>
              <a:buChar char="•"/>
            </a:pPr>
            <a:r>
              <a:rPr lang="en-US" b="0" i="0" dirty="0">
                <a:solidFill>
                  <a:srgbClr val="000000"/>
                </a:solidFill>
                <a:effectLst/>
                <a:latin typeface="Arial" panose="020B0604020202020204" pitchFamily="34" charset="0"/>
              </a:rPr>
              <a:t>Direct call can also be made from external programming language calls to database.</a:t>
            </a:r>
          </a:p>
          <a:p>
            <a:pPr algn="just">
              <a:buFont typeface="Arial" panose="020B0604020202020204" pitchFamily="34" charset="0"/>
              <a:buChar char="•"/>
            </a:pPr>
            <a:r>
              <a:rPr lang="en-US" b="0" i="0" dirty="0">
                <a:solidFill>
                  <a:srgbClr val="000000"/>
                </a:solidFill>
                <a:effectLst/>
                <a:latin typeface="Arial" panose="020B0604020202020204" pitchFamily="34" charset="0"/>
              </a:rPr>
              <a:t>PL/SQL's general syntax is based on that of ADA and Pascal programming language.</a:t>
            </a:r>
          </a:p>
          <a:p>
            <a:pPr algn="just">
              <a:buFont typeface="Arial" panose="020B0604020202020204" pitchFamily="34" charset="0"/>
              <a:buChar char="•"/>
            </a:pPr>
            <a:r>
              <a:rPr lang="en-US" b="0" i="0" dirty="0">
                <a:solidFill>
                  <a:srgbClr val="000000"/>
                </a:solidFill>
                <a:effectLst/>
                <a:latin typeface="Arial" panose="020B0604020202020204" pitchFamily="34" charset="0"/>
              </a:rPr>
              <a:t>Apart from Oracle, PL/SQL is available in </a:t>
            </a:r>
            <a:r>
              <a:rPr lang="en-US" b="1" i="0" dirty="0" err="1">
                <a:solidFill>
                  <a:srgbClr val="000000"/>
                </a:solidFill>
                <a:effectLst/>
                <a:latin typeface="Arial" panose="020B0604020202020204" pitchFamily="34" charset="0"/>
              </a:rPr>
              <a:t>TimesTen</a:t>
            </a:r>
            <a:r>
              <a:rPr lang="en-US" b="1" i="0" dirty="0">
                <a:solidFill>
                  <a:srgbClr val="000000"/>
                </a:solidFill>
                <a:effectLst/>
                <a:latin typeface="Arial" panose="020B0604020202020204" pitchFamily="34" charset="0"/>
              </a:rPr>
              <a:t> in-memory database</a:t>
            </a:r>
            <a:r>
              <a:rPr lang="en-US" b="0" i="0" dirty="0">
                <a:solidFill>
                  <a:srgbClr val="000000"/>
                </a:solidFill>
                <a:effectLst/>
                <a:latin typeface="Arial" panose="020B0604020202020204" pitchFamily="34" charset="0"/>
              </a:rPr>
              <a:t> and </a:t>
            </a:r>
            <a:r>
              <a:rPr lang="en-US" b="1" i="0" dirty="0">
                <a:solidFill>
                  <a:srgbClr val="000000"/>
                </a:solidFill>
                <a:effectLst/>
                <a:latin typeface="Arial" panose="020B0604020202020204" pitchFamily="34" charset="0"/>
              </a:rPr>
              <a:t>IBM DB2</a:t>
            </a:r>
            <a:r>
              <a:rPr lang="en-US" b="0" i="0" dirty="0">
                <a:solidFill>
                  <a:srgbClr val="000000"/>
                </a:solidFill>
                <a:effectLst/>
                <a:latin typeface="Arial" panose="020B0604020202020204" pitchFamily="34" charset="0"/>
              </a:rPr>
              <a:t>.</a:t>
            </a:r>
          </a:p>
          <a:p>
            <a:endParaRPr lang="en-IN" dirty="0"/>
          </a:p>
        </p:txBody>
      </p:sp>
    </p:spTree>
    <p:extLst>
      <p:ext uri="{BB962C8B-B14F-4D97-AF65-F5344CB8AC3E}">
        <p14:creationId xmlns:p14="http://schemas.microsoft.com/office/powerpoint/2010/main" val="22703618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E7F99A8-B3A3-4387-AD72-B1BD331E7307}"/>
              </a:ext>
            </a:extLst>
          </p:cNvPr>
          <p:cNvPicPr>
            <a:picLocks noGrp="1" noChangeAspect="1"/>
          </p:cNvPicPr>
          <p:nvPr>
            <p:ph idx="1"/>
          </p:nvPr>
        </p:nvPicPr>
        <p:blipFill>
          <a:blip r:embed="rId2"/>
          <a:stretch>
            <a:fillRect/>
          </a:stretch>
        </p:blipFill>
        <p:spPr>
          <a:xfrm>
            <a:off x="801858" y="661182"/>
            <a:ext cx="10452295" cy="5950633"/>
          </a:xfrm>
        </p:spPr>
      </p:pic>
      <p:sp>
        <p:nvSpPr>
          <p:cNvPr id="6" name="TextBox 5">
            <a:extLst>
              <a:ext uri="{FF2B5EF4-FFF2-40B4-BE49-F238E27FC236}">
                <a16:creationId xmlns:a16="http://schemas.microsoft.com/office/drawing/2014/main" id="{BE6EDFBF-0BB4-4947-A8CC-19D7FF1C1F25}"/>
              </a:ext>
            </a:extLst>
          </p:cNvPr>
          <p:cNvSpPr txBox="1"/>
          <p:nvPr/>
        </p:nvSpPr>
        <p:spPr>
          <a:xfrm>
            <a:off x="5992837" y="267286"/>
            <a:ext cx="3235569" cy="369332"/>
          </a:xfrm>
          <a:prstGeom prst="rect">
            <a:avLst/>
          </a:prstGeom>
          <a:noFill/>
        </p:spPr>
        <p:txBody>
          <a:bodyPr wrap="square" rtlCol="0">
            <a:spAutoFit/>
          </a:bodyPr>
          <a:lstStyle/>
          <a:p>
            <a:r>
              <a:rPr lang="en-US" dirty="0"/>
              <a:t>PROCARGS.SQL</a:t>
            </a:r>
            <a:endParaRPr lang="en-IN" dirty="0"/>
          </a:p>
        </p:txBody>
      </p:sp>
    </p:spTree>
    <p:extLst>
      <p:ext uri="{BB962C8B-B14F-4D97-AF65-F5344CB8AC3E}">
        <p14:creationId xmlns:p14="http://schemas.microsoft.com/office/powerpoint/2010/main" val="33451573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AADC69C-2DE3-4EC3-8357-48F8FF126AE7}"/>
              </a:ext>
            </a:extLst>
          </p:cNvPr>
          <p:cNvPicPr>
            <a:picLocks noChangeAspect="1"/>
          </p:cNvPicPr>
          <p:nvPr/>
        </p:nvPicPr>
        <p:blipFill>
          <a:blip r:embed="rId2"/>
          <a:stretch>
            <a:fillRect/>
          </a:stretch>
        </p:blipFill>
        <p:spPr>
          <a:xfrm>
            <a:off x="281353" y="281354"/>
            <a:ext cx="11099409" cy="6344529"/>
          </a:xfrm>
          <a:prstGeom prst="rect">
            <a:avLst/>
          </a:prstGeom>
        </p:spPr>
      </p:pic>
    </p:spTree>
    <p:extLst>
      <p:ext uri="{BB962C8B-B14F-4D97-AF65-F5344CB8AC3E}">
        <p14:creationId xmlns:p14="http://schemas.microsoft.com/office/powerpoint/2010/main" val="3567451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F8ECDDA-9683-4B3E-AF59-33E0089DDC33}"/>
              </a:ext>
            </a:extLst>
          </p:cNvPr>
          <p:cNvPicPr>
            <a:picLocks noChangeAspect="1"/>
          </p:cNvPicPr>
          <p:nvPr/>
        </p:nvPicPr>
        <p:blipFill>
          <a:blip r:embed="rId2"/>
          <a:stretch>
            <a:fillRect/>
          </a:stretch>
        </p:blipFill>
        <p:spPr>
          <a:xfrm>
            <a:off x="267286" y="337625"/>
            <a:ext cx="11408899" cy="6302326"/>
          </a:xfrm>
          <a:prstGeom prst="rect">
            <a:avLst/>
          </a:prstGeom>
        </p:spPr>
      </p:pic>
    </p:spTree>
    <p:extLst>
      <p:ext uri="{BB962C8B-B14F-4D97-AF65-F5344CB8AC3E}">
        <p14:creationId xmlns:p14="http://schemas.microsoft.com/office/powerpoint/2010/main" val="28381335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A7037-9CB5-4F5C-BF0C-182AC5E3C55A}"/>
              </a:ext>
            </a:extLst>
          </p:cNvPr>
          <p:cNvSpPr>
            <a:spLocks noGrp="1"/>
          </p:cNvSpPr>
          <p:nvPr>
            <p:ph type="title"/>
          </p:nvPr>
        </p:nvSpPr>
        <p:spPr/>
        <p:txBody>
          <a:bodyPr/>
          <a:lstStyle/>
          <a:p>
            <a:r>
              <a:rPr lang="en-US" b="0" i="0" dirty="0">
                <a:solidFill>
                  <a:srgbClr val="000000"/>
                </a:solidFill>
                <a:effectLst/>
                <a:latin typeface="ff1"/>
              </a:rPr>
              <a:t>ATTRIBUTES</a:t>
            </a:r>
            <a:br>
              <a:rPr lang="en-US" b="0" i="0" dirty="0">
                <a:solidFill>
                  <a:srgbClr val="000000"/>
                </a:solidFill>
                <a:effectLst/>
                <a:latin typeface="ff1"/>
              </a:rPr>
            </a:br>
            <a:endParaRPr lang="en-IN" dirty="0"/>
          </a:p>
        </p:txBody>
      </p:sp>
      <p:sp>
        <p:nvSpPr>
          <p:cNvPr id="3" name="Content Placeholder 2">
            <a:extLst>
              <a:ext uri="{FF2B5EF4-FFF2-40B4-BE49-F238E27FC236}">
                <a16:creationId xmlns:a16="http://schemas.microsoft.com/office/drawing/2014/main" id="{114C7CC3-B3D8-42FC-8158-3F986E3C6486}"/>
              </a:ext>
            </a:extLst>
          </p:cNvPr>
          <p:cNvSpPr>
            <a:spLocks noGrp="1"/>
          </p:cNvSpPr>
          <p:nvPr>
            <p:ph idx="1"/>
          </p:nvPr>
        </p:nvSpPr>
        <p:spPr>
          <a:xfrm>
            <a:off x="838200" y="1189062"/>
            <a:ext cx="10515600" cy="2239938"/>
          </a:xfrm>
        </p:spPr>
        <p:txBody>
          <a:bodyPr>
            <a:normAutofit lnSpcReduction="10000"/>
          </a:bodyPr>
          <a:lstStyle/>
          <a:p>
            <a:pPr algn="l"/>
            <a:r>
              <a:rPr lang="en-US" b="0" i="0" dirty="0">
                <a:solidFill>
                  <a:srgbClr val="000000"/>
                </a:solidFill>
                <a:effectLst/>
                <a:latin typeface="ff2"/>
              </a:rPr>
              <a:t>ATTRIBUTES Allow us to refer to data types and objects from the database.</a:t>
            </a:r>
          </a:p>
          <a:p>
            <a:pPr algn="l"/>
            <a:r>
              <a:rPr lang="en-US" b="0" i="0" dirty="0">
                <a:solidFill>
                  <a:srgbClr val="000000"/>
                </a:solidFill>
                <a:effectLst/>
                <a:latin typeface="ff2"/>
              </a:rPr>
              <a:t>PL/SQL variables and Constants can have attributes. </a:t>
            </a:r>
          </a:p>
          <a:p>
            <a:pPr algn="l"/>
            <a:r>
              <a:rPr lang="en-US" b="0" i="0" dirty="0">
                <a:solidFill>
                  <a:srgbClr val="000000"/>
                </a:solidFill>
                <a:effectLst/>
                <a:latin typeface="ff2"/>
              </a:rPr>
              <a:t>The main advantage of using Attributes is even if you Change the data definition, you don’t need to change in the application.</a:t>
            </a:r>
          </a:p>
          <a:p>
            <a:endParaRPr lang="en-IN" dirty="0"/>
          </a:p>
        </p:txBody>
      </p:sp>
      <p:sp>
        <p:nvSpPr>
          <p:cNvPr id="5" name="TextBox 4">
            <a:extLst>
              <a:ext uri="{FF2B5EF4-FFF2-40B4-BE49-F238E27FC236}">
                <a16:creationId xmlns:a16="http://schemas.microsoft.com/office/drawing/2014/main" id="{73C96028-619F-448A-B9EB-43A4221795A4}"/>
              </a:ext>
            </a:extLst>
          </p:cNvPr>
          <p:cNvSpPr txBox="1"/>
          <p:nvPr/>
        </p:nvSpPr>
        <p:spPr>
          <a:xfrm>
            <a:off x="838200" y="3678090"/>
            <a:ext cx="10515600" cy="2677656"/>
          </a:xfrm>
          <a:prstGeom prst="rect">
            <a:avLst/>
          </a:prstGeom>
          <a:noFill/>
        </p:spPr>
        <p:txBody>
          <a:bodyPr wrap="square">
            <a:spAutoFit/>
          </a:bodyPr>
          <a:lstStyle/>
          <a:p>
            <a:pPr algn="l"/>
            <a:r>
              <a:rPr lang="en-US" sz="2400" b="0" i="0" dirty="0">
                <a:solidFill>
                  <a:srgbClr val="000000"/>
                </a:solidFill>
                <a:effectLst/>
                <a:latin typeface="ff6"/>
              </a:rPr>
              <a:t>%TYPE </a:t>
            </a:r>
          </a:p>
          <a:p>
            <a:pPr algn="l"/>
            <a:endParaRPr lang="en-US" sz="2400" b="0" i="0" dirty="0">
              <a:solidFill>
                <a:srgbClr val="000000"/>
              </a:solidFill>
              <a:effectLst/>
              <a:latin typeface="ff6"/>
            </a:endParaRPr>
          </a:p>
          <a:p>
            <a:pPr algn="l"/>
            <a:r>
              <a:rPr lang="en-US" sz="2400" b="0" i="0" dirty="0">
                <a:solidFill>
                  <a:srgbClr val="000000"/>
                </a:solidFill>
                <a:effectLst/>
                <a:latin typeface="ff2"/>
              </a:rPr>
              <a:t>It is used when declaring variables that refer to the database columns.</a:t>
            </a:r>
          </a:p>
          <a:p>
            <a:pPr algn="l"/>
            <a:r>
              <a:rPr lang="en-US" sz="2400" b="0" i="0" dirty="0">
                <a:solidFill>
                  <a:srgbClr val="000000"/>
                </a:solidFill>
                <a:effectLst/>
                <a:latin typeface="ff2"/>
              </a:rPr>
              <a:t>Using %TYPE to declare variable has two advantages.</a:t>
            </a:r>
          </a:p>
          <a:p>
            <a:pPr marL="342900" indent="-342900" algn="l">
              <a:buFont typeface="Arial" panose="020B0604020202020204" pitchFamily="34" charset="0"/>
              <a:buChar char="•"/>
            </a:pPr>
            <a:r>
              <a:rPr lang="en-US" sz="2400" b="0" i="0" dirty="0">
                <a:solidFill>
                  <a:srgbClr val="000000"/>
                </a:solidFill>
                <a:effectLst/>
                <a:latin typeface="ff2"/>
              </a:rPr>
              <a:t> First, you need not know the exact datatype of variable. </a:t>
            </a:r>
          </a:p>
          <a:p>
            <a:pPr marL="342900" indent="-342900" algn="l">
              <a:buFont typeface="Arial" panose="020B0604020202020204" pitchFamily="34" charset="0"/>
              <a:buChar char="•"/>
            </a:pPr>
            <a:r>
              <a:rPr lang="en-US" sz="2400" b="0" i="0" dirty="0">
                <a:solidFill>
                  <a:srgbClr val="000000"/>
                </a:solidFill>
                <a:effectLst/>
                <a:latin typeface="ff2"/>
              </a:rPr>
              <a:t>Second, if the database definition of variable changes, the datatype of variable changes accordingly at run time.</a:t>
            </a:r>
          </a:p>
        </p:txBody>
      </p:sp>
    </p:spTree>
    <p:extLst>
      <p:ext uri="{BB962C8B-B14F-4D97-AF65-F5344CB8AC3E}">
        <p14:creationId xmlns:p14="http://schemas.microsoft.com/office/powerpoint/2010/main" val="37135040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4C7CC3-B3D8-42FC-8158-3F986E3C6486}"/>
              </a:ext>
            </a:extLst>
          </p:cNvPr>
          <p:cNvSpPr>
            <a:spLocks noGrp="1"/>
          </p:cNvSpPr>
          <p:nvPr>
            <p:ph idx="1"/>
          </p:nvPr>
        </p:nvSpPr>
        <p:spPr/>
        <p:txBody>
          <a:bodyPr/>
          <a:lstStyle/>
          <a:p>
            <a:pPr algn="l"/>
            <a:r>
              <a:rPr lang="en-US" b="0" i="0" dirty="0">
                <a:solidFill>
                  <a:srgbClr val="000000"/>
                </a:solidFill>
                <a:effectLst/>
                <a:latin typeface="ff6"/>
              </a:rPr>
              <a:t>%ROWTYPE</a:t>
            </a:r>
          </a:p>
          <a:p>
            <a:pPr algn="l"/>
            <a:r>
              <a:rPr lang="en-US" b="0" i="0" dirty="0">
                <a:solidFill>
                  <a:srgbClr val="000000"/>
                </a:solidFill>
                <a:effectLst/>
                <a:latin typeface="ff2"/>
              </a:rPr>
              <a:t>The %ROWTYPE attribute provides a record type that represents a row in a table (or view). </a:t>
            </a:r>
          </a:p>
          <a:p>
            <a:pPr algn="l"/>
            <a:r>
              <a:rPr lang="en-US" b="0" i="0" dirty="0">
                <a:solidFill>
                  <a:srgbClr val="000000"/>
                </a:solidFill>
                <a:effectLst/>
                <a:latin typeface="ff2"/>
              </a:rPr>
              <a:t>The record can store an entire row of data selected from the table or fetched from a cursor or strongly typed cursor variable.</a:t>
            </a:r>
          </a:p>
          <a:p>
            <a:pPr marL="0" indent="0">
              <a:buNone/>
            </a:pPr>
            <a:br>
              <a:rPr lang="en-US" dirty="0"/>
            </a:br>
            <a:endParaRPr lang="en-IN" dirty="0"/>
          </a:p>
        </p:txBody>
      </p:sp>
    </p:spTree>
    <p:extLst>
      <p:ext uri="{BB962C8B-B14F-4D97-AF65-F5344CB8AC3E}">
        <p14:creationId xmlns:p14="http://schemas.microsoft.com/office/powerpoint/2010/main" val="13750164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FE5B50-1821-4CBA-BE1F-2F0D4C792E57}"/>
              </a:ext>
            </a:extLst>
          </p:cNvPr>
          <p:cNvPicPr>
            <a:picLocks noChangeAspect="1"/>
          </p:cNvPicPr>
          <p:nvPr/>
        </p:nvPicPr>
        <p:blipFill>
          <a:blip r:embed="rId2"/>
          <a:stretch>
            <a:fillRect/>
          </a:stretch>
        </p:blipFill>
        <p:spPr>
          <a:xfrm>
            <a:off x="0" y="-1"/>
            <a:ext cx="6438900" cy="6991643"/>
          </a:xfrm>
          <a:prstGeom prst="rect">
            <a:avLst/>
          </a:prstGeom>
        </p:spPr>
      </p:pic>
      <p:pic>
        <p:nvPicPr>
          <p:cNvPr id="7" name="Picture 6">
            <a:extLst>
              <a:ext uri="{FF2B5EF4-FFF2-40B4-BE49-F238E27FC236}">
                <a16:creationId xmlns:a16="http://schemas.microsoft.com/office/drawing/2014/main" id="{60C4BFFD-6334-4E4A-8B8F-D124F5E37A58}"/>
              </a:ext>
            </a:extLst>
          </p:cNvPr>
          <p:cNvPicPr>
            <a:picLocks noChangeAspect="1"/>
          </p:cNvPicPr>
          <p:nvPr/>
        </p:nvPicPr>
        <p:blipFill>
          <a:blip r:embed="rId3"/>
          <a:stretch>
            <a:fillRect/>
          </a:stretch>
        </p:blipFill>
        <p:spPr>
          <a:xfrm>
            <a:off x="6274191" y="0"/>
            <a:ext cx="5722327" cy="6858000"/>
          </a:xfrm>
          <a:prstGeom prst="rect">
            <a:avLst/>
          </a:prstGeom>
        </p:spPr>
      </p:pic>
    </p:spTree>
    <p:extLst>
      <p:ext uri="{BB962C8B-B14F-4D97-AF65-F5344CB8AC3E}">
        <p14:creationId xmlns:p14="http://schemas.microsoft.com/office/powerpoint/2010/main" val="8684058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FECBD-250B-4EC4-B1A5-C18F0A949143}"/>
              </a:ext>
            </a:extLst>
          </p:cNvPr>
          <p:cNvSpPr>
            <a:spLocks noGrp="1"/>
          </p:cNvSpPr>
          <p:nvPr>
            <p:ph type="title"/>
          </p:nvPr>
        </p:nvSpPr>
        <p:spPr>
          <a:xfrm>
            <a:off x="838200" y="365125"/>
            <a:ext cx="10515600" cy="464869"/>
          </a:xfrm>
        </p:spPr>
        <p:txBody>
          <a:bodyPr>
            <a:normAutofit fontScale="90000"/>
          </a:bodyPr>
          <a:lstStyle/>
          <a:p>
            <a:r>
              <a:rPr lang="en-US" dirty="0"/>
              <a:t>FUNCTIONS</a:t>
            </a:r>
            <a:endParaRPr lang="en-IN" dirty="0"/>
          </a:p>
        </p:txBody>
      </p:sp>
      <p:pic>
        <p:nvPicPr>
          <p:cNvPr id="5" name="Picture 4">
            <a:extLst>
              <a:ext uri="{FF2B5EF4-FFF2-40B4-BE49-F238E27FC236}">
                <a16:creationId xmlns:a16="http://schemas.microsoft.com/office/drawing/2014/main" id="{46BDEA52-5381-41CC-B962-EC52613AE583}"/>
              </a:ext>
            </a:extLst>
          </p:cNvPr>
          <p:cNvPicPr>
            <a:picLocks noChangeAspect="1"/>
          </p:cNvPicPr>
          <p:nvPr/>
        </p:nvPicPr>
        <p:blipFill>
          <a:blip r:embed="rId2"/>
          <a:stretch>
            <a:fillRect/>
          </a:stretch>
        </p:blipFill>
        <p:spPr>
          <a:xfrm>
            <a:off x="243840" y="970671"/>
            <a:ext cx="11704319" cy="5887329"/>
          </a:xfrm>
          <a:prstGeom prst="rect">
            <a:avLst/>
          </a:prstGeom>
        </p:spPr>
      </p:pic>
    </p:spTree>
    <p:extLst>
      <p:ext uri="{BB962C8B-B14F-4D97-AF65-F5344CB8AC3E}">
        <p14:creationId xmlns:p14="http://schemas.microsoft.com/office/powerpoint/2010/main" val="8644644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03100F-8516-45AC-8927-4C7860ADBB12}"/>
              </a:ext>
            </a:extLst>
          </p:cNvPr>
          <p:cNvPicPr>
            <a:picLocks noChangeAspect="1"/>
          </p:cNvPicPr>
          <p:nvPr/>
        </p:nvPicPr>
        <p:blipFill>
          <a:blip r:embed="rId2"/>
          <a:stretch>
            <a:fillRect/>
          </a:stretch>
        </p:blipFill>
        <p:spPr>
          <a:xfrm>
            <a:off x="0" y="112542"/>
            <a:ext cx="11985673" cy="6316393"/>
          </a:xfrm>
          <a:prstGeom prst="rect">
            <a:avLst/>
          </a:prstGeom>
        </p:spPr>
      </p:pic>
    </p:spTree>
    <p:extLst>
      <p:ext uri="{BB962C8B-B14F-4D97-AF65-F5344CB8AC3E}">
        <p14:creationId xmlns:p14="http://schemas.microsoft.com/office/powerpoint/2010/main" val="42239515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A8826-0CFE-4284-B7D5-FD0636A2B532}"/>
              </a:ext>
            </a:extLst>
          </p:cNvPr>
          <p:cNvSpPr>
            <a:spLocks noGrp="1"/>
          </p:cNvSpPr>
          <p:nvPr>
            <p:ph type="title"/>
          </p:nvPr>
        </p:nvSpPr>
        <p:spPr>
          <a:xfrm>
            <a:off x="0" y="18255"/>
            <a:ext cx="10515600" cy="882077"/>
          </a:xfrm>
        </p:spPr>
        <p:txBody>
          <a:bodyPr/>
          <a:lstStyle/>
          <a:p>
            <a:r>
              <a:rPr lang="en-US" dirty="0"/>
              <a:t>Calling function</a:t>
            </a:r>
            <a:endParaRPr lang="en-IN" dirty="0"/>
          </a:p>
        </p:txBody>
      </p:sp>
      <p:pic>
        <p:nvPicPr>
          <p:cNvPr id="5" name="Picture 4">
            <a:extLst>
              <a:ext uri="{FF2B5EF4-FFF2-40B4-BE49-F238E27FC236}">
                <a16:creationId xmlns:a16="http://schemas.microsoft.com/office/drawing/2014/main" id="{E106DE9F-CD94-43AE-9638-DD0E8514440E}"/>
              </a:ext>
            </a:extLst>
          </p:cNvPr>
          <p:cNvPicPr>
            <a:picLocks noChangeAspect="1"/>
          </p:cNvPicPr>
          <p:nvPr/>
        </p:nvPicPr>
        <p:blipFill>
          <a:blip r:embed="rId2"/>
          <a:stretch>
            <a:fillRect/>
          </a:stretch>
        </p:blipFill>
        <p:spPr>
          <a:xfrm>
            <a:off x="1" y="900331"/>
            <a:ext cx="6766560" cy="4876641"/>
          </a:xfrm>
          <a:prstGeom prst="rect">
            <a:avLst/>
          </a:prstGeom>
        </p:spPr>
      </p:pic>
      <p:pic>
        <p:nvPicPr>
          <p:cNvPr id="6" name="Content Placeholder 4">
            <a:extLst>
              <a:ext uri="{FF2B5EF4-FFF2-40B4-BE49-F238E27FC236}">
                <a16:creationId xmlns:a16="http://schemas.microsoft.com/office/drawing/2014/main" id="{C9341BBA-235B-46BA-A7E1-312BF382E0A0}"/>
              </a:ext>
            </a:extLst>
          </p:cNvPr>
          <p:cNvPicPr>
            <a:picLocks noGrp="1" noChangeAspect="1"/>
          </p:cNvPicPr>
          <p:nvPr>
            <p:ph idx="1"/>
          </p:nvPr>
        </p:nvPicPr>
        <p:blipFill>
          <a:blip r:embed="rId3"/>
          <a:stretch>
            <a:fillRect/>
          </a:stretch>
        </p:blipFill>
        <p:spPr>
          <a:xfrm>
            <a:off x="5683348" y="293236"/>
            <a:ext cx="6085303" cy="4876641"/>
          </a:xfrm>
        </p:spPr>
      </p:pic>
    </p:spTree>
    <p:extLst>
      <p:ext uri="{BB962C8B-B14F-4D97-AF65-F5344CB8AC3E}">
        <p14:creationId xmlns:p14="http://schemas.microsoft.com/office/powerpoint/2010/main" val="7156772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8D02A-2735-430B-B8F8-42800C0D9E26}"/>
              </a:ext>
            </a:extLst>
          </p:cNvPr>
          <p:cNvSpPr>
            <a:spLocks noGrp="1"/>
          </p:cNvSpPr>
          <p:nvPr>
            <p:ph type="title"/>
          </p:nvPr>
        </p:nvSpPr>
        <p:spPr>
          <a:xfrm>
            <a:off x="0" y="-1"/>
            <a:ext cx="10515600" cy="590843"/>
          </a:xfrm>
        </p:spPr>
        <p:txBody>
          <a:bodyPr>
            <a:normAutofit fontScale="90000"/>
          </a:bodyPr>
          <a:lstStyle/>
          <a:p>
            <a:r>
              <a:rPr lang="en-US" dirty="0"/>
              <a:t>Package</a:t>
            </a:r>
            <a:endParaRPr lang="en-IN" dirty="0"/>
          </a:p>
        </p:txBody>
      </p:sp>
      <p:pic>
        <p:nvPicPr>
          <p:cNvPr id="5" name="Content Placeholder 4">
            <a:extLst>
              <a:ext uri="{FF2B5EF4-FFF2-40B4-BE49-F238E27FC236}">
                <a16:creationId xmlns:a16="http://schemas.microsoft.com/office/drawing/2014/main" id="{04974E9F-8C8E-4C24-9696-0C644C827E18}"/>
              </a:ext>
            </a:extLst>
          </p:cNvPr>
          <p:cNvPicPr>
            <a:picLocks noGrp="1" noChangeAspect="1"/>
          </p:cNvPicPr>
          <p:nvPr>
            <p:ph idx="1"/>
          </p:nvPr>
        </p:nvPicPr>
        <p:blipFill>
          <a:blip r:embed="rId2"/>
          <a:stretch>
            <a:fillRect/>
          </a:stretch>
        </p:blipFill>
        <p:spPr>
          <a:xfrm>
            <a:off x="682283" y="787791"/>
            <a:ext cx="10515600" cy="6070209"/>
          </a:xfrm>
        </p:spPr>
      </p:pic>
    </p:spTree>
    <p:extLst>
      <p:ext uri="{BB962C8B-B14F-4D97-AF65-F5344CB8AC3E}">
        <p14:creationId xmlns:p14="http://schemas.microsoft.com/office/powerpoint/2010/main" val="2311777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A7FF1-7BF8-47B7-BF67-D90794C111F4}"/>
              </a:ext>
            </a:extLst>
          </p:cNvPr>
          <p:cNvSpPr>
            <a:spLocks noGrp="1"/>
          </p:cNvSpPr>
          <p:nvPr>
            <p:ph type="title"/>
          </p:nvPr>
        </p:nvSpPr>
        <p:spPr>
          <a:xfrm>
            <a:off x="599050" y="196313"/>
            <a:ext cx="10515600" cy="1325563"/>
          </a:xfrm>
        </p:spPr>
        <p:txBody>
          <a:bodyPr/>
          <a:lstStyle/>
          <a:p>
            <a:r>
              <a:rPr lang="en-US" b="0" i="0" dirty="0">
                <a:effectLst/>
                <a:latin typeface="Arial" panose="020B0604020202020204" pitchFamily="34" charset="0"/>
              </a:rPr>
              <a:t>Features of PL/SQL</a:t>
            </a:r>
            <a:br>
              <a:rPr lang="en-US" b="0"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43D373AF-A929-456B-8583-7F37ABAA555B}"/>
              </a:ext>
            </a:extLst>
          </p:cNvPr>
          <p:cNvSpPr>
            <a:spLocks noGrp="1"/>
          </p:cNvSpPr>
          <p:nvPr>
            <p:ph idx="1"/>
          </p:nvPr>
        </p:nvSpPr>
        <p:spPr>
          <a:xfrm>
            <a:off x="599050" y="1322363"/>
            <a:ext cx="10993900" cy="5339324"/>
          </a:xfrm>
        </p:spPr>
        <p:txBody>
          <a:bodyPr>
            <a:normAutofit lnSpcReduction="10000"/>
          </a:bodyPr>
          <a:lstStyle/>
          <a:p>
            <a:pPr algn="just"/>
            <a:r>
              <a:rPr lang="en-US" b="0" i="0" dirty="0">
                <a:solidFill>
                  <a:srgbClr val="000000"/>
                </a:solidFill>
                <a:effectLst/>
                <a:latin typeface="Arial" panose="020B0604020202020204" pitchFamily="34" charset="0"/>
              </a:rPr>
              <a:t>PL/SQL has the following features −</a:t>
            </a:r>
          </a:p>
          <a:p>
            <a:pPr algn="l">
              <a:buFont typeface="Arial" panose="020B0604020202020204" pitchFamily="34" charset="0"/>
              <a:buChar char="•"/>
            </a:pPr>
            <a:r>
              <a:rPr lang="en-US" b="0" i="0" dirty="0">
                <a:effectLst/>
                <a:latin typeface="Arial" panose="020B0604020202020204" pitchFamily="34" charset="0"/>
              </a:rPr>
              <a:t>PL/SQL is tightly integrated with SQL.</a:t>
            </a:r>
          </a:p>
          <a:p>
            <a:pPr algn="l">
              <a:buFont typeface="Arial" panose="020B0604020202020204" pitchFamily="34" charset="0"/>
              <a:buChar char="•"/>
            </a:pPr>
            <a:r>
              <a:rPr lang="en-US" b="0" i="0" dirty="0">
                <a:effectLst/>
                <a:latin typeface="Arial" panose="020B0604020202020204" pitchFamily="34" charset="0"/>
              </a:rPr>
              <a:t>It offers extensive error checking.</a:t>
            </a: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It offers numerous data types.</a:t>
            </a: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It offers a variety of programming structures.</a:t>
            </a: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It supports structured programming through functions and procedures.</a:t>
            </a: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It supports object-oriented programming.</a:t>
            </a:r>
          </a:p>
          <a:p>
            <a:r>
              <a:rPr lang="en-US" b="0" i="0" dirty="0">
                <a:solidFill>
                  <a:srgbClr val="000000"/>
                </a:solidFill>
                <a:effectLst/>
                <a:latin typeface="Arial" panose="020B0604020202020204" pitchFamily="34" charset="0"/>
                <a:cs typeface="Arial" panose="020B0604020202020204" pitchFamily="34" charset="0"/>
              </a:rPr>
              <a:t>It Contains new libraries of built in packages.</a:t>
            </a:r>
          </a:p>
          <a:p>
            <a:pPr algn="l"/>
            <a:r>
              <a:rPr lang="en-US" b="0" i="0" dirty="0">
                <a:solidFill>
                  <a:srgbClr val="000000"/>
                </a:solidFill>
                <a:effectLst/>
                <a:latin typeface="Arial" panose="020B0604020202020204" pitchFamily="34" charset="0"/>
                <a:cs typeface="Arial" panose="020B0604020202020204" pitchFamily="34" charset="0"/>
              </a:rPr>
              <a:t>Allows the calling of external functions and procedures.</a:t>
            </a:r>
          </a:p>
          <a:p>
            <a:pPr algn="l"/>
            <a:r>
              <a:rPr lang="en-US" b="0" i="0" dirty="0">
                <a:solidFill>
                  <a:srgbClr val="000000"/>
                </a:solidFill>
                <a:effectLst/>
                <a:latin typeface="Arial" panose="020B0604020202020204" pitchFamily="34" charset="0"/>
                <a:cs typeface="Arial" panose="020B0604020202020204" pitchFamily="34" charset="0"/>
              </a:rPr>
              <a:t> with PL/SQL , an multiple </a:t>
            </a:r>
            <a:r>
              <a:rPr lang="en-US" b="0" i="0" dirty="0" err="1">
                <a:solidFill>
                  <a:srgbClr val="000000"/>
                </a:solidFill>
                <a:effectLst/>
                <a:latin typeface="Arial" panose="020B0604020202020204" pitchFamily="34" charset="0"/>
                <a:cs typeface="Arial" panose="020B0604020202020204" pitchFamily="34" charset="0"/>
              </a:rPr>
              <a:t>sql</a:t>
            </a:r>
            <a:r>
              <a:rPr lang="en-US" b="0" i="0" dirty="0">
                <a:solidFill>
                  <a:srgbClr val="000000"/>
                </a:solidFill>
                <a:effectLst/>
                <a:latin typeface="Arial" panose="020B0604020202020204" pitchFamily="34" charset="0"/>
                <a:cs typeface="Arial" panose="020B0604020202020204" pitchFamily="34" charset="0"/>
              </a:rPr>
              <a:t> statements can be processed in a single command line statement.</a:t>
            </a:r>
          </a:p>
          <a:p>
            <a:endParaRPr lang="en-US" b="0" i="0" dirty="0">
              <a:solidFill>
                <a:srgbClr val="000000"/>
              </a:solidFill>
              <a:effectLst/>
              <a:latin typeface="ff2"/>
            </a:endParaRPr>
          </a:p>
          <a:p>
            <a:pPr algn="l">
              <a:buFont typeface="Arial" panose="020B0604020202020204" pitchFamily="34" charset="0"/>
              <a:buChar char="•"/>
            </a:pPr>
            <a:endParaRPr lang="en-US" b="0" i="0" dirty="0">
              <a:effectLst/>
              <a:latin typeface="Arial" panose="020B0604020202020204" pitchFamily="34" charset="0"/>
            </a:endParaRPr>
          </a:p>
          <a:p>
            <a:endParaRPr lang="en-IN" dirty="0"/>
          </a:p>
        </p:txBody>
      </p:sp>
    </p:spTree>
    <p:extLst>
      <p:ext uri="{BB962C8B-B14F-4D97-AF65-F5344CB8AC3E}">
        <p14:creationId xmlns:p14="http://schemas.microsoft.com/office/powerpoint/2010/main" val="6304493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E40BD4-A9F3-4A29-B622-8D0F33D991A2}"/>
              </a:ext>
            </a:extLst>
          </p:cNvPr>
          <p:cNvPicPr>
            <a:picLocks noChangeAspect="1"/>
          </p:cNvPicPr>
          <p:nvPr/>
        </p:nvPicPr>
        <p:blipFill>
          <a:blip r:embed="rId2"/>
          <a:stretch>
            <a:fillRect/>
          </a:stretch>
        </p:blipFill>
        <p:spPr>
          <a:xfrm>
            <a:off x="506437" y="225083"/>
            <a:ext cx="10832123" cy="6632917"/>
          </a:xfrm>
          <a:prstGeom prst="rect">
            <a:avLst/>
          </a:prstGeom>
        </p:spPr>
      </p:pic>
    </p:spTree>
    <p:extLst>
      <p:ext uri="{BB962C8B-B14F-4D97-AF65-F5344CB8AC3E}">
        <p14:creationId xmlns:p14="http://schemas.microsoft.com/office/powerpoint/2010/main" val="6357894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1F0A9C1-0A7D-4AD2-A5DF-CC599B885852}"/>
              </a:ext>
            </a:extLst>
          </p:cNvPr>
          <p:cNvPicPr>
            <a:picLocks noChangeAspect="1"/>
          </p:cNvPicPr>
          <p:nvPr/>
        </p:nvPicPr>
        <p:blipFill>
          <a:blip r:embed="rId2"/>
          <a:stretch>
            <a:fillRect/>
          </a:stretch>
        </p:blipFill>
        <p:spPr>
          <a:xfrm>
            <a:off x="393895" y="365759"/>
            <a:ext cx="11183816" cy="6063175"/>
          </a:xfrm>
          <a:prstGeom prst="rect">
            <a:avLst/>
          </a:prstGeom>
        </p:spPr>
      </p:pic>
    </p:spTree>
    <p:extLst>
      <p:ext uri="{BB962C8B-B14F-4D97-AF65-F5344CB8AC3E}">
        <p14:creationId xmlns:p14="http://schemas.microsoft.com/office/powerpoint/2010/main" val="28486817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C5575AB-DE95-40B1-B1C9-5C7F016B2AB7}"/>
              </a:ext>
            </a:extLst>
          </p:cNvPr>
          <p:cNvPicPr>
            <a:picLocks noGrp="1" noChangeAspect="1"/>
          </p:cNvPicPr>
          <p:nvPr>
            <p:ph idx="1"/>
          </p:nvPr>
        </p:nvPicPr>
        <p:blipFill>
          <a:blip r:embed="rId2"/>
          <a:stretch>
            <a:fillRect/>
          </a:stretch>
        </p:blipFill>
        <p:spPr>
          <a:xfrm>
            <a:off x="126609" y="126609"/>
            <a:ext cx="9169791" cy="5532035"/>
          </a:xfrm>
        </p:spPr>
      </p:pic>
    </p:spTree>
    <p:extLst>
      <p:ext uri="{BB962C8B-B14F-4D97-AF65-F5344CB8AC3E}">
        <p14:creationId xmlns:p14="http://schemas.microsoft.com/office/powerpoint/2010/main" val="38466298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C2ACC-243D-4972-B7FF-3DB2587EB47B}"/>
              </a:ext>
            </a:extLst>
          </p:cNvPr>
          <p:cNvSpPr>
            <a:spLocks noGrp="1"/>
          </p:cNvSpPr>
          <p:nvPr>
            <p:ph type="title"/>
          </p:nvPr>
        </p:nvSpPr>
        <p:spPr/>
        <p:txBody>
          <a:bodyPr/>
          <a:lstStyle/>
          <a:p>
            <a:r>
              <a:rPr lang="en-US" dirty="0"/>
              <a:t>Cursors</a:t>
            </a:r>
            <a:endParaRPr lang="en-IN" dirty="0"/>
          </a:p>
        </p:txBody>
      </p:sp>
      <p:sp>
        <p:nvSpPr>
          <p:cNvPr id="3" name="Content Placeholder 2">
            <a:extLst>
              <a:ext uri="{FF2B5EF4-FFF2-40B4-BE49-F238E27FC236}">
                <a16:creationId xmlns:a16="http://schemas.microsoft.com/office/drawing/2014/main" id="{BE04927F-952F-4F1D-BAEF-B7B1F6987926}"/>
              </a:ext>
            </a:extLst>
          </p:cNvPr>
          <p:cNvSpPr>
            <a:spLocks noGrp="1"/>
          </p:cNvSpPr>
          <p:nvPr>
            <p:ph idx="1"/>
          </p:nvPr>
        </p:nvSpPr>
        <p:spPr>
          <a:xfrm>
            <a:off x="464234" y="1460500"/>
            <a:ext cx="10889566" cy="5032375"/>
          </a:xfrm>
        </p:spPr>
        <p:txBody>
          <a:bodyPr>
            <a:normAutofit fontScale="92500"/>
          </a:bodyPr>
          <a:lstStyle/>
          <a:p>
            <a:pPr algn="just"/>
            <a:r>
              <a:rPr lang="en-US" b="0" i="0" dirty="0">
                <a:solidFill>
                  <a:srgbClr val="000000"/>
                </a:solidFill>
                <a:effectLst/>
                <a:latin typeface="Arial" panose="020B0604020202020204" pitchFamily="34" charset="0"/>
              </a:rPr>
              <a:t>A </a:t>
            </a:r>
            <a:r>
              <a:rPr lang="en-US" b="1" i="0" dirty="0">
                <a:solidFill>
                  <a:srgbClr val="000000"/>
                </a:solidFill>
                <a:effectLst/>
                <a:latin typeface="Arial" panose="020B0604020202020204" pitchFamily="34" charset="0"/>
              </a:rPr>
              <a:t>cursor</a:t>
            </a:r>
            <a:r>
              <a:rPr lang="en-US" b="0" i="0" dirty="0">
                <a:solidFill>
                  <a:srgbClr val="000000"/>
                </a:solidFill>
                <a:effectLst/>
                <a:latin typeface="Arial" panose="020B0604020202020204" pitchFamily="34" charset="0"/>
              </a:rPr>
              <a:t> is a pointer to this context area. PL/SQL controls the context area through a cursor. </a:t>
            </a:r>
          </a:p>
          <a:p>
            <a:pPr algn="just"/>
            <a:r>
              <a:rPr lang="en-US" b="0" i="0" dirty="0">
                <a:solidFill>
                  <a:srgbClr val="000000"/>
                </a:solidFill>
                <a:effectLst/>
                <a:latin typeface="Arial" panose="020B0604020202020204" pitchFamily="34" charset="0"/>
              </a:rPr>
              <a:t>A cursor holds the rows (one or more) returned by a SQL statement. </a:t>
            </a:r>
          </a:p>
          <a:p>
            <a:pPr algn="just"/>
            <a:r>
              <a:rPr lang="en-US" b="0" i="0" dirty="0">
                <a:solidFill>
                  <a:srgbClr val="000000"/>
                </a:solidFill>
                <a:effectLst/>
                <a:latin typeface="Arial" panose="020B0604020202020204" pitchFamily="34" charset="0"/>
              </a:rPr>
              <a:t>The set of rows the cursor holds is referred to as the </a:t>
            </a:r>
            <a:r>
              <a:rPr lang="en-US" b="1" i="0" dirty="0">
                <a:solidFill>
                  <a:srgbClr val="000000"/>
                </a:solidFill>
                <a:effectLst/>
                <a:latin typeface="Arial" panose="020B0604020202020204" pitchFamily="34" charset="0"/>
              </a:rPr>
              <a:t>active set</a:t>
            </a:r>
            <a:r>
              <a:rPr lang="en-US" b="0" i="0" dirty="0">
                <a:solidFill>
                  <a:srgbClr val="000000"/>
                </a:solidFill>
                <a:effectLst/>
                <a:latin typeface="Arial" panose="020B0604020202020204" pitchFamily="34" charset="0"/>
              </a:rPr>
              <a:t>.</a:t>
            </a:r>
          </a:p>
          <a:p>
            <a:pPr algn="just"/>
            <a:r>
              <a:rPr lang="en-US" b="0" i="0" dirty="0">
                <a:solidFill>
                  <a:srgbClr val="000000"/>
                </a:solidFill>
                <a:effectLst/>
                <a:latin typeface="Arial" panose="020B0604020202020204" pitchFamily="34" charset="0"/>
              </a:rPr>
              <a:t>You can name a cursor so that it could be referred to in a program to fetch and process the rows returned by the SQL statement, one at a time. </a:t>
            </a:r>
          </a:p>
          <a:p>
            <a:pPr algn="just"/>
            <a:endParaRPr lang="en-US" b="0" i="0" dirty="0">
              <a:solidFill>
                <a:srgbClr val="000000"/>
              </a:solidFill>
              <a:effectLst/>
              <a:latin typeface="Arial" panose="020B0604020202020204" pitchFamily="34" charset="0"/>
            </a:endParaRPr>
          </a:p>
          <a:p>
            <a:pPr algn="just"/>
            <a:r>
              <a:rPr lang="en-US" b="0" i="0" dirty="0">
                <a:solidFill>
                  <a:srgbClr val="000000"/>
                </a:solidFill>
                <a:effectLst/>
                <a:latin typeface="Arial" panose="020B0604020202020204" pitchFamily="34" charset="0"/>
              </a:rPr>
              <a:t>There are two types of cursors −</a:t>
            </a:r>
          </a:p>
          <a:p>
            <a:pPr algn="l">
              <a:buFont typeface="Arial" panose="020B0604020202020204" pitchFamily="34" charset="0"/>
              <a:buChar char="•"/>
            </a:pPr>
            <a:r>
              <a:rPr lang="en-US" b="0" i="0" dirty="0">
                <a:effectLst/>
                <a:latin typeface="Arial" panose="020B0604020202020204" pitchFamily="34" charset="0"/>
              </a:rPr>
              <a:t>Implicit cursors</a:t>
            </a:r>
          </a:p>
          <a:p>
            <a:pPr algn="l">
              <a:buFont typeface="Arial" panose="020B0604020202020204" pitchFamily="34" charset="0"/>
              <a:buChar char="•"/>
            </a:pPr>
            <a:r>
              <a:rPr lang="en-US" b="0" i="0" dirty="0">
                <a:effectLst/>
                <a:latin typeface="Arial" panose="020B0604020202020204" pitchFamily="34" charset="0"/>
              </a:rPr>
              <a:t>Explicit cursors</a:t>
            </a:r>
          </a:p>
          <a:p>
            <a:endParaRPr lang="en-IN" dirty="0"/>
          </a:p>
        </p:txBody>
      </p:sp>
    </p:spTree>
    <p:extLst>
      <p:ext uri="{BB962C8B-B14F-4D97-AF65-F5344CB8AC3E}">
        <p14:creationId xmlns:p14="http://schemas.microsoft.com/office/powerpoint/2010/main" val="24306406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B4B3C-C101-4ABA-861B-BE175BC4DD72}"/>
              </a:ext>
            </a:extLst>
          </p:cNvPr>
          <p:cNvSpPr>
            <a:spLocks noGrp="1"/>
          </p:cNvSpPr>
          <p:nvPr>
            <p:ph type="title"/>
          </p:nvPr>
        </p:nvSpPr>
        <p:spPr/>
        <p:txBody>
          <a:bodyPr/>
          <a:lstStyle/>
          <a:p>
            <a:r>
              <a:rPr lang="en-US" b="0" i="0" dirty="0">
                <a:effectLst/>
                <a:latin typeface="Arial" panose="020B0604020202020204" pitchFamily="34" charset="0"/>
              </a:rPr>
              <a:t>Implicit Cursors</a:t>
            </a:r>
            <a:br>
              <a:rPr lang="en-US" b="0"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80AD983B-7615-4CFB-9A5A-54C149A9EA5F}"/>
              </a:ext>
            </a:extLst>
          </p:cNvPr>
          <p:cNvSpPr>
            <a:spLocks noGrp="1"/>
          </p:cNvSpPr>
          <p:nvPr>
            <p:ph idx="1"/>
          </p:nvPr>
        </p:nvSpPr>
        <p:spPr/>
        <p:txBody>
          <a:bodyPr/>
          <a:lstStyle/>
          <a:p>
            <a:pPr algn="just"/>
            <a:r>
              <a:rPr lang="en-US" b="0" i="0" dirty="0">
                <a:solidFill>
                  <a:srgbClr val="000000"/>
                </a:solidFill>
                <a:effectLst/>
                <a:latin typeface="Arial" panose="020B0604020202020204" pitchFamily="34" charset="0"/>
              </a:rPr>
              <a:t>Implicit cursors are automatically created by Oracle whenever an SQL statement is executed, when there is no explicit cursor for the statement. Programmers cannot control the implicit cursors and the information in it.</a:t>
            </a:r>
          </a:p>
          <a:p>
            <a:pPr algn="just"/>
            <a:r>
              <a:rPr lang="en-US" b="0" i="0" dirty="0">
                <a:solidFill>
                  <a:srgbClr val="000000"/>
                </a:solidFill>
                <a:effectLst/>
                <a:latin typeface="Arial" panose="020B0604020202020204" pitchFamily="34" charset="0"/>
              </a:rPr>
              <a:t>Whenever a DML statement (INSERT, UPDATE and DELETE) is issued, an implicit cursor is associated with this statement. For INSERT operations, the cursor holds the data that needs to be inserted. For UPDATE and DELETE operations, the cursor identifies the rows that would be affected.</a:t>
            </a:r>
          </a:p>
          <a:p>
            <a:endParaRPr lang="en-IN" dirty="0"/>
          </a:p>
        </p:txBody>
      </p:sp>
    </p:spTree>
    <p:extLst>
      <p:ext uri="{BB962C8B-B14F-4D97-AF65-F5344CB8AC3E}">
        <p14:creationId xmlns:p14="http://schemas.microsoft.com/office/powerpoint/2010/main" val="7812517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492950A-CE53-402F-8432-18665F5038A8}"/>
              </a:ext>
            </a:extLst>
          </p:cNvPr>
          <p:cNvPicPr>
            <a:picLocks noGrp="1" noChangeAspect="1"/>
          </p:cNvPicPr>
          <p:nvPr>
            <p:ph idx="1"/>
          </p:nvPr>
        </p:nvPicPr>
        <p:blipFill>
          <a:blip r:embed="rId2"/>
          <a:stretch>
            <a:fillRect/>
          </a:stretch>
        </p:blipFill>
        <p:spPr>
          <a:xfrm>
            <a:off x="407963" y="253218"/>
            <a:ext cx="11043139" cy="6443004"/>
          </a:xfrm>
        </p:spPr>
      </p:pic>
    </p:spTree>
    <p:extLst>
      <p:ext uri="{BB962C8B-B14F-4D97-AF65-F5344CB8AC3E}">
        <p14:creationId xmlns:p14="http://schemas.microsoft.com/office/powerpoint/2010/main" val="32391718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EC6052-BBAC-46D0-873D-BAF560DC5FB2}"/>
              </a:ext>
            </a:extLst>
          </p:cNvPr>
          <p:cNvPicPr>
            <a:picLocks noChangeAspect="1"/>
          </p:cNvPicPr>
          <p:nvPr/>
        </p:nvPicPr>
        <p:blipFill>
          <a:blip r:embed="rId2"/>
          <a:stretch>
            <a:fillRect/>
          </a:stretch>
        </p:blipFill>
        <p:spPr>
          <a:xfrm>
            <a:off x="661182" y="407963"/>
            <a:ext cx="9734843" cy="6189785"/>
          </a:xfrm>
          <a:prstGeom prst="rect">
            <a:avLst/>
          </a:prstGeom>
        </p:spPr>
      </p:pic>
    </p:spTree>
    <p:extLst>
      <p:ext uri="{BB962C8B-B14F-4D97-AF65-F5344CB8AC3E}">
        <p14:creationId xmlns:p14="http://schemas.microsoft.com/office/powerpoint/2010/main" val="41424591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CBB52-090E-45BF-AEBE-D2CE6B215064}"/>
              </a:ext>
            </a:extLst>
          </p:cNvPr>
          <p:cNvSpPr>
            <a:spLocks noGrp="1"/>
          </p:cNvSpPr>
          <p:nvPr>
            <p:ph type="title"/>
          </p:nvPr>
        </p:nvSpPr>
        <p:spPr/>
        <p:txBody>
          <a:bodyPr/>
          <a:lstStyle/>
          <a:p>
            <a:r>
              <a:rPr lang="en-US" dirty="0"/>
              <a:t>Explicit cursors</a:t>
            </a:r>
            <a:endParaRPr lang="en-IN" dirty="0"/>
          </a:p>
        </p:txBody>
      </p:sp>
      <p:pic>
        <p:nvPicPr>
          <p:cNvPr id="9" name="Picture 8">
            <a:extLst>
              <a:ext uri="{FF2B5EF4-FFF2-40B4-BE49-F238E27FC236}">
                <a16:creationId xmlns:a16="http://schemas.microsoft.com/office/drawing/2014/main" id="{F8552158-EEA6-4E77-860A-CBB6AF3EC53B}"/>
              </a:ext>
            </a:extLst>
          </p:cNvPr>
          <p:cNvPicPr>
            <a:picLocks noChangeAspect="1"/>
          </p:cNvPicPr>
          <p:nvPr/>
        </p:nvPicPr>
        <p:blipFill>
          <a:blip r:embed="rId2"/>
          <a:stretch>
            <a:fillRect/>
          </a:stretch>
        </p:blipFill>
        <p:spPr>
          <a:xfrm>
            <a:off x="196948" y="1543050"/>
            <a:ext cx="11156852" cy="5139104"/>
          </a:xfrm>
          <a:prstGeom prst="rect">
            <a:avLst/>
          </a:prstGeom>
        </p:spPr>
      </p:pic>
    </p:spTree>
    <p:extLst>
      <p:ext uri="{BB962C8B-B14F-4D97-AF65-F5344CB8AC3E}">
        <p14:creationId xmlns:p14="http://schemas.microsoft.com/office/powerpoint/2010/main" val="40095119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CEC157-879A-4628-B6F0-238D36F5E18D}"/>
              </a:ext>
            </a:extLst>
          </p:cNvPr>
          <p:cNvPicPr>
            <a:picLocks noChangeAspect="1"/>
          </p:cNvPicPr>
          <p:nvPr/>
        </p:nvPicPr>
        <p:blipFill>
          <a:blip r:embed="rId2"/>
          <a:stretch>
            <a:fillRect/>
          </a:stretch>
        </p:blipFill>
        <p:spPr>
          <a:xfrm>
            <a:off x="450166" y="196948"/>
            <a:ext cx="11113477" cy="6661052"/>
          </a:xfrm>
          <a:prstGeom prst="rect">
            <a:avLst/>
          </a:prstGeom>
        </p:spPr>
      </p:pic>
    </p:spTree>
    <p:extLst>
      <p:ext uri="{BB962C8B-B14F-4D97-AF65-F5344CB8AC3E}">
        <p14:creationId xmlns:p14="http://schemas.microsoft.com/office/powerpoint/2010/main" val="39847388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288047-3CED-4E3B-A944-70CE6AB574E6}"/>
              </a:ext>
            </a:extLst>
          </p:cNvPr>
          <p:cNvPicPr>
            <a:picLocks noChangeAspect="1"/>
          </p:cNvPicPr>
          <p:nvPr/>
        </p:nvPicPr>
        <p:blipFill>
          <a:blip r:embed="rId2"/>
          <a:stretch>
            <a:fillRect/>
          </a:stretch>
        </p:blipFill>
        <p:spPr>
          <a:xfrm>
            <a:off x="208450" y="0"/>
            <a:ext cx="7838270" cy="6710289"/>
          </a:xfrm>
          <a:prstGeom prst="rect">
            <a:avLst/>
          </a:prstGeom>
        </p:spPr>
      </p:pic>
      <p:pic>
        <p:nvPicPr>
          <p:cNvPr id="7" name="Picture 6">
            <a:extLst>
              <a:ext uri="{FF2B5EF4-FFF2-40B4-BE49-F238E27FC236}">
                <a16:creationId xmlns:a16="http://schemas.microsoft.com/office/drawing/2014/main" id="{A90CDEA5-F11A-48F3-BF6E-7BF690F64D4E}"/>
              </a:ext>
            </a:extLst>
          </p:cNvPr>
          <p:cNvPicPr>
            <a:picLocks noChangeAspect="1"/>
          </p:cNvPicPr>
          <p:nvPr/>
        </p:nvPicPr>
        <p:blipFill>
          <a:blip r:embed="rId3"/>
          <a:stretch>
            <a:fillRect/>
          </a:stretch>
        </p:blipFill>
        <p:spPr>
          <a:xfrm>
            <a:off x="8255756" y="2405575"/>
            <a:ext cx="3305175" cy="3011512"/>
          </a:xfrm>
          <a:prstGeom prst="rect">
            <a:avLst/>
          </a:prstGeom>
        </p:spPr>
      </p:pic>
    </p:spTree>
    <p:extLst>
      <p:ext uri="{BB962C8B-B14F-4D97-AF65-F5344CB8AC3E}">
        <p14:creationId xmlns:p14="http://schemas.microsoft.com/office/powerpoint/2010/main" val="2508510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D5C2B-DD7A-4768-A168-32F4687B1AAE}"/>
              </a:ext>
            </a:extLst>
          </p:cNvPr>
          <p:cNvSpPr>
            <a:spLocks noGrp="1"/>
          </p:cNvSpPr>
          <p:nvPr>
            <p:ph type="title"/>
          </p:nvPr>
        </p:nvSpPr>
        <p:spPr>
          <a:xfrm>
            <a:off x="838200" y="365125"/>
            <a:ext cx="10515600" cy="549275"/>
          </a:xfrm>
        </p:spPr>
        <p:txBody>
          <a:bodyPr>
            <a:normAutofit fontScale="90000"/>
          </a:bodyPr>
          <a:lstStyle/>
          <a:p>
            <a:br>
              <a:rPr lang="en-US" dirty="0"/>
            </a:br>
            <a:r>
              <a:rPr lang="en-US" b="0" i="0" dirty="0">
                <a:effectLst/>
                <a:latin typeface="Arial" panose="020B0604020202020204" pitchFamily="34" charset="0"/>
              </a:rPr>
              <a:t>Advantages of PL/SQL</a:t>
            </a:r>
            <a:br>
              <a:rPr lang="en-US" b="0"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FFACB2B6-7FEB-402E-9E19-AF5855F9EA03}"/>
              </a:ext>
            </a:extLst>
          </p:cNvPr>
          <p:cNvSpPr>
            <a:spLocks noGrp="1"/>
          </p:cNvSpPr>
          <p:nvPr>
            <p:ph idx="1"/>
          </p:nvPr>
        </p:nvSpPr>
        <p:spPr>
          <a:xfrm>
            <a:off x="838200" y="914400"/>
            <a:ext cx="10515600" cy="5824025"/>
          </a:xfrm>
        </p:spPr>
        <p:txBody>
          <a:bodyPr>
            <a:noAutofit/>
          </a:bodyPr>
          <a:lstStyle/>
          <a:p>
            <a:pPr algn="just">
              <a:buFont typeface="Arial" panose="020B0604020202020204" pitchFamily="34" charset="0"/>
              <a:buChar char="•"/>
            </a:pPr>
            <a:r>
              <a:rPr lang="en-US" sz="2000" b="0" i="0" dirty="0">
                <a:solidFill>
                  <a:srgbClr val="000000"/>
                </a:solidFill>
                <a:effectLst/>
                <a:latin typeface="Arial" panose="020B0604020202020204" pitchFamily="34" charset="0"/>
              </a:rPr>
              <a:t>PL/SQL supports both static and dynamic SQL. Static SQL supports DML operations and transaction control from PL/SQL block.</a:t>
            </a:r>
          </a:p>
          <a:p>
            <a:pPr algn="just">
              <a:buFont typeface="Arial" panose="020B0604020202020204" pitchFamily="34" charset="0"/>
              <a:buChar char="•"/>
            </a:pPr>
            <a:r>
              <a:rPr lang="en-US" sz="2000" b="0" i="0" dirty="0">
                <a:solidFill>
                  <a:srgbClr val="000000"/>
                </a:solidFill>
                <a:effectLst/>
                <a:latin typeface="Arial" panose="020B0604020202020204" pitchFamily="34" charset="0"/>
              </a:rPr>
              <a:t> In Dynamic SQL, SQL allows embedding DDL statements in PL/SQL blocks.</a:t>
            </a:r>
          </a:p>
          <a:p>
            <a:pPr algn="just">
              <a:buFont typeface="Arial" panose="020B0604020202020204" pitchFamily="34" charset="0"/>
              <a:buChar char="•"/>
            </a:pPr>
            <a:r>
              <a:rPr lang="en-US" sz="2000" b="0" i="0" dirty="0">
                <a:solidFill>
                  <a:srgbClr val="000000"/>
                </a:solidFill>
                <a:effectLst/>
                <a:latin typeface="Arial" panose="020B0604020202020204" pitchFamily="34" charset="0"/>
              </a:rPr>
              <a:t>PL/SQL allows sending an entire block of statements to the database at one time. This reduces network traffic and provides high performance for the applications.</a:t>
            </a:r>
          </a:p>
          <a:p>
            <a:pPr algn="just">
              <a:buFont typeface="Arial" panose="020B0604020202020204" pitchFamily="34" charset="0"/>
              <a:buChar char="•"/>
            </a:pPr>
            <a:r>
              <a:rPr lang="en-US" sz="2000" b="0" i="0" dirty="0">
                <a:solidFill>
                  <a:srgbClr val="000000"/>
                </a:solidFill>
                <a:effectLst/>
                <a:latin typeface="Arial" panose="020B0604020202020204" pitchFamily="34" charset="0"/>
              </a:rPr>
              <a:t>PL/SQL gives high productivity to programmers as it can query, transform, and update data in a database.</a:t>
            </a:r>
          </a:p>
          <a:p>
            <a:pPr algn="just">
              <a:buFont typeface="Arial" panose="020B0604020202020204" pitchFamily="34" charset="0"/>
              <a:buChar char="•"/>
            </a:pPr>
            <a:r>
              <a:rPr lang="en-US" sz="2000" b="0" i="0" dirty="0">
                <a:solidFill>
                  <a:srgbClr val="000000"/>
                </a:solidFill>
                <a:effectLst/>
                <a:latin typeface="Arial" panose="020B0604020202020204" pitchFamily="34" charset="0"/>
              </a:rPr>
              <a:t>PL/SQL saves time on design and debugging by strong features, such as exception handling, encapsulation, data hiding, and object-oriented data types.</a:t>
            </a:r>
          </a:p>
          <a:p>
            <a:pPr algn="just">
              <a:buFont typeface="Arial" panose="020B0604020202020204" pitchFamily="34" charset="0"/>
              <a:buChar char="•"/>
            </a:pPr>
            <a:r>
              <a:rPr lang="en-US" sz="2000" b="0" i="0" dirty="0">
                <a:solidFill>
                  <a:srgbClr val="000000"/>
                </a:solidFill>
                <a:effectLst/>
                <a:latin typeface="Arial" panose="020B0604020202020204" pitchFamily="34" charset="0"/>
              </a:rPr>
              <a:t>Applications written in PL/SQL are fully portable.</a:t>
            </a:r>
          </a:p>
          <a:p>
            <a:pPr algn="just">
              <a:buFont typeface="Arial" panose="020B0604020202020204" pitchFamily="34" charset="0"/>
              <a:buChar char="•"/>
            </a:pPr>
            <a:r>
              <a:rPr lang="en-US" sz="2000" b="0" i="0" dirty="0">
                <a:solidFill>
                  <a:srgbClr val="000000"/>
                </a:solidFill>
                <a:effectLst/>
                <a:latin typeface="Arial" panose="020B0604020202020204" pitchFamily="34" charset="0"/>
              </a:rPr>
              <a:t>PL/SQL provides high security level.</a:t>
            </a:r>
          </a:p>
          <a:p>
            <a:pPr algn="just">
              <a:buFont typeface="Arial" panose="020B0604020202020204" pitchFamily="34" charset="0"/>
              <a:buChar char="•"/>
            </a:pPr>
            <a:r>
              <a:rPr lang="en-US" sz="2000" b="0" i="0" dirty="0">
                <a:solidFill>
                  <a:srgbClr val="000000"/>
                </a:solidFill>
                <a:effectLst/>
                <a:latin typeface="Arial" panose="020B0604020202020204" pitchFamily="34" charset="0"/>
              </a:rPr>
              <a:t>PL/SQL provides access to predefined SQL packages.</a:t>
            </a:r>
          </a:p>
          <a:p>
            <a:pPr algn="just">
              <a:buFont typeface="Arial" panose="020B0604020202020204" pitchFamily="34" charset="0"/>
              <a:buChar char="•"/>
            </a:pPr>
            <a:r>
              <a:rPr lang="en-US" sz="2000" b="0" i="0" dirty="0">
                <a:solidFill>
                  <a:srgbClr val="000000"/>
                </a:solidFill>
                <a:effectLst/>
                <a:latin typeface="Arial" panose="020B0604020202020204" pitchFamily="34" charset="0"/>
              </a:rPr>
              <a:t>PL/SQL provides support for Object-Oriented Programming.</a:t>
            </a:r>
          </a:p>
          <a:p>
            <a:pPr algn="just">
              <a:buFont typeface="Arial" panose="020B0604020202020204" pitchFamily="34" charset="0"/>
              <a:buChar char="•"/>
            </a:pPr>
            <a:r>
              <a:rPr lang="en-US" sz="2000" b="0" i="0" dirty="0">
                <a:solidFill>
                  <a:srgbClr val="000000"/>
                </a:solidFill>
                <a:effectLst/>
                <a:latin typeface="Arial" panose="020B0604020202020204" pitchFamily="34" charset="0"/>
              </a:rPr>
              <a:t>PL/SQL provides support for developing Web Applications and Server Pages.</a:t>
            </a:r>
          </a:p>
          <a:p>
            <a:endParaRPr lang="en-IN" sz="2000" dirty="0"/>
          </a:p>
        </p:txBody>
      </p:sp>
    </p:spTree>
    <p:extLst>
      <p:ext uri="{BB962C8B-B14F-4D97-AF65-F5344CB8AC3E}">
        <p14:creationId xmlns:p14="http://schemas.microsoft.com/office/powerpoint/2010/main" val="37621024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A7037-9CB5-4F5C-BF0C-182AC5E3C55A}"/>
              </a:ext>
            </a:extLst>
          </p:cNvPr>
          <p:cNvSpPr>
            <a:spLocks noGrp="1"/>
          </p:cNvSpPr>
          <p:nvPr>
            <p:ph type="title"/>
          </p:nvPr>
        </p:nvSpPr>
        <p:spPr/>
        <p:txBody>
          <a:bodyPr/>
          <a:lstStyle/>
          <a:p>
            <a:r>
              <a:rPr lang="en-US" dirty="0"/>
              <a:t>Triggers</a:t>
            </a:r>
            <a:endParaRPr lang="en-IN" dirty="0"/>
          </a:p>
        </p:txBody>
      </p:sp>
      <p:sp>
        <p:nvSpPr>
          <p:cNvPr id="3" name="Content Placeholder 2">
            <a:extLst>
              <a:ext uri="{FF2B5EF4-FFF2-40B4-BE49-F238E27FC236}">
                <a16:creationId xmlns:a16="http://schemas.microsoft.com/office/drawing/2014/main" id="{114C7CC3-B3D8-42FC-8158-3F986E3C6486}"/>
              </a:ext>
            </a:extLst>
          </p:cNvPr>
          <p:cNvSpPr>
            <a:spLocks noGrp="1"/>
          </p:cNvSpPr>
          <p:nvPr>
            <p:ph idx="1"/>
          </p:nvPr>
        </p:nvSpPr>
        <p:spPr/>
        <p:txBody>
          <a:bodyPr>
            <a:normAutofit fontScale="92500" lnSpcReduction="10000"/>
          </a:bodyPr>
          <a:lstStyle/>
          <a:p>
            <a:pPr algn="just"/>
            <a:r>
              <a:rPr lang="en-US" b="0" i="0" dirty="0">
                <a:solidFill>
                  <a:srgbClr val="000000"/>
                </a:solidFill>
                <a:effectLst/>
                <a:latin typeface="Arial" panose="020B0604020202020204" pitchFamily="34" charset="0"/>
              </a:rPr>
              <a:t>Triggers are stored programs, which are automatically executed or fired when some events occur. Triggers are, in fact, written to be executed in response to any of the following events −</a:t>
            </a:r>
          </a:p>
          <a:p>
            <a:pPr algn="just">
              <a:buFont typeface="Arial" panose="020B0604020202020204" pitchFamily="34" charset="0"/>
              <a:buChar char="•"/>
            </a:pPr>
            <a:r>
              <a:rPr lang="en-US" b="0" i="0" dirty="0">
                <a:solidFill>
                  <a:srgbClr val="000000"/>
                </a:solidFill>
                <a:effectLst/>
                <a:latin typeface="Arial" panose="020B0604020202020204" pitchFamily="34" charset="0"/>
              </a:rPr>
              <a:t>A </a:t>
            </a:r>
            <a:r>
              <a:rPr lang="en-US" b="1" i="0" dirty="0">
                <a:solidFill>
                  <a:srgbClr val="000000"/>
                </a:solidFill>
                <a:effectLst/>
                <a:latin typeface="Arial" panose="020B0604020202020204" pitchFamily="34" charset="0"/>
              </a:rPr>
              <a:t>database manipulation (DML)</a:t>
            </a:r>
            <a:r>
              <a:rPr lang="en-US" b="0" i="0" dirty="0">
                <a:solidFill>
                  <a:srgbClr val="000000"/>
                </a:solidFill>
                <a:effectLst/>
                <a:latin typeface="Arial" panose="020B0604020202020204" pitchFamily="34" charset="0"/>
              </a:rPr>
              <a:t> statement (DELETE, INSERT, or UPDATE)</a:t>
            </a:r>
          </a:p>
          <a:p>
            <a:pPr algn="just">
              <a:buFont typeface="Arial" panose="020B0604020202020204" pitchFamily="34" charset="0"/>
              <a:buChar char="•"/>
            </a:pPr>
            <a:r>
              <a:rPr lang="en-US" b="0" i="0" dirty="0">
                <a:solidFill>
                  <a:srgbClr val="000000"/>
                </a:solidFill>
                <a:effectLst/>
                <a:latin typeface="Arial" panose="020B0604020202020204" pitchFamily="34" charset="0"/>
              </a:rPr>
              <a:t>A </a:t>
            </a:r>
            <a:r>
              <a:rPr lang="en-US" b="1" i="0" dirty="0">
                <a:solidFill>
                  <a:srgbClr val="000000"/>
                </a:solidFill>
                <a:effectLst/>
                <a:latin typeface="Arial" panose="020B0604020202020204" pitchFamily="34" charset="0"/>
              </a:rPr>
              <a:t>database definition (DDL)</a:t>
            </a:r>
            <a:r>
              <a:rPr lang="en-US" b="0" i="0" dirty="0">
                <a:solidFill>
                  <a:srgbClr val="000000"/>
                </a:solidFill>
                <a:effectLst/>
                <a:latin typeface="Arial" panose="020B0604020202020204" pitchFamily="34" charset="0"/>
              </a:rPr>
              <a:t> statement (CREATE, ALTER, or DROP).</a:t>
            </a:r>
          </a:p>
          <a:p>
            <a:pPr algn="just">
              <a:buFont typeface="Arial" panose="020B0604020202020204" pitchFamily="34" charset="0"/>
              <a:buChar char="•"/>
            </a:pPr>
            <a:r>
              <a:rPr lang="en-US" b="0" i="0" dirty="0">
                <a:solidFill>
                  <a:srgbClr val="000000"/>
                </a:solidFill>
                <a:effectLst/>
                <a:latin typeface="Arial" panose="020B0604020202020204" pitchFamily="34" charset="0"/>
              </a:rPr>
              <a:t>A </a:t>
            </a:r>
            <a:r>
              <a:rPr lang="en-US" b="1" i="0" dirty="0">
                <a:solidFill>
                  <a:srgbClr val="000000"/>
                </a:solidFill>
                <a:effectLst/>
                <a:latin typeface="Arial" panose="020B0604020202020204" pitchFamily="34" charset="0"/>
              </a:rPr>
              <a:t>database operation</a:t>
            </a:r>
            <a:r>
              <a:rPr lang="en-US" b="0" i="0" dirty="0">
                <a:solidFill>
                  <a:srgbClr val="000000"/>
                </a:solidFill>
                <a:effectLst/>
                <a:latin typeface="Arial" panose="020B0604020202020204" pitchFamily="34" charset="0"/>
              </a:rPr>
              <a:t> (SERVERERROR, LOGON, LOGOFF, STARTUP, or SHUTDOWN).</a:t>
            </a:r>
          </a:p>
          <a:p>
            <a:pPr algn="just"/>
            <a:r>
              <a:rPr lang="en-US" b="0" i="0" dirty="0">
                <a:solidFill>
                  <a:srgbClr val="000000"/>
                </a:solidFill>
                <a:effectLst/>
                <a:latin typeface="Arial" panose="020B0604020202020204" pitchFamily="34" charset="0"/>
              </a:rPr>
              <a:t>Triggers can be defined on the table, view, schema, or database with which the event is associated.</a:t>
            </a:r>
          </a:p>
          <a:p>
            <a:endParaRPr lang="en-IN" dirty="0"/>
          </a:p>
        </p:txBody>
      </p:sp>
    </p:spTree>
    <p:extLst>
      <p:ext uri="{BB962C8B-B14F-4D97-AF65-F5344CB8AC3E}">
        <p14:creationId xmlns:p14="http://schemas.microsoft.com/office/powerpoint/2010/main" val="14721027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A7037-9CB5-4F5C-BF0C-182AC5E3C55A}"/>
              </a:ext>
            </a:extLst>
          </p:cNvPr>
          <p:cNvSpPr>
            <a:spLocks noGrp="1"/>
          </p:cNvSpPr>
          <p:nvPr>
            <p:ph type="title"/>
          </p:nvPr>
        </p:nvSpPr>
        <p:spPr/>
        <p:txBody>
          <a:bodyPr/>
          <a:lstStyle/>
          <a:p>
            <a:r>
              <a:rPr lang="en-US" b="0" i="0" dirty="0">
                <a:effectLst/>
                <a:latin typeface="Arial" panose="020B0604020202020204" pitchFamily="34" charset="0"/>
              </a:rPr>
              <a:t>Benefits of Triggers</a:t>
            </a:r>
            <a:br>
              <a:rPr lang="en-US" b="0"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114C7CC3-B3D8-42FC-8158-3F986E3C6486}"/>
              </a:ext>
            </a:extLst>
          </p:cNvPr>
          <p:cNvSpPr>
            <a:spLocks noGrp="1"/>
          </p:cNvSpPr>
          <p:nvPr>
            <p:ph idx="1"/>
          </p:nvPr>
        </p:nvSpPr>
        <p:spPr/>
        <p:txBody>
          <a:bodyPr>
            <a:normAutofit/>
          </a:bodyPr>
          <a:lstStyle/>
          <a:p>
            <a:pPr algn="just"/>
            <a:r>
              <a:rPr lang="en-US" b="0" i="0" dirty="0">
                <a:solidFill>
                  <a:srgbClr val="000000"/>
                </a:solidFill>
                <a:effectLst/>
                <a:latin typeface="Arial" panose="020B0604020202020204" pitchFamily="34" charset="0"/>
              </a:rPr>
              <a:t>Triggers can be written for the following purposes −</a:t>
            </a:r>
          </a:p>
          <a:p>
            <a:pPr algn="l">
              <a:buFont typeface="Arial" panose="020B0604020202020204" pitchFamily="34" charset="0"/>
              <a:buChar char="•"/>
            </a:pPr>
            <a:r>
              <a:rPr lang="en-US" b="0" i="0" dirty="0">
                <a:effectLst/>
                <a:latin typeface="Arial" panose="020B0604020202020204" pitchFamily="34" charset="0"/>
              </a:rPr>
              <a:t>Generating some derived column values automatically</a:t>
            </a:r>
          </a:p>
          <a:p>
            <a:pPr algn="l">
              <a:buFont typeface="Arial" panose="020B0604020202020204" pitchFamily="34" charset="0"/>
              <a:buChar char="•"/>
            </a:pPr>
            <a:r>
              <a:rPr lang="en-US" b="0" i="0" dirty="0">
                <a:effectLst/>
                <a:latin typeface="Arial" panose="020B0604020202020204" pitchFamily="34" charset="0"/>
              </a:rPr>
              <a:t>Enforcing referential integrity</a:t>
            </a:r>
          </a:p>
          <a:p>
            <a:pPr algn="l">
              <a:buFont typeface="Arial" panose="020B0604020202020204" pitchFamily="34" charset="0"/>
              <a:buChar char="•"/>
            </a:pPr>
            <a:r>
              <a:rPr lang="en-US" b="0" i="0" dirty="0">
                <a:effectLst/>
                <a:latin typeface="Arial" panose="020B0604020202020204" pitchFamily="34" charset="0"/>
              </a:rPr>
              <a:t>Event logging and storing information on table access</a:t>
            </a:r>
          </a:p>
          <a:p>
            <a:pPr algn="l">
              <a:buFont typeface="Arial" panose="020B0604020202020204" pitchFamily="34" charset="0"/>
              <a:buChar char="•"/>
            </a:pPr>
            <a:r>
              <a:rPr lang="en-US" b="0" i="0" dirty="0">
                <a:effectLst/>
                <a:latin typeface="Arial" panose="020B0604020202020204" pitchFamily="34" charset="0"/>
              </a:rPr>
              <a:t>Auditing</a:t>
            </a:r>
          </a:p>
          <a:p>
            <a:pPr algn="l">
              <a:buFont typeface="Arial" panose="020B0604020202020204" pitchFamily="34" charset="0"/>
              <a:buChar char="•"/>
            </a:pPr>
            <a:r>
              <a:rPr lang="en-US" b="0" i="0" dirty="0">
                <a:effectLst/>
                <a:latin typeface="Arial" panose="020B0604020202020204" pitchFamily="34" charset="0"/>
              </a:rPr>
              <a:t>Synchronous replication of tables</a:t>
            </a:r>
          </a:p>
          <a:p>
            <a:pPr algn="l">
              <a:buFont typeface="Arial" panose="020B0604020202020204" pitchFamily="34" charset="0"/>
              <a:buChar char="•"/>
            </a:pPr>
            <a:r>
              <a:rPr lang="en-US" b="0" i="0" dirty="0">
                <a:effectLst/>
                <a:latin typeface="Arial" panose="020B0604020202020204" pitchFamily="34" charset="0"/>
              </a:rPr>
              <a:t>Imposing security authorizations</a:t>
            </a:r>
          </a:p>
          <a:p>
            <a:pPr algn="l">
              <a:buFont typeface="Arial" panose="020B0604020202020204" pitchFamily="34" charset="0"/>
              <a:buChar char="•"/>
            </a:pPr>
            <a:r>
              <a:rPr lang="en-US" b="0" i="0" dirty="0">
                <a:effectLst/>
                <a:latin typeface="Arial" panose="020B0604020202020204" pitchFamily="34" charset="0"/>
              </a:rPr>
              <a:t>Preventing invalid transactions</a:t>
            </a:r>
          </a:p>
          <a:p>
            <a:endParaRPr lang="en-IN" dirty="0"/>
          </a:p>
        </p:txBody>
      </p:sp>
    </p:spTree>
    <p:extLst>
      <p:ext uri="{BB962C8B-B14F-4D97-AF65-F5344CB8AC3E}">
        <p14:creationId xmlns:p14="http://schemas.microsoft.com/office/powerpoint/2010/main" val="8198571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884D07-E7D7-492B-BE34-25C09050293B}"/>
              </a:ext>
            </a:extLst>
          </p:cNvPr>
          <p:cNvPicPr>
            <a:picLocks noChangeAspect="1"/>
          </p:cNvPicPr>
          <p:nvPr/>
        </p:nvPicPr>
        <p:blipFill>
          <a:blip r:embed="rId2"/>
          <a:stretch>
            <a:fillRect/>
          </a:stretch>
        </p:blipFill>
        <p:spPr>
          <a:xfrm>
            <a:off x="168812" y="0"/>
            <a:ext cx="11605846" cy="6696222"/>
          </a:xfrm>
          <a:prstGeom prst="rect">
            <a:avLst/>
          </a:prstGeom>
        </p:spPr>
      </p:pic>
    </p:spTree>
    <p:extLst>
      <p:ext uri="{BB962C8B-B14F-4D97-AF65-F5344CB8AC3E}">
        <p14:creationId xmlns:p14="http://schemas.microsoft.com/office/powerpoint/2010/main" val="4704184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40C6A-BEF7-4749-833D-F728DC7B8B42}"/>
              </a:ext>
            </a:extLst>
          </p:cNvPr>
          <p:cNvSpPr>
            <a:spLocks noGrp="1"/>
          </p:cNvSpPr>
          <p:nvPr>
            <p:ph type="title"/>
          </p:nvPr>
        </p:nvSpPr>
        <p:spPr>
          <a:xfrm>
            <a:off x="838200" y="365126"/>
            <a:ext cx="10515600" cy="225718"/>
          </a:xfrm>
        </p:spPr>
        <p:txBody>
          <a:bodyPr>
            <a:normAutofit fontScale="90000"/>
          </a:bodyPr>
          <a:lstStyle/>
          <a:p>
            <a:r>
              <a:rPr lang="en-US" dirty="0"/>
              <a:t>Ref table: Customer table</a:t>
            </a:r>
            <a:endParaRPr lang="en-IN" dirty="0"/>
          </a:p>
        </p:txBody>
      </p:sp>
      <p:sp>
        <p:nvSpPr>
          <p:cNvPr id="4" name="Rectangle 1">
            <a:extLst>
              <a:ext uri="{FF2B5EF4-FFF2-40B4-BE49-F238E27FC236}">
                <a16:creationId xmlns:a16="http://schemas.microsoft.com/office/drawing/2014/main" id="{2B67C7E9-1BBA-4848-990F-D21C85EDBB43}"/>
              </a:ext>
            </a:extLst>
          </p:cNvPr>
          <p:cNvSpPr>
            <a:spLocks noGrp="1" noChangeArrowheads="1"/>
          </p:cNvSpPr>
          <p:nvPr>
            <p:ph idx="1"/>
          </p:nvPr>
        </p:nvSpPr>
        <p:spPr bwMode="auto">
          <a:xfrm>
            <a:off x="269228" y="1014930"/>
            <a:ext cx="11315918"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CREATE TABLE CUSTOMERS</a:t>
            </a:r>
            <a:r>
              <a:rPr kumimoji="0" lang="en-US" altLang="en-US" sz="18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8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ID   INT NOT NULL</a:t>
            </a:r>
            <a:r>
              <a:rPr kumimoji="0" lang="en-US" altLang="en-US" sz="18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8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NAME VARCHAR </a:t>
            </a:r>
            <a:r>
              <a:rPr kumimoji="0" lang="en-US" altLang="en-US" sz="18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800" b="0" i="0" u="none" strike="noStrike" cap="none" normalizeH="0" baseline="0" dirty="0">
                <a:ln>
                  <a:noFill/>
                </a:ln>
                <a:solidFill>
                  <a:srgbClr val="006666"/>
                </a:solidFill>
                <a:effectLst/>
                <a:latin typeface="Arial Unicode MS" panose="020B0604020202020204" pitchFamily="34" charset="-128"/>
                <a:ea typeface="Times New Roman" panose="02020603050405020304" pitchFamily="18" charset="0"/>
                <a:cs typeface="Courier New" panose="02070309020205020404" pitchFamily="49" charset="0"/>
              </a:rPr>
              <a:t>20</a:t>
            </a:r>
            <a:r>
              <a:rPr kumimoji="0" lang="en-US" altLang="en-US" sz="18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8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NOT NULL</a:t>
            </a:r>
            <a:r>
              <a:rPr kumimoji="0" lang="en-US" altLang="en-US" sz="18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8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AGE INT NOT NULL</a:t>
            </a:r>
            <a:r>
              <a:rPr kumimoji="0" lang="en-US" altLang="en-US" sz="18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8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ADDRESS CHAR </a:t>
            </a:r>
            <a:r>
              <a:rPr kumimoji="0" lang="en-US" altLang="en-US" sz="18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800" b="0" i="0" u="none" strike="noStrike" cap="none" normalizeH="0" baseline="0" dirty="0">
                <a:ln>
                  <a:noFill/>
                </a:ln>
                <a:solidFill>
                  <a:srgbClr val="006666"/>
                </a:solidFill>
                <a:effectLst/>
                <a:latin typeface="Arial Unicode MS" panose="020B0604020202020204" pitchFamily="34" charset="-128"/>
                <a:ea typeface="Times New Roman" panose="02020603050405020304" pitchFamily="18" charset="0"/>
                <a:cs typeface="Courier New" panose="02070309020205020404" pitchFamily="49" charset="0"/>
              </a:rPr>
              <a:t>25</a:t>
            </a:r>
            <a:r>
              <a:rPr kumimoji="0" lang="en-US" altLang="en-US" sz="18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8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SALARY   DECIMAL </a:t>
            </a:r>
            <a:r>
              <a:rPr kumimoji="0" lang="en-US" altLang="en-US" sz="18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800" b="0" i="0" u="none" strike="noStrike" cap="none" normalizeH="0" baseline="0" dirty="0">
                <a:ln>
                  <a:noFill/>
                </a:ln>
                <a:solidFill>
                  <a:srgbClr val="006666"/>
                </a:solidFill>
                <a:effectLst/>
                <a:latin typeface="Arial Unicode MS" panose="020B0604020202020204" pitchFamily="34" charset="-128"/>
                <a:ea typeface="Times New Roman" panose="02020603050405020304" pitchFamily="18" charset="0"/>
                <a:cs typeface="Courier New" panose="02070309020205020404" pitchFamily="49" charset="0"/>
              </a:rPr>
              <a:t>18</a:t>
            </a:r>
            <a:r>
              <a:rPr kumimoji="0" lang="en-US" altLang="en-US" sz="18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8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800" b="0" i="0" u="none" strike="noStrike" cap="none" normalizeH="0" baseline="0" dirty="0">
                <a:ln>
                  <a:noFill/>
                </a:ln>
                <a:solidFill>
                  <a:srgbClr val="006666"/>
                </a:solidFill>
                <a:effectLst/>
                <a:latin typeface="Arial Unicode MS" panose="020B0604020202020204" pitchFamily="34" charset="-128"/>
                <a:ea typeface="Times New Roman" panose="02020603050405020304" pitchFamily="18" charset="0"/>
                <a:cs typeface="Courier New" panose="02070309020205020404" pitchFamily="49" charset="0"/>
              </a:rPr>
              <a:t>2</a:t>
            </a:r>
            <a:r>
              <a:rPr kumimoji="0" lang="en-US" altLang="en-US" sz="18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8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PRIMARY KEY </a:t>
            </a:r>
            <a:r>
              <a:rPr kumimoji="0" lang="en-US" altLang="en-US" sz="18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8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ID</a:t>
            </a:r>
            <a:r>
              <a:rPr kumimoji="0" lang="en-US" altLang="en-US" sz="18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8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8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8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6290AAA7-316E-4285-99C6-DF7B0CB8144F}"/>
              </a:ext>
            </a:extLst>
          </p:cNvPr>
          <p:cNvSpPr txBox="1"/>
          <p:nvPr/>
        </p:nvSpPr>
        <p:spPr>
          <a:xfrm>
            <a:off x="452109" y="2039181"/>
            <a:ext cx="11571079" cy="4156844"/>
          </a:xfrm>
          <a:prstGeom prst="rect">
            <a:avLst/>
          </a:prstGeom>
          <a:noFill/>
        </p:spPr>
        <p:txBody>
          <a:bodyPr wrap="square">
            <a:spAutoFit/>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INSERT INTO CUSTOMERS </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ID</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NAME</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AGE</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ADDRESS</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SALARY</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600" dirty="0">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VALUES </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6666"/>
                </a:solidFill>
                <a:effectLst/>
                <a:latin typeface="Courier New" panose="02070309020205020404" pitchFamily="49" charset="0"/>
                <a:ea typeface="Times New Roman" panose="02020603050405020304" pitchFamily="18" charset="0"/>
                <a:cs typeface="Times New Roman" panose="02020603050405020304" pitchFamily="18" charset="0"/>
              </a:rPr>
              <a:t>1</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a:solidFill>
                  <a:srgbClr val="008800"/>
                </a:solidFill>
                <a:effectLst/>
                <a:latin typeface="Courier New" panose="02070309020205020404" pitchFamily="49" charset="0"/>
                <a:ea typeface="Times New Roman" panose="02020603050405020304" pitchFamily="18" charset="0"/>
                <a:cs typeface="Times New Roman" panose="02020603050405020304" pitchFamily="18" charset="0"/>
              </a:rPr>
              <a:t>'Ramesh'</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a:solidFill>
                  <a:srgbClr val="006666"/>
                </a:solidFill>
                <a:effectLst/>
                <a:latin typeface="Courier New" panose="02070309020205020404" pitchFamily="49" charset="0"/>
                <a:ea typeface="Times New Roman" panose="02020603050405020304" pitchFamily="18" charset="0"/>
                <a:cs typeface="Times New Roman" panose="02020603050405020304" pitchFamily="18" charset="0"/>
              </a:rPr>
              <a:t>32</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a:solidFill>
                  <a:srgbClr val="008800"/>
                </a:solidFill>
                <a:effectLst/>
                <a:latin typeface="Courier New" panose="02070309020205020404" pitchFamily="49" charset="0"/>
                <a:ea typeface="Times New Roman" panose="02020603050405020304" pitchFamily="18" charset="0"/>
                <a:cs typeface="Times New Roman" panose="02020603050405020304" pitchFamily="18" charset="0"/>
              </a:rPr>
              <a:t>'Ahmedabad'</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a:solidFill>
                  <a:srgbClr val="006666"/>
                </a:solidFill>
                <a:effectLst/>
                <a:latin typeface="Courier New" panose="02070309020205020404" pitchFamily="49" charset="0"/>
                <a:ea typeface="Times New Roman" panose="02020603050405020304" pitchFamily="18" charset="0"/>
                <a:cs typeface="Times New Roman" panose="02020603050405020304" pitchFamily="18" charset="0"/>
              </a:rPr>
              <a:t>2000.00</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INSERT INTO CUSTOMERS </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ID</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NAME</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AGE</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ADDRESS</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SALARY</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VALUES </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6666"/>
                </a:solidFill>
                <a:effectLst/>
                <a:latin typeface="Courier New" panose="02070309020205020404" pitchFamily="49" charset="0"/>
                <a:ea typeface="Times New Roman" panose="02020603050405020304" pitchFamily="18" charset="0"/>
                <a:cs typeface="Times New Roman" panose="02020603050405020304" pitchFamily="18" charset="0"/>
              </a:rPr>
              <a:t>2</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a:solidFill>
                  <a:srgbClr val="0088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err="1">
                <a:solidFill>
                  <a:srgbClr val="008800"/>
                </a:solidFill>
                <a:effectLst/>
                <a:latin typeface="Courier New" panose="02070309020205020404" pitchFamily="49" charset="0"/>
                <a:ea typeface="Times New Roman" panose="02020603050405020304" pitchFamily="18" charset="0"/>
                <a:cs typeface="Times New Roman" panose="02020603050405020304" pitchFamily="18" charset="0"/>
              </a:rPr>
              <a:t>Khilan</a:t>
            </a:r>
            <a:r>
              <a:rPr lang="en-IN" sz="1800" dirty="0">
                <a:solidFill>
                  <a:srgbClr val="0088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a:solidFill>
                  <a:srgbClr val="006666"/>
                </a:solidFill>
                <a:effectLst/>
                <a:latin typeface="Courier New" panose="02070309020205020404" pitchFamily="49" charset="0"/>
                <a:ea typeface="Times New Roman" panose="02020603050405020304" pitchFamily="18" charset="0"/>
                <a:cs typeface="Times New Roman" panose="02020603050405020304" pitchFamily="18" charset="0"/>
              </a:rPr>
              <a:t>25</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a:solidFill>
                  <a:srgbClr val="008800"/>
                </a:solidFill>
                <a:effectLst/>
                <a:latin typeface="Courier New" panose="02070309020205020404" pitchFamily="49" charset="0"/>
                <a:ea typeface="Times New Roman" panose="02020603050405020304" pitchFamily="18" charset="0"/>
                <a:cs typeface="Times New Roman" panose="02020603050405020304" pitchFamily="18" charset="0"/>
              </a:rPr>
              <a:t>'Delhi'</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a:solidFill>
                  <a:srgbClr val="006666"/>
                </a:solidFill>
                <a:effectLst/>
                <a:latin typeface="Courier New" panose="02070309020205020404" pitchFamily="49" charset="0"/>
                <a:ea typeface="Times New Roman" panose="02020603050405020304" pitchFamily="18" charset="0"/>
                <a:cs typeface="Times New Roman" panose="02020603050405020304" pitchFamily="18" charset="0"/>
              </a:rPr>
              <a:t>1500.00</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INSERT INTO CUSTOMERS </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ID</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NAME</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AGE</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ADDRESS</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SALARY</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VALUES </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6666"/>
                </a:solidFill>
                <a:effectLst/>
                <a:latin typeface="Courier New" panose="02070309020205020404" pitchFamily="49" charset="0"/>
                <a:ea typeface="Times New Roman" panose="02020603050405020304" pitchFamily="18" charset="0"/>
                <a:cs typeface="Times New Roman" panose="02020603050405020304" pitchFamily="18" charset="0"/>
              </a:rPr>
              <a:t>3</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a:solidFill>
                  <a:srgbClr val="0088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err="1">
                <a:solidFill>
                  <a:srgbClr val="008800"/>
                </a:solidFill>
                <a:effectLst/>
                <a:latin typeface="Courier New" panose="02070309020205020404" pitchFamily="49" charset="0"/>
                <a:ea typeface="Times New Roman" panose="02020603050405020304" pitchFamily="18" charset="0"/>
                <a:cs typeface="Times New Roman" panose="02020603050405020304" pitchFamily="18" charset="0"/>
              </a:rPr>
              <a:t>kaushik</a:t>
            </a:r>
            <a:r>
              <a:rPr lang="en-IN" sz="1800" dirty="0">
                <a:solidFill>
                  <a:srgbClr val="0088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a:solidFill>
                  <a:srgbClr val="006666"/>
                </a:solidFill>
                <a:effectLst/>
                <a:latin typeface="Courier New" panose="02070309020205020404" pitchFamily="49" charset="0"/>
                <a:ea typeface="Times New Roman" panose="02020603050405020304" pitchFamily="18" charset="0"/>
                <a:cs typeface="Times New Roman" panose="02020603050405020304" pitchFamily="18" charset="0"/>
              </a:rPr>
              <a:t>23</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a:solidFill>
                  <a:srgbClr val="008800"/>
                </a:solidFill>
                <a:effectLst/>
                <a:latin typeface="Courier New" panose="02070309020205020404" pitchFamily="49" charset="0"/>
                <a:ea typeface="Times New Roman" panose="02020603050405020304" pitchFamily="18" charset="0"/>
                <a:cs typeface="Times New Roman" panose="02020603050405020304" pitchFamily="18" charset="0"/>
              </a:rPr>
              <a:t>'Kota'</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a:solidFill>
                  <a:srgbClr val="006666"/>
                </a:solidFill>
                <a:effectLst/>
                <a:latin typeface="Courier New" panose="02070309020205020404" pitchFamily="49" charset="0"/>
                <a:ea typeface="Times New Roman" panose="02020603050405020304" pitchFamily="18" charset="0"/>
                <a:cs typeface="Times New Roman" panose="02020603050405020304" pitchFamily="18" charset="0"/>
              </a:rPr>
              <a:t>2000.00</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INSERT INTO CUSTOMERS </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ID</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NAME</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AGE</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ADDRESS</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SALARY</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VALUES </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6666"/>
                </a:solidFill>
                <a:effectLst/>
                <a:latin typeface="Courier New" panose="02070309020205020404" pitchFamily="49" charset="0"/>
                <a:ea typeface="Times New Roman" panose="02020603050405020304" pitchFamily="18" charset="0"/>
                <a:cs typeface="Times New Roman" panose="02020603050405020304" pitchFamily="18" charset="0"/>
              </a:rPr>
              <a:t>4</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a:solidFill>
                  <a:srgbClr val="0088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err="1">
                <a:solidFill>
                  <a:srgbClr val="008800"/>
                </a:solidFill>
                <a:effectLst/>
                <a:latin typeface="Courier New" panose="02070309020205020404" pitchFamily="49" charset="0"/>
                <a:ea typeface="Times New Roman" panose="02020603050405020304" pitchFamily="18" charset="0"/>
                <a:cs typeface="Times New Roman" panose="02020603050405020304" pitchFamily="18" charset="0"/>
              </a:rPr>
              <a:t>Chaitali</a:t>
            </a:r>
            <a:r>
              <a:rPr lang="en-IN" sz="1800" dirty="0">
                <a:solidFill>
                  <a:srgbClr val="0088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a:solidFill>
                  <a:srgbClr val="006666"/>
                </a:solidFill>
                <a:effectLst/>
                <a:latin typeface="Courier New" panose="02070309020205020404" pitchFamily="49" charset="0"/>
                <a:ea typeface="Times New Roman" panose="02020603050405020304" pitchFamily="18" charset="0"/>
                <a:cs typeface="Times New Roman" panose="02020603050405020304" pitchFamily="18" charset="0"/>
              </a:rPr>
              <a:t>25</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a:solidFill>
                  <a:srgbClr val="008800"/>
                </a:solidFill>
                <a:effectLst/>
                <a:latin typeface="Courier New" panose="02070309020205020404" pitchFamily="49" charset="0"/>
                <a:ea typeface="Times New Roman" panose="02020603050405020304" pitchFamily="18" charset="0"/>
                <a:cs typeface="Times New Roman" panose="02020603050405020304" pitchFamily="18" charset="0"/>
              </a:rPr>
              <a:t>'Mumbai'</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a:solidFill>
                  <a:srgbClr val="006666"/>
                </a:solidFill>
                <a:effectLst/>
                <a:latin typeface="Courier New" panose="02070309020205020404" pitchFamily="49" charset="0"/>
                <a:ea typeface="Times New Roman" panose="02020603050405020304" pitchFamily="18" charset="0"/>
                <a:cs typeface="Times New Roman" panose="02020603050405020304" pitchFamily="18" charset="0"/>
              </a:rPr>
              <a:t>6500.00</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INSERT INTO CUSTOMERS </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ID</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NAME</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AGE</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ADDRESS</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SALARY</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VALUES </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6666"/>
                </a:solidFill>
                <a:effectLst/>
                <a:latin typeface="Courier New" panose="02070309020205020404" pitchFamily="49" charset="0"/>
                <a:ea typeface="Times New Roman" panose="02020603050405020304" pitchFamily="18" charset="0"/>
                <a:cs typeface="Times New Roman" panose="02020603050405020304" pitchFamily="18" charset="0"/>
              </a:rPr>
              <a:t>5</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a:solidFill>
                  <a:srgbClr val="008800"/>
                </a:solidFill>
                <a:effectLst/>
                <a:latin typeface="Courier New" panose="02070309020205020404" pitchFamily="49" charset="0"/>
                <a:ea typeface="Times New Roman" panose="02020603050405020304" pitchFamily="18" charset="0"/>
                <a:cs typeface="Times New Roman" panose="02020603050405020304" pitchFamily="18" charset="0"/>
              </a:rPr>
              <a:t>'Hardik'</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a:solidFill>
                  <a:srgbClr val="006666"/>
                </a:solidFill>
                <a:effectLst/>
                <a:latin typeface="Courier New" panose="02070309020205020404" pitchFamily="49" charset="0"/>
                <a:ea typeface="Times New Roman" panose="02020603050405020304" pitchFamily="18" charset="0"/>
                <a:cs typeface="Times New Roman" panose="02020603050405020304" pitchFamily="18" charset="0"/>
              </a:rPr>
              <a:t>27</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a:solidFill>
                  <a:srgbClr val="008800"/>
                </a:solidFill>
                <a:effectLst/>
                <a:latin typeface="Courier New" panose="02070309020205020404" pitchFamily="49" charset="0"/>
                <a:ea typeface="Times New Roman" panose="02020603050405020304" pitchFamily="18" charset="0"/>
                <a:cs typeface="Times New Roman" panose="02020603050405020304" pitchFamily="18" charset="0"/>
              </a:rPr>
              <a:t>'Bhopal'</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a:solidFill>
                  <a:srgbClr val="006666"/>
                </a:solidFill>
                <a:effectLst/>
                <a:latin typeface="Courier New" panose="02070309020205020404" pitchFamily="49" charset="0"/>
                <a:ea typeface="Times New Roman" panose="02020603050405020304" pitchFamily="18" charset="0"/>
                <a:cs typeface="Times New Roman" panose="02020603050405020304" pitchFamily="18" charset="0"/>
              </a:rPr>
              <a:t>8500.00</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INSERT INTO CUSTOMERS </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ID</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NAME</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AGE</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ADDRESS</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SALARY</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a:solidFill>
                  <a:srgbClr val="000000"/>
                </a:solidFill>
                <a:effectLst/>
                <a:latin typeface="Courier New" panose="02070309020205020404" pitchFamily="49" charset="0"/>
                <a:ea typeface="Times New Roman" panose="02020603050405020304" pitchFamily="18" charset="0"/>
              </a:rPr>
              <a:t>VALUES </a:t>
            </a:r>
            <a:r>
              <a:rPr lang="en-IN" sz="1800" dirty="0">
                <a:solidFill>
                  <a:srgbClr val="666600"/>
                </a:solidFill>
                <a:effectLst/>
                <a:latin typeface="Courier New" panose="02070309020205020404" pitchFamily="49" charset="0"/>
                <a:ea typeface="Times New Roman" panose="02020603050405020304" pitchFamily="18" charset="0"/>
              </a:rPr>
              <a:t>(</a:t>
            </a:r>
            <a:r>
              <a:rPr lang="en-IN" sz="1800" dirty="0">
                <a:solidFill>
                  <a:srgbClr val="006666"/>
                </a:solidFill>
                <a:effectLst/>
                <a:latin typeface="Courier New" panose="02070309020205020404" pitchFamily="49" charset="0"/>
                <a:ea typeface="Times New Roman" panose="02020603050405020304" pitchFamily="18" charset="0"/>
              </a:rPr>
              <a:t>6</a:t>
            </a:r>
            <a:r>
              <a:rPr lang="en-IN" sz="1800" dirty="0">
                <a:solidFill>
                  <a:srgbClr val="666600"/>
                </a:solidFill>
                <a:effectLst/>
                <a:latin typeface="Courier New" panose="02070309020205020404" pitchFamily="49" charset="0"/>
                <a:ea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rPr>
              <a:t> </a:t>
            </a:r>
            <a:r>
              <a:rPr lang="en-IN" sz="1800" dirty="0">
                <a:solidFill>
                  <a:srgbClr val="008800"/>
                </a:solidFill>
                <a:effectLst/>
                <a:latin typeface="Courier New" panose="02070309020205020404" pitchFamily="49" charset="0"/>
                <a:ea typeface="Times New Roman" panose="02020603050405020304" pitchFamily="18" charset="0"/>
              </a:rPr>
              <a:t>'Komal'</a:t>
            </a:r>
            <a:r>
              <a:rPr lang="en-IN" sz="1800" dirty="0">
                <a:solidFill>
                  <a:srgbClr val="666600"/>
                </a:solidFill>
                <a:effectLst/>
                <a:latin typeface="Courier New" panose="02070309020205020404" pitchFamily="49" charset="0"/>
                <a:ea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rPr>
              <a:t> </a:t>
            </a:r>
            <a:r>
              <a:rPr lang="en-IN" sz="1800" dirty="0">
                <a:solidFill>
                  <a:srgbClr val="006666"/>
                </a:solidFill>
                <a:effectLst/>
                <a:latin typeface="Courier New" panose="02070309020205020404" pitchFamily="49" charset="0"/>
                <a:ea typeface="Times New Roman" panose="02020603050405020304" pitchFamily="18" charset="0"/>
              </a:rPr>
              <a:t>22</a:t>
            </a:r>
            <a:r>
              <a:rPr lang="en-IN" sz="1800" dirty="0">
                <a:solidFill>
                  <a:srgbClr val="666600"/>
                </a:solidFill>
                <a:effectLst/>
                <a:latin typeface="Courier New" panose="02070309020205020404" pitchFamily="49" charset="0"/>
                <a:ea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rPr>
              <a:t> </a:t>
            </a:r>
            <a:r>
              <a:rPr lang="en-IN" sz="1800" dirty="0">
                <a:solidFill>
                  <a:srgbClr val="008800"/>
                </a:solidFill>
                <a:effectLst/>
                <a:latin typeface="Courier New" panose="02070309020205020404" pitchFamily="49" charset="0"/>
                <a:ea typeface="Times New Roman" panose="02020603050405020304" pitchFamily="18" charset="0"/>
              </a:rPr>
              <a:t>'MP'</a:t>
            </a:r>
            <a:r>
              <a:rPr lang="en-IN" sz="1800" dirty="0">
                <a:solidFill>
                  <a:srgbClr val="666600"/>
                </a:solidFill>
                <a:effectLst/>
                <a:latin typeface="Courier New" panose="02070309020205020404" pitchFamily="49" charset="0"/>
                <a:ea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rPr>
              <a:t> </a:t>
            </a:r>
            <a:r>
              <a:rPr lang="en-IN" sz="1800" dirty="0">
                <a:solidFill>
                  <a:srgbClr val="006666"/>
                </a:solidFill>
                <a:effectLst/>
                <a:latin typeface="Courier New" panose="02070309020205020404" pitchFamily="49" charset="0"/>
                <a:ea typeface="Times New Roman" panose="02020603050405020304" pitchFamily="18" charset="0"/>
              </a:rPr>
              <a:t>4500.00</a:t>
            </a:r>
            <a:r>
              <a:rPr lang="en-IN" sz="1800" dirty="0">
                <a:solidFill>
                  <a:srgbClr val="000000"/>
                </a:solidFill>
                <a:effectLst/>
                <a:latin typeface="Courier New" panose="02070309020205020404" pitchFamily="49" charset="0"/>
                <a:ea typeface="Times New Roman" panose="02020603050405020304" pitchFamily="18" charset="0"/>
              </a:rPr>
              <a:t> </a:t>
            </a:r>
            <a:r>
              <a:rPr lang="en-IN" sz="1800" dirty="0">
                <a:solidFill>
                  <a:srgbClr val="666600"/>
                </a:solidFill>
                <a:effectLst/>
                <a:latin typeface="Courier New" panose="02070309020205020404" pitchFamily="49" charset="0"/>
                <a:ea typeface="Times New Roman" panose="02020603050405020304" pitchFamily="18" charset="0"/>
              </a:rPr>
              <a:t>);</a:t>
            </a:r>
            <a:endParaRPr lang="en-IN" dirty="0"/>
          </a:p>
        </p:txBody>
      </p:sp>
    </p:spTree>
    <p:extLst>
      <p:ext uri="{BB962C8B-B14F-4D97-AF65-F5344CB8AC3E}">
        <p14:creationId xmlns:p14="http://schemas.microsoft.com/office/powerpoint/2010/main" val="8015519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32BE317-4B71-4772-AC06-BC7C238F47FA}"/>
              </a:ext>
            </a:extLst>
          </p:cNvPr>
          <p:cNvSpPr>
            <a:spLocks noGrp="1" noChangeArrowheads="1"/>
          </p:cNvSpPr>
          <p:nvPr>
            <p:ph idx="1"/>
          </p:nvPr>
        </p:nvSpPr>
        <p:spPr bwMode="auto">
          <a:xfrm>
            <a:off x="1302433" y="256676"/>
            <a:ext cx="7927170" cy="443327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CREATE </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OR REPLACE </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 TRIGGER </a:t>
            </a:r>
            <a:r>
              <a:rPr kumimoji="0" lang="en-US" altLang="en-US" sz="2400" b="0" i="0" u="none" strike="noStrike" cap="none" normalizeH="0" baseline="0" dirty="0" err="1">
                <a:ln>
                  <a:noFill/>
                </a:ln>
                <a:solidFill>
                  <a:srgbClr val="000000"/>
                </a:solidFill>
                <a:effectLst/>
                <a:latin typeface="Courier New" panose="02070309020205020404" pitchFamily="49" charset="0"/>
              </a:rPr>
              <a:t>trigger_name</a:t>
            </a:r>
            <a:r>
              <a:rPr kumimoji="0" lang="en-US" altLang="en-US" sz="24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BEFORE </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 AFTER </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 INSTEAD OF </a:t>
            </a:r>
            <a:r>
              <a:rPr kumimoji="0" lang="en-US" altLang="en-US" sz="2400" b="0" i="0" u="none" strike="noStrike" cap="none" normalizeH="0" baseline="0" dirty="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INSERT </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OR</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 UPDATE </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OR</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 DELETE</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OF </a:t>
            </a:r>
            <a:r>
              <a:rPr kumimoji="0" lang="en-US" altLang="en-US" sz="2400" b="0" i="0" u="none" strike="noStrike" cap="none" normalizeH="0" baseline="0" dirty="0" err="1">
                <a:ln>
                  <a:noFill/>
                </a:ln>
                <a:solidFill>
                  <a:srgbClr val="000000"/>
                </a:solidFill>
                <a:effectLst/>
                <a:latin typeface="Courier New" panose="02070309020205020404" pitchFamily="49" charset="0"/>
              </a:rPr>
              <a:t>col_name</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 ON </a:t>
            </a:r>
            <a:r>
              <a:rPr kumimoji="0" lang="en-US" altLang="en-US" sz="2400" b="0" i="0" u="none" strike="noStrike" cap="none" normalizeH="0" baseline="0" dirty="0" err="1">
                <a:ln>
                  <a:noFill/>
                </a:ln>
                <a:solidFill>
                  <a:srgbClr val="000000"/>
                </a:solidFill>
                <a:effectLst/>
                <a:latin typeface="Courier New" panose="02070309020205020404" pitchFamily="49" charset="0"/>
              </a:rPr>
              <a:t>table_name</a:t>
            </a:r>
            <a:endParaRPr kumimoji="0" lang="en-US" altLang="en-US" sz="2400" b="0" i="0" u="none" strike="noStrike" cap="none" normalizeH="0" baseline="0" dirty="0">
              <a:ln>
                <a:noFill/>
              </a:ln>
              <a:solidFill>
                <a:srgbClr val="00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REFERENCING OLD AS o NEW AS n</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FOR EACH ROW</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 WHEN </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condition</a:t>
            </a:r>
            <a:r>
              <a:rPr kumimoji="0" lang="en-US" altLang="en-US" sz="2400" b="0" i="0" u="none" strike="noStrike" cap="none" normalizeH="0" baseline="0" dirty="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00000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 DECLARE </a:t>
            </a:r>
            <a:r>
              <a:rPr kumimoji="0" lang="en-US" altLang="en-US" sz="2400" b="0" i="0" u="none" strike="noStrike" cap="none" normalizeH="0" baseline="0" dirty="0">
                <a:ln>
                  <a:noFill/>
                </a:ln>
                <a:solidFill>
                  <a:srgbClr val="660066"/>
                </a:solidFill>
                <a:effectLst/>
                <a:latin typeface="Courier New" panose="02070309020205020404" pitchFamily="49" charset="0"/>
              </a:rPr>
              <a:t>Declaration</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statements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a:ln>
                  <a:noFill/>
                </a:ln>
                <a:solidFill>
                  <a:srgbClr val="000088"/>
                </a:solidFill>
                <a:effectLst/>
                <a:latin typeface="Courier New" panose="02070309020205020404" pitchFamily="49" charset="0"/>
              </a:rPr>
              <a:t>BEGIN</a:t>
            </a:r>
            <a:r>
              <a:rPr kumimoji="0" lang="en-US" altLang="en-US" sz="24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a:ln>
                  <a:noFill/>
                </a:ln>
                <a:solidFill>
                  <a:srgbClr val="660066"/>
                </a:solidFill>
                <a:effectLst/>
                <a:latin typeface="Courier New" panose="02070309020205020404" pitchFamily="49" charset="0"/>
              </a:rPr>
              <a:t>Executable</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statements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 EXCEPTION </a:t>
            </a:r>
            <a:r>
              <a:rPr kumimoji="0" lang="en-US" altLang="en-US" sz="2400" b="0" i="0" u="none" strike="noStrike" cap="none" normalizeH="0" baseline="0" dirty="0">
                <a:ln>
                  <a:noFill/>
                </a:ln>
                <a:solidFill>
                  <a:srgbClr val="660066"/>
                </a:solidFill>
                <a:effectLst/>
                <a:latin typeface="Courier New" panose="02070309020205020404" pitchFamily="49" charset="0"/>
              </a:rPr>
              <a:t>Exception</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handling</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statements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a:ln>
                  <a:noFill/>
                </a:ln>
                <a:solidFill>
                  <a:srgbClr val="000088"/>
                </a:solidFill>
                <a:effectLst/>
                <a:latin typeface="Courier New" panose="02070309020205020404" pitchFamily="49" charset="0"/>
              </a:rPr>
              <a:t>END</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0028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4C7CC3-B3D8-42FC-8158-3F986E3C6486}"/>
              </a:ext>
            </a:extLst>
          </p:cNvPr>
          <p:cNvSpPr>
            <a:spLocks noGrp="1"/>
          </p:cNvSpPr>
          <p:nvPr>
            <p:ph idx="1"/>
          </p:nvPr>
        </p:nvSpPr>
        <p:spPr>
          <a:xfrm>
            <a:off x="458373" y="340518"/>
            <a:ext cx="10515600" cy="6176963"/>
          </a:xfrm>
        </p:spPr>
        <p:txBody>
          <a:bodyPr>
            <a:normAutofit fontScale="77500" lnSpcReduction="20000"/>
          </a:bodyPr>
          <a:lstStyle/>
          <a:p>
            <a:pPr algn="just"/>
            <a:r>
              <a:rPr lang="en-US" b="0" i="0" dirty="0">
                <a:solidFill>
                  <a:srgbClr val="000000"/>
                </a:solidFill>
                <a:effectLst/>
                <a:latin typeface="Arial" panose="020B0604020202020204" pitchFamily="34" charset="0"/>
              </a:rPr>
              <a:t>Where,</a:t>
            </a:r>
          </a:p>
          <a:p>
            <a:pPr algn="just">
              <a:buFont typeface="Arial" panose="020B0604020202020204" pitchFamily="34" charset="0"/>
              <a:buChar char="•"/>
            </a:pPr>
            <a:r>
              <a:rPr lang="en-US" b="0" i="0" dirty="0">
                <a:solidFill>
                  <a:srgbClr val="000000"/>
                </a:solidFill>
                <a:effectLst/>
                <a:latin typeface="Arial" panose="020B0604020202020204" pitchFamily="34" charset="0"/>
              </a:rPr>
              <a:t>CREATE [OR REPLACE] TRIGGER </a:t>
            </a:r>
            <a:r>
              <a:rPr lang="en-US" b="0" i="0" dirty="0" err="1">
                <a:solidFill>
                  <a:srgbClr val="000000"/>
                </a:solidFill>
                <a:effectLst/>
                <a:latin typeface="Arial" panose="020B0604020202020204" pitchFamily="34" charset="0"/>
              </a:rPr>
              <a:t>trigger_name</a:t>
            </a:r>
            <a:r>
              <a:rPr lang="en-US" b="0" i="0" dirty="0">
                <a:solidFill>
                  <a:srgbClr val="000000"/>
                </a:solidFill>
                <a:effectLst/>
                <a:latin typeface="Arial" panose="020B0604020202020204" pitchFamily="34" charset="0"/>
              </a:rPr>
              <a:t> − Creates or replaces an existing trigger with the </a:t>
            </a:r>
            <a:r>
              <a:rPr lang="en-US" b="0" i="1" dirty="0" err="1">
                <a:solidFill>
                  <a:srgbClr val="000000"/>
                </a:solidFill>
                <a:effectLst/>
                <a:latin typeface="Arial" panose="020B0604020202020204" pitchFamily="34" charset="0"/>
              </a:rPr>
              <a:t>trigger_name</a:t>
            </a:r>
            <a:r>
              <a:rPr lang="en-US" b="0" i="0" dirty="0">
                <a:solidFill>
                  <a:srgbClr val="000000"/>
                </a:solidFill>
                <a:effectLst/>
                <a:latin typeface="Arial" panose="020B0604020202020204" pitchFamily="34" charset="0"/>
              </a:rPr>
              <a:t>.</a:t>
            </a:r>
          </a:p>
          <a:p>
            <a:pPr algn="just">
              <a:buFont typeface="Arial" panose="020B0604020202020204" pitchFamily="34" charset="0"/>
              <a:buChar char="•"/>
            </a:pPr>
            <a:r>
              <a:rPr lang="en-US" b="0" i="0" dirty="0">
                <a:solidFill>
                  <a:srgbClr val="000000"/>
                </a:solidFill>
                <a:effectLst/>
                <a:latin typeface="Arial" panose="020B0604020202020204" pitchFamily="34" charset="0"/>
              </a:rPr>
              <a:t>{BEFORE | AFTER | INSTEAD OF} − This specifies when the trigger will be executed. The INSTEAD OF clause is used for creating trigger on a view.</a:t>
            </a:r>
          </a:p>
          <a:p>
            <a:pPr algn="just">
              <a:buFont typeface="Arial" panose="020B0604020202020204" pitchFamily="34" charset="0"/>
              <a:buChar char="•"/>
            </a:pPr>
            <a:r>
              <a:rPr lang="en-US" b="0" i="0" dirty="0">
                <a:solidFill>
                  <a:srgbClr val="000000"/>
                </a:solidFill>
                <a:effectLst/>
                <a:latin typeface="Arial" panose="020B0604020202020204" pitchFamily="34" charset="0"/>
              </a:rPr>
              <a:t>{INSERT [OR] | UPDATE [OR] | DELETE} − This specifies the DML operation.</a:t>
            </a:r>
          </a:p>
          <a:p>
            <a:pPr algn="just">
              <a:buFont typeface="Arial" panose="020B0604020202020204" pitchFamily="34" charset="0"/>
              <a:buChar char="•"/>
            </a:pPr>
            <a:r>
              <a:rPr lang="en-US" b="0" i="0" dirty="0">
                <a:solidFill>
                  <a:srgbClr val="000000"/>
                </a:solidFill>
                <a:effectLst/>
                <a:latin typeface="Arial" panose="020B0604020202020204" pitchFamily="34" charset="0"/>
              </a:rPr>
              <a:t>[OF </a:t>
            </a:r>
            <a:r>
              <a:rPr lang="en-US" b="0" i="0" dirty="0" err="1">
                <a:solidFill>
                  <a:srgbClr val="000000"/>
                </a:solidFill>
                <a:effectLst/>
                <a:latin typeface="Arial" panose="020B0604020202020204" pitchFamily="34" charset="0"/>
              </a:rPr>
              <a:t>col_name</a:t>
            </a:r>
            <a:r>
              <a:rPr lang="en-US" b="0" i="0" dirty="0">
                <a:solidFill>
                  <a:srgbClr val="000000"/>
                </a:solidFill>
                <a:effectLst/>
                <a:latin typeface="Arial" panose="020B0604020202020204" pitchFamily="34" charset="0"/>
              </a:rPr>
              <a:t>] − This specifies the column name that will be updated.</a:t>
            </a:r>
          </a:p>
          <a:p>
            <a:pPr algn="just">
              <a:buFont typeface="Arial" panose="020B0604020202020204" pitchFamily="34" charset="0"/>
              <a:buChar char="•"/>
            </a:pPr>
            <a:r>
              <a:rPr lang="en-US" b="0" i="0" dirty="0">
                <a:solidFill>
                  <a:srgbClr val="000000"/>
                </a:solidFill>
                <a:effectLst/>
                <a:latin typeface="Arial" panose="020B0604020202020204" pitchFamily="34" charset="0"/>
              </a:rPr>
              <a:t>[ON </a:t>
            </a:r>
            <a:r>
              <a:rPr lang="en-US" b="0" i="0" dirty="0" err="1">
                <a:solidFill>
                  <a:srgbClr val="000000"/>
                </a:solidFill>
                <a:effectLst/>
                <a:latin typeface="Arial" panose="020B0604020202020204" pitchFamily="34" charset="0"/>
              </a:rPr>
              <a:t>table_name</a:t>
            </a:r>
            <a:r>
              <a:rPr lang="en-US" b="0" i="0" dirty="0">
                <a:solidFill>
                  <a:srgbClr val="000000"/>
                </a:solidFill>
                <a:effectLst/>
                <a:latin typeface="Arial" panose="020B0604020202020204" pitchFamily="34" charset="0"/>
              </a:rPr>
              <a:t>] − This specifies the name of the table associated with the trigger.</a:t>
            </a:r>
          </a:p>
          <a:p>
            <a:pPr algn="just">
              <a:buFont typeface="Arial" panose="020B0604020202020204" pitchFamily="34" charset="0"/>
              <a:buChar char="•"/>
            </a:pPr>
            <a:r>
              <a:rPr lang="en-US" b="0" i="0" dirty="0">
                <a:solidFill>
                  <a:srgbClr val="000000"/>
                </a:solidFill>
                <a:effectLst/>
                <a:latin typeface="Arial" panose="020B0604020202020204" pitchFamily="34" charset="0"/>
              </a:rPr>
              <a:t>[REFERENCING OLD AS o NEW AS n] − This allows you to refer new and old values for various DML statements, such as INSERT, UPDATE, and DELETE.</a:t>
            </a:r>
          </a:p>
          <a:p>
            <a:pPr algn="just">
              <a:buFont typeface="Arial" panose="020B0604020202020204" pitchFamily="34" charset="0"/>
              <a:buChar char="•"/>
            </a:pPr>
            <a:r>
              <a:rPr lang="en-US" b="0" i="0" dirty="0">
                <a:solidFill>
                  <a:srgbClr val="000000"/>
                </a:solidFill>
                <a:effectLst/>
                <a:latin typeface="Arial" panose="020B0604020202020204" pitchFamily="34" charset="0"/>
              </a:rPr>
              <a:t>[FOR EACH ROW] − This specifies a row-level trigger, i.e., the trigger will be executed for each row being affected. Otherwise the trigger will execute just once when the SQL statement is executed, which is called a table level trigger.</a:t>
            </a:r>
          </a:p>
          <a:p>
            <a:pPr algn="just">
              <a:buFont typeface="Arial" panose="020B0604020202020204" pitchFamily="34" charset="0"/>
              <a:buChar char="•"/>
            </a:pPr>
            <a:r>
              <a:rPr lang="en-US" b="0" i="0" dirty="0">
                <a:solidFill>
                  <a:srgbClr val="000000"/>
                </a:solidFill>
                <a:effectLst/>
                <a:latin typeface="Arial" panose="020B0604020202020204" pitchFamily="34" charset="0"/>
              </a:rPr>
              <a:t>WHEN (condition) − This provides a condition for rows for which the trigger would fire. This clause is valid only for row-level triggers.</a:t>
            </a:r>
          </a:p>
          <a:p>
            <a:endParaRPr lang="en-IN" dirty="0"/>
          </a:p>
        </p:txBody>
      </p:sp>
    </p:spTree>
    <p:extLst>
      <p:ext uri="{BB962C8B-B14F-4D97-AF65-F5344CB8AC3E}">
        <p14:creationId xmlns:p14="http://schemas.microsoft.com/office/powerpoint/2010/main" val="27905560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C695F-34D0-42E1-BEBD-9E0EEB4F8891}"/>
              </a:ext>
            </a:extLst>
          </p:cNvPr>
          <p:cNvSpPr>
            <a:spLocks noGrp="1"/>
          </p:cNvSpPr>
          <p:nvPr>
            <p:ph type="title"/>
          </p:nvPr>
        </p:nvSpPr>
        <p:spPr>
          <a:xfrm>
            <a:off x="838200" y="365126"/>
            <a:ext cx="10515600" cy="315912"/>
          </a:xfrm>
        </p:spPr>
        <p:txBody>
          <a:bodyPr>
            <a:normAutofit fontScale="90000"/>
          </a:bodyPr>
          <a:lstStyle/>
          <a:p>
            <a:r>
              <a:rPr lang="en-US" dirty="0"/>
              <a:t>Trigger program</a:t>
            </a:r>
            <a:endParaRPr lang="en-IN" dirty="0"/>
          </a:p>
        </p:txBody>
      </p:sp>
      <p:sp>
        <p:nvSpPr>
          <p:cNvPr id="3" name="Content Placeholder 2">
            <a:extLst>
              <a:ext uri="{FF2B5EF4-FFF2-40B4-BE49-F238E27FC236}">
                <a16:creationId xmlns:a16="http://schemas.microsoft.com/office/drawing/2014/main" id="{4AA86ADC-DCA1-4B1C-8D58-0BA1C5C01751}"/>
              </a:ext>
            </a:extLst>
          </p:cNvPr>
          <p:cNvSpPr>
            <a:spLocks noGrp="1"/>
          </p:cNvSpPr>
          <p:nvPr>
            <p:ph idx="1"/>
          </p:nvPr>
        </p:nvSpPr>
        <p:spPr>
          <a:xfrm>
            <a:off x="838200" y="1252025"/>
            <a:ext cx="10515600" cy="4924938"/>
          </a:xfrm>
        </p:spPr>
        <p:txBody>
          <a:bodyPr>
            <a:normAutofit fontScale="77500" lnSpcReduction="20000"/>
          </a:bodyPr>
          <a:lstStyle/>
          <a:p>
            <a:pPr marL="0" indent="0">
              <a:buNone/>
            </a:pPr>
            <a:r>
              <a:rPr lang="en-IN" dirty="0"/>
              <a:t>CREATE OR REPLACE TRIGGER </a:t>
            </a:r>
            <a:r>
              <a:rPr lang="en-IN" dirty="0" err="1"/>
              <a:t>display_salary_changes</a:t>
            </a:r>
            <a:r>
              <a:rPr lang="en-IN" dirty="0"/>
              <a:t> </a:t>
            </a:r>
          </a:p>
          <a:p>
            <a:pPr marL="0" indent="0">
              <a:buNone/>
            </a:pPr>
            <a:r>
              <a:rPr lang="en-IN" dirty="0"/>
              <a:t>BEFORE DELETE OR INSERT OR UPDATE ON customers </a:t>
            </a:r>
          </a:p>
          <a:p>
            <a:pPr marL="0" indent="0">
              <a:buNone/>
            </a:pPr>
            <a:r>
              <a:rPr lang="en-IN" dirty="0"/>
              <a:t>FOR EACH ROW </a:t>
            </a:r>
          </a:p>
          <a:p>
            <a:pPr marL="0" indent="0">
              <a:buNone/>
            </a:pPr>
            <a:r>
              <a:rPr lang="en-IN" dirty="0"/>
              <a:t>WHEN (NEW.ID &gt; 0) </a:t>
            </a:r>
          </a:p>
          <a:p>
            <a:pPr marL="0" indent="0">
              <a:buNone/>
            </a:pPr>
            <a:r>
              <a:rPr lang="en-IN" dirty="0"/>
              <a:t>DECLARE </a:t>
            </a:r>
          </a:p>
          <a:p>
            <a:pPr marL="0" indent="0">
              <a:buNone/>
            </a:pPr>
            <a:r>
              <a:rPr lang="en-IN" dirty="0"/>
              <a:t>   </a:t>
            </a:r>
            <a:r>
              <a:rPr lang="en-IN" dirty="0" err="1"/>
              <a:t>sal_diff</a:t>
            </a:r>
            <a:r>
              <a:rPr lang="en-IN" dirty="0"/>
              <a:t> number; </a:t>
            </a:r>
          </a:p>
          <a:p>
            <a:pPr marL="0" indent="0">
              <a:buNone/>
            </a:pPr>
            <a:r>
              <a:rPr lang="en-IN" dirty="0"/>
              <a:t>BEGIN </a:t>
            </a:r>
          </a:p>
          <a:p>
            <a:pPr marL="0" indent="0">
              <a:buNone/>
            </a:pPr>
            <a:r>
              <a:rPr lang="en-IN" dirty="0"/>
              <a:t>   </a:t>
            </a:r>
            <a:r>
              <a:rPr lang="en-IN" dirty="0" err="1"/>
              <a:t>sal_diff</a:t>
            </a:r>
            <a:r>
              <a:rPr lang="en-IN" dirty="0"/>
              <a:t> := :</a:t>
            </a:r>
            <a:r>
              <a:rPr lang="en-IN" dirty="0" err="1"/>
              <a:t>NEW.salary</a:t>
            </a:r>
            <a:r>
              <a:rPr lang="en-IN" dirty="0"/>
              <a:t>  - :</a:t>
            </a:r>
            <a:r>
              <a:rPr lang="en-IN" dirty="0" err="1"/>
              <a:t>OLD.salary</a:t>
            </a:r>
            <a:r>
              <a:rPr lang="en-IN" dirty="0"/>
              <a:t>; </a:t>
            </a:r>
          </a:p>
          <a:p>
            <a:pPr marL="0" indent="0">
              <a:buNone/>
            </a:pPr>
            <a:r>
              <a:rPr lang="en-IN" dirty="0"/>
              <a:t>   </a:t>
            </a:r>
            <a:r>
              <a:rPr lang="en-IN" dirty="0" err="1"/>
              <a:t>dbms_output.put_line</a:t>
            </a:r>
            <a:r>
              <a:rPr lang="en-IN" dirty="0"/>
              <a:t>('Old salary: ' || :</a:t>
            </a:r>
            <a:r>
              <a:rPr lang="en-IN" dirty="0" err="1"/>
              <a:t>OLD.salary</a:t>
            </a:r>
            <a:r>
              <a:rPr lang="en-IN" dirty="0"/>
              <a:t>); </a:t>
            </a:r>
          </a:p>
          <a:p>
            <a:pPr marL="0" indent="0">
              <a:buNone/>
            </a:pPr>
            <a:r>
              <a:rPr lang="en-IN" dirty="0"/>
              <a:t>   </a:t>
            </a:r>
            <a:r>
              <a:rPr lang="en-IN" dirty="0" err="1"/>
              <a:t>dbms_output.put_line</a:t>
            </a:r>
            <a:r>
              <a:rPr lang="en-IN" dirty="0"/>
              <a:t>('New salary: ' || :</a:t>
            </a:r>
            <a:r>
              <a:rPr lang="en-IN" dirty="0" err="1"/>
              <a:t>NEW.salary</a:t>
            </a:r>
            <a:r>
              <a:rPr lang="en-IN" dirty="0"/>
              <a:t>); </a:t>
            </a:r>
          </a:p>
          <a:p>
            <a:pPr marL="0" indent="0">
              <a:buNone/>
            </a:pPr>
            <a:r>
              <a:rPr lang="en-IN" dirty="0"/>
              <a:t>   </a:t>
            </a:r>
            <a:r>
              <a:rPr lang="en-IN" dirty="0" err="1"/>
              <a:t>dbms_output.put_line</a:t>
            </a:r>
            <a:r>
              <a:rPr lang="en-IN" dirty="0"/>
              <a:t>('Salary difference: ' || </a:t>
            </a:r>
            <a:r>
              <a:rPr lang="en-IN" dirty="0" err="1"/>
              <a:t>sal_diff</a:t>
            </a:r>
            <a:r>
              <a:rPr lang="en-IN" dirty="0"/>
              <a:t>); </a:t>
            </a:r>
          </a:p>
          <a:p>
            <a:pPr marL="0" indent="0">
              <a:buNone/>
            </a:pPr>
            <a:r>
              <a:rPr lang="en-IN" dirty="0"/>
              <a:t>END; </a:t>
            </a:r>
          </a:p>
          <a:p>
            <a:pPr marL="0" indent="0">
              <a:buNone/>
            </a:pPr>
            <a:r>
              <a:rPr lang="en-IN" dirty="0"/>
              <a:t>/ </a:t>
            </a:r>
          </a:p>
        </p:txBody>
      </p:sp>
    </p:spTree>
    <p:extLst>
      <p:ext uri="{BB962C8B-B14F-4D97-AF65-F5344CB8AC3E}">
        <p14:creationId xmlns:p14="http://schemas.microsoft.com/office/powerpoint/2010/main" val="15128087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FDB993-78D7-4D9E-9018-371D220E3A72}"/>
              </a:ext>
            </a:extLst>
          </p:cNvPr>
          <p:cNvSpPr>
            <a:spLocks noGrp="1"/>
          </p:cNvSpPr>
          <p:nvPr>
            <p:ph idx="1"/>
          </p:nvPr>
        </p:nvSpPr>
        <p:spPr>
          <a:xfrm>
            <a:off x="838200" y="717452"/>
            <a:ext cx="10515600" cy="5459511"/>
          </a:xfrm>
        </p:spPr>
        <p:txBody>
          <a:bodyPr>
            <a:normAutofit fontScale="92500" lnSpcReduction="20000"/>
          </a:bodyPr>
          <a:lstStyle/>
          <a:p>
            <a:pPr marL="0" indent="0">
              <a:buNone/>
            </a:pPr>
            <a:r>
              <a:rPr lang="en-IN" dirty="0"/>
              <a:t>CREATE OR REPLACE TRIGGER </a:t>
            </a:r>
            <a:r>
              <a:rPr lang="en-IN" dirty="0" err="1"/>
              <a:t>display_salary_afterchanges</a:t>
            </a:r>
            <a:r>
              <a:rPr lang="en-IN" dirty="0"/>
              <a:t> </a:t>
            </a:r>
          </a:p>
          <a:p>
            <a:pPr marL="0" indent="0">
              <a:buNone/>
            </a:pPr>
            <a:r>
              <a:rPr lang="en-IN" dirty="0"/>
              <a:t>AFTER DELETE OR INSERT OR UPDATE ON customers </a:t>
            </a:r>
          </a:p>
          <a:p>
            <a:pPr marL="0" indent="0">
              <a:buNone/>
            </a:pPr>
            <a:r>
              <a:rPr lang="en-IN" dirty="0"/>
              <a:t>FOR EACH ROW </a:t>
            </a:r>
          </a:p>
          <a:p>
            <a:pPr marL="0" indent="0">
              <a:buNone/>
            </a:pPr>
            <a:r>
              <a:rPr lang="en-IN" dirty="0"/>
              <a:t>WHEN (NEW.ID &gt; 0) </a:t>
            </a:r>
          </a:p>
          <a:p>
            <a:pPr marL="0" indent="0">
              <a:buNone/>
            </a:pPr>
            <a:r>
              <a:rPr lang="en-IN" dirty="0"/>
              <a:t>DECLARE </a:t>
            </a:r>
          </a:p>
          <a:p>
            <a:pPr marL="0" indent="0">
              <a:buNone/>
            </a:pPr>
            <a:r>
              <a:rPr lang="en-IN" dirty="0"/>
              <a:t>   </a:t>
            </a:r>
            <a:r>
              <a:rPr lang="en-IN" dirty="0" err="1"/>
              <a:t>sal_diff</a:t>
            </a:r>
            <a:r>
              <a:rPr lang="en-IN" dirty="0"/>
              <a:t> number; </a:t>
            </a:r>
          </a:p>
          <a:p>
            <a:pPr marL="0" indent="0">
              <a:buNone/>
            </a:pPr>
            <a:r>
              <a:rPr lang="en-IN" dirty="0"/>
              <a:t>BEGIN </a:t>
            </a:r>
          </a:p>
          <a:p>
            <a:pPr marL="0" indent="0">
              <a:buNone/>
            </a:pPr>
            <a:r>
              <a:rPr lang="en-IN" dirty="0"/>
              <a:t>   </a:t>
            </a:r>
            <a:r>
              <a:rPr lang="en-IN" dirty="0" err="1"/>
              <a:t>sal_diff</a:t>
            </a:r>
            <a:r>
              <a:rPr lang="en-IN" dirty="0"/>
              <a:t> := :</a:t>
            </a:r>
            <a:r>
              <a:rPr lang="en-IN" dirty="0" err="1"/>
              <a:t>NEW.salary</a:t>
            </a:r>
            <a:r>
              <a:rPr lang="en-IN" dirty="0"/>
              <a:t>  - :</a:t>
            </a:r>
            <a:r>
              <a:rPr lang="en-IN" dirty="0" err="1"/>
              <a:t>OLD.salary</a:t>
            </a:r>
            <a:r>
              <a:rPr lang="en-IN" dirty="0"/>
              <a:t>; </a:t>
            </a:r>
          </a:p>
          <a:p>
            <a:pPr marL="0" indent="0">
              <a:buNone/>
            </a:pPr>
            <a:r>
              <a:rPr lang="en-IN" dirty="0"/>
              <a:t>   </a:t>
            </a:r>
            <a:r>
              <a:rPr lang="en-IN" dirty="0" err="1"/>
              <a:t>dbms_output.put_line</a:t>
            </a:r>
            <a:r>
              <a:rPr lang="en-IN" dirty="0"/>
              <a:t>('Old salary: ' || :</a:t>
            </a:r>
            <a:r>
              <a:rPr lang="en-IN" dirty="0" err="1"/>
              <a:t>OLD.salary</a:t>
            </a:r>
            <a:r>
              <a:rPr lang="en-IN" dirty="0"/>
              <a:t>); </a:t>
            </a:r>
          </a:p>
          <a:p>
            <a:pPr marL="0" indent="0">
              <a:buNone/>
            </a:pPr>
            <a:r>
              <a:rPr lang="en-IN" dirty="0"/>
              <a:t>   </a:t>
            </a:r>
            <a:r>
              <a:rPr lang="en-IN" dirty="0" err="1"/>
              <a:t>dbms_output.put_line</a:t>
            </a:r>
            <a:r>
              <a:rPr lang="en-IN" dirty="0"/>
              <a:t>('New salary: ' || :</a:t>
            </a:r>
            <a:r>
              <a:rPr lang="en-IN" dirty="0" err="1"/>
              <a:t>NEW.salary</a:t>
            </a:r>
            <a:r>
              <a:rPr lang="en-IN" dirty="0"/>
              <a:t>); </a:t>
            </a:r>
          </a:p>
          <a:p>
            <a:pPr marL="0" indent="0">
              <a:buNone/>
            </a:pPr>
            <a:r>
              <a:rPr lang="en-IN" dirty="0"/>
              <a:t>   </a:t>
            </a:r>
            <a:r>
              <a:rPr lang="en-IN" dirty="0" err="1"/>
              <a:t>dbms_output.put_line</a:t>
            </a:r>
            <a:r>
              <a:rPr lang="en-IN" dirty="0"/>
              <a:t>('Salary difference: ' || </a:t>
            </a:r>
            <a:r>
              <a:rPr lang="en-IN" dirty="0" err="1"/>
              <a:t>sal_diff</a:t>
            </a:r>
            <a:r>
              <a:rPr lang="en-IN" dirty="0"/>
              <a:t>); </a:t>
            </a:r>
          </a:p>
          <a:p>
            <a:pPr marL="0" indent="0">
              <a:buNone/>
            </a:pPr>
            <a:r>
              <a:rPr lang="en-IN" dirty="0"/>
              <a:t>END; </a:t>
            </a:r>
          </a:p>
          <a:p>
            <a:pPr marL="0" indent="0">
              <a:buNone/>
            </a:pPr>
            <a:r>
              <a:rPr lang="en-IN" dirty="0"/>
              <a:t>/ </a:t>
            </a:r>
          </a:p>
        </p:txBody>
      </p:sp>
    </p:spTree>
    <p:extLst>
      <p:ext uri="{BB962C8B-B14F-4D97-AF65-F5344CB8AC3E}">
        <p14:creationId xmlns:p14="http://schemas.microsoft.com/office/powerpoint/2010/main" val="18712663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EF0B394-6E68-4AFE-9C22-360A300423BE}"/>
              </a:ext>
            </a:extLst>
          </p:cNvPr>
          <p:cNvSpPr>
            <a:spLocks noGrp="1" noChangeArrowheads="1"/>
          </p:cNvSpPr>
          <p:nvPr>
            <p:ph idx="1"/>
          </p:nvPr>
        </p:nvSpPr>
        <p:spPr bwMode="auto">
          <a:xfrm>
            <a:off x="599049" y="2055733"/>
            <a:ext cx="9401933" cy="73996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INSERT INTO CUSTOMERS </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ID</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NAME</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AGE</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ADDRESS</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SALARY</a:t>
            </a:r>
            <a:r>
              <a:rPr kumimoji="0" lang="en-US" altLang="en-US" sz="2400" b="0" i="0" u="none" strike="noStrike" cap="none" normalizeH="0" baseline="0" dirty="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 VALUES </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6666"/>
                </a:solidFill>
                <a:effectLst/>
                <a:latin typeface="Courier New" panose="02070309020205020404" pitchFamily="49" charset="0"/>
              </a:rPr>
              <a:t>7</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a:ln>
                  <a:noFill/>
                </a:ln>
                <a:solidFill>
                  <a:srgbClr val="008800"/>
                </a:solidFill>
                <a:effectLst/>
                <a:latin typeface="Courier New" panose="02070309020205020404" pitchFamily="49" charset="0"/>
              </a:rPr>
              <a:t>'Kriti'</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a:ln>
                  <a:noFill/>
                </a:ln>
                <a:solidFill>
                  <a:srgbClr val="006666"/>
                </a:solidFill>
                <a:effectLst/>
                <a:latin typeface="Courier New" panose="02070309020205020404" pitchFamily="49" charset="0"/>
              </a:rPr>
              <a:t>22</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a:ln>
                  <a:noFill/>
                </a:ln>
                <a:solidFill>
                  <a:srgbClr val="008800"/>
                </a:solidFill>
                <a:effectLst/>
                <a:latin typeface="Courier New" panose="02070309020205020404" pitchFamily="49" charset="0"/>
              </a:rPr>
              <a:t>'HP'</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a:ln>
                  <a:noFill/>
                </a:ln>
                <a:solidFill>
                  <a:srgbClr val="006666"/>
                </a:solidFill>
                <a:effectLst/>
                <a:latin typeface="Courier New" panose="02070309020205020404" pitchFamily="49" charset="0"/>
              </a:rPr>
              <a:t>7500.00</a:t>
            </a:r>
            <a:r>
              <a:rPr kumimoji="0" lang="en-US" altLang="en-US" sz="24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7B3C9CB0-0AE9-4808-BC59-BEC59D8264A8}"/>
              </a:ext>
            </a:extLst>
          </p:cNvPr>
          <p:cNvSpPr>
            <a:spLocks noChangeArrowheads="1"/>
          </p:cNvSpPr>
          <p:nvPr/>
        </p:nvSpPr>
        <p:spPr bwMode="auto">
          <a:xfrm>
            <a:off x="4684541" y="2795693"/>
            <a:ext cx="7232429" cy="132343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When a record is created in the CUSTOMERS table, the above create trigger,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600" b="1"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display_salary_changes</a:t>
            </a: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will be fired and it will display the following result −</a:t>
            </a:r>
            <a:endPar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Old salary: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New salary: 7500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Salary difference:</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B97A2F67-0C9D-49A1-B473-F39D5198F01A}"/>
              </a:ext>
            </a:extLst>
          </p:cNvPr>
          <p:cNvSpPr>
            <a:spLocks noChangeArrowheads="1"/>
          </p:cNvSpPr>
          <p:nvPr/>
        </p:nvSpPr>
        <p:spPr bwMode="auto">
          <a:xfrm>
            <a:off x="599049" y="4407787"/>
            <a:ext cx="10692351" cy="37062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UPDATE customers SET salary </a:t>
            </a:r>
            <a:r>
              <a:rPr kumimoji="0" lang="en-US" altLang="en-US" sz="2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salary </a:t>
            </a:r>
            <a:r>
              <a:rPr kumimoji="0" lang="en-US" altLang="en-US" sz="2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500</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WHERE id </a:t>
            </a:r>
            <a:r>
              <a:rPr kumimoji="0" lang="en-US" altLang="en-US" sz="2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2</a:t>
            </a:r>
            <a:r>
              <a:rPr kumimoji="0" lang="en-US" altLang="en-US" sz="2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53BB7008-F3B1-43E2-A4EB-76B69AFDBC95}"/>
              </a:ext>
            </a:extLst>
          </p:cNvPr>
          <p:cNvSpPr>
            <a:spLocks noChangeArrowheads="1"/>
          </p:cNvSpPr>
          <p:nvPr/>
        </p:nvSpPr>
        <p:spPr bwMode="auto">
          <a:xfrm>
            <a:off x="6977574" y="5060852"/>
            <a:ext cx="3355406" cy="92333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Old salary: 1500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New salary: 2000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Salary difference: 500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6FE067C7-9A01-41A0-937A-69A5AED8F1B5}"/>
              </a:ext>
            </a:extLst>
          </p:cNvPr>
          <p:cNvSpPr txBox="1"/>
          <p:nvPr/>
        </p:nvSpPr>
        <p:spPr>
          <a:xfrm>
            <a:off x="1645920" y="464234"/>
            <a:ext cx="6977575" cy="1200329"/>
          </a:xfrm>
          <a:prstGeom prst="rect">
            <a:avLst/>
          </a:prstGeom>
          <a:noFill/>
        </p:spPr>
        <p:txBody>
          <a:bodyPr wrap="square" rtlCol="0">
            <a:spAutoFit/>
          </a:bodyPr>
          <a:lstStyle/>
          <a:p>
            <a:r>
              <a:rPr lang="en-US" sz="2400" dirty="0"/>
              <a:t>The trigger “</a:t>
            </a:r>
            <a:r>
              <a:rPr lang="en-US" sz="2400" dirty="0" err="1"/>
              <a:t>Display_salary_change</a:t>
            </a:r>
            <a:r>
              <a:rPr lang="en-US" sz="2400" dirty="0"/>
              <a:t>” triggers for update, insert or delete operations of customer table as below:</a:t>
            </a:r>
            <a:endParaRPr lang="en-IN" sz="2400" dirty="0"/>
          </a:p>
        </p:txBody>
      </p:sp>
      <p:sp>
        <p:nvSpPr>
          <p:cNvPr id="9" name="Rectangle 3">
            <a:extLst>
              <a:ext uri="{FF2B5EF4-FFF2-40B4-BE49-F238E27FC236}">
                <a16:creationId xmlns:a16="http://schemas.microsoft.com/office/drawing/2014/main" id="{892BC658-5EB7-4F62-BD35-3AAEB781277D}"/>
              </a:ext>
            </a:extLst>
          </p:cNvPr>
          <p:cNvSpPr>
            <a:spLocks noChangeArrowheads="1"/>
          </p:cNvSpPr>
          <p:nvPr/>
        </p:nvSpPr>
        <p:spPr bwMode="auto">
          <a:xfrm>
            <a:off x="427892" y="6205195"/>
            <a:ext cx="7189789" cy="37062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000000"/>
                </a:solidFill>
                <a:latin typeface="Courier New" panose="02070309020205020404" pitchFamily="49" charset="0"/>
                <a:cs typeface="Courier New" panose="02070309020205020404" pitchFamily="49" charset="0"/>
              </a:rPr>
              <a:t>D</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ELETE FROM customers  WHERE id </a:t>
            </a:r>
            <a:r>
              <a:rPr kumimoji="0" lang="en-US" altLang="en-US" sz="2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2</a:t>
            </a:r>
            <a:r>
              <a:rPr kumimoji="0" lang="en-US" altLang="en-US" sz="2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871607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72564-C87E-4D2D-946E-4D1504A00514}"/>
              </a:ext>
            </a:extLst>
          </p:cNvPr>
          <p:cNvSpPr>
            <a:spLocks noGrp="1"/>
          </p:cNvSpPr>
          <p:nvPr>
            <p:ph type="title"/>
          </p:nvPr>
        </p:nvSpPr>
        <p:spPr/>
        <p:txBody>
          <a:bodyPr/>
          <a:lstStyle/>
          <a:p>
            <a:r>
              <a:rPr lang="en-US" dirty="0"/>
              <a:t>EXCEPTION HANDLING</a:t>
            </a:r>
            <a:endParaRPr lang="en-IN" dirty="0"/>
          </a:p>
        </p:txBody>
      </p:sp>
      <p:sp>
        <p:nvSpPr>
          <p:cNvPr id="3" name="Content Placeholder 2">
            <a:extLst>
              <a:ext uri="{FF2B5EF4-FFF2-40B4-BE49-F238E27FC236}">
                <a16:creationId xmlns:a16="http://schemas.microsoft.com/office/drawing/2014/main" id="{55D347F7-C070-4FB8-9EC0-F8DC71C34F9F}"/>
              </a:ext>
            </a:extLst>
          </p:cNvPr>
          <p:cNvSpPr>
            <a:spLocks noGrp="1"/>
          </p:cNvSpPr>
          <p:nvPr>
            <p:ph idx="1"/>
          </p:nvPr>
        </p:nvSpPr>
        <p:spPr/>
        <p:txBody>
          <a:bodyPr/>
          <a:lstStyle/>
          <a:p>
            <a:pPr algn="just"/>
            <a:r>
              <a:rPr lang="en-US" b="0" i="0" dirty="0">
                <a:solidFill>
                  <a:srgbClr val="000000"/>
                </a:solidFill>
                <a:effectLst/>
                <a:latin typeface="Arial" panose="020B0604020202020204" pitchFamily="34" charset="0"/>
              </a:rPr>
              <a:t>PL/SQL supports programmers to catch such conditions using </a:t>
            </a:r>
            <a:r>
              <a:rPr lang="en-US" b="1" i="0" dirty="0">
                <a:solidFill>
                  <a:srgbClr val="000000"/>
                </a:solidFill>
                <a:effectLst/>
                <a:latin typeface="Arial" panose="020B0604020202020204" pitchFamily="34" charset="0"/>
              </a:rPr>
              <a:t>EXCEPTION</a:t>
            </a:r>
            <a:r>
              <a:rPr lang="en-US" b="0" i="0" dirty="0">
                <a:solidFill>
                  <a:srgbClr val="000000"/>
                </a:solidFill>
                <a:effectLst/>
                <a:latin typeface="Arial" panose="020B0604020202020204" pitchFamily="34" charset="0"/>
              </a:rPr>
              <a:t> block in the program and an appropriate action is taken against the error condition. There are two types of exceptions −</a:t>
            </a:r>
          </a:p>
          <a:p>
            <a:pPr algn="l">
              <a:buFont typeface="Arial" panose="020B0604020202020204" pitchFamily="34" charset="0"/>
              <a:buChar char="•"/>
            </a:pPr>
            <a:r>
              <a:rPr lang="en-US" b="0" i="0" dirty="0">
                <a:effectLst/>
                <a:latin typeface="Arial" panose="020B0604020202020204" pitchFamily="34" charset="0"/>
              </a:rPr>
              <a:t>System-defined exceptions (Pre-defined)</a:t>
            </a:r>
          </a:p>
          <a:p>
            <a:pPr algn="l">
              <a:buFont typeface="Arial" panose="020B0604020202020204" pitchFamily="34" charset="0"/>
              <a:buChar char="•"/>
            </a:pPr>
            <a:r>
              <a:rPr lang="en-US" b="0" i="0" dirty="0">
                <a:effectLst/>
                <a:latin typeface="Arial" panose="020B0604020202020204" pitchFamily="34" charset="0"/>
              </a:rPr>
              <a:t>User-defined exceptions</a:t>
            </a:r>
          </a:p>
          <a:p>
            <a:endParaRPr lang="en-IN" dirty="0"/>
          </a:p>
        </p:txBody>
      </p:sp>
    </p:spTree>
    <p:extLst>
      <p:ext uri="{BB962C8B-B14F-4D97-AF65-F5344CB8AC3E}">
        <p14:creationId xmlns:p14="http://schemas.microsoft.com/office/powerpoint/2010/main" val="1186724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E199E-25B4-41A5-A088-49838EB93CEC}"/>
              </a:ext>
            </a:extLst>
          </p:cNvPr>
          <p:cNvSpPr>
            <a:spLocks noGrp="1"/>
          </p:cNvSpPr>
          <p:nvPr>
            <p:ph type="title"/>
          </p:nvPr>
        </p:nvSpPr>
        <p:spPr/>
        <p:txBody>
          <a:bodyPr/>
          <a:lstStyle/>
          <a:p>
            <a:r>
              <a:rPr lang="en-US" dirty="0"/>
              <a:t>PL/SQL Program units</a:t>
            </a:r>
            <a:endParaRPr lang="en-IN" dirty="0"/>
          </a:p>
        </p:txBody>
      </p:sp>
      <p:sp>
        <p:nvSpPr>
          <p:cNvPr id="3" name="Content Placeholder 2">
            <a:extLst>
              <a:ext uri="{FF2B5EF4-FFF2-40B4-BE49-F238E27FC236}">
                <a16:creationId xmlns:a16="http://schemas.microsoft.com/office/drawing/2014/main" id="{AF9C5FA0-38B5-41E7-8057-917C6A28C009}"/>
              </a:ext>
            </a:extLst>
          </p:cNvPr>
          <p:cNvSpPr>
            <a:spLocks noGrp="1"/>
          </p:cNvSpPr>
          <p:nvPr>
            <p:ph idx="1"/>
          </p:nvPr>
        </p:nvSpPr>
        <p:spPr/>
        <p:txBody>
          <a:bodyPr/>
          <a:lstStyle/>
          <a:p>
            <a:pPr algn="l">
              <a:buFont typeface="Arial" panose="020B0604020202020204" pitchFamily="34" charset="0"/>
              <a:buChar char="•"/>
            </a:pPr>
            <a:r>
              <a:rPr lang="en-US" b="0" i="0" dirty="0">
                <a:effectLst/>
                <a:latin typeface="Arial" panose="020B0604020202020204" pitchFamily="34" charset="0"/>
              </a:rPr>
              <a:t>PL/SQL block</a:t>
            </a:r>
          </a:p>
          <a:p>
            <a:pPr algn="l">
              <a:buFont typeface="Arial" panose="020B0604020202020204" pitchFamily="34" charset="0"/>
              <a:buChar char="•"/>
            </a:pPr>
            <a:r>
              <a:rPr lang="en-US" b="0" i="0" dirty="0">
                <a:effectLst/>
                <a:latin typeface="Arial" panose="020B0604020202020204" pitchFamily="34" charset="0"/>
              </a:rPr>
              <a:t>Function</a:t>
            </a:r>
          </a:p>
          <a:p>
            <a:pPr algn="l">
              <a:buFont typeface="Arial" panose="020B0604020202020204" pitchFamily="34" charset="0"/>
              <a:buChar char="•"/>
            </a:pPr>
            <a:r>
              <a:rPr lang="en-US" b="0" i="0" dirty="0">
                <a:effectLst/>
                <a:latin typeface="Arial" panose="020B0604020202020204" pitchFamily="34" charset="0"/>
              </a:rPr>
              <a:t>Package</a:t>
            </a:r>
          </a:p>
          <a:p>
            <a:pPr algn="l">
              <a:buFont typeface="Arial" panose="020B0604020202020204" pitchFamily="34" charset="0"/>
              <a:buChar char="•"/>
            </a:pPr>
            <a:r>
              <a:rPr lang="en-US" b="0" i="0" dirty="0">
                <a:effectLst/>
                <a:latin typeface="Arial" panose="020B0604020202020204" pitchFamily="34" charset="0"/>
              </a:rPr>
              <a:t>Package body</a:t>
            </a:r>
          </a:p>
          <a:p>
            <a:pPr algn="l">
              <a:buFont typeface="Arial" panose="020B0604020202020204" pitchFamily="34" charset="0"/>
              <a:buChar char="•"/>
            </a:pPr>
            <a:r>
              <a:rPr lang="en-US" b="0" i="0" dirty="0">
                <a:effectLst/>
                <a:latin typeface="Arial" panose="020B0604020202020204" pitchFamily="34" charset="0"/>
              </a:rPr>
              <a:t>Procedure</a:t>
            </a:r>
          </a:p>
          <a:p>
            <a:pPr algn="l">
              <a:buFont typeface="Arial" panose="020B0604020202020204" pitchFamily="34" charset="0"/>
              <a:buChar char="•"/>
            </a:pPr>
            <a:r>
              <a:rPr lang="en-US" b="0" i="0" dirty="0">
                <a:effectLst/>
                <a:latin typeface="Arial" panose="020B0604020202020204" pitchFamily="34" charset="0"/>
              </a:rPr>
              <a:t>Trigger</a:t>
            </a:r>
          </a:p>
          <a:p>
            <a:pPr algn="l">
              <a:buFont typeface="Arial" panose="020B0604020202020204" pitchFamily="34" charset="0"/>
              <a:buChar char="•"/>
            </a:pPr>
            <a:r>
              <a:rPr lang="en-US" b="0" i="0" dirty="0">
                <a:effectLst/>
                <a:latin typeface="Arial" panose="020B0604020202020204" pitchFamily="34" charset="0"/>
              </a:rPr>
              <a:t>Type</a:t>
            </a:r>
          </a:p>
          <a:p>
            <a:pPr algn="l">
              <a:buFont typeface="Arial" panose="020B0604020202020204" pitchFamily="34" charset="0"/>
              <a:buChar char="•"/>
            </a:pPr>
            <a:r>
              <a:rPr lang="en-US" b="0" i="0" dirty="0">
                <a:effectLst/>
                <a:latin typeface="Arial" panose="020B0604020202020204" pitchFamily="34" charset="0"/>
              </a:rPr>
              <a:t>Type body</a:t>
            </a:r>
          </a:p>
          <a:p>
            <a:endParaRPr lang="en-IN" dirty="0"/>
          </a:p>
        </p:txBody>
      </p:sp>
    </p:spTree>
    <p:extLst>
      <p:ext uri="{BB962C8B-B14F-4D97-AF65-F5344CB8AC3E}">
        <p14:creationId xmlns:p14="http://schemas.microsoft.com/office/powerpoint/2010/main" val="18507911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A7037-9CB5-4F5C-BF0C-182AC5E3C55A}"/>
              </a:ext>
            </a:extLst>
          </p:cNvPr>
          <p:cNvSpPr>
            <a:spLocks noGrp="1"/>
          </p:cNvSpPr>
          <p:nvPr>
            <p:ph type="title"/>
          </p:nvPr>
        </p:nvSpPr>
        <p:spPr/>
        <p:txBody>
          <a:bodyPr/>
          <a:lstStyle/>
          <a:p>
            <a:r>
              <a:rPr lang="en-US" b="0" i="0" dirty="0">
                <a:solidFill>
                  <a:srgbClr val="000000"/>
                </a:solidFill>
                <a:effectLst/>
                <a:latin typeface="ff1"/>
              </a:rPr>
              <a:t>Exception Types</a:t>
            </a:r>
            <a:br>
              <a:rPr lang="en-US" b="0" i="0" dirty="0">
                <a:solidFill>
                  <a:srgbClr val="000000"/>
                </a:solidFill>
                <a:effectLst/>
                <a:latin typeface="ff1"/>
              </a:rPr>
            </a:br>
            <a:endParaRPr lang="en-IN" dirty="0"/>
          </a:p>
        </p:txBody>
      </p:sp>
      <p:sp>
        <p:nvSpPr>
          <p:cNvPr id="3" name="Content Placeholder 2">
            <a:extLst>
              <a:ext uri="{FF2B5EF4-FFF2-40B4-BE49-F238E27FC236}">
                <a16:creationId xmlns:a16="http://schemas.microsoft.com/office/drawing/2014/main" id="{114C7CC3-B3D8-42FC-8158-3F986E3C6486}"/>
              </a:ext>
            </a:extLst>
          </p:cNvPr>
          <p:cNvSpPr>
            <a:spLocks noGrp="1"/>
          </p:cNvSpPr>
          <p:nvPr>
            <p:ph idx="1"/>
          </p:nvPr>
        </p:nvSpPr>
        <p:spPr/>
        <p:txBody>
          <a:bodyPr>
            <a:normAutofit/>
          </a:bodyPr>
          <a:lstStyle/>
          <a:p>
            <a:pPr algn="l"/>
            <a:r>
              <a:rPr lang="en-US" b="0" i="0" dirty="0">
                <a:solidFill>
                  <a:srgbClr val="000000"/>
                </a:solidFill>
                <a:effectLst/>
                <a:latin typeface="ff8"/>
              </a:rPr>
              <a:t>1. Predefined Exceptions</a:t>
            </a:r>
          </a:p>
          <a:p>
            <a:pPr algn="l"/>
            <a:r>
              <a:rPr lang="en-US" b="0" i="0" dirty="0">
                <a:solidFill>
                  <a:srgbClr val="000000"/>
                </a:solidFill>
                <a:effectLst/>
                <a:latin typeface="ff2"/>
              </a:rPr>
              <a:t>An internal exception is raised implicitly whenever your PL/SQL program violates an Oracle rule or exceeds a system-dependent limit. Every Oracle error has a number, but exceptions must be handled by name. </a:t>
            </a:r>
          </a:p>
          <a:p>
            <a:pPr algn="l"/>
            <a:r>
              <a:rPr lang="en-US" b="0" i="0" dirty="0">
                <a:solidFill>
                  <a:srgbClr val="000000"/>
                </a:solidFill>
                <a:effectLst/>
                <a:latin typeface="ff2"/>
              </a:rPr>
              <a:t>So, PL/SQL predefines some common Oracle errors as exceptions. For example, PL/SQL raises the predefined exception NO_DATA_FOUND if a SELECT INTO statement returns no rows.</a:t>
            </a:r>
          </a:p>
          <a:p>
            <a:endParaRPr lang="en-IN" dirty="0"/>
          </a:p>
        </p:txBody>
      </p:sp>
    </p:spTree>
    <p:extLst>
      <p:ext uri="{BB962C8B-B14F-4D97-AF65-F5344CB8AC3E}">
        <p14:creationId xmlns:p14="http://schemas.microsoft.com/office/powerpoint/2010/main" val="16802843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4C7CC3-B3D8-42FC-8158-3F986E3C6486}"/>
              </a:ext>
            </a:extLst>
          </p:cNvPr>
          <p:cNvSpPr>
            <a:spLocks noGrp="1"/>
          </p:cNvSpPr>
          <p:nvPr>
            <p:ph idx="1"/>
          </p:nvPr>
        </p:nvSpPr>
        <p:spPr>
          <a:xfrm>
            <a:off x="838200" y="478302"/>
            <a:ext cx="10515600" cy="5698661"/>
          </a:xfrm>
        </p:spPr>
        <p:txBody>
          <a:bodyPr>
            <a:normAutofit/>
          </a:bodyPr>
          <a:lstStyle/>
          <a:p>
            <a:pPr algn="l"/>
            <a:r>
              <a:rPr lang="en-US" b="0" i="0" dirty="0">
                <a:solidFill>
                  <a:srgbClr val="000000"/>
                </a:solidFill>
                <a:effectLst/>
                <a:latin typeface="ff8"/>
              </a:rPr>
              <a:t>2. User – Defined exceptions </a:t>
            </a:r>
          </a:p>
          <a:p>
            <a:pPr algn="l"/>
            <a:r>
              <a:rPr lang="en-US" b="0" i="0" dirty="0">
                <a:solidFill>
                  <a:srgbClr val="000000"/>
                </a:solidFill>
                <a:effectLst/>
                <a:latin typeface="ff2"/>
              </a:rPr>
              <a:t>User – defined exception must be defined and explicitly raised by the user</a:t>
            </a:r>
          </a:p>
          <a:p>
            <a:pPr algn="l"/>
            <a:endParaRPr lang="en-US" b="0" i="0" dirty="0">
              <a:solidFill>
                <a:srgbClr val="000000"/>
              </a:solidFill>
              <a:effectLst/>
              <a:latin typeface="ff2"/>
            </a:endParaRPr>
          </a:p>
          <a:p>
            <a:pPr algn="l"/>
            <a:r>
              <a:rPr lang="en-US" b="0" i="0" dirty="0">
                <a:solidFill>
                  <a:srgbClr val="000000"/>
                </a:solidFill>
                <a:effectLst/>
                <a:latin typeface="ff8"/>
              </a:rPr>
              <a:t>EXCEPTION_INIT </a:t>
            </a:r>
          </a:p>
          <a:p>
            <a:pPr algn="l"/>
            <a:r>
              <a:rPr lang="en-US" b="0" i="0" dirty="0">
                <a:solidFill>
                  <a:srgbClr val="000000"/>
                </a:solidFill>
                <a:effectLst/>
                <a:latin typeface="ff2"/>
              </a:rPr>
              <a:t>A named exception can be associated with a particular oracle error. This can be used to trap the error specifically.</a:t>
            </a:r>
          </a:p>
          <a:p>
            <a:pPr algn="l"/>
            <a:r>
              <a:rPr lang="en-US" b="0" i="0" dirty="0">
                <a:solidFill>
                  <a:srgbClr val="000000"/>
                </a:solidFill>
                <a:effectLst/>
                <a:latin typeface="ff1"/>
              </a:rPr>
              <a:t>PRAGMA EXCEPTION_INIT</a:t>
            </a:r>
            <a:r>
              <a:rPr lang="en-US" b="0" i="0" dirty="0">
                <a:solidFill>
                  <a:srgbClr val="000000"/>
                </a:solidFill>
                <a:effectLst/>
                <a:latin typeface="ff2"/>
              </a:rPr>
              <a:t>(exception name, </a:t>
            </a:r>
            <a:r>
              <a:rPr lang="en-US" b="0" i="0" dirty="0" err="1">
                <a:solidFill>
                  <a:srgbClr val="000000"/>
                </a:solidFill>
                <a:effectLst/>
                <a:latin typeface="ff2"/>
              </a:rPr>
              <a:t>Oracle_error_number</a:t>
            </a:r>
            <a:r>
              <a:rPr lang="en-US" b="0" i="0" dirty="0">
                <a:solidFill>
                  <a:srgbClr val="000000"/>
                </a:solidFill>
                <a:effectLst/>
                <a:latin typeface="ff2"/>
              </a:rPr>
              <a:t>);</a:t>
            </a:r>
          </a:p>
          <a:p>
            <a:pPr algn="l"/>
            <a:r>
              <a:rPr lang="en-US" b="0" i="0" dirty="0">
                <a:solidFill>
                  <a:srgbClr val="000000"/>
                </a:solidFill>
                <a:effectLst/>
                <a:latin typeface="ff2"/>
              </a:rPr>
              <a:t>The pragma EXCEPTION_INIT associates an exception name with an Oracle, error number. That allows you to refer to any internal exception by name and to write a specific handler</a:t>
            </a:r>
          </a:p>
          <a:p>
            <a:pPr algn="l"/>
            <a:endParaRPr lang="en-US" b="0" i="0" dirty="0">
              <a:solidFill>
                <a:srgbClr val="000000"/>
              </a:solidFill>
              <a:effectLst/>
              <a:latin typeface="ff1"/>
            </a:endParaRPr>
          </a:p>
          <a:p>
            <a:endParaRPr lang="en-IN" dirty="0"/>
          </a:p>
        </p:txBody>
      </p:sp>
    </p:spTree>
    <p:extLst>
      <p:ext uri="{BB962C8B-B14F-4D97-AF65-F5344CB8AC3E}">
        <p14:creationId xmlns:p14="http://schemas.microsoft.com/office/powerpoint/2010/main" val="882011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4C7CC3-B3D8-42FC-8158-3F986E3C6486}"/>
              </a:ext>
            </a:extLst>
          </p:cNvPr>
          <p:cNvSpPr>
            <a:spLocks noGrp="1"/>
          </p:cNvSpPr>
          <p:nvPr>
            <p:ph idx="1"/>
          </p:nvPr>
        </p:nvSpPr>
        <p:spPr>
          <a:xfrm>
            <a:off x="838200" y="534572"/>
            <a:ext cx="10515600" cy="5642391"/>
          </a:xfrm>
        </p:spPr>
        <p:txBody>
          <a:bodyPr>
            <a:normAutofit/>
          </a:bodyPr>
          <a:lstStyle/>
          <a:p>
            <a:pPr algn="l"/>
            <a:r>
              <a:rPr lang="en-US" b="0" i="0" dirty="0">
                <a:solidFill>
                  <a:srgbClr val="000000"/>
                </a:solidFill>
                <a:effectLst/>
                <a:latin typeface="ff8"/>
              </a:rPr>
              <a:t>RAISE_APPLICATION_ERROR</a:t>
            </a:r>
          </a:p>
          <a:p>
            <a:pPr algn="l"/>
            <a:r>
              <a:rPr lang="en-US" b="0" i="0" dirty="0">
                <a:solidFill>
                  <a:srgbClr val="000000"/>
                </a:solidFill>
                <a:effectLst/>
                <a:latin typeface="ff2"/>
              </a:rPr>
              <a:t>The procedure </a:t>
            </a:r>
            <a:r>
              <a:rPr lang="en-US" b="0" i="0" dirty="0" err="1">
                <a:solidFill>
                  <a:srgbClr val="000000"/>
                </a:solidFill>
                <a:effectLst/>
                <a:latin typeface="ff2"/>
              </a:rPr>
              <a:t>raise_application_error</a:t>
            </a:r>
            <a:r>
              <a:rPr lang="en-US" b="0" i="0" dirty="0">
                <a:solidFill>
                  <a:srgbClr val="000000"/>
                </a:solidFill>
                <a:effectLst/>
                <a:latin typeface="ff2"/>
              </a:rPr>
              <a:t> lets you issue user-defined error messages from stored subprograms.</a:t>
            </a:r>
          </a:p>
          <a:p>
            <a:pPr algn="l"/>
            <a:r>
              <a:rPr lang="en-US" b="0" i="0" dirty="0">
                <a:solidFill>
                  <a:srgbClr val="000000"/>
                </a:solidFill>
                <a:effectLst/>
                <a:latin typeface="ff2"/>
              </a:rPr>
              <a:t> That way, you can report errors to your application and avoid returning unhandled exceptions.</a:t>
            </a:r>
          </a:p>
          <a:p>
            <a:pPr algn="l"/>
            <a:r>
              <a:rPr lang="en-US" b="0" i="0" dirty="0">
                <a:solidFill>
                  <a:srgbClr val="000000"/>
                </a:solidFill>
                <a:effectLst/>
                <a:latin typeface="ff2"/>
              </a:rPr>
              <a:t>To call </a:t>
            </a:r>
            <a:r>
              <a:rPr lang="en-US" b="0" i="0" dirty="0" err="1">
                <a:solidFill>
                  <a:srgbClr val="000000"/>
                </a:solidFill>
                <a:effectLst/>
                <a:latin typeface="ff2"/>
              </a:rPr>
              <a:t>raise_application_error</a:t>
            </a:r>
            <a:r>
              <a:rPr lang="en-US" b="0" i="0" dirty="0">
                <a:solidFill>
                  <a:srgbClr val="000000"/>
                </a:solidFill>
                <a:effectLst/>
                <a:latin typeface="ff2"/>
              </a:rPr>
              <a:t>, you use the syntax</a:t>
            </a:r>
          </a:p>
          <a:p>
            <a:pPr algn="l"/>
            <a:r>
              <a:rPr lang="en-US" b="0" i="0" dirty="0" err="1">
                <a:solidFill>
                  <a:srgbClr val="000000"/>
                </a:solidFill>
                <a:effectLst/>
                <a:latin typeface="ff2"/>
              </a:rPr>
              <a:t>raise_application_error</a:t>
            </a:r>
            <a:r>
              <a:rPr lang="en-US" b="0" i="0" dirty="0">
                <a:solidFill>
                  <a:srgbClr val="000000"/>
                </a:solidFill>
                <a:effectLst/>
                <a:latin typeface="ff2"/>
              </a:rPr>
              <a:t>(</a:t>
            </a:r>
            <a:r>
              <a:rPr lang="en-US" b="0" i="0" dirty="0" err="1">
                <a:solidFill>
                  <a:srgbClr val="000000"/>
                </a:solidFill>
                <a:effectLst/>
                <a:latin typeface="ff2"/>
              </a:rPr>
              <a:t>error_number</a:t>
            </a:r>
            <a:r>
              <a:rPr lang="en-US" b="0" i="0" dirty="0">
                <a:solidFill>
                  <a:srgbClr val="000000"/>
                </a:solidFill>
                <a:effectLst/>
                <a:latin typeface="ff2"/>
              </a:rPr>
              <a:t>, message[, {TRUE | FALSE}]);</a:t>
            </a:r>
          </a:p>
          <a:p>
            <a:pPr algn="l"/>
            <a:r>
              <a:rPr lang="en-US" b="0" i="0" dirty="0">
                <a:solidFill>
                  <a:srgbClr val="000000"/>
                </a:solidFill>
                <a:effectLst/>
                <a:latin typeface="ff2"/>
              </a:rPr>
              <a:t>where </a:t>
            </a:r>
            <a:r>
              <a:rPr lang="en-US" b="0" i="0" dirty="0" err="1">
                <a:solidFill>
                  <a:srgbClr val="000000"/>
                </a:solidFill>
                <a:effectLst/>
                <a:latin typeface="ff2"/>
              </a:rPr>
              <a:t>error_number</a:t>
            </a:r>
            <a:r>
              <a:rPr lang="en-US" b="0" i="0" dirty="0">
                <a:solidFill>
                  <a:srgbClr val="000000"/>
                </a:solidFill>
                <a:effectLst/>
                <a:latin typeface="ff2"/>
              </a:rPr>
              <a:t> is a negative integer in the range -20000 .. -20999 and message is a character string up to 2048 bytes long</a:t>
            </a:r>
          </a:p>
          <a:p>
            <a:endParaRPr lang="en-IN" dirty="0"/>
          </a:p>
        </p:txBody>
      </p:sp>
    </p:spTree>
    <p:extLst>
      <p:ext uri="{BB962C8B-B14F-4D97-AF65-F5344CB8AC3E}">
        <p14:creationId xmlns:p14="http://schemas.microsoft.com/office/powerpoint/2010/main" val="4950354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A7037-9CB5-4F5C-BF0C-182AC5E3C55A}"/>
              </a:ext>
            </a:extLst>
          </p:cNvPr>
          <p:cNvSpPr>
            <a:spLocks noGrp="1"/>
          </p:cNvSpPr>
          <p:nvPr>
            <p:ph type="title"/>
          </p:nvPr>
        </p:nvSpPr>
        <p:spPr/>
        <p:txBody>
          <a:bodyPr/>
          <a:lstStyle/>
          <a:p>
            <a:r>
              <a:rPr lang="en-US" b="0" i="0" dirty="0">
                <a:solidFill>
                  <a:srgbClr val="000000"/>
                </a:solidFill>
                <a:effectLst/>
                <a:latin typeface="ff8"/>
              </a:rPr>
              <a:t>Using SQLCODE and SQLERRM</a:t>
            </a:r>
            <a:br>
              <a:rPr lang="en-US" b="0" i="0" dirty="0">
                <a:solidFill>
                  <a:srgbClr val="000000"/>
                </a:solidFill>
                <a:effectLst/>
                <a:latin typeface="ff8"/>
              </a:rPr>
            </a:br>
            <a:endParaRPr lang="en-IN" dirty="0"/>
          </a:p>
        </p:txBody>
      </p:sp>
      <p:sp>
        <p:nvSpPr>
          <p:cNvPr id="3" name="Content Placeholder 2">
            <a:extLst>
              <a:ext uri="{FF2B5EF4-FFF2-40B4-BE49-F238E27FC236}">
                <a16:creationId xmlns:a16="http://schemas.microsoft.com/office/drawing/2014/main" id="{114C7CC3-B3D8-42FC-8158-3F986E3C6486}"/>
              </a:ext>
            </a:extLst>
          </p:cNvPr>
          <p:cNvSpPr>
            <a:spLocks noGrp="1"/>
          </p:cNvSpPr>
          <p:nvPr>
            <p:ph idx="1"/>
          </p:nvPr>
        </p:nvSpPr>
        <p:spPr>
          <a:xfrm>
            <a:off x="838200" y="1392702"/>
            <a:ext cx="10515600" cy="5100173"/>
          </a:xfrm>
        </p:spPr>
        <p:txBody>
          <a:bodyPr>
            <a:normAutofit/>
          </a:bodyPr>
          <a:lstStyle/>
          <a:p>
            <a:pPr algn="l"/>
            <a:r>
              <a:rPr lang="en-US" b="0" i="0" dirty="0">
                <a:solidFill>
                  <a:srgbClr val="FF0000"/>
                </a:solidFill>
                <a:effectLst/>
                <a:latin typeface="ff2"/>
              </a:rPr>
              <a:t>For internal exceptions</a:t>
            </a:r>
            <a:r>
              <a:rPr lang="en-US" b="0" i="0" dirty="0">
                <a:solidFill>
                  <a:srgbClr val="000000"/>
                </a:solidFill>
                <a:effectLst/>
                <a:latin typeface="ff2"/>
              </a:rPr>
              <a:t>, SQLCODE returns the number of the Oracle error. The number that SQLCODE returns is negative unless the Oracle error is no data found, in which case SQLCODE returns +100. </a:t>
            </a:r>
          </a:p>
          <a:p>
            <a:pPr algn="l"/>
            <a:r>
              <a:rPr lang="en-US" b="0" i="0" dirty="0">
                <a:solidFill>
                  <a:srgbClr val="000000"/>
                </a:solidFill>
                <a:effectLst/>
                <a:latin typeface="ff2"/>
              </a:rPr>
              <a:t>SQLERRM returns the corresponding error message. The message begins with the Oracle error code.</a:t>
            </a:r>
          </a:p>
          <a:p>
            <a:pPr algn="l"/>
            <a:endParaRPr lang="en-US" b="0" i="0" dirty="0">
              <a:solidFill>
                <a:srgbClr val="000000"/>
              </a:solidFill>
              <a:effectLst/>
              <a:latin typeface="ff2"/>
            </a:endParaRPr>
          </a:p>
          <a:p>
            <a:pPr algn="l"/>
            <a:r>
              <a:rPr lang="en-US" b="0" i="0" dirty="0">
                <a:solidFill>
                  <a:srgbClr val="FF0000"/>
                </a:solidFill>
                <a:effectLst/>
                <a:latin typeface="ff8"/>
              </a:rPr>
              <a:t>Unhandled Exceptions</a:t>
            </a:r>
          </a:p>
          <a:p>
            <a:pPr algn="l"/>
            <a:r>
              <a:rPr lang="en-US" b="0" i="0" dirty="0">
                <a:solidFill>
                  <a:srgbClr val="000000"/>
                </a:solidFill>
                <a:effectLst/>
                <a:latin typeface="ff2"/>
              </a:rPr>
              <a:t>PL/SQL returns an unhandled exception error to the host environment, which determines the outcome.</a:t>
            </a:r>
          </a:p>
          <a:p>
            <a:pPr algn="l"/>
            <a:r>
              <a:rPr lang="en-US" b="0" i="0" dirty="0">
                <a:solidFill>
                  <a:srgbClr val="FF0000"/>
                </a:solidFill>
                <a:effectLst/>
                <a:latin typeface="ff8"/>
              </a:rPr>
              <a:t>When Others </a:t>
            </a:r>
          </a:p>
          <a:p>
            <a:pPr algn="l"/>
            <a:r>
              <a:rPr lang="en-US" b="0" i="0" dirty="0">
                <a:solidFill>
                  <a:srgbClr val="000000"/>
                </a:solidFill>
                <a:effectLst/>
                <a:latin typeface="ff2"/>
              </a:rPr>
              <a:t>It is used when all exception are to be trapped.</a:t>
            </a:r>
          </a:p>
          <a:p>
            <a:endParaRPr lang="en-IN" dirty="0"/>
          </a:p>
        </p:txBody>
      </p:sp>
    </p:spTree>
    <p:extLst>
      <p:ext uri="{BB962C8B-B14F-4D97-AF65-F5344CB8AC3E}">
        <p14:creationId xmlns:p14="http://schemas.microsoft.com/office/powerpoint/2010/main" val="41488797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5D56F-3B00-4C01-A245-40E24DD96E99}"/>
              </a:ext>
            </a:extLst>
          </p:cNvPr>
          <p:cNvSpPr>
            <a:spLocks noGrp="1"/>
          </p:cNvSpPr>
          <p:nvPr>
            <p:ph type="title"/>
          </p:nvPr>
        </p:nvSpPr>
        <p:spPr/>
        <p:txBody>
          <a:bodyPr/>
          <a:lstStyle/>
          <a:p>
            <a:r>
              <a:rPr lang="en-US" dirty="0"/>
              <a:t>Exception syntax</a:t>
            </a:r>
            <a:endParaRPr lang="en-IN" dirty="0"/>
          </a:p>
        </p:txBody>
      </p:sp>
      <p:sp>
        <p:nvSpPr>
          <p:cNvPr id="4" name="Rectangle 1">
            <a:extLst>
              <a:ext uri="{FF2B5EF4-FFF2-40B4-BE49-F238E27FC236}">
                <a16:creationId xmlns:a16="http://schemas.microsoft.com/office/drawing/2014/main" id="{3D3D3AAC-76B2-45CA-917D-587514AC676D}"/>
              </a:ext>
            </a:extLst>
          </p:cNvPr>
          <p:cNvSpPr>
            <a:spLocks noGrp="1" noChangeArrowheads="1"/>
          </p:cNvSpPr>
          <p:nvPr>
            <p:ph idx="1"/>
          </p:nvPr>
        </p:nvSpPr>
        <p:spPr bwMode="auto">
          <a:xfrm>
            <a:off x="196788" y="2396712"/>
            <a:ext cx="11798423" cy="295595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DECLARE </a:t>
            </a:r>
            <a:r>
              <a:rPr kumimoji="0" lang="en-US" altLang="en-US" sz="2400" b="0" i="0" u="none" strike="noStrike" cap="none" normalizeH="0" baseline="0" dirty="0">
                <a:ln>
                  <a:noFill/>
                </a:ln>
                <a:solidFill>
                  <a:srgbClr val="666600"/>
                </a:solidFill>
                <a:effectLst/>
                <a:latin typeface="Courier New" panose="02070309020205020404" pitchFamily="49" charset="0"/>
              </a:rPr>
              <a:t>&lt;</a:t>
            </a:r>
            <a:r>
              <a:rPr kumimoji="0" lang="en-US" altLang="en-US" sz="2400" b="0" i="0" u="none" strike="noStrike" cap="none" normalizeH="0" baseline="0" dirty="0">
                <a:ln>
                  <a:noFill/>
                </a:ln>
                <a:solidFill>
                  <a:srgbClr val="000000"/>
                </a:solidFill>
                <a:effectLst/>
                <a:latin typeface="Courier New" panose="02070309020205020404" pitchFamily="49" charset="0"/>
              </a:rPr>
              <a:t>declarations section</a:t>
            </a:r>
            <a:r>
              <a:rPr kumimoji="0" lang="en-US" altLang="en-US" sz="2400" b="0" i="0" u="none" strike="noStrike" cap="none" normalizeH="0" baseline="0" dirty="0">
                <a:ln>
                  <a:noFill/>
                </a:ln>
                <a:solidFill>
                  <a:srgbClr val="666600"/>
                </a:solidFill>
                <a:effectLst/>
                <a:latin typeface="Courier New" panose="02070309020205020404" pitchFamily="49" charset="0"/>
              </a:rPr>
              <a:t>&gt;</a:t>
            </a:r>
            <a:r>
              <a:rPr kumimoji="0" lang="en-US" altLang="en-US" sz="24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88"/>
                </a:solidFill>
                <a:effectLst/>
                <a:latin typeface="Courier New" panose="02070309020205020404" pitchFamily="49" charset="0"/>
              </a:rPr>
              <a:t>BEGIN</a:t>
            </a:r>
            <a:r>
              <a:rPr kumimoji="0" lang="en-US" altLang="en-US" sz="24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a:ln>
                  <a:noFill/>
                </a:ln>
                <a:solidFill>
                  <a:srgbClr val="666600"/>
                </a:solidFill>
                <a:effectLst/>
                <a:latin typeface="Courier New" panose="02070309020205020404" pitchFamily="49" charset="0"/>
              </a:rPr>
              <a:t>&lt;</a:t>
            </a:r>
            <a:r>
              <a:rPr kumimoji="0" lang="en-US" altLang="en-US" sz="2400" b="0" i="0" u="none" strike="noStrike" cap="none" normalizeH="0" baseline="0" dirty="0">
                <a:ln>
                  <a:noFill/>
                </a:ln>
                <a:solidFill>
                  <a:srgbClr val="000000"/>
                </a:solidFill>
                <a:effectLst/>
                <a:latin typeface="Courier New" panose="02070309020205020404" pitchFamily="49" charset="0"/>
              </a:rPr>
              <a:t>executable command</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s</a:t>
            </a:r>
            <a:r>
              <a:rPr kumimoji="0" lang="en-US" altLang="en-US" sz="2400" b="0" i="0" u="none" strike="noStrike" cap="none" normalizeH="0" baseline="0" dirty="0">
                <a:ln>
                  <a:noFill/>
                </a:ln>
                <a:solidFill>
                  <a:srgbClr val="666600"/>
                </a:solidFill>
                <a:effectLst/>
                <a:latin typeface="Courier New" panose="02070309020205020404" pitchFamily="49" charset="0"/>
              </a:rPr>
              <a:t>)&gt;</a:t>
            </a:r>
            <a:r>
              <a:rPr kumimoji="0" lang="en-US" altLang="en-US" sz="24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EXCEPTION </a:t>
            </a:r>
            <a:r>
              <a:rPr kumimoji="0" lang="en-US" altLang="en-US" sz="2400" b="0" i="0" u="none" strike="noStrike" cap="none" normalizeH="0" baseline="0" dirty="0">
                <a:ln>
                  <a:noFill/>
                </a:ln>
                <a:solidFill>
                  <a:srgbClr val="666600"/>
                </a:solidFill>
                <a:effectLst/>
                <a:latin typeface="Courier New" panose="02070309020205020404" pitchFamily="49" charset="0"/>
              </a:rPr>
              <a:t>&lt;</a:t>
            </a:r>
            <a:r>
              <a:rPr kumimoji="0" lang="en-US" altLang="en-US" sz="2400" b="0" i="0" u="none" strike="noStrike" cap="none" normalizeH="0" baseline="0" dirty="0">
                <a:ln>
                  <a:noFill/>
                </a:ln>
                <a:solidFill>
                  <a:srgbClr val="000000"/>
                </a:solidFill>
                <a:effectLst/>
                <a:latin typeface="Courier New" panose="02070309020205020404" pitchFamily="49" charset="0"/>
              </a:rPr>
              <a:t>exception handling goes here </a:t>
            </a:r>
            <a:r>
              <a:rPr kumimoji="0" lang="en-US" altLang="en-US" sz="2400" b="0" i="0" u="none" strike="noStrike" cap="none" normalizeH="0" baseline="0" dirty="0">
                <a:ln>
                  <a:noFill/>
                </a:ln>
                <a:solidFill>
                  <a:srgbClr val="666600"/>
                </a:solidFill>
                <a:effectLst/>
                <a:latin typeface="Courier New" panose="02070309020205020404" pitchFamily="49" charset="0"/>
              </a:rPr>
              <a:t>&gt;</a:t>
            </a:r>
            <a:r>
              <a:rPr kumimoji="0" lang="en-US" altLang="en-US" sz="2400" b="0" i="0" u="none" strike="noStrike" cap="none" normalizeH="0" baseline="0" dirty="0">
                <a:ln>
                  <a:noFill/>
                </a:ln>
                <a:solidFill>
                  <a:srgbClr val="000000"/>
                </a:solidFill>
                <a:effectLst/>
                <a:latin typeface="Courier New" panose="02070309020205020404" pitchFamily="49" charset="0"/>
              </a:rPr>
              <a:t> WHEN exception1 THEN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exception1</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handling</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statements WHEN exception2 THEN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exception2</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handling</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statements WHEN exception3 THEN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 exception3</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handling</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statements </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 WHEN others THEN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 exception3</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handling</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statements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88"/>
                </a:solidFill>
                <a:effectLst/>
                <a:latin typeface="Courier New" panose="02070309020205020404" pitchFamily="49" charset="0"/>
              </a:rPr>
              <a:t>END</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04699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F2893-E3BD-4389-ACEA-3A35CAA76AB0}"/>
              </a:ext>
            </a:extLst>
          </p:cNvPr>
          <p:cNvSpPr>
            <a:spLocks noGrp="1"/>
          </p:cNvSpPr>
          <p:nvPr>
            <p:ph type="title"/>
          </p:nvPr>
        </p:nvSpPr>
        <p:spPr/>
        <p:txBody>
          <a:bodyPr/>
          <a:lstStyle/>
          <a:p>
            <a:r>
              <a:rPr lang="en-US" dirty="0"/>
              <a:t>Program</a:t>
            </a:r>
            <a:endParaRPr lang="en-IN" dirty="0"/>
          </a:p>
        </p:txBody>
      </p:sp>
      <p:sp>
        <p:nvSpPr>
          <p:cNvPr id="4" name="Rectangle 1">
            <a:extLst>
              <a:ext uri="{FF2B5EF4-FFF2-40B4-BE49-F238E27FC236}">
                <a16:creationId xmlns:a16="http://schemas.microsoft.com/office/drawing/2014/main" id="{E117A426-13B5-49D0-82F8-EE3104F2D718}"/>
              </a:ext>
            </a:extLst>
          </p:cNvPr>
          <p:cNvSpPr>
            <a:spLocks noGrp="1" noChangeArrowheads="1"/>
          </p:cNvSpPr>
          <p:nvPr>
            <p:ph idx="1"/>
          </p:nvPr>
        </p:nvSpPr>
        <p:spPr bwMode="auto">
          <a:xfrm>
            <a:off x="838200" y="1599992"/>
            <a:ext cx="9217588" cy="480261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DECLARE </a:t>
            </a:r>
            <a:r>
              <a:rPr kumimoji="0" lang="en-US" altLang="en-US" sz="2400" b="0" i="0" u="none" strike="noStrike" cap="none" normalizeH="0" baseline="0" dirty="0" err="1">
                <a:ln>
                  <a:noFill/>
                </a:ln>
                <a:solidFill>
                  <a:srgbClr val="000000"/>
                </a:solidFill>
                <a:effectLst/>
                <a:latin typeface="Courier New" panose="02070309020205020404" pitchFamily="49" charset="0"/>
              </a:rPr>
              <a:t>c_id</a:t>
            </a:r>
            <a:r>
              <a:rPr kumimoji="0" lang="en-US" altLang="en-US" sz="24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Courier New" panose="02070309020205020404" pitchFamily="49" charset="0"/>
              </a:rPr>
              <a:t>customers</a:t>
            </a:r>
            <a:r>
              <a:rPr kumimoji="0" lang="en-US" altLang="en-US" sz="2400" b="0" i="0" u="none" strike="noStrike" cap="none" normalizeH="0" baseline="0" dirty="0" err="1">
                <a:ln>
                  <a:noFill/>
                </a:ln>
                <a:solidFill>
                  <a:srgbClr val="666600"/>
                </a:solidFill>
                <a:effectLst/>
                <a:latin typeface="Courier New" panose="02070309020205020404" pitchFamily="49" charset="0"/>
              </a:rPr>
              <a:t>.</a:t>
            </a:r>
            <a:r>
              <a:rPr kumimoji="0" lang="en-US" altLang="en-US" sz="2400" b="0" i="0" u="none" strike="noStrike" cap="none" normalizeH="0" baseline="0" dirty="0" err="1">
                <a:ln>
                  <a:noFill/>
                </a:ln>
                <a:solidFill>
                  <a:srgbClr val="000000"/>
                </a:solidFill>
                <a:effectLst/>
                <a:latin typeface="Courier New" panose="02070309020205020404" pitchFamily="49" charset="0"/>
              </a:rPr>
              <a:t>id</a:t>
            </a:r>
            <a:r>
              <a:rPr kumimoji="0" lang="en-US" altLang="en-US" sz="2400" b="0" i="0" u="none" strike="noStrike" cap="none" normalizeH="0" baseline="0" dirty="0" err="1">
                <a:ln>
                  <a:noFill/>
                </a:ln>
                <a:solidFill>
                  <a:srgbClr val="666600"/>
                </a:solidFill>
                <a:effectLst/>
                <a:latin typeface="Courier New" panose="02070309020205020404" pitchFamily="49" charset="0"/>
              </a:rPr>
              <a:t>%</a:t>
            </a:r>
            <a:r>
              <a:rPr kumimoji="0" lang="en-US" altLang="en-US" sz="2400" b="0" i="0" u="none" strike="noStrike" cap="none" normalizeH="0" baseline="0" dirty="0" err="1">
                <a:ln>
                  <a:noFill/>
                </a:ln>
                <a:solidFill>
                  <a:srgbClr val="000000"/>
                </a:solidFill>
                <a:effectLst/>
                <a:latin typeface="Courier New" panose="02070309020205020404" pitchFamily="49" charset="0"/>
              </a:rPr>
              <a:t>type</a:t>
            </a:r>
            <a:r>
              <a:rPr kumimoji="0" lang="en-US" altLang="en-US" sz="24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a:ln>
                  <a:noFill/>
                </a:ln>
                <a:solidFill>
                  <a:srgbClr val="006666"/>
                </a:solidFill>
                <a:effectLst/>
                <a:latin typeface="Courier New" panose="02070309020205020404" pitchFamily="49" charset="0"/>
              </a:rPr>
              <a:t>8</a:t>
            </a:r>
            <a:r>
              <a:rPr kumimoji="0" lang="en-US" altLang="en-US" sz="2400" b="0" i="0" u="none" strike="noStrike" cap="none" normalizeH="0" baseline="0" dirty="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Courier New" panose="02070309020205020404" pitchFamily="49" charset="0"/>
              </a:rPr>
              <a:t>c_name</a:t>
            </a:r>
            <a:r>
              <a:rPr kumimoji="0" lang="en-US" altLang="en-US" sz="24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Courier New" panose="02070309020205020404" pitchFamily="49" charset="0"/>
              </a:rPr>
              <a:t>customerS</a:t>
            </a:r>
            <a:r>
              <a:rPr kumimoji="0" lang="en-US" altLang="en-US" sz="2400" b="0" i="0" u="none" strike="noStrike" cap="none" normalizeH="0" baseline="0" dirty="0" err="1">
                <a:ln>
                  <a:noFill/>
                </a:ln>
                <a:solidFill>
                  <a:srgbClr val="666600"/>
                </a:solidFill>
                <a:effectLst/>
                <a:latin typeface="Courier New" panose="02070309020205020404" pitchFamily="49" charset="0"/>
              </a:rPr>
              <a:t>.</a:t>
            </a:r>
            <a:r>
              <a:rPr kumimoji="0" lang="en-US" altLang="en-US" sz="2400" b="0" i="0" u="none" strike="noStrike" cap="none" normalizeH="0" baseline="0" dirty="0" err="1">
                <a:ln>
                  <a:noFill/>
                </a:ln>
                <a:solidFill>
                  <a:srgbClr val="660066"/>
                </a:solidFill>
                <a:effectLst/>
                <a:latin typeface="Courier New" panose="02070309020205020404" pitchFamily="49" charset="0"/>
              </a:rPr>
              <a:t>Name</a:t>
            </a:r>
            <a:r>
              <a:rPr kumimoji="0" lang="en-US" altLang="en-US" sz="2400" b="0" i="0" u="none" strike="noStrike" cap="none" normalizeH="0" baseline="0" dirty="0" err="1">
                <a:ln>
                  <a:noFill/>
                </a:ln>
                <a:solidFill>
                  <a:srgbClr val="666600"/>
                </a:solidFill>
                <a:effectLst/>
                <a:latin typeface="Courier New" panose="02070309020205020404" pitchFamily="49" charset="0"/>
              </a:rPr>
              <a:t>%</a:t>
            </a:r>
            <a:r>
              <a:rPr kumimoji="0" lang="en-US" altLang="en-US" sz="2400" b="0" i="0" u="none" strike="noStrike" cap="none" normalizeH="0" baseline="0" dirty="0" err="1">
                <a:ln>
                  <a:noFill/>
                </a:ln>
                <a:solidFill>
                  <a:srgbClr val="000000"/>
                </a:solidFill>
                <a:effectLst/>
                <a:latin typeface="Courier New" panose="02070309020205020404" pitchFamily="49" charset="0"/>
              </a:rPr>
              <a:t>type</a:t>
            </a:r>
            <a:r>
              <a:rPr kumimoji="0" lang="en-US" altLang="en-US" sz="2400" b="0" i="0" u="none" strike="noStrike" cap="none" normalizeH="0" baseline="0" dirty="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Courier New" panose="02070309020205020404" pitchFamily="49" charset="0"/>
              </a:rPr>
              <a:t>c_addr</a:t>
            </a:r>
            <a:r>
              <a:rPr kumimoji="0" lang="en-US" altLang="en-US" sz="24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Courier New" panose="02070309020205020404" pitchFamily="49" charset="0"/>
              </a:rPr>
              <a:t>customers</a:t>
            </a:r>
            <a:r>
              <a:rPr kumimoji="0" lang="en-US" altLang="en-US" sz="2400" b="0" i="0" u="none" strike="noStrike" cap="none" normalizeH="0" baseline="0" dirty="0" err="1">
                <a:ln>
                  <a:noFill/>
                </a:ln>
                <a:solidFill>
                  <a:srgbClr val="666600"/>
                </a:solidFill>
                <a:effectLst/>
                <a:latin typeface="Courier New" panose="02070309020205020404" pitchFamily="49" charset="0"/>
              </a:rPr>
              <a:t>.</a:t>
            </a:r>
            <a:r>
              <a:rPr kumimoji="0" lang="en-US" altLang="en-US" sz="2400" b="0" i="0" u="none" strike="noStrike" cap="none" normalizeH="0" baseline="0" dirty="0" err="1">
                <a:ln>
                  <a:noFill/>
                </a:ln>
                <a:solidFill>
                  <a:srgbClr val="000000"/>
                </a:solidFill>
                <a:effectLst/>
                <a:latin typeface="Courier New" panose="02070309020205020404" pitchFamily="49" charset="0"/>
              </a:rPr>
              <a:t>address</a:t>
            </a:r>
            <a:r>
              <a:rPr kumimoji="0" lang="en-US" altLang="en-US" sz="2400" b="0" i="0" u="none" strike="noStrike" cap="none" normalizeH="0" baseline="0" dirty="0" err="1">
                <a:ln>
                  <a:noFill/>
                </a:ln>
                <a:solidFill>
                  <a:srgbClr val="666600"/>
                </a:solidFill>
                <a:effectLst/>
                <a:latin typeface="Courier New" panose="02070309020205020404" pitchFamily="49" charset="0"/>
              </a:rPr>
              <a:t>%</a:t>
            </a:r>
            <a:r>
              <a:rPr kumimoji="0" lang="en-US" altLang="en-US" sz="2400" b="0" i="0" u="none" strike="noStrike" cap="none" normalizeH="0" baseline="0" dirty="0" err="1">
                <a:ln>
                  <a:noFill/>
                </a:ln>
                <a:solidFill>
                  <a:srgbClr val="000000"/>
                </a:solidFill>
                <a:effectLst/>
                <a:latin typeface="Courier New" panose="02070309020205020404" pitchFamily="49" charset="0"/>
              </a:rPr>
              <a:t>type</a:t>
            </a:r>
            <a:r>
              <a:rPr kumimoji="0" lang="en-US" altLang="en-US" sz="2400" b="0" i="0" u="none" strike="noStrike" cap="none" normalizeH="0" baseline="0" dirty="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a:ln>
                  <a:noFill/>
                </a:ln>
                <a:solidFill>
                  <a:srgbClr val="000088"/>
                </a:solidFill>
                <a:effectLst/>
                <a:latin typeface="Courier New" panose="02070309020205020404" pitchFamily="49" charset="0"/>
              </a:rPr>
              <a:t>BEGIN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 SELECT name</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 address INTO </a:t>
            </a:r>
            <a:r>
              <a:rPr kumimoji="0" lang="en-US" altLang="en-US" sz="2400" b="0" i="0" u="none" strike="noStrike" cap="none" normalizeH="0" baseline="0" dirty="0" err="1">
                <a:ln>
                  <a:noFill/>
                </a:ln>
                <a:solidFill>
                  <a:srgbClr val="000000"/>
                </a:solidFill>
                <a:effectLst/>
                <a:latin typeface="Courier New" panose="02070309020205020404" pitchFamily="49" charset="0"/>
              </a:rPr>
              <a:t>c_name</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Courier New" panose="02070309020205020404" pitchFamily="49" charset="0"/>
              </a:rPr>
              <a:t>c_addr</a:t>
            </a:r>
            <a:endParaRPr kumimoji="0" lang="en-US" altLang="en-US" sz="2400" b="0" i="0" u="none" strike="noStrike" cap="none" normalizeH="0" baseline="0" dirty="0">
              <a:ln>
                <a:noFill/>
              </a:ln>
              <a:solidFill>
                <a:srgbClr val="00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 FROM customers WHERE id </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Courier New" panose="02070309020205020404" pitchFamily="49" charset="0"/>
              </a:rPr>
              <a:t>c_id</a:t>
            </a:r>
            <a:r>
              <a:rPr kumimoji="0" lang="en-US" altLang="en-US" sz="2400" b="0" i="0" u="none" strike="noStrike" cap="none" normalizeH="0" baseline="0" dirty="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 DBMS_OUTPUT</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PUT_LINE </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8800"/>
                </a:solidFill>
                <a:effectLst/>
                <a:latin typeface="Courier New" panose="02070309020205020404" pitchFamily="49" charset="0"/>
              </a:rPr>
              <a:t>'Name: '</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Courier New" panose="02070309020205020404" pitchFamily="49" charset="0"/>
              </a:rPr>
              <a:t>c_name</a:t>
            </a:r>
            <a:r>
              <a:rPr kumimoji="0" lang="en-US" altLang="en-US" sz="2400" b="0" i="0" u="none" strike="noStrike" cap="none" normalizeH="0" baseline="0" dirty="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 DBMS_OUTPUT</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PUT_LINE </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8800"/>
                </a:solidFill>
                <a:effectLst/>
                <a:latin typeface="Courier New" panose="02070309020205020404" pitchFamily="49" charset="0"/>
              </a:rPr>
              <a:t>'Address: '</a:t>
            </a:r>
            <a:r>
              <a:rPr kumimoji="0" lang="en-US" altLang="en-US" sz="24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Courier New" panose="02070309020205020404" pitchFamily="49" charset="0"/>
              </a:rPr>
              <a:t>c_addr</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EXCEPTION WHEN </a:t>
            </a:r>
            <a:r>
              <a:rPr kumimoji="0" lang="en-US" altLang="en-US" sz="2400" b="0" i="0" u="none" strike="noStrike" cap="none" normalizeH="0" baseline="0" dirty="0" err="1">
                <a:ln>
                  <a:noFill/>
                </a:ln>
                <a:solidFill>
                  <a:srgbClr val="000000"/>
                </a:solidFill>
                <a:effectLst/>
                <a:latin typeface="Courier New" panose="02070309020205020404" pitchFamily="49" charset="0"/>
              </a:rPr>
              <a:t>no_data_found</a:t>
            </a:r>
            <a:r>
              <a:rPr kumimoji="0" lang="en-US" altLang="en-US" sz="2400" b="0" i="0" u="none" strike="noStrike" cap="none" normalizeH="0" baseline="0" dirty="0">
                <a:ln>
                  <a:noFill/>
                </a:ln>
                <a:solidFill>
                  <a:srgbClr val="000000"/>
                </a:solidFill>
                <a:effectLst/>
                <a:latin typeface="Courier New" panose="02070309020205020404" pitchFamily="49" charset="0"/>
              </a:rPr>
              <a:t> THEN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Courier New" panose="02070309020205020404" pitchFamily="49" charset="0"/>
              </a:rPr>
              <a:t>dbms_output</a:t>
            </a:r>
            <a:r>
              <a:rPr kumimoji="0" lang="en-US" altLang="en-US" sz="2400" b="0" i="0" u="none" strike="noStrike" cap="none" normalizeH="0" baseline="0" dirty="0" err="1">
                <a:ln>
                  <a:noFill/>
                </a:ln>
                <a:solidFill>
                  <a:srgbClr val="666600"/>
                </a:solidFill>
                <a:effectLst/>
                <a:latin typeface="Courier New" panose="02070309020205020404" pitchFamily="49" charset="0"/>
              </a:rPr>
              <a:t>.</a:t>
            </a:r>
            <a:r>
              <a:rPr kumimoji="0" lang="en-US" altLang="en-US" sz="2400" b="0" i="0" u="none" strike="noStrike" cap="none" normalizeH="0" baseline="0" dirty="0" err="1">
                <a:ln>
                  <a:noFill/>
                </a:ln>
                <a:solidFill>
                  <a:srgbClr val="000000"/>
                </a:solidFill>
                <a:effectLst/>
                <a:latin typeface="Courier New" panose="02070309020205020404" pitchFamily="49" charset="0"/>
              </a:rPr>
              <a:t>put_line</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8800"/>
                </a:solidFill>
                <a:effectLst/>
                <a:latin typeface="Courier New" panose="02070309020205020404" pitchFamily="49" charset="0"/>
              </a:rPr>
              <a:t>'No such customer!’</a:t>
            </a:r>
            <a:r>
              <a:rPr kumimoji="0" lang="en-US" altLang="en-US" sz="2400" b="0" i="0" u="none" strike="noStrike" cap="none" normalizeH="0" baseline="0" dirty="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 WHEN others THEN </a:t>
            </a:r>
            <a:r>
              <a:rPr kumimoji="0" lang="en-US" altLang="en-US" sz="2400" b="0" i="0" u="none" strike="noStrike" cap="none" normalizeH="0" baseline="0" dirty="0" err="1">
                <a:ln>
                  <a:noFill/>
                </a:ln>
                <a:solidFill>
                  <a:srgbClr val="000000"/>
                </a:solidFill>
                <a:effectLst/>
                <a:latin typeface="Courier New" panose="02070309020205020404" pitchFamily="49" charset="0"/>
              </a:rPr>
              <a:t>dbms_output</a:t>
            </a:r>
            <a:r>
              <a:rPr kumimoji="0" lang="en-US" altLang="en-US" sz="2400" b="0" i="0" u="none" strike="noStrike" cap="none" normalizeH="0" baseline="0" dirty="0" err="1">
                <a:ln>
                  <a:noFill/>
                </a:ln>
                <a:solidFill>
                  <a:srgbClr val="666600"/>
                </a:solidFill>
                <a:effectLst/>
                <a:latin typeface="Courier New" panose="02070309020205020404" pitchFamily="49" charset="0"/>
              </a:rPr>
              <a:t>.</a:t>
            </a:r>
            <a:r>
              <a:rPr kumimoji="0" lang="en-US" altLang="en-US" sz="2400" b="0" i="0" u="none" strike="noStrike" cap="none" normalizeH="0" baseline="0" dirty="0" err="1">
                <a:ln>
                  <a:noFill/>
                </a:ln>
                <a:solidFill>
                  <a:srgbClr val="000000"/>
                </a:solidFill>
                <a:effectLst/>
                <a:latin typeface="Courier New" panose="02070309020205020404" pitchFamily="49" charset="0"/>
              </a:rPr>
              <a:t>put_line</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8800"/>
                </a:solidFill>
                <a:effectLst/>
                <a:latin typeface="Courier New" panose="02070309020205020404" pitchFamily="49" charset="0"/>
              </a:rPr>
              <a:t>'Error!’</a:t>
            </a:r>
            <a:r>
              <a:rPr kumimoji="0" lang="en-US" altLang="en-US" sz="2400" b="0" i="0" u="none" strike="noStrike" cap="none" normalizeH="0" baseline="0" dirty="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a:ln>
                  <a:noFill/>
                </a:ln>
                <a:solidFill>
                  <a:srgbClr val="000088"/>
                </a:solidFill>
                <a:effectLst/>
                <a:latin typeface="Courier New" panose="02070309020205020404" pitchFamily="49" charset="0"/>
              </a:rPr>
              <a:t>END</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6973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CA22B-DDE6-4B77-9273-40C9462079BE}"/>
              </a:ext>
            </a:extLst>
          </p:cNvPr>
          <p:cNvSpPr>
            <a:spLocks noGrp="1"/>
          </p:cNvSpPr>
          <p:nvPr>
            <p:ph type="title"/>
          </p:nvPr>
        </p:nvSpPr>
        <p:spPr/>
        <p:txBody>
          <a:bodyPr/>
          <a:lstStyle/>
          <a:p>
            <a:r>
              <a:rPr lang="en-US" b="0" i="0" dirty="0">
                <a:solidFill>
                  <a:srgbClr val="000000"/>
                </a:solidFill>
                <a:effectLst/>
                <a:latin typeface="ff3"/>
              </a:rPr>
              <a:t>PL/SQL BLOCK</a:t>
            </a:r>
            <a:br>
              <a:rPr lang="en-US" b="0" i="0" dirty="0">
                <a:solidFill>
                  <a:srgbClr val="000000"/>
                </a:solidFill>
                <a:effectLst/>
                <a:latin typeface="ff3"/>
              </a:rPr>
            </a:br>
            <a:endParaRPr lang="en-IN" dirty="0"/>
          </a:p>
        </p:txBody>
      </p:sp>
      <p:sp>
        <p:nvSpPr>
          <p:cNvPr id="3" name="Content Placeholder 2">
            <a:extLst>
              <a:ext uri="{FF2B5EF4-FFF2-40B4-BE49-F238E27FC236}">
                <a16:creationId xmlns:a16="http://schemas.microsoft.com/office/drawing/2014/main" id="{FBAFF824-5599-49B1-8471-4D3F8B54DFEB}"/>
              </a:ext>
            </a:extLst>
          </p:cNvPr>
          <p:cNvSpPr>
            <a:spLocks noGrp="1"/>
          </p:cNvSpPr>
          <p:nvPr>
            <p:ph idx="1"/>
          </p:nvPr>
        </p:nvSpPr>
        <p:spPr>
          <a:xfrm>
            <a:off x="487680" y="1460500"/>
            <a:ext cx="10866120" cy="5032375"/>
          </a:xfrm>
        </p:spPr>
        <p:txBody>
          <a:bodyPr>
            <a:noAutofit/>
          </a:bodyPr>
          <a:lstStyle/>
          <a:p>
            <a:pPr algn="l"/>
            <a:r>
              <a:rPr lang="en-US" sz="2400" b="1" i="0" dirty="0">
                <a:solidFill>
                  <a:srgbClr val="000000"/>
                </a:solidFill>
                <a:effectLst/>
                <a:latin typeface="Arial" panose="020B0604020202020204" pitchFamily="34" charset="0"/>
                <a:cs typeface="Arial" panose="020B0604020202020204" pitchFamily="34" charset="0"/>
              </a:rPr>
              <a:t>PL/SQL is a block-structured</a:t>
            </a:r>
            <a:r>
              <a:rPr lang="en-US" sz="2400" b="0" i="0" dirty="0">
                <a:solidFill>
                  <a:srgbClr val="000000"/>
                </a:solidFill>
                <a:effectLst/>
                <a:latin typeface="Arial" panose="020B0604020202020204" pitchFamily="34" charset="0"/>
                <a:cs typeface="Arial" panose="020B0604020202020204" pitchFamily="34" charset="0"/>
              </a:rPr>
              <a:t> language, means that the PL/SQL programs are divided and written in logical blocks of code. Each block consists of three sub-parts − </a:t>
            </a:r>
          </a:p>
          <a:p>
            <a:pPr algn="l"/>
            <a:r>
              <a:rPr lang="en-US" sz="2400" b="0" i="0" dirty="0">
                <a:solidFill>
                  <a:srgbClr val="000000"/>
                </a:solidFill>
                <a:effectLst/>
                <a:latin typeface="Arial" panose="020B0604020202020204" pitchFamily="34" charset="0"/>
                <a:cs typeface="Arial" panose="020B0604020202020204" pitchFamily="34" charset="0"/>
              </a:rPr>
              <a:t>It consists of three sections:</a:t>
            </a:r>
          </a:p>
          <a:p>
            <a:pPr algn="l"/>
            <a:r>
              <a:rPr lang="en-US" sz="2400" b="0" i="0" dirty="0">
                <a:solidFill>
                  <a:srgbClr val="000000"/>
                </a:solidFill>
                <a:effectLst/>
                <a:latin typeface="Arial" panose="020B0604020202020204" pitchFamily="34" charset="0"/>
                <a:cs typeface="Arial" panose="020B0604020202020204" pitchFamily="34" charset="0"/>
              </a:rPr>
              <a:t>A </a:t>
            </a:r>
            <a:r>
              <a:rPr lang="en-US" sz="2400" b="0" i="0" dirty="0">
                <a:solidFill>
                  <a:srgbClr val="FF0000"/>
                </a:solidFill>
                <a:effectLst/>
                <a:latin typeface="Arial" panose="020B0604020202020204" pitchFamily="34" charset="0"/>
                <a:cs typeface="Arial" panose="020B0604020202020204" pitchFamily="34" charset="0"/>
              </a:rPr>
              <a:t>declaration</a:t>
            </a:r>
            <a:r>
              <a:rPr lang="en-US" sz="2400" b="0" i="0" dirty="0">
                <a:solidFill>
                  <a:srgbClr val="000000"/>
                </a:solidFill>
                <a:effectLst/>
                <a:latin typeface="Arial" panose="020B0604020202020204" pitchFamily="34" charset="0"/>
                <a:cs typeface="Arial" panose="020B0604020202020204" pitchFamily="34" charset="0"/>
              </a:rPr>
              <a:t> of variables, constants, cursors and exceptions which is optional.</a:t>
            </a:r>
          </a:p>
          <a:p>
            <a:pPr algn="l"/>
            <a:r>
              <a:rPr lang="en-US" sz="2400" b="0" i="0" dirty="0">
                <a:solidFill>
                  <a:srgbClr val="000000"/>
                </a:solidFill>
                <a:effectLst/>
                <a:latin typeface="Arial" panose="020B0604020202020204" pitchFamily="34" charset="0"/>
                <a:cs typeface="Arial" panose="020B0604020202020204" pitchFamily="34" charset="0"/>
              </a:rPr>
              <a:t>A section of </a:t>
            </a:r>
            <a:r>
              <a:rPr lang="en-US" sz="2400" b="0" i="0" dirty="0">
                <a:solidFill>
                  <a:srgbClr val="FF0000"/>
                </a:solidFill>
                <a:effectLst/>
                <a:latin typeface="Arial" panose="020B0604020202020204" pitchFamily="34" charset="0"/>
                <a:cs typeface="Arial" panose="020B0604020202020204" pitchFamily="34" charset="0"/>
              </a:rPr>
              <a:t>executable</a:t>
            </a:r>
            <a:r>
              <a:rPr lang="en-US" sz="2400" b="0" i="0" dirty="0">
                <a:solidFill>
                  <a:srgbClr val="000000"/>
                </a:solidFill>
                <a:effectLst/>
                <a:latin typeface="Arial" panose="020B0604020202020204" pitchFamily="34" charset="0"/>
                <a:cs typeface="Arial" panose="020B0604020202020204" pitchFamily="34" charset="0"/>
              </a:rPr>
              <a:t> </a:t>
            </a:r>
            <a:r>
              <a:rPr lang="en-US" sz="2400" b="0" i="0" dirty="0">
                <a:solidFill>
                  <a:srgbClr val="FF0000"/>
                </a:solidFill>
                <a:effectLst/>
                <a:latin typeface="Arial" panose="020B0604020202020204" pitchFamily="34" charset="0"/>
                <a:cs typeface="Arial" panose="020B0604020202020204" pitchFamily="34" charset="0"/>
              </a:rPr>
              <a:t>statements</a:t>
            </a:r>
            <a:r>
              <a:rPr lang="en-US" sz="2400" b="0" i="0" dirty="0">
                <a:solidFill>
                  <a:srgbClr val="000000"/>
                </a:solidFill>
                <a:effectLst/>
                <a:latin typeface="Arial" panose="020B0604020202020204" pitchFamily="34" charset="0"/>
                <a:cs typeface="Arial" panose="020B0604020202020204" pitchFamily="34" charset="0"/>
              </a:rPr>
              <a:t>.</a:t>
            </a:r>
          </a:p>
          <a:p>
            <a:pPr algn="l"/>
            <a:r>
              <a:rPr lang="en-US" sz="2400" b="0" i="0" dirty="0">
                <a:solidFill>
                  <a:srgbClr val="000000"/>
                </a:solidFill>
                <a:effectLst/>
                <a:latin typeface="Arial" panose="020B0604020202020204" pitchFamily="34" charset="0"/>
                <a:cs typeface="Arial" panose="020B0604020202020204" pitchFamily="34" charset="0"/>
              </a:rPr>
              <a:t>A section of </a:t>
            </a:r>
            <a:r>
              <a:rPr lang="en-US" sz="2400" b="0" i="0" dirty="0">
                <a:solidFill>
                  <a:srgbClr val="FF0000"/>
                </a:solidFill>
                <a:effectLst/>
                <a:latin typeface="Arial" panose="020B0604020202020204" pitchFamily="34" charset="0"/>
                <a:cs typeface="Arial" panose="020B0604020202020204" pitchFamily="34" charset="0"/>
              </a:rPr>
              <a:t>exception</a:t>
            </a:r>
            <a:r>
              <a:rPr lang="en-US" sz="2400" b="0" i="0" dirty="0">
                <a:solidFill>
                  <a:srgbClr val="000000"/>
                </a:solidFill>
                <a:effectLst/>
                <a:latin typeface="Arial" panose="020B0604020202020204" pitchFamily="34" charset="0"/>
                <a:cs typeface="Arial" panose="020B0604020202020204" pitchFamily="34" charset="0"/>
              </a:rPr>
              <a:t> </a:t>
            </a:r>
            <a:r>
              <a:rPr lang="en-US" sz="2400" b="0" i="0" dirty="0">
                <a:solidFill>
                  <a:srgbClr val="FF0000"/>
                </a:solidFill>
                <a:effectLst/>
                <a:latin typeface="Arial" panose="020B0604020202020204" pitchFamily="34" charset="0"/>
                <a:cs typeface="Arial" panose="020B0604020202020204" pitchFamily="34" charset="0"/>
              </a:rPr>
              <a:t>handlers</a:t>
            </a:r>
            <a:r>
              <a:rPr lang="en-US" sz="2400" b="0" i="0" dirty="0">
                <a:solidFill>
                  <a:srgbClr val="000000"/>
                </a:solidFill>
                <a:effectLst/>
                <a:latin typeface="Arial" panose="020B0604020202020204" pitchFamily="34" charset="0"/>
                <a:cs typeface="Arial" panose="020B0604020202020204" pitchFamily="34" charset="0"/>
              </a:rPr>
              <a:t>, which is optional</a:t>
            </a:r>
          </a:p>
          <a:p>
            <a:r>
              <a:rPr lang="en-US" sz="2400" b="0" i="0" dirty="0">
                <a:solidFill>
                  <a:srgbClr val="000000"/>
                </a:solidFill>
                <a:effectLst/>
                <a:latin typeface="Arial" panose="020B0604020202020204" pitchFamily="34" charset="0"/>
                <a:cs typeface="Arial" panose="020B0604020202020204" pitchFamily="34" charset="0"/>
              </a:rPr>
              <a:t>The text of an Oracle Forms trigger is an anonymous PL/SQL block.</a:t>
            </a:r>
          </a:p>
          <a:p>
            <a:r>
              <a:rPr lang="en-US" sz="2400" b="0" i="0" dirty="0">
                <a:solidFill>
                  <a:srgbClr val="000000"/>
                </a:solidFill>
                <a:effectLst/>
                <a:latin typeface="Arial" panose="020B0604020202020204" pitchFamily="34" charset="0"/>
                <a:cs typeface="Arial" panose="020B0604020202020204" pitchFamily="34" charset="0"/>
              </a:rPr>
              <a:t>Every PL/SQL statement ends with a semicolon (;).</a:t>
            </a:r>
          </a:p>
          <a:p>
            <a:r>
              <a:rPr lang="en-US" sz="2400" b="0" i="0" dirty="0">
                <a:solidFill>
                  <a:srgbClr val="000000"/>
                </a:solidFill>
                <a:effectLst/>
                <a:latin typeface="Arial" panose="020B0604020202020204" pitchFamily="34" charset="0"/>
                <a:cs typeface="Arial" panose="020B0604020202020204" pitchFamily="34" charset="0"/>
              </a:rPr>
              <a:t> PL/SQL blocks can be nested within other PL/SQL blocks using </a:t>
            </a:r>
            <a:r>
              <a:rPr lang="en-US" sz="2400" b="1" i="0" dirty="0">
                <a:solidFill>
                  <a:srgbClr val="000000"/>
                </a:solidFill>
                <a:effectLst/>
                <a:latin typeface="Arial" panose="020B0604020202020204" pitchFamily="34" charset="0"/>
                <a:cs typeface="Arial" panose="020B0604020202020204" pitchFamily="34" charset="0"/>
              </a:rPr>
              <a:t>BEGIN</a:t>
            </a:r>
            <a:r>
              <a:rPr lang="en-US" sz="2400" b="0" i="0" dirty="0">
                <a:solidFill>
                  <a:srgbClr val="000000"/>
                </a:solidFill>
                <a:effectLst/>
                <a:latin typeface="Arial" panose="020B0604020202020204" pitchFamily="34" charset="0"/>
                <a:cs typeface="Arial" panose="020B0604020202020204" pitchFamily="34" charset="0"/>
              </a:rPr>
              <a:t> and </a:t>
            </a:r>
            <a:r>
              <a:rPr lang="en-US" sz="2400" b="1" i="0" dirty="0">
                <a:solidFill>
                  <a:srgbClr val="000000"/>
                </a:solidFill>
                <a:effectLst/>
                <a:latin typeface="Arial" panose="020B0604020202020204" pitchFamily="34" charset="0"/>
                <a:cs typeface="Arial" panose="020B0604020202020204" pitchFamily="34" charset="0"/>
              </a:rPr>
              <a:t>END</a:t>
            </a:r>
            <a:r>
              <a:rPr lang="en-US" sz="2400" b="0" i="0" dirty="0">
                <a:solidFill>
                  <a:srgbClr val="000000"/>
                </a:solidFill>
                <a:effectLst/>
                <a:latin typeface="Arial" panose="020B0604020202020204" pitchFamily="34" charset="0"/>
                <a:cs typeface="Arial" panose="020B0604020202020204" pitchFamily="34" charset="0"/>
              </a:rPr>
              <a:t>. </a:t>
            </a:r>
          </a:p>
          <a:p>
            <a:pPr marL="0" indent="0">
              <a:buNone/>
            </a:pP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0775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5FA4F21-970F-423A-BAFD-FB2C104A08D1}"/>
              </a:ext>
            </a:extLst>
          </p:cNvPr>
          <p:cNvPicPr>
            <a:picLocks noGrp="1" noChangeAspect="1"/>
          </p:cNvPicPr>
          <p:nvPr>
            <p:ph idx="1"/>
          </p:nvPr>
        </p:nvPicPr>
        <p:blipFill>
          <a:blip r:embed="rId2"/>
          <a:stretch>
            <a:fillRect/>
          </a:stretch>
        </p:blipFill>
        <p:spPr>
          <a:xfrm>
            <a:off x="239150" y="225083"/>
            <a:ext cx="11844997" cy="6400800"/>
          </a:xfrm>
        </p:spPr>
      </p:pic>
    </p:spTree>
    <p:extLst>
      <p:ext uri="{BB962C8B-B14F-4D97-AF65-F5344CB8AC3E}">
        <p14:creationId xmlns:p14="http://schemas.microsoft.com/office/powerpoint/2010/main" val="4192660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ata xmlns="245837e0-90d9-4919-b318-569ca8f056a6"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DDDC2F608D2FB4EBD8DD28B537063C7" ma:contentTypeVersion="14" ma:contentTypeDescription="Create a new document." ma:contentTypeScope="" ma:versionID="5e4f0adfbda8494574ed6144113bfd56">
  <xsd:schema xmlns:xsd="http://www.w3.org/2001/XMLSchema" xmlns:xs="http://www.w3.org/2001/XMLSchema" xmlns:p="http://schemas.microsoft.com/office/2006/metadata/properties" xmlns:ns2="245837e0-90d9-4919-b318-569ca8f056a6" xmlns:ns3="0e7d582d-3e19-426b-9ddf-bbbe9a1d9280" targetNamespace="http://schemas.microsoft.com/office/2006/metadata/properties" ma:root="true" ma:fieldsID="2bbb50749b1475599750957a22029cbc" ns2:_="" ns3:_="">
    <xsd:import namespace="245837e0-90d9-4919-b318-569ca8f056a6"/>
    <xsd:import namespace="0e7d582d-3e19-426b-9ddf-bbbe9a1d928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Location" minOccurs="0"/>
                <xsd:element ref="ns3:SharedWithUsers" minOccurs="0"/>
                <xsd:element ref="ns3:SharedWithDetails" minOccurs="0"/>
                <xsd:element ref="ns2:MediaLengthInSeconds" minOccurs="0"/>
                <xsd:element ref="ns2: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5837e0-90d9-4919-b318-569ca8f056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data" ma:index="21" nillable="true" ma:displayName="data" ma:format="DateOnly" ma:internalName="data">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0e7d582d-3e19-426b-9ddf-bbbe9a1d9280"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418311-2191-4585-8FD7-E6567AC83E41}">
  <ds:schemaRefs>
    <ds:schemaRef ds:uri="http://schemas.microsoft.com/office/2006/metadata/properties"/>
    <ds:schemaRef ds:uri="http://schemas.microsoft.com/office/infopath/2007/PartnerControls"/>
    <ds:schemaRef ds:uri="245837e0-90d9-4919-b318-569ca8f056a6"/>
  </ds:schemaRefs>
</ds:datastoreItem>
</file>

<file path=customXml/itemProps2.xml><?xml version="1.0" encoding="utf-8"?>
<ds:datastoreItem xmlns:ds="http://schemas.openxmlformats.org/officeDocument/2006/customXml" ds:itemID="{1FFC0C0A-3AFE-4BE5-909A-0F3D4D135C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45837e0-90d9-4919-b318-569ca8f056a6"/>
    <ds:schemaRef ds:uri="0e7d582d-3e19-426b-9ddf-bbbe9a1d928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27BEBCC-8C75-476B-B5CE-3CEEA2BDEAD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1290</TotalTime>
  <Words>3506</Words>
  <Application>Microsoft Office PowerPoint</Application>
  <PresentationFormat>Widescreen</PresentationFormat>
  <Paragraphs>302</Paragraphs>
  <Slides>75</Slides>
  <Notes>0</Notes>
  <HiddenSlides>0</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Office Theme</vt:lpstr>
      <vt:lpstr>PL/SQL</vt:lpstr>
      <vt:lpstr>syllabus</vt:lpstr>
      <vt:lpstr>PL/SQL </vt:lpstr>
      <vt:lpstr>notable facts about PL/SQL − </vt:lpstr>
      <vt:lpstr>Features of PL/SQL </vt:lpstr>
      <vt:lpstr> Advantages of PL/SQL </vt:lpstr>
      <vt:lpstr>PL/SQL Program units</vt:lpstr>
      <vt:lpstr>PL/SQL BLOCK </vt:lpstr>
      <vt:lpstr>PowerPoint Presentation</vt:lpstr>
      <vt:lpstr>Basic structure of PL/sQL</vt:lpstr>
      <vt:lpstr>Example</vt:lpstr>
      <vt:lpstr>PRINT</vt:lpstr>
      <vt:lpstr>The PL/SQL Identifiers </vt:lpstr>
      <vt:lpstr>PowerPoint Presentation</vt:lpstr>
      <vt:lpstr>PL/SQL Comments</vt:lpstr>
      <vt:lpstr>PL/SQL Datatypes </vt:lpstr>
      <vt:lpstr>Subtype – in a datatype</vt:lpstr>
      <vt:lpstr>PL/SQL User-Defined Subtypes </vt:lpstr>
      <vt:lpstr>PowerPoint Presentation</vt:lpstr>
      <vt:lpstr>Variable Declaration in PL/SQL</vt:lpstr>
      <vt:lpstr>PowerPoint Presentation</vt:lpstr>
      <vt:lpstr>Initializing Variables in PL/SQL </vt:lpstr>
      <vt:lpstr>PowerPoint Presentation</vt:lpstr>
      <vt:lpstr>Variable scope</vt:lpstr>
      <vt:lpstr>PowerPoint Presentation</vt:lpstr>
      <vt:lpstr>Operator Precedence</vt:lpstr>
      <vt:lpstr>Conditions</vt:lpstr>
      <vt:lpstr>PowerPoint Presentation</vt:lpstr>
      <vt:lpstr>PowerPoint Presentation</vt:lpstr>
      <vt:lpstr>PowerPoint Presentation</vt:lpstr>
      <vt:lpstr>V-Array</vt:lpstr>
      <vt:lpstr>PowerPoint Presentation</vt:lpstr>
      <vt:lpstr>Procedures</vt:lpstr>
      <vt:lpstr>Procedures</vt:lpstr>
      <vt:lpstr>Procedures &amp; functions</vt:lpstr>
      <vt:lpstr>PowerPoint Presentation</vt:lpstr>
      <vt:lpstr>Example: Procedure </vt:lpstr>
      <vt:lpstr>PowerPoint Presentation</vt:lpstr>
      <vt:lpstr>PowerPoint Presentation</vt:lpstr>
      <vt:lpstr>PowerPoint Presentation</vt:lpstr>
      <vt:lpstr>PowerPoint Presentation</vt:lpstr>
      <vt:lpstr>PowerPoint Presentation</vt:lpstr>
      <vt:lpstr>ATTRIBUTES </vt:lpstr>
      <vt:lpstr>PowerPoint Presentation</vt:lpstr>
      <vt:lpstr>PowerPoint Presentation</vt:lpstr>
      <vt:lpstr>FUNCTIONS</vt:lpstr>
      <vt:lpstr>PowerPoint Presentation</vt:lpstr>
      <vt:lpstr>Calling function</vt:lpstr>
      <vt:lpstr>Package</vt:lpstr>
      <vt:lpstr>PowerPoint Presentation</vt:lpstr>
      <vt:lpstr>PowerPoint Presentation</vt:lpstr>
      <vt:lpstr>PowerPoint Presentation</vt:lpstr>
      <vt:lpstr>Cursors</vt:lpstr>
      <vt:lpstr>Implicit Cursors </vt:lpstr>
      <vt:lpstr>PowerPoint Presentation</vt:lpstr>
      <vt:lpstr>PowerPoint Presentation</vt:lpstr>
      <vt:lpstr>Explicit cursors</vt:lpstr>
      <vt:lpstr>PowerPoint Presentation</vt:lpstr>
      <vt:lpstr>PowerPoint Presentation</vt:lpstr>
      <vt:lpstr>Triggers</vt:lpstr>
      <vt:lpstr>Benefits of Triggers </vt:lpstr>
      <vt:lpstr>PowerPoint Presentation</vt:lpstr>
      <vt:lpstr>Ref table: Customer table</vt:lpstr>
      <vt:lpstr>PowerPoint Presentation</vt:lpstr>
      <vt:lpstr>PowerPoint Presentation</vt:lpstr>
      <vt:lpstr>Trigger program</vt:lpstr>
      <vt:lpstr>PowerPoint Presentation</vt:lpstr>
      <vt:lpstr>PowerPoint Presentation</vt:lpstr>
      <vt:lpstr>EXCEPTION HANDLING</vt:lpstr>
      <vt:lpstr>Exception Types </vt:lpstr>
      <vt:lpstr>PowerPoint Presentation</vt:lpstr>
      <vt:lpstr>PowerPoint Presentation</vt:lpstr>
      <vt:lpstr>Using SQLCODE and SQLERRM </vt:lpstr>
      <vt:lpstr>Exception syntax</vt:lpstr>
      <vt:lpstr>Program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PL/SQL</dc:title>
  <dc:creator>hp</dc:creator>
  <cp:lastModifiedBy>hp</cp:lastModifiedBy>
  <cp:revision>51</cp:revision>
  <dcterms:created xsi:type="dcterms:W3CDTF">2021-05-09T15:59:38Z</dcterms:created>
  <dcterms:modified xsi:type="dcterms:W3CDTF">2021-06-07T02:06:11Z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0x0101008DDDC2F608D2FB4EBD8DD28B537063C7</vt:lpwstr>
  </property>
</Properties>
</file>