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1"/>
  </p:notesMasterIdLst>
  <p:sldIdLst>
    <p:sldId id="256" r:id="rId5"/>
    <p:sldId id="257" r:id="rId6"/>
    <p:sldId id="260" r:id="rId7"/>
    <p:sldId id="258" r:id="rId8"/>
    <p:sldId id="262" r:id="rId9"/>
    <p:sldId id="263" r:id="rId10"/>
    <p:sldId id="259" r:id="rId11"/>
    <p:sldId id="261" r:id="rId12"/>
    <p:sldId id="264" r:id="rId13"/>
    <p:sldId id="265" r:id="rId14"/>
    <p:sldId id="266" r:id="rId15"/>
    <p:sldId id="267" r:id="rId16"/>
    <p:sldId id="268" r:id="rId17"/>
    <p:sldId id="289" r:id="rId18"/>
    <p:sldId id="285" r:id="rId19"/>
    <p:sldId id="269" r:id="rId20"/>
    <p:sldId id="270" r:id="rId21"/>
    <p:sldId id="287" r:id="rId22"/>
    <p:sldId id="290" r:id="rId23"/>
    <p:sldId id="288" r:id="rId24"/>
    <p:sldId id="271" r:id="rId25"/>
    <p:sldId id="272" r:id="rId26"/>
    <p:sldId id="273" r:id="rId27"/>
    <p:sldId id="286" r:id="rId28"/>
    <p:sldId id="274" r:id="rId29"/>
    <p:sldId id="275" r:id="rId30"/>
    <p:sldId id="276" r:id="rId31"/>
    <p:sldId id="277" r:id="rId32"/>
    <p:sldId id="279" r:id="rId33"/>
    <p:sldId id="280" r:id="rId34"/>
    <p:sldId id="281" r:id="rId35"/>
    <p:sldId id="283" r:id="rId36"/>
    <p:sldId id="282" r:id="rId37"/>
    <p:sldId id="284" r:id="rId38"/>
    <p:sldId id="291" r:id="rId39"/>
    <p:sldId id="292" r:id="rId40"/>
    <p:sldId id="293" r:id="rId41"/>
    <p:sldId id="315" r:id="rId42"/>
    <p:sldId id="295" r:id="rId43"/>
    <p:sldId id="316" r:id="rId44"/>
    <p:sldId id="296" r:id="rId45"/>
    <p:sldId id="297" r:id="rId46"/>
    <p:sldId id="317" r:id="rId47"/>
    <p:sldId id="298" r:id="rId48"/>
    <p:sldId id="318" r:id="rId49"/>
    <p:sldId id="299" r:id="rId50"/>
    <p:sldId id="319" r:id="rId51"/>
    <p:sldId id="300" r:id="rId52"/>
    <p:sldId id="301" r:id="rId53"/>
    <p:sldId id="320" r:id="rId54"/>
    <p:sldId id="302" r:id="rId55"/>
    <p:sldId id="322" r:id="rId56"/>
    <p:sldId id="323" r:id="rId57"/>
    <p:sldId id="324" r:id="rId58"/>
    <p:sldId id="325" r:id="rId59"/>
    <p:sldId id="321" r:id="rId60"/>
    <p:sldId id="311" r:id="rId61"/>
    <p:sldId id="307" r:id="rId62"/>
    <p:sldId id="326" r:id="rId63"/>
    <p:sldId id="327" r:id="rId64"/>
    <p:sldId id="328" r:id="rId65"/>
    <p:sldId id="331" r:id="rId66"/>
    <p:sldId id="329" r:id="rId67"/>
    <p:sldId id="330" r:id="rId68"/>
    <p:sldId id="332" r:id="rId69"/>
    <p:sldId id="333" r:id="rId70"/>
    <p:sldId id="334" r:id="rId71"/>
    <p:sldId id="314" r:id="rId72"/>
    <p:sldId id="336" r:id="rId73"/>
    <p:sldId id="308" r:id="rId74"/>
    <p:sldId id="337" r:id="rId75"/>
    <p:sldId id="338" r:id="rId76"/>
    <p:sldId id="342" r:id="rId77"/>
    <p:sldId id="346" r:id="rId78"/>
    <p:sldId id="347" r:id="rId79"/>
    <p:sldId id="341" r:id="rId80"/>
    <p:sldId id="343" r:id="rId81"/>
    <p:sldId id="344" r:id="rId82"/>
    <p:sldId id="345" r:id="rId83"/>
    <p:sldId id="339" r:id="rId84"/>
    <p:sldId id="340" r:id="rId85"/>
    <p:sldId id="348" r:id="rId86"/>
    <p:sldId id="360" r:id="rId87"/>
    <p:sldId id="349" r:id="rId88"/>
    <p:sldId id="361" r:id="rId89"/>
    <p:sldId id="350" r:id="rId90"/>
    <p:sldId id="362" r:id="rId91"/>
    <p:sldId id="351" r:id="rId92"/>
    <p:sldId id="352" r:id="rId93"/>
    <p:sldId id="359" r:id="rId94"/>
    <p:sldId id="353" r:id="rId95"/>
    <p:sldId id="358" r:id="rId96"/>
    <p:sldId id="354" r:id="rId97"/>
    <p:sldId id="355" r:id="rId98"/>
    <p:sldId id="356" r:id="rId99"/>
    <p:sldId id="357"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4EFEC06-198B-4339-BF51-DD618684977F}">
          <p14:sldIdLst>
            <p14:sldId id="256"/>
            <p14:sldId id="257"/>
            <p14:sldId id="260"/>
            <p14:sldId id="258"/>
            <p14:sldId id="262"/>
            <p14:sldId id="263"/>
            <p14:sldId id="259"/>
            <p14:sldId id="261"/>
            <p14:sldId id="264"/>
            <p14:sldId id="265"/>
            <p14:sldId id="266"/>
            <p14:sldId id="267"/>
            <p14:sldId id="268"/>
            <p14:sldId id="289"/>
            <p14:sldId id="285"/>
            <p14:sldId id="269"/>
            <p14:sldId id="270"/>
            <p14:sldId id="287"/>
            <p14:sldId id="290"/>
            <p14:sldId id="288"/>
            <p14:sldId id="271"/>
            <p14:sldId id="272"/>
            <p14:sldId id="273"/>
            <p14:sldId id="286"/>
            <p14:sldId id="274"/>
            <p14:sldId id="275"/>
            <p14:sldId id="276"/>
            <p14:sldId id="277"/>
            <p14:sldId id="279"/>
            <p14:sldId id="280"/>
            <p14:sldId id="281"/>
            <p14:sldId id="283"/>
            <p14:sldId id="282"/>
            <p14:sldId id="284"/>
            <p14:sldId id="291"/>
            <p14:sldId id="292"/>
            <p14:sldId id="293"/>
            <p14:sldId id="315"/>
            <p14:sldId id="295"/>
            <p14:sldId id="316"/>
            <p14:sldId id="296"/>
            <p14:sldId id="297"/>
            <p14:sldId id="317"/>
            <p14:sldId id="298"/>
            <p14:sldId id="318"/>
            <p14:sldId id="299"/>
            <p14:sldId id="319"/>
            <p14:sldId id="300"/>
            <p14:sldId id="301"/>
            <p14:sldId id="320"/>
            <p14:sldId id="302"/>
            <p14:sldId id="322"/>
            <p14:sldId id="323"/>
            <p14:sldId id="324"/>
            <p14:sldId id="325"/>
            <p14:sldId id="321"/>
            <p14:sldId id="311"/>
            <p14:sldId id="307"/>
            <p14:sldId id="326"/>
            <p14:sldId id="327"/>
            <p14:sldId id="328"/>
            <p14:sldId id="331"/>
            <p14:sldId id="329"/>
            <p14:sldId id="330"/>
            <p14:sldId id="332"/>
            <p14:sldId id="333"/>
            <p14:sldId id="334"/>
            <p14:sldId id="314"/>
            <p14:sldId id="336"/>
            <p14:sldId id="308"/>
            <p14:sldId id="337"/>
            <p14:sldId id="338"/>
            <p14:sldId id="342"/>
            <p14:sldId id="346"/>
            <p14:sldId id="347"/>
            <p14:sldId id="341"/>
            <p14:sldId id="343"/>
            <p14:sldId id="344"/>
            <p14:sldId id="345"/>
            <p14:sldId id="339"/>
            <p14:sldId id="340"/>
            <p14:sldId id="348"/>
            <p14:sldId id="360"/>
            <p14:sldId id="349"/>
            <p14:sldId id="361"/>
            <p14:sldId id="350"/>
            <p14:sldId id="362"/>
            <p14:sldId id="351"/>
            <p14:sldId id="352"/>
            <p14:sldId id="359"/>
            <p14:sldId id="353"/>
            <p14:sldId id="358"/>
            <p14:sldId id="354"/>
            <p14:sldId id="355"/>
            <p14:sldId id="356"/>
            <p14:sldId id="3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773B68-855C-44D8-B91B-EA1991F89499}" v="1" dt="2021-05-17T07:26:15.4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microsoft.com/office/2015/10/relationships/revisionInfo" Target="revisionInfo.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presProps" Target="presProp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9BQ1A12E2-SHAIK BASHEER MOHAMMAD" userId="S::19bq1a12e2@vvit.net::fe95b90e-e331-46e6-b8ed-e172c577fc85" providerId="AD" clId="Web-{51773B68-855C-44D8-B91B-EA1991F89499}"/>
    <pc:docChg chg="modSld">
      <pc:chgData name="19BQ1A12E2-SHAIK BASHEER MOHAMMAD" userId="S::19bq1a12e2@vvit.net::fe95b90e-e331-46e6-b8ed-e172c577fc85" providerId="AD" clId="Web-{51773B68-855C-44D8-B91B-EA1991F89499}" dt="2021-05-17T07:26:15.499" v="0" actId="1076"/>
      <pc:docMkLst>
        <pc:docMk/>
      </pc:docMkLst>
      <pc:sldChg chg="modSp">
        <pc:chgData name="19BQ1A12E2-SHAIK BASHEER MOHAMMAD" userId="S::19bq1a12e2@vvit.net::fe95b90e-e331-46e6-b8ed-e172c577fc85" providerId="AD" clId="Web-{51773B68-855C-44D8-B91B-EA1991F89499}" dt="2021-05-17T07:26:15.499" v="0" actId="1076"/>
        <pc:sldMkLst>
          <pc:docMk/>
          <pc:sldMk cId="2797194295" sldId="285"/>
        </pc:sldMkLst>
        <pc:picChg chg="mod">
          <ac:chgData name="19BQ1A12E2-SHAIK BASHEER MOHAMMAD" userId="S::19bq1a12e2@vvit.net::fe95b90e-e331-46e6-b8ed-e172c577fc85" providerId="AD" clId="Web-{51773B68-855C-44D8-B91B-EA1991F89499}" dt="2021-05-17T07:26:15.499" v="0" actId="1076"/>
          <ac:picMkLst>
            <pc:docMk/>
            <pc:sldMk cId="2797194295" sldId="285"/>
            <ac:picMk id="7" creationId="{852B32CF-D70E-4586-B43A-6AE3119FDE8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9DDB77-3414-4D97-B186-0DACDE59007B}" type="datetimeFigureOut">
              <a:rPr lang="en-IN" smtClean="0"/>
              <a:t>17-05-2021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EDB0DD-22E1-4FE8-AE72-958BC32610EB}" type="slidenum">
              <a:rPr lang="en-IN" smtClean="0"/>
              <a:t>‹#›</a:t>
            </a:fld>
            <a:endParaRPr lang="en-IN"/>
          </a:p>
        </p:txBody>
      </p:sp>
    </p:spTree>
    <p:extLst>
      <p:ext uri="{BB962C8B-B14F-4D97-AF65-F5344CB8AC3E}">
        <p14:creationId xmlns:p14="http://schemas.microsoft.com/office/powerpoint/2010/main" val="127478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EDB0DD-22E1-4FE8-AE72-958BC32610EB}" type="slidenum">
              <a:rPr lang="en-IN" smtClean="0"/>
              <a:t>83</a:t>
            </a:fld>
            <a:endParaRPr lang="en-IN"/>
          </a:p>
        </p:txBody>
      </p:sp>
    </p:spTree>
    <p:extLst>
      <p:ext uri="{BB962C8B-B14F-4D97-AF65-F5344CB8AC3E}">
        <p14:creationId xmlns:p14="http://schemas.microsoft.com/office/powerpoint/2010/main" val="2855711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A3FE9-C3E8-4106-AF30-767561270C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E531B0C-65DD-4F69-B40B-CEC7B887B6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A126F2B-1C5B-419F-AECE-82B6F1DC0682}"/>
              </a:ext>
            </a:extLst>
          </p:cNvPr>
          <p:cNvSpPr>
            <a:spLocks noGrp="1"/>
          </p:cNvSpPr>
          <p:nvPr>
            <p:ph type="dt" sz="half" idx="10"/>
          </p:nvPr>
        </p:nvSpPr>
        <p:spPr/>
        <p:txBody>
          <a:bodyPr/>
          <a:lstStyle/>
          <a:p>
            <a:fld id="{48A4877B-A2C7-46FD-8898-C283BA275402}" type="datetimeFigureOut">
              <a:rPr lang="en-IN" smtClean="0"/>
              <a:t>17-05-2021</a:t>
            </a:fld>
            <a:endParaRPr lang="en-IN"/>
          </a:p>
        </p:txBody>
      </p:sp>
      <p:sp>
        <p:nvSpPr>
          <p:cNvPr id="5" name="Footer Placeholder 4">
            <a:extLst>
              <a:ext uri="{FF2B5EF4-FFF2-40B4-BE49-F238E27FC236}">
                <a16:creationId xmlns:a16="http://schemas.microsoft.com/office/drawing/2014/main" id="{3FED1491-AC37-40F1-A4E3-3044E15552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B1855F-525F-41D4-B001-0807966796CA}"/>
              </a:ext>
            </a:extLst>
          </p:cNvPr>
          <p:cNvSpPr>
            <a:spLocks noGrp="1"/>
          </p:cNvSpPr>
          <p:nvPr>
            <p:ph type="sldNum" sz="quarter" idx="12"/>
          </p:nvPr>
        </p:nvSpPr>
        <p:spPr/>
        <p:txBody>
          <a:bodyPr/>
          <a:lstStyle/>
          <a:p>
            <a:fld id="{C6074D28-C6F3-4695-93D8-EEF741035F1B}" type="slidenum">
              <a:rPr lang="en-IN" smtClean="0"/>
              <a:t>‹#›</a:t>
            </a:fld>
            <a:endParaRPr lang="en-IN"/>
          </a:p>
        </p:txBody>
      </p:sp>
    </p:spTree>
    <p:extLst>
      <p:ext uri="{BB962C8B-B14F-4D97-AF65-F5344CB8AC3E}">
        <p14:creationId xmlns:p14="http://schemas.microsoft.com/office/powerpoint/2010/main" val="3458058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7EE62-7D0E-437B-B74C-803BBAA71A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3FA76C-4D5E-40A3-9278-CE8099FF1A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3B6855-C86E-4F19-909C-4E444A968143}"/>
              </a:ext>
            </a:extLst>
          </p:cNvPr>
          <p:cNvSpPr>
            <a:spLocks noGrp="1"/>
          </p:cNvSpPr>
          <p:nvPr>
            <p:ph type="dt" sz="half" idx="10"/>
          </p:nvPr>
        </p:nvSpPr>
        <p:spPr/>
        <p:txBody>
          <a:bodyPr/>
          <a:lstStyle/>
          <a:p>
            <a:fld id="{48A4877B-A2C7-46FD-8898-C283BA275402}" type="datetimeFigureOut">
              <a:rPr lang="en-IN" smtClean="0"/>
              <a:t>17-05-2021</a:t>
            </a:fld>
            <a:endParaRPr lang="en-IN"/>
          </a:p>
        </p:txBody>
      </p:sp>
      <p:sp>
        <p:nvSpPr>
          <p:cNvPr id="5" name="Footer Placeholder 4">
            <a:extLst>
              <a:ext uri="{FF2B5EF4-FFF2-40B4-BE49-F238E27FC236}">
                <a16:creationId xmlns:a16="http://schemas.microsoft.com/office/drawing/2014/main" id="{09C54B19-37C0-4604-998B-DD4DA4CE00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3A1967-D048-439D-B0A2-E68A8BE8D941}"/>
              </a:ext>
            </a:extLst>
          </p:cNvPr>
          <p:cNvSpPr>
            <a:spLocks noGrp="1"/>
          </p:cNvSpPr>
          <p:nvPr>
            <p:ph type="sldNum" sz="quarter" idx="12"/>
          </p:nvPr>
        </p:nvSpPr>
        <p:spPr/>
        <p:txBody>
          <a:bodyPr/>
          <a:lstStyle/>
          <a:p>
            <a:fld id="{C6074D28-C6F3-4695-93D8-EEF741035F1B}" type="slidenum">
              <a:rPr lang="en-IN" smtClean="0"/>
              <a:t>‹#›</a:t>
            </a:fld>
            <a:endParaRPr lang="en-IN"/>
          </a:p>
        </p:txBody>
      </p:sp>
    </p:spTree>
    <p:extLst>
      <p:ext uri="{BB962C8B-B14F-4D97-AF65-F5344CB8AC3E}">
        <p14:creationId xmlns:p14="http://schemas.microsoft.com/office/powerpoint/2010/main" val="278159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114C48-352A-4F9B-8030-F3E70451C1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89871B-8033-4AC4-AE50-A96EF81012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CFE290-264C-4065-8BF9-D3CBBD03F738}"/>
              </a:ext>
            </a:extLst>
          </p:cNvPr>
          <p:cNvSpPr>
            <a:spLocks noGrp="1"/>
          </p:cNvSpPr>
          <p:nvPr>
            <p:ph type="dt" sz="half" idx="10"/>
          </p:nvPr>
        </p:nvSpPr>
        <p:spPr/>
        <p:txBody>
          <a:bodyPr/>
          <a:lstStyle/>
          <a:p>
            <a:fld id="{48A4877B-A2C7-46FD-8898-C283BA275402}" type="datetimeFigureOut">
              <a:rPr lang="en-IN" smtClean="0"/>
              <a:t>17-05-2021</a:t>
            </a:fld>
            <a:endParaRPr lang="en-IN"/>
          </a:p>
        </p:txBody>
      </p:sp>
      <p:sp>
        <p:nvSpPr>
          <p:cNvPr id="5" name="Footer Placeholder 4">
            <a:extLst>
              <a:ext uri="{FF2B5EF4-FFF2-40B4-BE49-F238E27FC236}">
                <a16:creationId xmlns:a16="http://schemas.microsoft.com/office/drawing/2014/main" id="{35E3E43A-2269-4C9B-9CFB-3E7242846F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955D0F-0B8A-42AF-9187-ECF92B8CF176}"/>
              </a:ext>
            </a:extLst>
          </p:cNvPr>
          <p:cNvSpPr>
            <a:spLocks noGrp="1"/>
          </p:cNvSpPr>
          <p:nvPr>
            <p:ph type="sldNum" sz="quarter" idx="12"/>
          </p:nvPr>
        </p:nvSpPr>
        <p:spPr/>
        <p:txBody>
          <a:bodyPr/>
          <a:lstStyle/>
          <a:p>
            <a:fld id="{C6074D28-C6F3-4695-93D8-EEF741035F1B}" type="slidenum">
              <a:rPr lang="en-IN" smtClean="0"/>
              <a:t>‹#›</a:t>
            </a:fld>
            <a:endParaRPr lang="en-IN"/>
          </a:p>
        </p:txBody>
      </p:sp>
    </p:spTree>
    <p:extLst>
      <p:ext uri="{BB962C8B-B14F-4D97-AF65-F5344CB8AC3E}">
        <p14:creationId xmlns:p14="http://schemas.microsoft.com/office/powerpoint/2010/main" val="3263793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9DFEF-5C22-4B09-B420-3E24B3C92A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9BF065-6F17-48A7-B6F6-E69E58209D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9B966B-1C35-4B07-B5D1-3DD71970D4EC}"/>
              </a:ext>
            </a:extLst>
          </p:cNvPr>
          <p:cNvSpPr>
            <a:spLocks noGrp="1"/>
          </p:cNvSpPr>
          <p:nvPr>
            <p:ph type="dt" sz="half" idx="10"/>
          </p:nvPr>
        </p:nvSpPr>
        <p:spPr/>
        <p:txBody>
          <a:bodyPr/>
          <a:lstStyle/>
          <a:p>
            <a:fld id="{48A4877B-A2C7-46FD-8898-C283BA275402}" type="datetimeFigureOut">
              <a:rPr lang="en-IN" smtClean="0"/>
              <a:t>17-05-2021</a:t>
            </a:fld>
            <a:endParaRPr lang="en-IN"/>
          </a:p>
        </p:txBody>
      </p:sp>
      <p:sp>
        <p:nvSpPr>
          <p:cNvPr id="5" name="Footer Placeholder 4">
            <a:extLst>
              <a:ext uri="{FF2B5EF4-FFF2-40B4-BE49-F238E27FC236}">
                <a16:creationId xmlns:a16="http://schemas.microsoft.com/office/drawing/2014/main" id="{B48F522A-1551-4EE3-B0FC-609CBAAF9F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28ECB8-0D23-4F3E-BC95-72A03A4FE7A1}"/>
              </a:ext>
            </a:extLst>
          </p:cNvPr>
          <p:cNvSpPr>
            <a:spLocks noGrp="1"/>
          </p:cNvSpPr>
          <p:nvPr>
            <p:ph type="sldNum" sz="quarter" idx="12"/>
          </p:nvPr>
        </p:nvSpPr>
        <p:spPr/>
        <p:txBody>
          <a:bodyPr/>
          <a:lstStyle/>
          <a:p>
            <a:fld id="{C6074D28-C6F3-4695-93D8-EEF741035F1B}" type="slidenum">
              <a:rPr lang="en-IN" smtClean="0"/>
              <a:t>‹#›</a:t>
            </a:fld>
            <a:endParaRPr lang="en-IN"/>
          </a:p>
        </p:txBody>
      </p:sp>
    </p:spTree>
    <p:extLst>
      <p:ext uri="{BB962C8B-B14F-4D97-AF65-F5344CB8AC3E}">
        <p14:creationId xmlns:p14="http://schemas.microsoft.com/office/powerpoint/2010/main" val="3487516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E69C0-2F39-4E18-B76B-CB13F6EAD8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DE0E89-3DB8-48F5-89CE-1AB120CA87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22C6E-D5C5-423E-B262-E89BB0C32657}"/>
              </a:ext>
            </a:extLst>
          </p:cNvPr>
          <p:cNvSpPr>
            <a:spLocks noGrp="1"/>
          </p:cNvSpPr>
          <p:nvPr>
            <p:ph type="dt" sz="half" idx="10"/>
          </p:nvPr>
        </p:nvSpPr>
        <p:spPr/>
        <p:txBody>
          <a:bodyPr/>
          <a:lstStyle/>
          <a:p>
            <a:fld id="{48A4877B-A2C7-46FD-8898-C283BA275402}" type="datetimeFigureOut">
              <a:rPr lang="en-IN" smtClean="0"/>
              <a:t>17-05-2021</a:t>
            </a:fld>
            <a:endParaRPr lang="en-IN"/>
          </a:p>
        </p:txBody>
      </p:sp>
      <p:sp>
        <p:nvSpPr>
          <p:cNvPr id="5" name="Footer Placeholder 4">
            <a:extLst>
              <a:ext uri="{FF2B5EF4-FFF2-40B4-BE49-F238E27FC236}">
                <a16:creationId xmlns:a16="http://schemas.microsoft.com/office/drawing/2014/main" id="{6346214E-4CFC-4506-853B-5E7C7C0200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0978F5-93DF-456E-ADC4-793BD3F6B6A9}"/>
              </a:ext>
            </a:extLst>
          </p:cNvPr>
          <p:cNvSpPr>
            <a:spLocks noGrp="1"/>
          </p:cNvSpPr>
          <p:nvPr>
            <p:ph type="sldNum" sz="quarter" idx="12"/>
          </p:nvPr>
        </p:nvSpPr>
        <p:spPr/>
        <p:txBody>
          <a:bodyPr/>
          <a:lstStyle/>
          <a:p>
            <a:fld id="{C6074D28-C6F3-4695-93D8-EEF741035F1B}" type="slidenum">
              <a:rPr lang="en-IN" smtClean="0"/>
              <a:t>‹#›</a:t>
            </a:fld>
            <a:endParaRPr lang="en-IN"/>
          </a:p>
        </p:txBody>
      </p:sp>
    </p:spTree>
    <p:extLst>
      <p:ext uri="{BB962C8B-B14F-4D97-AF65-F5344CB8AC3E}">
        <p14:creationId xmlns:p14="http://schemas.microsoft.com/office/powerpoint/2010/main" val="1936924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0D235-A45A-4DE1-B4DA-75674A6DD5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255DE0-138D-4202-BB96-075541CBF3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0C4249C-D9F6-41D1-80A0-9E4EF67872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6F4E5B6-18B8-4F78-8236-061EB4601A53}"/>
              </a:ext>
            </a:extLst>
          </p:cNvPr>
          <p:cNvSpPr>
            <a:spLocks noGrp="1"/>
          </p:cNvSpPr>
          <p:nvPr>
            <p:ph type="dt" sz="half" idx="10"/>
          </p:nvPr>
        </p:nvSpPr>
        <p:spPr/>
        <p:txBody>
          <a:bodyPr/>
          <a:lstStyle/>
          <a:p>
            <a:fld id="{48A4877B-A2C7-46FD-8898-C283BA275402}" type="datetimeFigureOut">
              <a:rPr lang="en-IN" smtClean="0"/>
              <a:t>17-05-2021</a:t>
            </a:fld>
            <a:endParaRPr lang="en-IN"/>
          </a:p>
        </p:txBody>
      </p:sp>
      <p:sp>
        <p:nvSpPr>
          <p:cNvPr id="6" name="Footer Placeholder 5">
            <a:extLst>
              <a:ext uri="{FF2B5EF4-FFF2-40B4-BE49-F238E27FC236}">
                <a16:creationId xmlns:a16="http://schemas.microsoft.com/office/drawing/2014/main" id="{F2D5B823-C54A-495D-8D51-A7CF8E6AF9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B026A2-CDC8-4A22-B7D1-90113349AC06}"/>
              </a:ext>
            </a:extLst>
          </p:cNvPr>
          <p:cNvSpPr>
            <a:spLocks noGrp="1"/>
          </p:cNvSpPr>
          <p:nvPr>
            <p:ph type="sldNum" sz="quarter" idx="12"/>
          </p:nvPr>
        </p:nvSpPr>
        <p:spPr/>
        <p:txBody>
          <a:bodyPr/>
          <a:lstStyle/>
          <a:p>
            <a:fld id="{C6074D28-C6F3-4695-93D8-EEF741035F1B}" type="slidenum">
              <a:rPr lang="en-IN" smtClean="0"/>
              <a:t>‹#›</a:t>
            </a:fld>
            <a:endParaRPr lang="en-IN"/>
          </a:p>
        </p:txBody>
      </p:sp>
    </p:spTree>
    <p:extLst>
      <p:ext uri="{BB962C8B-B14F-4D97-AF65-F5344CB8AC3E}">
        <p14:creationId xmlns:p14="http://schemas.microsoft.com/office/powerpoint/2010/main" val="3845999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C3550-BF97-47AF-8BD8-BDB31B2840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CF7716-0D35-4DB5-AF07-B329F7AD44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93F928-3DE9-4C99-9457-5A69D1DB8C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827522-61B4-4442-A48B-2A4C0B71B0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211F50-E3F4-4DAF-AF8C-24FD91C3E2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AB053DE-87C8-4598-B9A9-E5C2B482B420}"/>
              </a:ext>
            </a:extLst>
          </p:cNvPr>
          <p:cNvSpPr>
            <a:spLocks noGrp="1"/>
          </p:cNvSpPr>
          <p:nvPr>
            <p:ph type="dt" sz="half" idx="10"/>
          </p:nvPr>
        </p:nvSpPr>
        <p:spPr/>
        <p:txBody>
          <a:bodyPr/>
          <a:lstStyle/>
          <a:p>
            <a:fld id="{48A4877B-A2C7-46FD-8898-C283BA275402}" type="datetimeFigureOut">
              <a:rPr lang="en-IN" smtClean="0"/>
              <a:t>17-05-2021</a:t>
            </a:fld>
            <a:endParaRPr lang="en-IN"/>
          </a:p>
        </p:txBody>
      </p:sp>
      <p:sp>
        <p:nvSpPr>
          <p:cNvPr id="8" name="Footer Placeholder 7">
            <a:extLst>
              <a:ext uri="{FF2B5EF4-FFF2-40B4-BE49-F238E27FC236}">
                <a16:creationId xmlns:a16="http://schemas.microsoft.com/office/drawing/2014/main" id="{B90CD953-B8D6-4798-A0A2-D498E7687C1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CEAACF-D635-4C1B-B30D-ED78D73984D5}"/>
              </a:ext>
            </a:extLst>
          </p:cNvPr>
          <p:cNvSpPr>
            <a:spLocks noGrp="1"/>
          </p:cNvSpPr>
          <p:nvPr>
            <p:ph type="sldNum" sz="quarter" idx="12"/>
          </p:nvPr>
        </p:nvSpPr>
        <p:spPr/>
        <p:txBody>
          <a:bodyPr/>
          <a:lstStyle/>
          <a:p>
            <a:fld id="{C6074D28-C6F3-4695-93D8-EEF741035F1B}" type="slidenum">
              <a:rPr lang="en-IN" smtClean="0"/>
              <a:t>‹#›</a:t>
            </a:fld>
            <a:endParaRPr lang="en-IN"/>
          </a:p>
        </p:txBody>
      </p:sp>
    </p:spTree>
    <p:extLst>
      <p:ext uri="{BB962C8B-B14F-4D97-AF65-F5344CB8AC3E}">
        <p14:creationId xmlns:p14="http://schemas.microsoft.com/office/powerpoint/2010/main" val="551695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0C188-2CC6-4132-B89E-028B45CB40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F4322E-F544-44AB-882C-269EC7A54FF3}"/>
              </a:ext>
            </a:extLst>
          </p:cNvPr>
          <p:cNvSpPr>
            <a:spLocks noGrp="1"/>
          </p:cNvSpPr>
          <p:nvPr>
            <p:ph type="dt" sz="half" idx="10"/>
          </p:nvPr>
        </p:nvSpPr>
        <p:spPr/>
        <p:txBody>
          <a:bodyPr/>
          <a:lstStyle/>
          <a:p>
            <a:fld id="{48A4877B-A2C7-46FD-8898-C283BA275402}" type="datetimeFigureOut">
              <a:rPr lang="en-IN" smtClean="0"/>
              <a:t>17-05-2021</a:t>
            </a:fld>
            <a:endParaRPr lang="en-IN"/>
          </a:p>
        </p:txBody>
      </p:sp>
      <p:sp>
        <p:nvSpPr>
          <p:cNvPr id="4" name="Footer Placeholder 3">
            <a:extLst>
              <a:ext uri="{FF2B5EF4-FFF2-40B4-BE49-F238E27FC236}">
                <a16:creationId xmlns:a16="http://schemas.microsoft.com/office/drawing/2014/main" id="{3BEFE32C-91B3-46A7-80D2-6900D9E1A7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F265A54-852F-4452-8DA8-F715C45DEEE1}"/>
              </a:ext>
            </a:extLst>
          </p:cNvPr>
          <p:cNvSpPr>
            <a:spLocks noGrp="1"/>
          </p:cNvSpPr>
          <p:nvPr>
            <p:ph type="sldNum" sz="quarter" idx="12"/>
          </p:nvPr>
        </p:nvSpPr>
        <p:spPr/>
        <p:txBody>
          <a:bodyPr/>
          <a:lstStyle/>
          <a:p>
            <a:fld id="{C6074D28-C6F3-4695-93D8-EEF741035F1B}" type="slidenum">
              <a:rPr lang="en-IN" smtClean="0"/>
              <a:t>‹#›</a:t>
            </a:fld>
            <a:endParaRPr lang="en-IN"/>
          </a:p>
        </p:txBody>
      </p:sp>
    </p:spTree>
    <p:extLst>
      <p:ext uri="{BB962C8B-B14F-4D97-AF65-F5344CB8AC3E}">
        <p14:creationId xmlns:p14="http://schemas.microsoft.com/office/powerpoint/2010/main" val="225597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A2DA6A-8992-4D32-8750-550BB54531D9}"/>
              </a:ext>
            </a:extLst>
          </p:cNvPr>
          <p:cNvSpPr>
            <a:spLocks noGrp="1"/>
          </p:cNvSpPr>
          <p:nvPr>
            <p:ph type="dt" sz="half" idx="10"/>
          </p:nvPr>
        </p:nvSpPr>
        <p:spPr/>
        <p:txBody>
          <a:bodyPr/>
          <a:lstStyle/>
          <a:p>
            <a:fld id="{48A4877B-A2C7-46FD-8898-C283BA275402}" type="datetimeFigureOut">
              <a:rPr lang="en-IN" smtClean="0"/>
              <a:t>17-05-2021</a:t>
            </a:fld>
            <a:endParaRPr lang="en-IN"/>
          </a:p>
        </p:txBody>
      </p:sp>
      <p:sp>
        <p:nvSpPr>
          <p:cNvPr id="3" name="Footer Placeholder 2">
            <a:extLst>
              <a:ext uri="{FF2B5EF4-FFF2-40B4-BE49-F238E27FC236}">
                <a16:creationId xmlns:a16="http://schemas.microsoft.com/office/drawing/2014/main" id="{A568CBAA-96DA-4EEF-B6C0-C98E660ACDE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AD70DCC-540F-4352-AAFD-FBBC9EAA8425}"/>
              </a:ext>
            </a:extLst>
          </p:cNvPr>
          <p:cNvSpPr>
            <a:spLocks noGrp="1"/>
          </p:cNvSpPr>
          <p:nvPr>
            <p:ph type="sldNum" sz="quarter" idx="12"/>
          </p:nvPr>
        </p:nvSpPr>
        <p:spPr/>
        <p:txBody>
          <a:bodyPr/>
          <a:lstStyle/>
          <a:p>
            <a:fld id="{C6074D28-C6F3-4695-93D8-EEF741035F1B}" type="slidenum">
              <a:rPr lang="en-IN" smtClean="0"/>
              <a:t>‹#›</a:t>
            </a:fld>
            <a:endParaRPr lang="en-IN"/>
          </a:p>
        </p:txBody>
      </p:sp>
    </p:spTree>
    <p:extLst>
      <p:ext uri="{BB962C8B-B14F-4D97-AF65-F5344CB8AC3E}">
        <p14:creationId xmlns:p14="http://schemas.microsoft.com/office/powerpoint/2010/main" val="2642156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A9A60-3B86-4BE9-BB2A-CCF2989D33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17DB72F-D1CD-4449-B381-54CA5F7B28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5EEDA8-73D8-4720-9E63-5DF15B0C55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ACB7BA-7FD6-4132-B302-FF20F4F94730}"/>
              </a:ext>
            </a:extLst>
          </p:cNvPr>
          <p:cNvSpPr>
            <a:spLocks noGrp="1"/>
          </p:cNvSpPr>
          <p:nvPr>
            <p:ph type="dt" sz="half" idx="10"/>
          </p:nvPr>
        </p:nvSpPr>
        <p:spPr/>
        <p:txBody>
          <a:bodyPr/>
          <a:lstStyle/>
          <a:p>
            <a:fld id="{48A4877B-A2C7-46FD-8898-C283BA275402}" type="datetimeFigureOut">
              <a:rPr lang="en-IN" smtClean="0"/>
              <a:t>17-05-2021</a:t>
            </a:fld>
            <a:endParaRPr lang="en-IN"/>
          </a:p>
        </p:txBody>
      </p:sp>
      <p:sp>
        <p:nvSpPr>
          <p:cNvPr id="6" name="Footer Placeholder 5">
            <a:extLst>
              <a:ext uri="{FF2B5EF4-FFF2-40B4-BE49-F238E27FC236}">
                <a16:creationId xmlns:a16="http://schemas.microsoft.com/office/drawing/2014/main" id="{ABB41D04-CA86-4FB9-86BD-BFCED1F0F1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DE9A84-37F9-424A-858B-6FB8B0D6FB64}"/>
              </a:ext>
            </a:extLst>
          </p:cNvPr>
          <p:cNvSpPr>
            <a:spLocks noGrp="1"/>
          </p:cNvSpPr>
          <p:nvPr>
            <p:ph type="sldNum" sz="quarter" idx="12"/>
          </p:nvPr>
        </p:nvSpPr>
        <p:spPr/>
        <p:txBody>
          <a:bodyPr/>
          <a:lstStyle/>
          <a:p>
            <a:fld id="{C6074D28-C6F3-4695-93D8-EEF741035F1B}" type="slidenum">
              <a:rPr lang="en-IN" smtClean="0"/>
              <a:t>‹#›</a:t>
            </a:fld>
            <a:endParaRPr lang="en-IN"/>
          </a:p>
        </p:txBody>
      </p:sp>
    </p:spTree>
    <p:extLst>
      <p:ext uri="{BB962C8B-B14F-4D97-AF65-F5344CB8AC3E}">
        <p14:creationId xmlns:p14="http://schemas.microsoft.com/office/powerpoint/2010/main" val="523002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08212-B2C6-460F-854A-DE64C0E6BE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0581D2F-1A62-40BD-9B6B-ECA6817FA8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1F62431-CAC9-4BA4-815A-EB4AB1AAB2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2418A4-EBE1-4CD7-84EE-BDD5D4209FCE}"/>
              </a:ext>
            </a:extLst>
          </p:cNvPr>
          <p:cNvSpPr>
            <a:spLocks noGrp="1"/>
          </p:cNvSpPr>
          <p:nvPr>
            <p:ph type="dt" sz="half" idx="10"/>
          </p:nvPr>
        </p:nvSpPr>
        <p:spPr/>
        <p:txBody>
          <a:bodyPr/>
          <a:lstStyle/>
          <a:p>
            <a:fld id="{48A4877B-A2C7-46FD-8898-C283BA275402}" type="datetimeFigureOut">
              <a:rPr lang="en-IN" smtClean="0"/>
              <a:t>17-05-2021</a:t>
            </a:fld>
            <a:endParaRPr lang="en-IN"/>
          </a:p>
        </p:txBody>
      </p:sp>
      <p:sp>
        <p:nvSpPr>
          <p:cNvPr id="6" name="Footer Placeholder 5">
            <a:extLst>
              <a:ext uri="{FF2B5EF4-FFF2-40B4-BE49-F238E27FC236}">
                <a16:creationId xmlns:a16="http://schemas.microsoft.com/office/drawing/2014/main" id="{C20FD4E4-35E3-4517-8DCD-8A1BBFF61F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9D3261-3FAA-4CEA-BD6E-2445A11AF203}"/>
              </a:ext>
            </a:extLst>
          </p:cNvPr>
          <p:cNvSpPr>
            <a:spLocks noGrp="1"/>
          </p:cNvSpPr>
          <p:nvPr>
            <p:ph type="sldNum" sz="quarter" idx="12"/>
          </p:nvPr>
        </p:nvSpPr>
        <p:spPr/>
        <p:txBody>
          <a:bodyPr/>
          <a:lstStyle/>
          <a:p>
            <a:fld id="{C6074D28-C6F3-4695-93D8-EEF741035F1B}" type="slidenum">
              <a:rPr lang="en-IN" smtClean="0"/>
              <a:t>‹#›</a:t>
            </a:fld>
            <a:endParaRPr lang="en-IN"/>
          </a:p>
        </p:txBody>
      </p:sp>
    </p:spTree>
    <p:extLst>
      <p:ext uri="{BB962C8B-B14F-4D97-AF65-F5344CB8AC3E}">
        <p14:creationId xmlns:p14="http://schemas.microsoft.com/office/powerpoint/2010/main" val="821135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44A729-24A9-4172-9616-337B9E3830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BE655C-7672-4C50-BD8C-62FEF1B201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2C8486-F56A-4C51-98F8-57C737F196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4877B-A2C7-46FD-8898-C283BA275402}" type="datetimeFigureOut">
              <a:rPr lang="en-IN" smtClean="0"/>
              <a:t>17-05-2021</a:t>
            </a:fld>
            <a:endParaRPr lang="en-IN"/>
          </a:p>
        </p:txBody>
      </p:sp>
      <p:sp>
        <p:nvSpPr>
          <p:cNvPr id="5" name="Footer Placeholder 4">
            <a:extLst>
              <a:ext uri="{FF2B5EF4-FFF2-40B4-BE49-F238E27FC236}">
                <a16:creationId xmlns:a16="http://schemas.microsoft.com/office/drawing/2014/main" id="{5DEB2B24-686E-49AE-807E-D63011F89B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B85DCCC-E63A-4252-AEC1-83A903450A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074D28-C6F3-4695-93D8-EEF741035F1B}" type="slidenum">
              <a:rPr lang="en-IN" smtClean="0"/>
              <a:t>‹#›</a:t>
            </a:fld>
            <a:endParaRPr lang="en-IN"/>
          </a:p>
        </p:txBody>
      </p:sp>
    </p:spTree>
    <p:extLst>
      <p:ext uri="{BB962C8B-B14F-4D97-AF65-F5344CB8AC3E}">
        <p14:creationId xmlns:p14="http://schemas.microsoft.com/office/powerpoint/2010/main" val="2181901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geeksforgeeks.org/sql-transact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6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6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6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78.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7.xml"/><Relationship Id="rId4" Type="http://schemas.openxmlformats.org/officeDocument/2006/relationships/image" Target="../media/image10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DC94-BCE9-42CB-A0DF-5C09AA51C0BD}"/>
              </a:ext>
            </a:extLst>
          </p:cNvPr>
          <p:cNvSpPr>
            <a:spLocks noGrp="1"/>
          </p:cNvSpPr>
          <p:nvPr>
            <p:ph type="ctrTitle"/>
          </p:nvPr>
        </p:nvSpPr>
        <p:spPr/>
        <p:txBody>
          <a:bodyPr/>
          <a:lstStyle/>
          <a:p>
            <a:r>
              <a:rPr lang="en-US" dirty="0"/>
              <a:t>SQL</a:t>
            </a:r>
            <a:endParaRPr lang="en-IN" dirty="0"/>
          </a:p>
        </p:txBody>
      </p:sp>
      <p:sp>
        <p:nvSpPr>
          <p:cNvPr id="3" name="Subtitle 2">
            <a:extLst>
              <a:ext uri="{FF2B5EF4-FFF2-40B4-BE49-F238E27FC236}">
                <a16:creationId xmlns:a16="http://schemas.microsoft.com/office/drawing/2014/main" id="{08A207CE-E59D-4DB7-B161-F06B07FAEF38}"/>
              </a:ext>
            </a:extLst>
          </p:cNvPr>
          <p:cNvSpPr>
            <a:spLocks noGrp="1"/>
          </p:cNvSpPr>
          <p:nvPr>
            <p:ph type="subTitle" idx="1"/>
          </p:nvPr>
        </p:nvSpPr>
        <p:spPr/>
        <p:txBody>
          <a:bodyPr>
            <a:normAutofit lnSpcReduction="10000"/>
          </a:bodyPr>
          <a:lstStyle/>
          <a:p>
            <a:r>
              <a:rPr lang="en-US" dirty="0"/>
              <a:t>CM Suvarna Varma</a:t>
            </a:r>
          </a:p>
          <a:p>
            <a:r>
              <a:rPr lang="en-US" dirty="0"/>
              <a:t>Assoc Prof</a:t>
            </a:r>
          </a:p>
          <a:p>
            <a:r>
              <a:rPr lang="en-US" dirty="0"/>
              <a:t>Unit 3</a:t>
            </a:r>
          </a:p>
          <a:p>
            <a:r>
              <a:rPr lang="en-US" dirty="0"/>
              <a:t>PART 1/2</a:t>
            </a:r>
            <a:endParaRPr lang="en-IN" dirty="0"/>
          </a:p>
        </p:txBody>
      </p:sp>
    </p:spTree>
    <p:extLst>
      <p:ext uri="{BB962C8B-B14F-4D97-AF65-F5344CB8AC3E}">
        <p14:creationId xmlns:p14="http://schemas.microsoft.com/office/powerpoint/2010/main" val="1072603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4E867-A8C4-4D7D-89C0-B59046E66AAC}"/>
              </a:ext>
            </a:extLst>
          </p:cNvPr>
          <p:cNvSpPr>
            <a:spLocks noGrp="1"/>
          </p:cNvSpPr>
          <p:nvPr>
            <p:ph type="title"/>
          </p:nvPr>
        </p:nvSpPr>
        <p:spPr/>
        <p:txBody>
          <a:bodyPr/>
          <a:lstStyle/>
          <a:p>
            <a:r>
              <a:rPr lang="en-US" dirty="0"/>
              <a:t>ALTER TABLE  -add</a:t>
            </a:r>
            <a:endParaRPr lang="en-IN" dirty="0"/>
          </a:p>
        </p:txBody>
      </p:sp>
      <p:sp>
        <p:nvSpPr>
          <p:cNvPr id="3" name="Content Placeholder 2">
            <a:extLst>
              <a:ext uri="{FF2B5EF4-FFF2-40B4-BE49-F238E27FC236}">
                <a16:creationId xmlns:a16="http://schemas.microsoft.com/office/drawing/2014/main" id="{80FDDE98-3271-4681-A831-F34A89741C90}"/>
              </a:ext>
            </a:extLst>
          </p:cNvPr>
          <p:cNvSpPr>
            <a:spLocks noGrp="1"/>
          </p:cNvSpPr>
          <p:nvPr>
            <p:ph idx="1"/>
          </p:nvPr>
        </p:nvSpPr>
        <p:spPr/>
        <p:txBody>
          <a:bodyPr/>
          <a:lstStyle/>
          <a:p>
            <a:pPr algn="l"/>
            <a:r>
              <a:rPr lang="en-US" b="0" i="0" dirty="0">
                <a:solidFill>
                  <a:srgbClr val="FF0000"/>
                </a:solidFill>
                <a:effectLst/>
                <a:latin typeface="open sans" panose="020B0606030504020204" pitchFamily="34" charset="0"/>
              </a:rPr>
              <a:t>Syntax:</a:t>
            </a:r>
          </a:p>
          <a:p>
            <a:pPr marL="0" indent="0" algn="l">
              <a:buNone/>
            </a:pPr>
            <a:r>
              <a:rPr lang="en-US" b="0" i="0" dirty="0">
                <a:solidFill>
                  <a:srgbClr val="FF0000"/>
                </a:solidFill>
                <a:effectLst/>
                <a:latin typeface="open sans" panose="020B0606030504020204" pitchFamily="34" charset="0"/>
              </a:rPr>
              <a:t>ALTER TABLE </a:t>
            </a:r>
            <a:r>
              <a:rPr lang="en-US" b="0" i="0" dirty="0" err="1">
                <a:solidFill>
                  <a:srgbClr val="FF0000"/>
                </a:solidFill>
                <a:effectLst/>
                <a:latin typeface="open sans" panose="020B0606030504020204" pitchFamily="34" charset="0"/>
              </a:rPr>
              <a:t>table_name</a:t>
            </a:r>
            <a:endParaRPr lang="en-US" b="0" i="0" dirty="0">
              <a:solidFill>
                <a:srgbClr val="FF0000"/>
              </a:solidFill>
              <a:effectLst/>
              <a:latin typeface="open sans" panose="020B0606030504020204" pitchFamily="34" charset="0"/>
            </a:endParaRPr>
          </a:p>
          <a:p>
            <a:pPr marL="0" indent="0" algn="l">
              <a:buNone/>
            </a:pPr>
            <a:r>
              <a:rPr lang="en-US" b="0" i="0" dirty="0">
                <a:solidFill>
                  <a:srgbClr val="FF0000"/>
                </a:solidFill>
                <a:effectLst/>
                <a:latin typeface="open sans" panose="020B0606030504020204" pitchFamily="34" charset="0"/>
              </a:rPr>
              <a:t>     ADD </a:t>
            </a:r>
            <a:r>
              <a:rPr lang="en-US" b="0" i="0" dirty="0" err="1">
                <a:solidFill>
                  <a:srgbClr val="FF0000"/>
                </a:solidFill>
                <a:effectLst/>
                <a:latin typeface="open sans" panose="020B0606030504020204" pitchFamily="34" charset="0"/>
              </a:rPr>
              <a:t>Col_name</a:t>
            </a:r>
            <a:r>
              <a:rPr lang="en-US" b="0" i="0" dirty="0">
                <a:solidFill>
                  <a:srgbClr val="FF0000"/>
                </a:solidFill>
                <a:effectLst/>
                <a:latin typeface="open sans" panose="020B0606030504020204" pitchFamily="34" charset="0"/>
              </a:rPr>
              <a:t> datatype()...;</a:t>
            </a:r>
          </a:p>
          <a:p>
            <a:pPr marL="0" indent="0" algn="l">
              <a:buNone/>
            </a:pPr>
            <a:endParaRPr lang="en-US" dirty="0">
              <a:solidFill>
                <a:srgbClr val="212121"/>
              </a:solidFill>
              <a:latin typeface="open sans" panose="020B0606030504020204" pitchFamily="34" charset="0"/>
            </a:endParaRPr>
          </a:p>
          <a:p>
            <a:pPr marL="0" indent="0" algn="l">
              <a:buNone/>
            </a:pPr>
            <a:endParaRPr lang="en-US" b="0" i="0" dirty="0">
              <a:solidFill>
                <a:srgbClr val="212121"/>
              </a:solidFill>
              <a:effectLst/>
              <a:latin typeface="open sans" panose="020B0606030504020204" pitchFamily="34" charset="0"/>
            </a:endParaRPr>
          </a:p>
          <a:p>
            <a:pPr marL="0" indent="0" algn="l">
              <a:buNone/>
            </a:pPr>
            <a:r>
              <a:rPr lang="en-US" dirty="0" err="1">
                <a:solidFill>
                  <a:srgbClr val="212121"/>
                </a:solidFill>
                <a:latin typeface="open sans" panose="020B0606030504020204" pitchFamily="34" charset="0"/>
              </a:rPr>
              <a:t>E,g</a:t>
            </a:r>
            <a:r>
              <a:rPr lang="en-US" dirty="0">
                <a:solidFill>
                  <a:srgbClr val="212121"/>
                </a:solidFill>
                <a:latin typeface="open sans" panose="020B0606030504020204" pitchFamily="34" charset="0"/>
              </a:rPr>
              <a:t>: </a:t>
            </a:r>
            <a:r>
              <a:rPr lang="en-US" b="1" i="0" dirty="0">
                <a:solidFill>
                  <a:srgbClr val="006699"/>
                </a:solidFill>
                <a:effectLst/>
                <a:latin typeface="Consolas" panose="020B0609020204030204" pitchFamily="49" charset="0"/>
              </a:rPr>
              <a:t>ALTER</a:t>
            </a:r>
            <a:r>
              <a:rPr lang="en-US" b="0" i="0" dirty="0">
                <a:solidFill>
                  <a:srgbClr val="000000"/>
                </a:solidFill>
                <a:effectLst/>
                <a:latin typeface="Consolas" panose="020B0609020204030204" pitchFamily="49" charset="0"/>
              </a:rPr>
              <a:t> </a:t>
            </a:r>
            <a:r>
              <a:rPr lang="en-US" b="1" i="0" dirty="0">
                <a:solidFill>
                  <a:srgbClr val="006699"/>
                </a:solidFill>
                <a:effectLst/>
                <a:latin typeface="Consolas" panose="020B0609020204030204" pitchFamily="49" charset="0"/>
              </a:rPr>
              <a:t>TABLE</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DDLTest</a:t>
            </a:r>
            <a:r>
              <a:rPr lang="en-US" b="0" i="0" dirty="0">
                <a:solidFill>
                  <a:srgbClr val="000000"/>
                </a:solidFill>
                <a:effectLst/>
                <a:latin typeface="Consolas" panose="020B0609020204030204" pitchFamily="49" charset="0"/>
              </a:rPr>
              <a:t>  </a:t>
            </a:r>
            <a:endParaRPr lang="en-US" b="0" i="0" dirty="0">
              <a:solidFill>
                <a:srgbClr val="5C5C5C"/>
              </a:solidFill>
              <a:effectLst/>
              <a:latin typeface="Consolas" panose="020B0609020204030204" pitchFamily="49" charset="0"/>
            </a:endParaRPr>
          </a:p>
          <a:p>
            <a:pPr marL="0" indent="0" algn="l">
              <a:buNone/>
            </a:pPr>
            <a:r>
              <a:rPr lang="en-US" b="1" i="0" dirty="0">
                <a:solidFill>
                  <a:srgbClr val="006699"/>
                </a:solidFill>
                <a:effectLst/>
                <a:latin typeface="Consolas" panose="020B0609020204030204" pitchFamily="49" charset="0"/>
              </a:rPr>
              <a:t>ADD</a:t>
            </a:r>
            <a:r>
              <a:rPr lang="en-US" b="0" i="0" dirty="0">
                <a:solidFill>
                  <a:srgbClr val="000000"/>
                </a:solidFill>
                <a:effectLst/>
                <a:latin typeface="Consolas" panose="020B0609020204030204" pitchFamily="49" charset="0"/>
              </a:rPr>
              <a:t> </a:t>
            </a:r>
            <a:r>
              <a:rPr lang="en-US" b="1" i="0" dirty="0">
                <a:solidFill>
                  <a:srgbClr val="006699"/>
                </a:solidFill>
                <a:effectLst/>
                <a:latin typeface="Consolas" panose="020B0609020204030204" pitchFamily="49" charset="0"/>
              </a:rPr>
              <a:t>COLUMN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DDL_Example</a:t>
            </a:r>
            <a:r>
              <a:rPr lang="en-US" b="0" i="0" dirty="0">
                <a:solidFill>
                  <a:srgbClr val="000000"/>
                </a:solidFill>
                <a:effectLst/>
                <a:latin typeface="Consolas" panose="020B0609020204030204" pitchFamily="49" charset="0"/>
              </a:rPr>
              <a:t> </a:t>
            </a:r>
            <a:r>
              <a:rPr lang="en-US" b="1" i="0" dirty="0">
                <a:solidFill>
                  <a:srgbClr val="006699"/>
                </a:solidFill>
                <a:effectLst/>
                <a:latin typeface="Consolas" panose="020B0609020204030204" pitchFamily="49" charset="0"/>
              </a:rPr>
              <a:t>varchar</a:t>
            </a:r>
            <a:r>
              <a:rPr lang="en-US" b="0" i="0" dirty="0">
                <a:solidFill>
                  <a:srgbClr val="000000"/>
                </a:solidFill>
                <a:effectLst/>
                <a:latin typeface="Consolas" panose="020B0609020204030204" pitchFamily="49" charset="0"/>
              </a:rPr>
              <a:t>(50); </a:t>
            </a:r>
            <a:endParaRPr lang="en-US" b="0" i="0" dirty="0">
              <a:solidFill>
                <a:srgbClr val="5C5C5C"/>
              </a:solidFill>
              <a:effectLst/>
              <a:latin typeface="Consolas" panose="020B0609020204030204" pitchFamily="49" charset="0"/>
            </a:endParaRPr>
          </a:p>
          <a:p>
            <a:pPr marL="0" indent="0" algn="l">
              <a:buNone/>
            </a:pPr>
            <a:endParaRPr lang="en-US" b="0" i="0" dirty="0">
              <a:solidFill>
                <a:srgbClr val="212121"/>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2701655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75B77-6C53-43A3-B4F8-68DB5F21100F}"/>
              </a:ext>
            </a:extLst>
          </p:cNvPr>
          <p:cNvSpPr>
            <a:spLocks noGrp="1"/>
          </p:cNvSpPr>
          <p:nvPr>
            <p:ph type="title"/>
          </p:nvPr>
        </p:nvSpPr>
        <p:spPr/>
        <p:txBody>
          <a:bodyPr/>
          <a:lstStyle/>
          <a:p>
            <a:r>
              <a:rPr lang="en-US" dirty="0"/>
              <a:t>ALTER TABLE - modify</a:t>
            </a:r>
            <a:endParaRPr lang="en-IN" dirty="0"/>
          </a:p>
        </p:txBody>
      </p:sp>
      <p:sp>
        <p:nvSpPr>
          <p:cNvPr id="3" name="Content Placeholder 2">
            <a:extLst>
              <a:ext uri="{FF2B5EF4-FFF2-40B4-BE49-F238E27FC236}">
                <a16:creationId xmlns:a16="http://schemas.microsoft.com/office/drawing/2014/main" id="{13B4C834-9FEF-4933-9406-E8FED6E7B28B}"/>
              </a:ext>
            </a:extLst>
          </p:cNvPr>
          <p:cNvSpPr>
            <a:spLocks noGrp="1"/>
          </p:cNvSpPr>
          <p:nvPr>
            <p:ph idx="1"/>
          </p:nvPr>
        </p:nvSpPr>
        <p:spPr/>
        <p:txBody>
          <a:bodyPr/>
          <a:lstStyle/>
          <a:p>
            <a:pPr algn="l"/>
            <a:r>
              <a:rPr lang="en-US" b="0" i="0" dirty="0">
                <a:solidFill>
                  <a:srgbClr val="FF0000"/>
                </a:solidFill>
                <a:effectLst/>
                <a:latin typeface="open sans" panose="020B0606030504020204" pitchFamily="34" charset="0"/>
              </a:rPr>
              <a:t>Syntax:</a:t>
            </a:r>
          </a:p>
          <a:p>
            <a:pPr algn="l"/>
            <a:endParaRPr lang="en-US" dirty="0">
              <a:solidFill>
                <a:srgbClr val="FF0000"/>
              </a:solidFill>
              <a:latin typeface="open sans" panose="020B0606030504020204" pitchFamily="34" charset="0"/>
            </a:endParaRPr>
          </a:p>
          <a:p>
            <a:pPr marL="0" indent="0" algn="l">
              <a:buNone/>
            </a:pPr>
            <a:r>
              <a:rPr lang="en-US" b="0" i="0" dirty="0">
                <a:solidFill>
                  <a:srgbClr val="FF0000"/>
                </a:solidFill>
                <a:effectLst/>
                <a:latin typeface="open sans" panose="020B0606030504020204" pitchFamily="34" charset="0"/>
              </a:rPr>
              <a:t>ALTER TABLE </a:t>
            </a:r>
            <a:r>
              <a:rPr lang="en-US" b="0" i="0" dirty="0" err="1">
                <a:solidFill>
                  <a:srgbClr val="FF0000"/>
                </a:solidFill>
                <a:effectLst/>
                <a:latin typeface="open sans" panose="020B0606030504020204" pitchFamily="34" charset="0"/>
              </a:rPr>
              <a:t>table_name</a:t>
            </a:r>
            <a:endParaRPr lang="en-US" b="0" i="0" dirty="0">
              <a:solidFill>
                <a:srgbClr val="FF0000"/>
              </a:solidFill>
              <a:effectLst/>
              <a:latin typeface="open sans" panose="020B0606030504020204" pitchFamily="34" charset="0"/>
            </a:endParaRPr>
          </a:p>
          <a:p>
            <a:pPr marL="0" indent="0" algn="l">
              <a:buNone/>
            </a:pPr>
            <a:r>
              <a:rPr lang="en-US" b="0" i="0" dirty="0">
                <a:solidFill>
                  <a:srgbClr val="FF0000"/>
                </a:solidFill>
                <a:effectLst/>
                <a:latin typeface="open sans" panose="020B0606030504020204" pitchFamily="34" charset="0"/>
              </a:rPr>
              <a:t>MODIFY (fieldname datatype()...);</a:t>
            </a:r>
          </a:p>
          <a:p>
            <a:endParaRPr lang="en-IN" dirty="0"/>
          </a:p>
          <a:p>
            <a:endParaRPr lang="en-IN" dirty="0"/>
          </a:p>
          <a:p>
            <a:pPr marL="0" indent="0" algn="l">
              <a:buNone/>
            </a:pPr>
            <a:r>
              <a:rPr lang="en-IN" dirty="0" err="1"/>
              <a:t>E.g</a:t>
            </a:r>
            <a:r>
              <a:rPr lang="en-IN" dirty="0"/>
              <a:t>: </a:t>
            </a:r>
            <a:r>
              <a:rPr lang="en-US" b="1" i="0" dirty="0">
                <a:solidFill>
                  <a:srgbClr val="006699"/>
                </a:solidFill>
                <a:effectLst/>
                <a:latin typeface="Consolas" panose="020B0609020204030204" pitchFamily="49" charset="0"/>
              </a:rPr>
              <a:t>ALTER</a:t>
            </a:r>
            <a:r>
              <a:rPr lang="en-US" b="0" i="0" dirty="0">
                <a:solidFill>
                  <a:srgbClr val="000000"/>
                </a:solidFill>
                <a:effectLst/>
                <a:latin typeface="Consolas" panose="020B0609020204030204" pitchFamily="49" charset="0"/>
              </a:rPr>
              <a:t> </a:t>
            </a:r>
            <a:r>
              <a:rPr lang="en-US" b="1" i="0" dirty="0">
                <a:solidFill>
                  <a:srgbClr val="006699"/>
                </a:solidFill>
                <a:effectLst/>
                <a:latin typeface="Consolas" panose="020B0609020204030204" pitchFamily="49" charset="0"/>
              </a:rPr>
              <a:t>TABLE</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DDLTest</a:t>
            </a:r>
            <a:r>
              <a:rPr lang="en-US" b="0" i="0" dirty="0">
                <a:solidFill>
                  <a:srgbClr val="000000"/>
                </a:solidFill>
                <a:effectLst/>
                <a:latin typeface="Consolas" panose="020B0609020204030204" pitchFamily="49" charset="0"/>
              </a:rPr>
              <a:t>  </a:t>
            </a:r>
            <a:endParaRPr lang="en-US" b="0" i="0" dirty="0">
              <a:solidFill>
                <a:srgbClr val="5C5C5C"/>
              </a:solidFill>
              <a:effectLst/>
              <a:latin typeface="Consolas" panose="020B0609020204030204" pitchFamily="49" charset="0"/>
            </a:endParaRPr>
          </a:p>
          <a:p>
            <a:pPr marL="0" indent="0" algn="l">
              <a:buNone/>
            </a:pPr>
            <a:r>
              <a:rPr lang="en-US" b="1" i="0" dirty="0">
                <a:solidFill>
                  <a:srgbClr val="006699"/>
                </a:solidFill>
                <a:effectLst/>
                <a:latin typeface="Consolas" panose="020B0609020204030204" pitchFamily="49" charset="0"/>
              </a:rPr>
              <a:t>MODIFY</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DDL_Example</a:t>
            </a:r>
            <a:r>
              <a:rPr lang="en-US" b="0" i="0" dirty="0">
                <a:solidFill>
                  <a:srgbClr val="000000"/>
                </a:solidFill>
                <a:effectLst/>
                <a:latin typeface="Consolas" panose="020B0609020204030204" pitchFamily="49" charset="0"/>
              </a:rPr>
              <a:t> </a:t>
            </a:r>
            <a:r>
              <a:rPr lang="en-US" b="1" i="0" dirty="0">
                <a:solidFill>
                  <a:srgbClr val="006699"/>
                </a:solidFill>
                <a:effectLst/>
                <a:latin typeface="Consolas" panose="020B0609020204030204" pitchFamily="49" charset="0"/>
              </a:rPr>
              <a:t>BIGINT</a:t>
            </a:r>
            <a:r>
              <a:rPr lang="en-US" b="0" i="0" dirty="0">
                <a:solidFill>
                  <a:srgbClr val="000000"/>
                </a:solidFill>
                <a:effectLst/>
                <a:latin typeface="Consolas" panose="020B0609020204030204" pitchFamily="49" charset="0"/>
              </a:rPr>
              <a:t>;</a:t>
            </a:r>
            <a:endParaRPr lang="en-US" b="0" i="0" dirty="0">
              <a:solidFill>
                <a:srgbClr val="5C5C5C"/>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3060367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53847-EFBD-4A00-BED0-15A43C9C1161}"/>
              </a:ext>
            </a:extLst>
          </p:cNvPr>
          <p:cNvSpPr>
            <a:spLocks noGrp="1"/>
          </p:cNvSpPr>
          <p:nvPr>
            <p:ph type="title"/>
          </p:nvPr>
        </p:nvSpPr>
        <p:spPr/>
        <p:txBody>
          <a:bodyPr/>
          <a:lstStyle/>
          <a:p>
            <a:r>
              <a:rPr lang="en-US" dirty="0" err="1"/>
              <a:t>Decribe</a:t>
            </a:r>
            <a:r>
              <a:rPr lang="en-US" dirty="0"/>
              <a:t>  &amp; Drop table</a:t>
            </a:r>
            <a:endParaRPr lang="en-IN" dirty="0"/>
          </a:p>
        </p:txBody>
      </p:sp>
      <p:sp>
        <p:nvSpPr>
          <p:cNvPr id="3" name="Content Placeholder 2">
            <a:extLst>
              <a:ext uri="{FF2B5EF4-FFF2-40B4-BE49-F238E27FC236}">
                <a16:creationId xmlns:a16="http://schemas.microsoft.com/office/drawing/2014/main" id="{F534F024-08C2-4E74-B4FD-D37B15E267E2}"/>
              </a:ext>
            </a:extLst>
          </p:cNvPr>
          <p:cNvSpPr>
            <a:spLocks noGrp="1"/>
          </p:cNvSpPr>
          <p:nvPr>
            <p:ph idx="1"/>
          </p:nvPr>
        </p:nvSpPr>
        <p:spPr>
          <a:xfrm>
            <a:off x="838200" y="1825625"/>
            <a:ext cx="10515600" cy="1817907"/>
          </a:xfrm>
        </p:spPr>
        <p:txBody>
          <a:bodyPr>
            <a:normAutofit fontScale="77500" lnSpcReduction="20000"/>
          </a:bodyPr>
          <a:lstStyle/>
          <a:p>
            <a:r>
              <a:rPr lang="en-IN" b="0" i="0" dirty="0">
                <a:solidFill>
                  <a:srgbClr val="FF0000"/>
                </a:solidFill>
                <a:effectLst/>
                <a:latin typeface="open sans" panose="020B0606030504020204" pitchFamily="34" charset="0"/>
              </a:rPr>
              <a:t> Syntax:</a:t>
            </a:r>
          </a:p>
          <a:p>
            <a:pPr marL="0" indent="0">
              <a:buNone/>
            </a:pPr>
            <a:endParaRPr lang="en-IN" b="0" i="0" dirty="0">
              <a:solidFill>
                <a:srgbClr val="FF0000"/>
              </a:solidFill>
              <a:effectLst/>
              <a:latin typeface="open sans" panose="020B0606030504020204" pitchFamily="34" charset="0"/>
            </a:endParaRPr>
          </a:p>
          <a:p>
            <a:pPr marL="0" indent="0">
              <a:buNone/>
            </a:pPr>
            <a:r>
              <a:rPr lang="en-IN" b="0" i="0" dirty="0">
                <a:solidFill>
                  <a:srgbClr val="FF0000"/>
                </a:solidFill>
                <a:effectLst/>
                <a:latin typeface="open sans" panose="020B0606030504020204" pitchFamily="34" charset="0"/>
              </a:rPr>
              <a:t>DESCRIBE TABLE NAME;</a:t>
            </a:r>
          </a:p>
          <a:p>
            <a:endParaRPr lang="en-IN" dirty="0">
              <a:solidFill>
                <a:srgbClr val="212121"/>
              </a:solidFill>
              <a:latin typeface="open sans" panose="020B0606030504020204" pitchFamily="34" charset="0"/>
            </a:endParaRPr>
          </a:p>
          <a:p>
            <a:r>
              <a:rPr lang="en-IN" dirty="0" err="1">
                <a:solidFill>
                  <a:srgbClr val="212121"/>
                </a:solidFill>
                <a:latin typeface="open sans" panose="020B0606030504020204" pitchFamily="34" charset="0"/>
              </a:rPr>
              <a:t>E,g</a:t>
            </a:r>
            <a:r>
              <a:rPr lang="en-IN" dirty="0">
                <a:solidFill>
                  <a:srgbClr val="212121"/>
                </a:solidFill>
                <a:latin typeface="open sans" panose="020B0606030504020204" pitchFamily="34" charset="0"/>
              </a:rPr>
              <a:t>: Describe </a:t>
            </a:r>
            <a:r>
              <a:rPr lang="en-IN" dirty="0" err="1">
                <a:solidFill>
                  <a:srgbClr val="212121"/>
                </a:solidFill>
                <a:latin typeface="open sans" panose="020B0606030504020204" pitchFamily="34" charset="0"/>
              </a:rPr>
              <a:t>DDLTest</a:t>
            </a:r>
            <a:r>
              <a:rPr lang="en-IN" dirty="0">
                <a:solidFill>
                  <a:srgbClr val="212121"/>
                </a:solidFill>
                <a:latin typeface="open sans" panose="020B0606030504020204" pitchFamily="34" charset="0"/>
              </a:rPr>
              <a:t>;</a:t>
            </a:r>
            <a:endParaRPr lang="en-IN" dirty="0"/>
          </a:p>
        </p:txBody>
      </p:sp>
      <p:sp>
        <p:nvSpPr>
          <p:cNvPr id="4" name="Content Placeholder 2">
            <a:extLst>
              <a:ext uri="{FF2B5EF4-FFF2-40B4-BE49-F238E27FC236}">
                <a16:creationId xmlns:a16="http://schemas.microsoft.com/office/drawing/2014/main" id="{94492D6C-FAFD-411C-BAEB-96ACB9D4B48E}"/>
              </a:ext>
            </a:extLst>
          </p:cNvPr>
          <p:cNvSpPr txBox="1">
            <a:spLocks/>
          </p:cNvSpPr>
          <p:nvPr/>
        </p:nvSpPr>
        <p:spPr>
          <a:xfrm>
            <a:off x="838200" y="4031908"/>
            <a:ext cx="10515600" cy="181790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solidFill>
                  <a:srgbClr val="FF0000"/>
                </a:solidFill>
                <a:latin typeface="open sans" panose="020B0606030504020204" pitchFamily="34" charset="0"/>
              </a:rPr>
              <a:t>Syntax:</a:t>
            </a:r>
          </a:p>
          <a:p>
            <a:pPr marL="0" indent="0">
              <a:buNone/>
            </a:pPr>
            <a:endParaRPr lang="en-IN" dirty="0">
              <a:solidFill>
                <a:srgbClr val="FF0000"/>
              </a:solidFill>
              <a:latin typeface="open sans" panose="020B0606030504020204" pitchFamily="34" charset="0"/>
            </a:endParaRPr>
          </a:p>
          <a:p>
            <a:pPr marL="0" indent="0">
              <a:buNone/>
            </a:pPr>
            <a:r>
              <a:rPr lang="en-IN" dirty="0">
                <a:solidFill>
                  <a:srgbClr val="FF0000"/>
                </a:solidFill>
                <a:latin typeface="open sans" panose="020B0606030504020204" pitchFamily="34" charset="0"/>
              </a:rPr>
              <a:t>DROP TABLE NAME;</a:t>
            </a:r>
          </a:p>
          <a:p>
            <a:endParaRPr lang="en-IN" dirty="0">
              <a:solidFill>
                <a:srgbClr val="212121"/>
              </a:solidFill>
              <a:latin typeface="open sans" panose="020B0606030504020204" pitchFamily="34" charset="0"/>
            </a:endParaRPr>
          </a:p>
          <a:p>
            <a:r>
              <a:rPr lang="en-IN" dirty="0" err="1">
                <a:solidFill>
                  <a:srgbClr val="212121"/>
                </a:solidFill>
                <a:latin typeface="open sans" panose="020B0606030504020204" pitchFamily="34" charset="0"/>
              </a:rPr>
              <a:t>E,g</a:t>
            </a:r>
            <a:r>
              <a:rPr lang="en-IN" dirty="0">
                <a:solidFill>
                  <a:srgbClr val="212121"/>
                </a:solidFill>
                <a:latin typeface="open sans" panose="020B0606030504020204" pitchFamily="34" charset="0"/>
              </a:rPr>
              <a:t>: Drop </a:t>
            </a:r>
            <a:r>
              <a:rPr lang="en-IN" dirty="0" err="1">
                <a:solidFill>
                  <a:srgbClr val="212121"/>
                </a:solidFill>
                <a:latin typeface="open sans" panose="020B0606030504020204" pitchFamily="34" charset="0"/>
              </a:rPr>
              <a:t>DDLTest</a:t>
            </a:r>
            <a:r>
              <a:rPr lang="en-IN" dirty="0">
                <a:solidFill>
                  <a:srgbClr val="212121"/>
                </a:solidFill>
                <a:latin typeface="open sans" panose="020B0606030504020204" pitchFamily="34" charset="0"/>
              </a:rPr>
              <a:t>;</a:t>
            </a:r>
            <a:endParaRPr lang="en-IN" dirty="0"/>
          </a:p>
        </p:txBody>
      </p:sp>
    </p:spTree>
    <p:extLst>
      <p:ext uri="{BB962C8B-B14F-4D97-AF65-F5344CB8AC3E}">
        <p14:creationId xmlns:p14="http://schemas.microsoft.com/office/powerpoint/2010/main" val="3340862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FBB60-347F-43F9-962A-47535F2DCACD}"/>
              </a:ext>
            </a:extLst>
          </p:cNvPr>
          <p:cNvSpPr>
            <a:spLocks noGrp="1"/>
          </p:cNvSpPr>
          <p:nvPr>
            <p:ph type="title"/>
          </p:nvPr>
        </p:nvSpPr>
        <p:spPr/>
        <p:txBody>
          <a:bodyPr/>
          <a:lstStyle/>
          <a:p>
            <a:r>
              <a:rPr lang="en-US" dirty="0"/>
              <a:t>Rename</a:t>
            </a:r>
            <a:endParaRPr lang="en-IN" dirty="0"/>
          </a:p>
        </p:txBody>
      </p:sp>
      <p:sp>
        <p:nvSpPr>
          <p:cNvPr id="3" name="Content Placeholder 2">
            <a:extLst>
              <a:ext uri="{FF2B5EF4-FFF2-40B4-BE49-F238E27FC236}">
                <a16:creationId xmlns:a16="http://schemas.microsoft.com/office/drawing/2014/main" id="{324DE7A4-B3B9-4524-8956-76F0AA5AC9A3}"/>
              </a:ext>
            </a:extLst>
          </p:cNvPr>
          <p:cNvSpPr>
            <a:spLocks noGrp="1"/>
          </p:cNvSpPr>
          <p:nvPr>
            <p:ph idx="1"/>
          </p:nvPr>
        </p:nvSpPr>
        <p:spPr/>
        <p:txBody>
          <a:bodyPr/>
          <a:lstStyle/>
          <a:p>
            <a:br>
              <a:rPr lang="en-US" dirty="0"/>
            </a:br>
            <a:r>
              <a:rPr lang="en-US" dirty="0"/>
              <a:t>Syntax:</a:t>
            </a:r>
          </a:p>
          <a:p>
            <a:endParaRPr lang="en-US" b="0" i="0" dirty="0">
              <a:solidFill>
                <a:srgbClr val="FF0000"/>
              </a:solidFill>
              <a:effectLst/>
              <a:latin typeface="open sans" panose="020B0606030504020204" pitchFamily="34" charset="0"/>
            </a:endParaRPr>
          </a:p>
          <a:p>
            <a:pPr marL="0" indent="0">
              <a:buNone/>
            </a:pPr>
            <a:r>
              <a:rPr lang="en-US" b="0" i="0" dirty="0">
                <a:solidFill>
                  <a:srgbClr val="FF0000"/>
                </a:solidFill>
                <a:effectLst/>
                <a:latin typeface="open sans" panose="020B0606030504020204" pitchFamily="34" charset="0"/>
              </a:rPr>
              <a:t>RENAME table </a:t>
            </a:r>
            <a:r>
              <a:rPr lang="en-US" b="0" i="0" dirty="0" err="1">
                <a:solidFill>
                  <a:srgbClr val="FF0000"/>
                </a:solidFill>
                <a:effectLst/>
                <a:latin typeface="open sans" panose="020B0606030504020204" pitchFamily="34" charset="0"/>
              </a:rPr>
              <a:t>table_name</a:t>
            </a:r>
            <a:r>
              <a:rPr lang="en-US" b="0" i="0" dirty="0">
                <a:solidFill>
                  <a:srgbClr val="FF0000"/>
                </a:solidFill>
                <a:effectLst/>
                <a:latin typeface="open sans" panose="020B0606030504020204" pitchFamily="34" charset="0"/>
              </a:rPr>
              <a:t>  new </a:t>
            </a:r>
            <a:r>
              <a:rPr lang="en-US" b="0" i="0" dirty="0" err="1">
                <a:solidFill>
                  <a:srgbClr val="FF0000"/>
                </a:solidFill>
                <a:effectLst/>
                <a:latin typeface="open sans" panose="020B0606030504020204" pitchFamily="34" charset="0"/>
              </a:rPr>
              <a:t>table_name</a:t>
            </a:r>
            <a:r>
              <a:rPr lang="en-US" b="0" i="0" dirty="0">
                <a:solidFill>
                  <a:srgbClr val="FF0000"/>
                </a:solidFill>
                <a:effectLst/>
                <a:latin typeface="open sans" panose="020B0606030504020204" pitchFamily="34" charset="0"/>
              </a:rPr>
              <a:t>;</a:t>
            </a:r>
          </a:p>
          <a:p>
            <a:endParaRPr lang="en-US" dirty="0">
              <a:solidFill>
                <a:srgbClr val="212121"/>
              </a:solidFill>
              <a:latin typeface="open sans" panose="020B0606030504020204" pitchFamily="34" charset="0"/>
            </a:endParaRPr>
          </a:p>
          <a:p>
            <a:r>
              <a:rPr lang="en-US" dirty="0" err="1">
                <a:solidFill>
                  <a:srgbClr val="212121"/>
                </a:solidFill>
                <a:latin typeface="open sans" panose="020B0606030504020204" pitchFamily="34" charset="0"/>
              </a:rPr>
              <a:t>E,g</a:t>
            </a:r>
            <a:r>
              <a:rPr lang="en-US" dirty="0">
                <a:solidFill>
                  <a:srgbClr val="212121"/>
                </a:solidFill>
                <a:latin typeface="open sans" panose="020B0606030504020204" pitchFamily="34" charset="0"/>
              </a:rPr>
              <a:t>: RENAME table </a:t>
            </a:r>
            <a:r>
              <a:rPr lang="en-US" dirty="0" err="1">
                <a:solidFill>
                  <a:srgbClr val="212121"/>
                </a:solidFill>
                <a:latin typeface="open sans" panose="020B0606030504020204" pitchFamily="34" charset="0"/>
              </a:rPr>
              <a:t>DDLTest</a:t>
            </a:r>
            <a:r>
              <a:rPr lang="en-US" dirty="0">
                <a:solidFill>
                  <a:srgbClr val="212121"/>
                </a:solidFill>
                <a:latin typeface="open sans" panose="020B0606030504020204" pitchFamily="34" charset="0"/>
              </a:rPr>
              <a:t> DDLTest1;</a:t>
            </a:r>
            <a:endParaRPr lang="en-IN" dirty="0"/>
          </a:p>
        </p:txBody>
      </p:sp>
    </p:spTree>
    <p:extLst>
      <p:ext uri="{BB962C8B-B14F-4D97-AF65-F5344CB8AC3E}">
        <p14:creationId xmlns:p14="http://schemas.microsoft.com/office/powerpoint/2010/main" val="246913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0B98D-2ADF-4D1E-BD0C-ECAF4CBE3407}"/>
              </a:ext>
            </a:extLst>
          </p:cNvPr>
          <p:cNvSpPr>
            <a:spLocks noGrp="1"/>
          </p:cNvSpPr>
          <p:nvPr>
            <p:ph type="title"/>
          </p:nvPr>
        </p:nvSpPr>
        <p:spPr/>
        <p:txBody>
          <a:bodyPr/>
          <a:lstStyle/>
          <a:p>
            <a:r>
              <a:rPr lang="en-US" dirty="0"/>
              <a:t>CREATE WITH KEYS</a:t>
            </a:r>
            <a:endParaRPr lang="en-IN" dirty="0"/>
          </a:p>
        </p:txBody>
      </p:sp>
      <p:sp>
        <p:nvSpPr>
          <p:cNvPr id="4" name="Rectangle 1">
            <a:extLst>
              <a:ext uri="{FF2B5EF4-FFF2-40B4-BE49-F238E27FC236}">
                <a16:creationId xmlns:a16="http://schemas.microsoft.com/office/drawing/2014/main" id="{9C20A0E5-9DC9-432A-ABA7-92586096E743}"/>
              </a:ext>
            </a:extLst>
          </p:cNvPr>
          <p:cNvSpPr>
            <a:spLocks noGrp="1" noChangeArrowheads="1"/>
          </p:cNvSpPr>
          <p:nvPr>
            <p:ph idx="1"/>
          </p:nvPr>
        </p:nvSpPr>
        <p:spPr bwMode="auto">
          <a:xfrm>
            <a:off x="287996" y="2848014"/>
            <a:ext cx="11310257" cy="277128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Courier New" panose="02070309020205020404" pitchFamily="49" charset="0"/>
              </a:rPr>
              <a:t>CREATE TABLE CUSTOMERS</a:t>
            </a:r>
            <a:r>
              <a:rPr kumimoji="0" lang="en-US" altLang="en-US" sz="3600" b="0" i="0" u="none" strike="noStrike" cap="none" normalizeH="0" baseline="0" dirty="0">
                <a:ln>
                  <a:noFill/>
                </a:ln>
                <a:solidFill>
                  <a:srgbClr val="666600"/>
                </a:solidFill>
                <a:effectLst/>
                <a:latin typeface="Courier New" panose="02070309020205020404" pitchFamily="49" charset="0"/>
              </a:rPr>
              <a:t>(</a:t>
            </a:r>
            <a:r>
              <a:rPr kumimoji="0" lang="en-US" altLang="en-US" sz="3600" b="0" i="0" u="none" strike="noStrike" cap="none" normalizeH="0" baseline="0" dirty="0">
                <a:ln>
                  <a:noFill/>
                </a:ln>
                <a:solidFill>
                  <a:srgbClr val="000000"/>
                </a:solidFill>
                <a:effectLst/>
                <a:latin typeface="Courier New" panose="02070309020205020404" pitchFamily="49" charset="0"/>
              </a:rPr>
              <a:t> ID INT NOT NULL</a:t>
            </a:r>
            <a:r>
              <a:rPr kumimoji="0" lang="en-US" altLang="en-US" sz="36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Courier New" panose="02070309020205020404" pitchFamily="49" charset="0"/>
              </a:rPr>
              <a:t> NAME VARCHAR </a:t>
            </a:r>
            <a:r>
              <a:rPr kumimoji="0" lang="en-US" altLang="en-US" sz="3600" b="0" i="0" u="none" strike="noStrike" cap="none" normalizeH="0" baseline="0" dirty="0">
                <a:ln>
                  <a:noFill/>
                </a:ln>
                <a:solidFill>
                  <a:srgbClr val="666600"/>
                </a:solidFill>
                <a:effectLst/>
                <a:latin typeface="Courier New" panose="02070309020205020404" pitchFamily="49" charset="0"/>
              </a:rPr>
              <a:t>(</a:t>
            </a:r>
            <a:r>
              <a:rPr kumimoji="0" lang="en-US" altLang="en-US" sz="3600" b="0" i="0" u="none" strike="noStrike" cap="none" normalizeH="0" baseline="0" dirty="0">
                <a:ln>
                  <a:noFill/>
                </a:ln>
                <a:solidFill>
                  <a:srgbClr val="006666"/>
                </a:solidFill>
                <a:effectLst/>
                <a:latin typeface="Courier New" panose="02070309020205020404" pitchFamily="49" charset="0"/>
              </a:rPr>
              <a:t>20</a:t>
            </a:r>
            <a:r>
              <a:rPr kumimoji="0" lang="en-US" altLang="en-US" sz="3600" b="0" i="0" u="none" strike="noStrike" cap="none" normalizeH="0" baseline="0" dirty="0">
                <a:ln>
                  <a:noFill/>
                </a:ln>
                <a:solidFill>
                  <a:srgbClr val="666600"/>
                </a:solidFill>
                <a:effectLst/>
                <a:latin typeface="Courier New" panose="02070309020205020404" pitchFamily="49" charset="0"/>
              </a:rPr>
              <a:t>)</a:t>
            </a:r>
            <a:r>
              <a:rPr kumimoji="0" lang="en-US" altLang="en-US" sz="3600" b="0" i="0" u="none" strike="noStrike" cap="none" normalizeH="0" baseline="0" dirty="0">
                <a:ln>
                  <a:noFill/>
                </a:ln>
                <a:solidFill>
                  <a:srgbClr val="000000"/>
                </a:solidFill>
                <a:effectLst/>
                <a:latin typeface="Courier New" panose="02070309020205020404" pitchFamily="49" charset="0"/>
              </a:rPr>
              <a:t> NOT NULL</a:t>
            </a:r>
            <a:r>
              <a:rPr kumimoji="0" lang="en-US" altLang="en-US" sz="36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Courier New" panose="02070309020205020404" pitchFamily="49" charset="0"/>
              </a:rPr>
              <a:t> AGE INT NOT NULL</a:t>
            </a:r>
            <a:r>
              <a:rPr kumimoji="0" lang="en-US" altLang="en-US" sz="3600" b="0" i="0" u="none" strike="noStrike" cap="none" normalizeH="0" baseline="0" dirty="0">
                <a:ln>
                  <a:noFill/>
                </a:ln>
                <a:solidFill>
                  <a:srgbClr val="666600"/>
                </a:solidFill>
                <a:effectLst/>
                <a:latin typeface="Courier New" panose="02070309020205020404" pitchFamily="49" charset="0"/>
              </a:rPr>
              <a:t>,</a:t>
            </a:r>
            <a:r>
              <a:rPr kumimoji="0" lang="en-US" altLang="en-US" sz="3600" b="0" i="0" u="none" strike="noStrike" cap="none" normalizeH="0" baseline="0" dirty="0">
                <a:ln>
                  <a:noFill/>
                </a:ln>
                <a:solidFill>
                  <a:srgbClr val="000000"/>
                </a:solidFill>
                <a:effectLst/>
                <a:latin typeface="Courier New" panose="02070309020205020404" pitchFamily="49" charset="0"/>
              </a:rPr>
              <a:t> ADDRESS CHAR </a:t>
            </a:r>
            <a:r>
              <a:rPr kumimoji="0" lang="en-US" altLang="en-US" sz="3600" b="0" i="0" u="none" strike="noStrike" cap="none" normalizeH="0" baseline="0" dirty="0">
                <a:ln>
                  <a:noFill/>
                </a:ln>
                <a:solidFill>
                  <a:srgbClr val="666600"/>
                </a:solidFill>
                <a:effectLst/>
                <a:latin typeface="Courier New" panose="02070309020205020404" pitchFamily="49" charset="0"/>
              </a:rPr>
              <a:t>(</a:t>
            </a:r>
            <a:r>
              <a:rPr kumimoji="0" lang="en-US" altLang="en-US" sz="3600" b="0" i="0" u="none" strike="noStrike" cap="none" normalizeH="0" baseline="0" dirty="0">
                <a:ln>
                  <a:noFill/>
                </a:ln>
                <a:solidFill>
                  <a:srgbClr val="006666"/>
                </a:solidFill>
                <a:effectLst/>
                <a:latin typeface="Courier New" panose="02070309020205020404" pitchFamily="49" charset="0"/>
              </a:rPr>
              <a:t>25</a:t>
            </a:r>
            <a:r>
              <a:rPr kumimoji="0" lang="en-US" altLang="en-US" sz="3600" b="0" i="0" u="none" strike="noStrike" cap="none" normalizeH="0" baseline="0" dirty="0">
                <a:ln>
                  <a:noFill/>
                </a:ln>
                <a:solidFill>
                  <a:srgbClr val="666600"/>
                </a:solidFill>
                <a:effectLst/>
                <a:latin typeface="Courier New" panose="02070309020205020404" pitchFamily="49" charset="0"/>
              </a:rPr>
              <a:t>)</a:t>
            </a:r>
            <a:r>
              <a:rPr kumimoji="0" lang="en-US" altLang="en-US" sz="3600" b="0" i="0" u="none" strike="noStrike" cap="none" normalizeH="0" baseline="0" dirty="0">
                <a:ln>
                  <a:noFill/>
                </a:ln>
                <a:solidFill>
                  <a:srgbClr val="000000"/>
                </a:solidFill>
                <a:effectLst/>
                <a:latin typeface="Courier New" panose="02070309020205020404" pitchFamily="49" charset="0"/>
              </a:rPr>
              <a:t> </a:t>
            </a:r>
            <a:r>
              <a:rPr kumimoji="0" lang="en-US" altLang="en-US" sz="36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Courier New" panose="02070309020205020404" pitchFamily="49" charset="0"/>
              </a:rPr>
              <a:t> SALARY DECIMAL </a:t>
            </a:r>
            <a:r>
              <a:rPr kumimoji="0" lang="en-US" altLang="en-US" sz="3600" b="0" i="0" u="none" strike="noStrike" cap="none" normalizeH="0" baseline="0" dirty="0">
                <a:ln>
                  <a:noFill/>
                </a:ln>
                <a:solidFill>
                  <a:srgbClr val="666600"/>
                </a:solidFill>
                <a:effectLst/>
                <a:latin typeface="Courier New" panose="02070309020205020404" pitchFamily="49" charset="0"/>
              </a:rPr>
              <a:t>(</a:t>
            </a:r>
            <a:r>
              <a:rPr kumimoji="0" lang="en-US" altLang="en-US" sz="3600" b="0" i="0" u="none" strike="noStrike" cap="none" normalizeH="0" baseline="0" dirty="0">
                <a:ln>
                  <a:noFill/>
                </a:ln>
                <a:solidFill>
                  <a:srgbClr val="006666"/>
                </a:solidFill>
                <a:effectLst/>
                <a:latin typeface="Courier New" panose="02070309020205020404" pitchFamily="49" charset="0"/>
              </a:rPr>
              <a:t>18</a:t>
            </a:r>
            <a:r>
              <a:rPr kumimoji="0" lang="en-US" altLang="en-US" sz="3600" b="0" i="0" u="none" strike="noStrike" cap="none" normalizeH="0" baseline="0" dirty="0">
                <a:ln>
                  <a:noFill/>
                </a:ln>
                <a:solidFill>
                  <a:srgbClr val="666600"/>
                </a:solidFill>
                <a:effectLst/>
                <a:latin typeface="Courier New" panose="02070309020205020404" pitchFamily="49" charset="0"/>
              </a:rPr>
              <a:t>,</a:t>
            </a:r>
            <a:r>
              <a:rPr kumimoji="0" lang="en-US" altLang="en-US" sz="3600" b="0" i="0" u="none" strike="noStrike" cap="none" normalizeH="0" baseline="0" dirty="0">
                <a:ln>
                  <a:noFill/>
                </a:ln>
                <a:solidFill>
                  <a:srgbClr val="000000"/>
                </a:solidFill>
                <a:effectLst/>
                <a:latin typeface="Courier New" panose="02070309020205020404" pitchFamily="49" charset="0"/>
              </a:rPr>
              <a:t> </a:t>
            </a:r>
            <a:r>
              <a:rPr kumimoji="0" lang="en-US" altLang="en-US" sz="3600" b="0" i="0" u="none" strike="noStrike" cap="none" normalizeH="0" baseline="0" dirty="0">
                <a:ln>
                  <a:noFill/>
                </a:ln>
                <a:solidFill>
                  <a:srgbClr val="006666"/>
                </a:solidFill>
                <a:effectLst/>
                <a:latin typeface="Courier New" panose="02070309020205020404" pitchFamily="49" charset="0"/>
              </a:rPr>
              <a:t>2</a:t>
            </a:r>
            <a:r>
              <a:rPr kumimoji="0" lang="en-US" altLang="en-US" sz="3600" b="0" i="0" u="none" strike="noStrike" cap="none" normalizeH="0" baseline="0" dirty="0">
                <a:ln>
                  <a:noFill/>
                </a:ln>
                <a:solidFill>
                  <a:srgbClr val="666600"/>
                </a:solidFill>
                <a:effectLst/>
                <a:latin typeface="Courier New" panose="02070309020205020404" pitchFamily="49" charset="0"/>
              </a:rPr>
              <a:t>),</a:t>
            </a:r>
            <a:r>
              <a:rPr kumimoji="0" lang="en-US" altLang="en-US" sz="36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Courier New" panose="02070309020205020404" pitchFamily="49" charset="0"/>
              </a:rPr>
              <a:t>PRIMARY KEY </a:t>
            </a:r>
            <a:r>
              <a:rPr kumimoji="0" lang="en-US" altLang="en-US" sz="3600" b="0" i="0" u="none" strike="noStrike" cap="none" normalizeH="0" baseline="0" dirty="0">
                <a:ln>
                  <a:noFill/>
                </a:ln>
                <a:solidFill>
                  <a:srgbClr val="666600"/>
                </a:solidFill>
                <a:effectLst/>
                <a:latin typeface="Courier New" panose="02070309020205020404" pitchFamily="49" charset="0"/>
              </a:rPr>
              <a:t>(</a:t>
            </a:r>
            <a:r>
              <a:rPr kumimoji="0" lang="en-US" altLang="en-US" sz="3600" b="0" i="0" u="none" strike="noStrike" cap="none" normalizeH="0" baseline="0" dirty="0">
                <a:ln>
                  <a:noFill/>
                </a:ln>
                <a:solidFill>
                  <a:srgbClr val="000000"/>
                </a:solidFill>
                <a:effectLst/>
                <a:latin typeface="Courier New" panose="02070309020205020404" pitchFamily="49" charset="0"/>
              </a:rPr>
              <a:t>ID</a:t>
            </a:r>
            <a:r>
              <a:rPr kumimoji="0" lang="en-US" altLang="en-US" sz="3600" b="0" i="0" u="none" strike="noStrike" cap="none" normalizeH="0" baseline="0" dirty="0">
                <a:ln>
                  <a:noFill/>
                </a:ln>
                <a:solidFill>
                  <a:srgbClr val="666600"/>
                </a:solidFill>
                <a:effectLst/>
                <a:latin typeface="Courier New" panose="02070309020205020404" pitchFamily="49" charset="0"/>
              </a:rPr>
              <a:t>)</a:t>
            </a:r>
            <a:r>
              <a:rPr kumimoji="0" lang="en-US" altLang="en-US" sz="3600" b="0" i="0" u="none" strike="noStrike" cap="none" normalizeH="0" baseline="0" dirty="0">
                <a:ln>
                  <a:noFill/>
                </a:ln>
                <a:solidFill>
                  <a:srgbClr val="000000"/>
                </a:solidFill>
                <a:effectLst/>
                <a:latin typeface="Courier New" panose="02070309020205020404" pitchFamily="49" charset="0"/>
              </a:rPr>
              <a:t> </a:t>
            </a:r>
            <a:r>
              <a:rPr kumimoji="0" lang="en-US" altLang="en-US" sz="3600" b="0" i="0" u="none" strike="noStrike" cap="none" normalizeH="0" baseline="0" dirty="0">
                <a:ln>
                  <a:noFill/>
                </a:ln>
                <a:solidFill>
                  <a:srgbClr val="666600"/>
                </a:solidFill>
                <a:effectLst/>
                <a:latin typeface="Courier New" panose="02070309020205020404" pitchFamily="49" charset="0"/>
              </a:rPr>
              <a:t>);</a:t>
            </a:r>
            <a:r>
              <a:rPr kumimoji="0" lang="en-US" altLang="en-US" sz="36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5021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A74F015-489C-414A-91A8-C630591A6FE7}"/>
              </a:ext>
            </a:extLst>
          </p:cNvPr>
          <p:cNvPicPr>
            <a:picLocks noGrp="1" noChangeAspect="1"/>
          </p:cNvPicPr>
          <p:nvPr>
            <p:ph idx="1"/>
          </p:nvPr>
        </p:nvPicPr>
        <p:blipFill>
          <a:blip r:embed="rId2"/>
          <a:stretch>
            <a:fillRect/>
          </a:stretch>
        </p:blipFill>
        <p:spPr>
          <a:xfrm>
            <a:off x="574871" y="3235571"/>
            <a:ext cx="6343650" cy="2722098"/>
          </a:xfrm>
        </p:spPr>
      </p:pic>
      <p:pic>
        <p:nvPicPr>
          <p:cNvPr id="7" name="Picture 6">
            <a:extLst>
              <a:ext uri="{FF2B5EF4-FFF2-40B4-BE49-F238E27FC236}">
                <a16:creationId xmlns:a16="http://schemas.microsoft.com/office/drawing/2014/main" id="{852B32CF-D70E-4586-B43A-6AE3119FDE8A}"/>
              </a:ext>
            </a:extLst>
          </p:cNvPr>
          <p:cNvPicPr>
            <a:picLocks noChangeAspect="1"/>
          </p:cNvPicPr>
          <p:nvPr/>
        </p:nvPicPr>
        <p:blipFill>
          <a:blip r:embed="rId3"/>
          <a:stretch>
            <a:fillRect/>
          </a:stretch>
        </p:blipFill>
        <p:spPr>
          <a:xfrm>
            <a:off x="1042189" y="208280"/>
            <a:ext cx="6315075" cy="2883803"/>
          </a:xfrm>
          <a:prstGeom prst="rect">
            <a:avLst/>
          </a:prstGeom>
        </p:spPr>
      </p:pic>
    </p:spTree>
    <p:extLst>
      <p:ext uri="{BB962C8B-B14F-4D97-AF65-F5344CB8AC3E}">
        <p14:creationId xmlns:p14="http://schemas.microsoft.com/office/powerpoint/2010/main" val="2797194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69A59-680D-4846-839F-EA592AB30136}"/>
              </a:ext>
            </a:extLst>
          </p:cNvPr>
          <p:cNvSpPr>
            <a:spLocks noGrp="1"/>
          </p:cNvSpPr>
          <p:nvPr>
            <p:ph type="title"/>
          </p:nvPr>
        </p:nvSpPr>
        <p:spPr>
          <a:xfrm>
            <a:off x="584982" y="308854"/>
            <a:ext cx="10515600" cy="1325563"/>
          </a:xfrm>
        </p:spPr>
        <p:txBody>
          <a:bodyPr>
            <a:normAutofit fontScale="90000"/>
          </a:bodyPr>
          <a:lstStyle/>
          <a:p>
            <a:br>
              <a:rPr lang="en-IN" dirty="0">
                <a:solidFill>
                  <a:srgbClr val="212121"/>
                </a:solidFill>
                <a:latin typeface="Roboto" panose="020B0604020202020204" pitchFamily="2" charset="0"/>
              </a:rPr>
            </a:br>
            <a:br>
              <a:rPr lang="en-IN" dirty="0">
                <a:solidFill>
                  <a:srgbClr val="212121"/>
                </a:solidFill>
                <a:latin typeface="Roboto" panose="020B0604020202020204" pitchFamily="2" charset="0"/>
              </a:rPr>
            </a:br>
            <a:r>
              <a:rPr lang="en-IN" b="0" i="0" dirty="0">
                <a:solidFill>
                  <a:srgbClr val="212121"/>
                </a:solidFill>
                <a:effectLst/>
                <a:latin typeface="Roboto" panose="020B0604020202020204" pitchFamily="2" charset="0"/>
              </a:rPr>
              <a:t>DML</a:t>
            </a:r>
            <a:br>
              <a:rPr lang="en-IN" b="0" i="0" dirty="0">
                <a:solidFill>
                  <a:srgbClr val="212121"/>
                </a:solidFill>
                <a:effectLst/>
                <a:latin typeface="Roboto" panose="020B0604020202020204" pitchFamily="2" charset="0"/>
              </a:rPr>
            </a:br>
            <a:r>
              <a:rPr lang="en-IN" b="0" i="0" dirty="0">
                <a:solidFill>
                  <a:srgbClr val="212121"/>
                </a:solidFill>
                <a:effectLst/>
                <a:latin typeface="open sans" panose="020B0606030504020204" pitchFamily="34" charset="0"/>
              </a:rPr>
              <a:t> </a:t>
            </a:r>
            <a:br>
              <a:rPr lang="en-IN" b="0" i="0" dirty="0">
                <a:solidFill>
                  <a:srgbClr val="212121"/>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1F00B8BD-DAA3-4B1F-BB06-FCC61CB5CA3E}"/>
              </a:ext>
            </a:extLst>
          </p:cNvPr>
          <p:cNvSpPr>
            <a:spLocks noGrp="1"/>
          </p:cNvSpPr>
          <p:nvPr>
            <p:ph idx="1"/>
          </p:nvPr>
        </p:nvSpPr>
        <p:spPr>
          <a:xfrm>
            <a:off x="838200" y="1406769"/>
            <a:ext cx="10515600" cy="4770194"/>
          </a:xfrm>
        </p:spPr>
        <p:txBody>
          <a:bodyPr>
            <a:normAutofit fontScale="77500" lnSpcReduction="20000"/>
          </a:bodyPr>
          <a:lstStyle/>
          <a:p>
            <a:pPr algn="l"/>
            <a:r>
              <a:rPr lang="en-IN" b="0" i="0" dirty="0">
                <a:solidFill>
                  <a:srgbClr val="212121"/>
                </a:solidFill>
                <a:effectLst/>
                <a:latin typeface="open sans" panose="020B0606030504020204" pitchFamily="34" charset="0"/>
              </a:rPr>
              <a:t>Data Manipulation Language (DML) statements are used for managing data within schema objects DML deals with data manipulation, and therefore includes most common SQL statements such as SELECT, INSERT, etc. </a:t>
            </a:r>
          </a:p>
          <a:p>
            <a:pPr algn="l"/>
            <a:r>
              <a:rPr lang="en-IN" b="0" i="0" dirty="0">
                <a:solidFill>
                  <a:srgbClr val="212121"/>
                </a:solidFill>
                <a:effectLst/>
                <a:latin typeface="open sans" panose="020B0606030504020204" pitchFamily="34" charset="0"/>
              </a:rPr>
              <a:t>DML allows adding / modifying / deleting data itself.</a:t>
            </a:r>
          </a:p>
          <a:p>
            <a:pPr algn="l"/>
            <a:r>
              <a:rPr lang="en-IN" b="0" i="0" dirty="0">
                <a:solidFill>
                  <a:srgbClr val="212121"/>
                </a:solidFill>
                <a:effectLst/>
                <a:latin typeface="open sans" panose="020B0606030504020204" pitchFamily="34" charset="0"/>
              </a:rPr>
              <a:t> </a:t>
            </a:r>
          </a:p>
          <a:p>
            <a:pPr algn="l"/>
            <a:r>
              <a:rPr lang="en-IN" b="0" i="0" dirty="0">
                <a:solidFill>
                  <a:srgbClr val="212121"/>
                </a:solidFill>
                <a:effectLst/>
                <a:latin typeface="open sans" panose="020B0606030504020204" pitchFamily="34" charset="0"/>
              </a:rPr>
              <a:t>DML is used to manipulate the existing data in the database objects (insert, select, update, delete).</a:t>
            </a:r>
          </a:p>
          <a:p>
            <a:pPr algn="l"/>
            <a:r>
              <a:rPr lang="en-IN" b="0" i="0" dirty="0">
                <a:solidFill>
                  <a:srgbClr val="212121"/>
                </a:solidFill>
                <a:effectLst/>
                <a:latin typeface="open sans" panose="020B0606030504020204" pitchFamily="34" charset="0"/>
              </a:rPr>
              <a:t> </a:t>
            </a:r>
          </a:p>
          <a:p>
            <a:pPr algn="l"/>
            <a:r>
              <a:rPr lang="en-IN" b="1" i="0" dirty="0">
                <a:solidFill>
                  <a:srgbClr val="212121"/>
                </a:solidFill>
                <a:effectLst/>
                <a:latin typeface="open sans" panose="020B0606030504020204" pitchFamily="34" charset="0"/>
              </a:rPr>
              <a:t>DML Commands     (SIDU)</a:t>
            </a:r>
            <a:endParaRPr lang="en-IN" b="0" i="0" dirty="0">
              <a:solidFill>
                <a:srgbClr val="212121"/>
              </a:solidFill>
              <a:effectLst/>
              <a:latin typeface="open sans" panose="020B0606030504020204" pitchFamily="34" charset="0"/>
            </a:endParaRPr>
          </a:p>
          <a:p>
            <a:pPr algn="l"/>
            <a:r>
              <a:rPr lang="en-IN" b="0" i="0" dirty="0">
                <a:solidFill>
                  <a:srgbClr val="212121"/>
                </a:solidFill>
                <a:effectLst/>
                <a:latin typeface="open sans" panose="020B0606030504020204" pitchFamily="34" charset="0"/>
              </a:rPr>
              <a:t> </a:t>
            </a:r>
          </a:p>
          <a:p>
            <a:pPr algn="l"/>
            <a:r>
              <a:rPr lang="en-IN" b="0" i="0" dirty="0">
                <a:solidFill>
                  <a:srgbClr val="212121"/>
                </a:solidFill>
                <a:effectLst/>
                <a:latin typeface="open sans" panose="020B0606030504020204" pitchFamily="34" charset="0"/>
              </a:rPr>
              <a:t>1. SELECT</a:t>
            </a:r>
          </a:p>
          <a:p>
            <a:r>
              <a:rPr lang="en-IN" b="0" i="0" dirty="0">
                <a:solidFill>
                  <a:srgbClr val="212121"/>
                </a:solidFill>
                <a:effectLst/>
                <a:latin typeface="open sans" panose="020B0606030504020204" pitchFamily="34" charset="0"/>
              </a:rPr>
              <a:t>2. INSERT</a:t>
            </a:r>
          </a:p>
          <a:p>
            <a:pPr algn="l"/>
            <a:r>
              <a:rPr lang="en-IN" b="0" i="0" dirty="0">
                <a:solidFill>
                  <a:srgbClr val="212121"/>
                </a:solidFill>
                <a:effectLst/>
                <a:latin typeface="open sans" panose="020B0606030504020204" pitchFamily="34" charset="0"/>
              </a:rPr>
              <a:t>3.DELETE</a:t>
            </a:r>
          </a:p>
          <a:p>
            <a:r>
              <a:rPr lang="en-IN" b="0" i="0" dirty="0">
                <a:solidFill>
                  <a:srgbClr val="212121"/>
                </a:solidFill>
                <a:effectLst/>
                <a:latin typeface="open sans" panose="020B0606030504020204" pitchFamily="34" charset="0"/>
              </a:rPr>
              <a:t>4.UPDATE</a:t>
            </a:r>
          </a:p>
          <a:p>
            <a:pPr algn="l"/>
            <a:endParaRPr lang="en-IN" b="0" i="0" dirty="0">
              <a:solidFill>
                <a:srgbClr val="212121"/>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2926600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DABC2-616B-4B24-A45C-4C55F5B334BD}"/>
              </a:ext>
            </a:extLst>
          </p:cNvPr>
          <p:cNvSpPr>
            <a:spLocks noGrp="1"/>
          </p:cNvSpPr>
          <p:nvPr>
            <p:ph type="title"/>
          </p:nvPr>
        </p:nvSpPr>
        <p:spPr/>
        <p:txBody>
          <a:bodyPr/>
          <a:lstStyle/>
          <a:p>
            <a:r>
              <a:rPr lang="en-US" dirty="0"/>
              <a:t>INSERT</a:t>
            </a:r>
            <a:endParaRPr lang="en-IN" dirty="0"/>
          </a:p>
        </p:txBody>
      </p:sp>
      <p:sp>
        <p:nvSpPr>
          <p:cNvPr id="3" name="Content Placeholder 2">
            <a:extLst>
              <a:ext uri="{FF2B5EF4-FFF2-40B4-BE49-F238E27FC236}">
                <a16:creationId xmlns:a16="http://schemas.microsoft.com/office/drawing/2014/main" id="{60905F0C-AB09-4544-B5BE-4EBCFF22F1A1}"/>
              </a:ext>
            </a:extLst>
          </p:cNvPr>
          <p:cNvSpPr>
            <a:spLocks noGrp="1"/>
          </p:cNvSpPr>
          <p:nvPr>
            <p:ph idx="1"/>
          </p:nvPr>
        </p:nvSpPr>
        <p:spPr/>
        <p:txBody>
          <a:bodyPr>
            <a:normAutofit fontScale="70000" lnSpcReduction="20000"/>
          </a:bodyPr>
          <a:lstStyle/>
          <a:p>
            <a:r>
              <a:rPr lang="en-US" b="0" i="0" dirty="0">
                <a:solidFill>
                  <a:srgbClr val="212121"/>
                </a:solidFill>
                <a:effectLst/>
                <a:latin typeface="open sans" panose="020B0606030504020204" pitchFamily="34" charset="0"/>
              </a:rPr>
              <a:t>Syntax:</a:t>
            </a:r>
          </a:p>
          <a:p>
            <a:endParaRPr lang="en-US" b="0" i="0" dirty="0">
              <a:solidFill>
                <a:srgbClr val="212121"/>
              </a:solidFill>
              <a:effectLst/>
              <a:latin typeface="open sans" panose="020B0606030504020204" pitchFamily="34" charset="0"/>
            </a:endParaRPr>
          </a:p>
          <a:p>
            <a:pPr marL="0" indent="0">
              <a:buNone/>
            </a:pPr>
            <a:r>
              <a:rPr lang="en-US" b="0" i="0" dirty="0">
                <a:solidFill>
                  <a:srgbClr val="FF0000"/>
                </a:solidFill>
                <a:effectLst/>
                <a:latin typeface="open sans" panose="020B0606030504020204" pitchFamily="34" charset="0"/>
              </a:rPr>
              <a:t>INSERT INTO </a:t>
            </a:r>
            <a:r>
              <a:rPr lang="en-US" b="0" i="0" dirty="0" err="1">
                <a:solidFill>
                  <a:srgbClr val="FF0000"/>
                </a:solidFill>
                <a:effectLst/>
                <a:latin typeface="open sans" panose="020B0606030504020204" pitchFamily="34" charset="0"/>
              </a:rPr>
              <a:t>Table_Name</a:t>
            </a:r>
            <a:r>
              <a:rPr lang="en-US" b="0" i="0" dirty="0">
                <a:solidFill>
                  <a:srgbClr val="FF0000"/>
                </a:solidFill>
                <a:effectLst/>
                <a:latin typeface="open sans" panose="020B0606030504020204" pitchFamily="34" charset="0"/>
              </a:rPr>
              <a:t> VALUES();   </a:t>
            </a:r>
          </a:p>
          <a:p>
            <a:pPr marL="0" indent="0">
              <a:buNone/>
            </a:pPr>
            <a:endParaRPr lang="en-US" b="0" i="0" dirty="0">
              <a:solidFill>
                <a:srgbClr val="212121"/>
              </a:solidFill>
              <a:effectLst/>
              <a:latin typeface="open sans" panose="020B0606030504020204" pitchFamily="34" charset="0"/>
            </a:endParaRPr>
          </a:p>
          <a:p>
            <a:pPr marL="0" indent="0">
              <a:buNone/>
            </a:pPr>
            <a:endParaRPr lang="en-US" b="0" i="0" dirty="0">
              <a:solidFill>
                <a:srgbClr val="212121"/>
              </a:solidFill>
              <a:effectLst/>
              <a:latin typeface="open sans" panose="020B0606030504020204" pitchFamily="34" charset="0"/>
            </a:endParaRPr>
          </a:p>
          <a:p>
            <a:r>
              <a:rPr lang="en-US" b="0" i="0" dirty="0">
                <a:solidFill>
                  <a:srgbClr val="212121"/>
                </a:solidFill>
                <a:effectLst/>
                <a:latin typeface="open sans" panose="020B0606030504020204" pitchFamily="34" charset="0"/>
              </a:rPr>
              <a:t>[can add multiple values at single time]</a:t>
            </a:r>
          </a:p>
          <a:p>
            <a:r>
              <a:rPr lang="en-US" b="0" i="0" dirty="0">
                <a:solidFill>
                  <a:srgbClr val="212121"/>
                </a:solidFill>
                <a:effectLst/>
                <a:latin typeface="open sans" panose="020B0606030504020204" pitchFamily="34" charset="0"/>
              </a:rPr>
              <a:t>[can use the order or specific insert values]</a:t>
            </a:r>
          </a:p>
          <a:p>
            <a:endParaRPr lang="en-US" dirty="0">
              <a:solidFill>
                <a:srgbClr val="212121"/>
              </a:solidFill>
              <a:latin typeface="open sans" panose="020B0606030504020204" pitchFamily="34" charset="0"/>
            </a:endParaRPr>
          </a:p>
          <a:p>
            <a:endParaRPr lang="en-US" dirty="0">
              <a:solidFill>
                <a:srgbClr val="212121"/>
              </a:solidFill>
              <a:latin typeface="open sans" panose="020B0606030504020204" pitchFamily="34" charset="0"/>
            </a:endParaRPr>
          </a:p>
          <a:p>
            <a:pPr marL="0" indent="0" algn="l">
              <a:buNone/>
            </a:pPr>
            <a:r>
              <a:rPr lang="en-US" dirty="0" err="1">
                <a:solidFill>
                  <a:srgbClr val="212121"/>
                </a:solidFill>
                <a:latin typeface="open sans" panose="020B0606030504020204" pitchFamily="34" charset="0"/>
              </a:rPr>
              <a:t>E.g</a:t>
            </a:r>
            <a:r>
              <a:rPr lang="en-US" dirty="0">
                <a:solidFill>
                  <a:srgbClr val="212121"/>
                </a:solidFill>
                <a:latin typeface="open sans" panose="020B0606030504020204" pitchFamily="34" charset="0"/>
              </a:rPr>
              <a:t>:</a:t>
            </a:r>
          </a:p>
          <a:p>
            <a:pPr marL="0" indent="0" algn="l">
              <a:buNone/>
            </a:pPr>
            <a:r>
              <a:rPr lang="en-IN" b="1" i="0" dirty="0">
                <a:solidFill>
                  <a:srgbClr val="006699"/>
                </a:solidFill>
                <a:effectLst/>
                <a:latin typeface="Consolas" panose="020B0609020204030204" pitchFamily="49" charset="0"/>
              </a:rPr>
              <a:t>INSERT</a:t>
            </a:r>
            <a:r>
              <a:rPr lang="en-IN" b="0" i="0" dirty="0">
                <a:solidFill>
                  <a:srgbClr val="000000"/>
                </a:solidFill>
                <a:effectLst/>
                <a:latin typeface="Consolas" panose="020B0609020204030204" pitchFamily="49" charset="0"/>
              </a:rPr>
              <a:t> </a:t>
            </a:r>
            <a:r>
              <a:rPr lang="en-IN" b="1" i="0" dirty="0">
                <a:solidFill>
                  <a:srgbClr val="006699"/>
                </a:solidFill>
                <a:effectLst/>
                <a:latin typeface="Consolas" panose="020B0609020204030204" pitchFamily="49" charset="0"/>
              </a:rPr>
              <a:t>INTO</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DDLTest</a:t>
            </a:r>
            <a:r>
              <a:rPr lang="en-IN" b="0" i="0" dirty="0">
                <a:solidFill>
                  <a:srgbClr val="000000"/>
                </a:solidFill>
                <a:effectLst/>
                <a:latin typeface="Consolas" panose="020B0609020204030204" pitchFamily="49" charset="0"/>
              </a:rPr>
              <a:t> (id, </a:t>
            </a:r>
            <a:r>
              <a:rPr lang="en-IN" b="0" i="0" dirty="0" err="1">
                <a:solidFill>
                  <a:srgbClr val="000000"/>
                </a:solidFill>
                <a:effectLst/>
                <a:latin typeface="Consolas" panose="020B0609020204030204" pitchFamily="49" charset="0"/>
              </a:rPr>
              <a:t>DDL_Type</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DDL_Value</a:t>
            </a:r>
            <a:r>
              <a:rPr lang="en-IN" b="0" i="0" dirty="0">
                <a:solidFill>
                  <a:srgbClr val="000000"/>
                </a:solidFill>
                <a:effectLst/>
                <a:latin typeface="Consolas" panose="020B0609020204030204" pitchFamily="49" charset="0"/>
              </a:rPr>
              <a:t>) </a:t>
            </a:r>
            <a:r>
              <a:rPr lang="en-IN" b="1" i="0" dirty="0">
                <a:solidFill>
                  <a:srgbClr val="006699"/>
                </a:solidFill>
                <a:effectLst/>
                <a:latin typeface="Consolas" panose="020B0609020204030204" pitchFamily="49" charset="0"/>
              </a:rPr>
              <a:t>VALUES</a:t>
            </a:r>
            <a:r>
              <a:rPr lang="en-IN" b="0" i="0" dirty="0">
                <a:solidFill>
                  <a:srgbClr val="000000"/>
                </a:solidFill>
                <a:effectLst/>
                <a:latin typeface="Consolas" panose="020B0609020204030204" pitchFamily="49" charset="0"/>
              </a:rPr>
              <a:t> (2, </a:t>
            </a:r>
            <a:r>
              <a:rPr lang="en-IN" b="0" i="0" dirty="0">
                <a:solidFill>
                  <a:srgbClr val="0000FF"/>
                </a:solidFill>
                <a:effectLst/>
                <a:latin typeface="Consolas" panose="020B0609020204030204" pitchFamily="49" charset="0"/>
              </a:rPr>
              <a:t>'DML'</a:t>
            </a:r>
            <a:r>
              <a:rPr lang="en-IN" b="0" i="0" dirty="0">
                <a:solidFill>
                  <a:srgbClr val="000000"/>
                </a:solidFill>
                <a:effectLst/>
                <a:latin typeface="Consolas" panose="020B0609020204030204" pitchFamily="49" charset="0"/>
              </a:rPr>
              <a:t>, 123 , ‘</a:t>
            </a:r>
            <a:r>
              <a:rPr lang="en-IN" b="0" i="0" dirty="0" err="1">
                <a:solidFill>
                  <a:srgbClr val="000000"/>
                </a:solidFill>
                <a:effectLst/>
                <a:latin typeface="Consolas" panose="020B0609020204030204" pitchFamily="49" charset="0"/>
              </a:rPr>
              <a:t>ashsg</a:t>
            </a:r>
            <a:r>
              <a:rPr lang="en-IN" b="0" i="0" dirty="0">
                <a:solidFill>
                  <a:srgbClr val="000000"/>
                </a:solidFill>
                <a:effectLst/>
                <a:latin typeface="Consolas" panose="020B0609020204030204" pitchFamily="49" charset="0"/>
              </a:rPr>
              <a:t>’),  </a:t>
            </a:r>
            <a:endParaRPr lang="en-IN" b="0" i="0" dirty="0">
              <a:solidFill>
                <a:srgbClr val="5C5C5C"/>
              </a:solidFill>
              <a:effectLst/>
              <a:latin typeface="Consolas" panose="020B0609020204030204" pitchFamily="49" charset="0"/>
            </a:endParaRPr>
          </a:p>
          <a:p>
            <a:pPr marL="0" indent="0" algn="l">
              <a:buNone/>
            </a:pPr>
            <a:r>
              <a:rPr lang="en-IN" b="0" i="0" dirty="0">
                <a:solidFill>
                  <a:srgbClr val="000000"/>
                </a:solidFill>
                <a:effectLst/>
                <a:latin typeface="Consolas" panose="020B0609020204030204" pitchFamily="49" charset="0"/>
              </a:rPr>
              <a:t>(3, </a:t>
            </a:r>
            <a:r>
              <a:rPr lang="en-IN" b="0" i="0" dirty="0">
                <a:solidFill>
                  <a:srgbClr val="0000FF"/>
                </a:solidFill>
                <a:effectLst/>
                <a:latin typeface="Consolas" panose="020B0609020204030204" pitchFamily="49" charset="0"/>
              </a:rPr>
              <a:t>'DCL'</a:t>
            </a:r>
            <a:r>
              <a:rPr lang="en-IN" b="0" i="0" dirty="0">
                <a:solidFill>
                  <a:srgbClr val="000000"/>
                </a:solidFill>
                <a:effectLst/>
                <a:latin typeface="Consolas" panose="020B0609020204030204" pitchFamily="49" charset="0"/>
              </a:rPr>
              <a:t>, 123, ‘</a:t>
            </a:r>
            <a:r>
              <a:rPr lang="en-IN" b="0" i="0" dirty="0" err="1">
                <a:solidFill>
                  <a:srgbClr val="000000"/>
                </a:solidFill>
                <a:effectLst/>
                <a:latin typeface="Consolas" panose="020B0609020204030204" pitchFamily="49" charset="0"/>
              </a:rPr>
              <a:t>ghgd</a:t>
            </a:r>
            <a:r>
              <a:rPr lang="en-IN" b="0" i="0" dirty="0">
                <a:solidFill>
                  <a:srgbClr val="000000"/>
                </a:solidFill>
                <a:effectLst/>
                <a:latin typeface="Consolas" panose="020B0609020204030204" pitchFamily="49" charset="0"/>
              </a:rPr>
              <a:t>’); </a:t>
            </a:r>
            <a:endParaRPr lang="en-IN" b="0" i="0" dirty="0">
              <a:solidFill>
                <a:srgbClr val="5C5C5C"/>
              </a:solidFill>
              <a:effectLst/>
              <a:latin typeface="Consolas" panose="020B0609020204030204" pitchFamily="49" charset="0"/>
            </a:endParaRPr>
          </a:p>
          <a:p>
            <a:endParaRPr lang="en-US" dirty="0">
              <a:solidFill>
                <a:srgbClr val="212121"/>
              </a:solidFill>
              <a:latin typeface="open sans" panose="020B0606030504020204" pitchFamily="34" charset="0"/>
            </a:endParaRPr>
          </a:p>
        </p:txBody>
      </p:sp>
    </p:spTree>
    <p:extLst>
      <p:ext uri="{BB962C8B-B14F-4D97-AF65-F5344CB8AC3E}">
        <p14:creationId xmlns:p14="http://schemas.microsoft.com/office/powerpoint/2010/main" val="129141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F04A15-0E39-4B4A-94A6-1E86AC182E83}"/>
              </a:ext>
            </a:extLst>
          </p:cNvPr>
          <p:cNvPicPr>
            <a:picLocks noChangeAspect="1"/>
          </p:cNvPicPr>
          <p:nvPr/>
        </p:nvPicPr>
        <p:blipFill>
          <a:blip r:embed="rId2"/>
          <a:stretch>
            <a:fillRect/>
          </a:stretch>
        </p:blipFill>
        <p:spPr>
          <a:xfrm>
            <a:off x="450166" y="188331"/>
            <a:ext cx="9495692" cy="1847214"/>
          </a:xfrm>
          <a:prstGeom prst="rect">
            <a:avLst/>
          </a:prstGeom>
        </p:spPr>
      </p:pic>
      <p:pic>
        <p:nvPicPr>
          <p:cNvPr id="7" name="Picture 6">
            <a:extLst>
              <a:ext uri="{FF2B5EF4-FFF2-40B4-BE49-F238E27FC236}">
                <a16:creationId xmlns:a16="http://schemas.microsoft.com/office/drawing/2014/main" id="{F9D49AE8-C7F9-4EC9-87F4-57A57A01AE70}"/>
              </a:ext>
            </a:extLst>
          </p:cNvPr>
          <p:cNvPicPr>
            <a:picLocks noChangeAspect="1"/>
          </p:cNvPicPr>
          <p:nvPr/>
        </p:nvPicPr>
        <p:blipFill>
          <a:blip r:embed="rId3"/>
          <a:stretch>
            <a:fillRect/>
          </a:stretch>
        </p:blipFill>
        <p:spPr>
          <a:xfrm>
            <a:off x="928468" y="2450924"/>
            <a:ext cx="8058443" cy="1955410"/>
          </a:xfrm>
          <a:prstGeom prst="rect">
            <a:avLst/>
          </a:prstGeom>
        </p:spPr>
      </p:pic>
      <p:sp>
        <p:nvSpPr>
          <p:cNvPr id="9" name="Rectangle 1">
            <a:extLst>
              <a:ext uri="{FF2B5EF4-FFF2-40B4-BE49-F238E27FC236}">
                <a16:creationId xmlns:a16="http://schemas.microsoft.com/office/drawing/2014/main" id="{8C77BC73-FA25-491F-8FF7-9CA55704F090}"/>
              </a:ext>
            </a:extLst>
          </p:cNvPr>
          <p:cNvSpPr>
            <a:spLocks noGrp="1" noChangeArrowheads="1"/>
          </p:cNvSpPr>
          <p:nvPr>
            <p:ph idx="1"/>
          </p:nvPr>
        </p:nvSpPr>
        <p:spPr bwMode="auto">
          <a:xfrm>
            <a:off x="450166" y="4821713"/>
            <a:ext cx="11110734" cy="184795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INSERT INTO CUSTOMERS VALUES </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6666"/>
                </a:solidFill>
                <a:effectLst/>
                <a:latin typeface="Courier New" panose="02070309020205020404" pitchFamily="49" charset="0"/>
              </a:rPr>
              <a:t>1</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8800"/>
                </a:solidFill>
                <a:effectLst/>
                <a:latin typeface="Courier New" panose="02070309020205020404" pitchFamily="49" charset="0"/>
              </a:rPr>
              <a:t>'Ramesh'</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6666"/>
                </a:solidFill>
                <a:effectLst/>
                <a:latin typeface="Courier New" panose="02070309020205020404" pitchFamily="49" charset="0"/>
              </a:rPr>
              <a:t>32</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8800"/>
                </a:solidFill>
                <a:effectLst/>
                <a:latin typeface="Courier New" panose="02070309020205020404" pitchFamily="49" charset="0"/>
              </a:rPr>
              <a:t>'Ahmedabad'</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6666"/>
                </a:solidFill>
                <a:effectLst/>
                <a:latin typeface="Courier New" panose="02070309020205020404" pitchFamily="49" charset="0"/>
              </a:rPr>
              <a:t>2000.00</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6666"/>
                </a:solidFill>
                <a:effectLst/>
                <a:latin typeface="Courier New" panose="02070309020205020404" pitchFamily="49" charset="0"/>
              </a:rPr>
              <a:t>2</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8800"/>
                </a:solidFill>
                <a:effectLst/>
                <a:latin typeface="Courier New" panose="02070309020205020404" pitchFamily="49" charset="0"/>
              </a:rPr>
              <a:t>'</a:t>
            </a:r>
            <a:r>
              <a:rPr kumimoji="0" lang="en-US" altLang="en-US" sz="2000" b="0" i="0" u="none" strike="noStrike" cap="none" normalizeH="0" baseline="0" dirty="0" err="1">
                <a:ln>
                  <a:noFill/>
                </a:ln>
                <a:solidFill>
                  <a:srgbClr val="008800"/>
                </a:solidFill>
                <a:effectLst/>
                <a:latin typeface="Courier New" panose="02070309020205020404" pitchFamily="49" charset="0"/>
              </a:rPr>
              <a:t>Khilan</a:t>
            </a:r>
            <a:r>
              <a:rPr kumimoji="0" lang="en-US" altLang="en-US" sz="2000" b="0" i="0" u="none" strike="noStrike" cap="none" normalizeH="0" baseline="0" dirty="0">
                <a:ln>
                  <a:noFill/>
                </a:ln>
                <a:solidFill>
                  <a:srgbClr val="008800"/>
                </a:solidFill>
                <a:effectLst/>
                <a:latin typeface="Courier New" panose="02070309020205020404" pitchFamily="49" charset="0"/>
              </a:rPr>
              <a:t>'</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6666"/>
                </a:solidFill>
                <a:effectLst/>
                <a:latin typeface="Courier New" panose="02070309020205020404" pitchFamily="49" charset="0"/>
              </a:rPr>
              <a:t>25</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8800"/>
                </a:solidFill>
                <a:effectLst/>
                <a:latin typeface="Courier New" panose="02070309020205020404" pitchFamily="49" charset="0"/>
              </a:rPr>
              <a:t>'Delhi'</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6666"/>
                </a:solidFill>
                <a:effectLst/>
                <a:latin typeface="Courier New" panose="02070309020205020404" pitchFamily="49" charset="0"/>
              </a:rPr>
              <a:t>1500.00</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6666"/>
                </a:solidFill>
                <a:effectLst/>
                <a:latin typeface="Courier New" panose="02070309020205020404" pitchFamily="49" charset="0"/>
              </a:rPr>
              <a:t>3</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8800"/>
                </a:solidFill>
                <a:effectLst/>
                <a:latin typeface="Courier New" panose="02070309020205020404" pitchFamily="49" charset="0"/>
              </a:rPr>
              <a:t>'</a:t>
            </a:r>
            <a:r>
              <a:rPr kumimoji="0" lang="en-US" altLang="en-US" sz="2000" b="0" i="0" u="none" strike="noStrike" cap="none" normalizeH="0" baseline="0" dirty="0" err="1">
                <a:ln>
                  <a:noFill/>
                </a:ln>
                <a:solidFill>
                  <a:srgbClr val="008800"/>
                </a:solidFill>
                <a:effectLst/>
                <a:latin typeface="Courier New" panose="02070309020205020404" pitchFamily="49" charset="0"/>
              </a:rPr>
              <a:t>kaushik</a:t>
            </a:r>
            <a:r>
              <a:rPr kumimoji="0" lang="en-US" altLang="en-US" sz="2000" b="0" i="0" u="none" strike="noStrike" cap="none" normalizeH="0" baseline="0" dirty="0">
                <a:ln>
                  <a:noFill/>
                </a:ln>
                <a:solidFill>
                  <a:srgbClr val="008800"/>
                </a:solidFill>
                <a:effectLst/>
                <a:latin typeface="Courier New" panose="02070309020205020404" pitchFamily="49" charset="0"/>
              </a:rPr>
              <a:t>'</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6666"/>
                </a:solidFill>
                <a:effectLst/>
                <a:latin typeface="Courier New" panose="02070309020205020404" pitchFamily="49" charset="0"/>
              </a:rPr>
              <a:t>23</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8800"/>
                </a:solidFill>
                <a:effectLst/>
                <a:latin typeface="Courier New" panose="02070309020205020404" pitchFamily="49" charset="0"/>
              </a:rPr>
              <a:t>'Kota'</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6666"/>
                </a:solidFill>
                <a:effectLst/>
                <a:latin typeface="Courier New" panose="02070309020205020404" pitchFamily="49" charset="0"/>
              </a:rPr>
              <a:t>2000.00</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6666"/>
                </a:solidFill>
                <a:effectLst/>
                <a:latin typeface="Courier New" panose="02070309020205020404" pitchFamily="49" charset="0"/>
              </a:rPr>
              <a:t>4</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8800"/>
                </a:solidFill>
                <a:effectLst/>
                <a:latin typeface="Courier New" panose="02070309020205020404" pitchFamily="49" charset="0"/>
              </a:rPr>
              <a:t>'</a:t>
            </a:r>
            <a:r>
              <a:rPr kumimoji="0" lang="en-US" altLang="en-US" sz="2000" b="0" i="0" u="none" strike="noStrike" cap="none" normalizeH="0" baseline="0" dirty="0" err="1">
                <a:ln>
                  <a:noFill/>
                </a:ln>
                <a:solidFill>
                  <a:srgbClr val="008800"/>
                </a:solidFill>
                <a:effectLst/>
                <a:latin typeface="Courier New" panose="02070309020205020404" pitchFamily="49" charset="0"/>
              </a:rPr>
              <a:t>Chaitali</a:t>
            </a:r>
            <a:r>
              <a:rPr kumimoji="0" lang="en-US" altLang="en-US" sz="2000" b="0" i="0" u="none" strike="noStrike" cap="none" normalizeH="0" baseline="0" dirty="0">
                <a:ln>
                  <a:noFill/>
                </a:ln>
                <a:solidFill>
                  <a:srgbClr val="008800"/>
                </a:solidFill>
                <a:effectLst/>
                <a:latin typeface="Courier New" panose="02070309020205020404" pitchFamily="49" charset="0"/>
              </a:rPr>
              <a:t>'</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6666"/>
                </a:solidFill>
                <a:effectLst/>
                <a:latin typeface="Courier New" panose="02070309020205020404" pitchFamily="49" charset="0"/>
              </a:rPr>
              <a:t>25</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8800"/>
                </a:solidFill>
                <a:effectLst/>
                <a:latin typeface="Courier New" panose="02070309020205020404" pitchFamily="49" charset="0"/>
              </a:rPr>
              <a:t>'Mumbai'</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6666"/>
                </a:solidFill>
                <a:effectLst/>
                <a:latin typeface="Courier New" panose="02070309020205020404" pitchFamily="49" charset="0"/>
              </a:rPr>
              <a:t>6500.00</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6666"/>
                </a:solidFill>
                <a:effectLst/>
                <a:latin typeface="Courier New" panose="02070309020205020404" pitchFamily="49" charset="0"/>
              </a:rPr>
              <a:t>5</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8800"/>
                </a:solidFill>
                <a:effectLst/>
                <a:latin typeface="Courier New" panose="02070309020205020404" pitchFamily="49" charset="0"/>
              </a:rPr>
              <a:t>'Hardik'</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6666"/>
                </a:solidFill>
                <a:effectLst/>
                <a:latin typeface="Courier New" panose="02070309020205020404" pitchFamily="49" charset="0"/>
              </a:rPr>
              <a:t>27</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8800"/>
                </a:solidFill>
                <a:effectLst/>
                <a:latin typeface="Courier New" panose="02070309020205020404" pitchFamily="49" charset="0"/>
              </a:rPr>
              <a:t>'Bhopal'</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6666"/>
                </a:solidFill>
                <a:effectLst/>
                <a:latin typeface="Courier New" panose="02070309020205020404" pitchFamily="49" charset="0"/>
              </a:rPr>
              <a:t>8500.00</a:t>
            </a:r>
            <a:r>
              <a:rPr kumimoji="0" lang="en-US" altLang="en-US" sz="2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6666"/>
                </a:solidFill>
                <a:effectLst/>
                <a:latin typeface="Courier New" panose="02070309020205020404" pitchFamily="49" charset="0"/>
              </a:rPr>
              <a:t>6</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8800"/>
                </a:solidFill>
                <a:effectLst/>
                <a:latin typeface="Courier New" panose="02070309020205020404" pitchFamily="49" charset="0"/>
              </a:rPr>
              <a:t>'Komal'</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6666"/>
                </a:solidFill>
                <a:effectLst/>
                <a:latin typeface="Courier New" panose="02070309020205020404" pitchFamily="49" charset="0"/>
              </a:rPr>
              <a:t>22</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8800"/>
                </a:solidFill>
                <a:effectLst/>
                <a:latin typeface="Courier New" panose="02070309020205020404" pitchFamily="49" charset="0"/>
              </a:rPr>
              <a:t>'MP'</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6666"/>
                </a:solidFill>
                <a:effectLst/>
                <a:latin typeface="Courier New" panose="02070309020205020404" pitchFamily="49" charset="0"/>
              </a:rPr>
              <a:t>4500.00</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D50FA0F0-8411-4A31-98BC-A23DC21FC52E}"/>
              </a:ext>
            </a:extLst>
          </p:cNvPr>
          <p:cNvSpPr txBox="1"/>
          <p:nvPr/>
        </p:nvSpPr>
        <p:spPr>
          <a:xfrm>
            <a:off x="6696221" y="1111938"/>
            <a:ext cx="3545059" cy="369332"/>
          </a:xfrm>
          <a:prstGeom prst="rect">
            <a:avLst/>
          </a:prstGeom>
          <a:noFill/>
        </p:spPr>
        <p:txBody>
          <a:bodyPr wrap="square" rtlCol="0">
            <a:spAutoFit/>
          </a:bodyPr>
          <a:lstStyle/>
          <a:p>
            <a:r>
              <a:rPr lang="en-US" dirty="0"/>
              <a:t>Insert with field names included</a:t>
            </a:r>
            <a:endParaRPr lang="en-IN" dirty="0"/>
          </a:p>
        </p:txBody>
      </p:sp>
      <p:sp>
        <p:nvSpPr>
          <p:cNvPr id="11" name="TextBox 10">
            <a:extLst>
              <a:ext uri="{FF2B5EF4-FFF2-40B4-BE49-F238E27FC236}">
                <a16:creationId xmlns:a16="http://schemas.microsoft.com/office/drawing/2014/main" id="{6B24EDF6-3E6F-4FD7-BFB8-797B428F20BB}"/>
              </a:ext>
            </a:extLst>
          </p:cNvPr>
          <p:cNvSpPr txBox="1"/>
          <p:nvPr/>
        </p:nvSpPr>
        <p:spPr>
          <a:xfrm>
            <a:off x="5928589" y="3151768"/>
            <a:ext cx="3545059" cy="369332"/>
          </a:xfrm>
          <a:prstGeom prst="rect">
            <a:avLst/>
          </a:prstGeom>
          <a:noFill/>
        </p:spPr>
        <p:txBody>
          <a:bodyPr wrap="square" rtlCol="0">
            <a:spAutoFit/>
          </a:bodyPr>
          <a:lstStyle/>
          <a:p>
            <a:r>
              <a:rPr lang="en-US" dirty="0"/>
              <a:t>Insert without field names </a:t>
            </a:r>
            <a:endParaRPr lang="en-IN" dirty="0"/>
          </a:p>
        </p:txBody>
      </p:sp>
      <p:sp>
        <p:nvSpPr>
          <p:cNvPr id="12" name="TextBox 11">
            <a:extLst>
              <a:ext uri="{FF2B5EF4-FFF2-40B4-BE49-F238E27FC236}">
                <a16:creationId xmlns:a16="http://schemas.microsoft.com/office/drawing/2014/main" id="{A9C3F444-F901-4ADE-B0DF-724BBD9F66A5}"/>
              </a:ext>
            </a:extLst>
          </p:cNvPr>
          <p:cNvSpPr txBox="1"/>
          <p:nvPr/>
        </p:nvSpPr>
        <p:spPr>
          <a:xfrm>
            <a:off x="7453532" y="5779662"/>
            <a:ext cx="3545059" cy="646331"/>
          </a:xfrm>
          <a:prstGeom prst="rect">
            <a:avLst/>
          </a:prstGeom>
          <a:noFill/>
        </p:spPr>
        <p:txBody>
          <a:bodyPr wrap="square" rtlCol="0">
            <a:spAutoFit/>
          </a:bodyPr>
          <a:lstStyle/>
          <a:p>
            <a:r>
              <a:rPr lang="en-US" dirty="0"/>
              <a:t>Insert without field names and multiple values at same time</a:t>
            </a:r>
            <a:endParaRPr lang="en-IN" dirty="0"/>
          </a:p>
        </p:txBody>
      </p:sp>
    </p:spTree>
    <p:extLst>
      <p:ext uri="{BB962C8B-B14F-4D97-AF65-F5344CB8AC3E}">
        <p14:creationId xmlns:p14="http://schemas.microsoft.com/office/powerpoint/2010/main" val="1239897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CE9E-8EC6-463F-A5BB-3474D00C2834}"/>
              </a:ext>
            </a:extLst>
          </p:cNvPr>
          <p:cNvSpPr>
            <a:spLocks noGrp="1"/>
          </p:cNvSpPr>
          <p:nvPr>
            <p:ph type="title"/>
          </p:nvPr>
        </p:nvSpPr>
        <p:spPr>
          <a:xfrm>
            <a:off x="232856" y="379192"/>
            <a:ext cx="10515600" cy="1325563"/>
          </a:xfrm>
        </p:spPr>
        <p:txBody>
          <a:bodyPr/>
          <a:lstStyle/>
          <a:p>
            <a:r>
              <a:rPr lang="en-US" dirty="0"/>
              <a:t>Insert multiple rows  in single query;</a:t>
            </a:r>
            <a:endParaRPr lang="en-IN" dirty="0"/>
          </a:p>
        </p:txBody>
      </p:sp>
      <p:sp>
        <p:nvSpPr>
          <p:cNvPr id="4" name="Rectangle 1">
            <a:extLst>
              <a:ext uri="{FF2B5EF4-FFF2-40B4-BE49-F238E27FC236}">
                <a16:creationId xmlns:a16="http://schemas.microsoft.com/office/drawing/2014/main" id="{36FAE139-CE3F-4D2B-8834-BCEDE32BE574}"/>
              </a:ext>
            </a:extLst>
          </p:cNvPr>
          <p:cNvSpPr>
            <a:spLocks noGrp="1" noChangeArrowheads="1"/>
          </p:cNvSpPr>
          <p:nvPr>
            <p:ph idx="1"/>
          </p:nvPr>
        </p:nvSpPr>
        <p:spPr bwMode="auto">
          <a:xfrm>
            <a:off x="232856" y="2247325"/>
            <a:ext cx="10956846" cy="184795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INSERT INTO CUSTOMERS VALUES </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6666"/>
                </a:solidFill>
                <a:effectLst/>
                <a:latin typeface="Courier New" panose="02070309020205020404" pitchFamily="49" charset="0"/>
              </a:rPr>
              <a:t>1</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8800"/>
                </a:solidFill>
                <a:effectLst/>
                <a:latin typeface="Courier New" panose="02070309020205020404" pitchFamily="49" charset="0"/>
              </a:rPr>
              <a:t>'Ramesh'</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6666"/>
                </a:solidFill>
                <a:effectLst/>
                <a:latin typeface="Courier New" panose="02070309020205020404" pitchFamily="49" charset="0"/>
              </a:rPr>
              <a:t>32</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8800"/>
                </a:solidFill>
                <a:effectLst/>
                <a:latin typeface="Courier New" panose="02070309020205020404" pitchFamily="49" charset="0"/>
              </a:rPr>
              <a:t>'Ahmedabad'</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6666"/>
                </a:solidFill>
                <a:effectLst/>
                <a:latin typeface="Courier New" panose="02070309020205020404" pitchFamily="49" charset="0"/>
              </a:rPr>
              <a:t>2000.00</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6666"/>
                </a:solidFill>
                <a:effectLst/>
                <a:latin typeface="Courier New" panose="02070309020205020404" pitchFamily="49" charset="0"/>
              </a:rPr>
              <a:t>2</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8800"/>
                </a:solidFill>
                <a:effectLst/>
                <a:latin typeface="Courier New" panose="02070309020205020404" pitchFamily="49" charset="0"/>
              </a:rPr>
              <a:t>'</a:t>
            </a:r>
            <a:r>
              <a:rPr kumimoji="0" lang="en-US" altLang="en-US" sz="2000" b="0" i="0" u="none" strike="noStrike" cap="none" normalizeH="0" baseline="0" dirty="0" err="1">
                <a:ln>
                  <a:noFill/>
                </a:ln>
                <a:solidFill>
                  <a:srgbClr val="008800"/>
                </a:solidFill>
                <a:effectLst/>
                <a:latin typeface="Courier New" panose="02070309020205020404" pitchFamily="49" charset="0"/>
              </a:rPr>
              <a:t>Khilan</a:t>
            </a:r>
            <a:r>
              <a:rPr kumimoji="0" lang="en-US" altLang="en-US" sz="2000" b="0" i="0" u="none" strike="noStrike" cap="none" normalizeH="0" baseline="0" dirty="0">
                <a:ln>
                  <a:noFill/>
                </a:ln>
                <a:solidFill>
                  <a:srgbClr val="008800"/>
                </a:solidFill>
                <a:effectLst/>
                <a:latin typeface="Courier New" panose="02070309020205020404" pitchFamily="49" charset="0"/>
              </a:rPr>
              <a:t>'</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6666"/>
                </a:solidFill>
                <a:effectLst/>
                <a:latin typeface="Courier New" panose="02070309020205020404" pitchFamily="49" charset="0"/>
              </a:rPr>
              <a:t>25</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8800"/>
                </a:solidFill>
                <a:effectLst/>
                <a:latin typeface="Courier New" panose="02070309020205020404" pitchFamily="49" charset="0"/>
              </a:rPr>
              <a:t>'Delhi'</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6666"/>
                </a:solidFill>
                <a:effectLst/>
                <a:latin typeface="Courier New" panose="02070309020205020404" pitchFamily="49" charset="0"/>
              </a:rPr>
              <a:t>1500.00</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6666"/>
                </a:solidFill>
                <a:effectLst/>
                <a:latin typeface="Courier New" panose="02070309020205020404" pitchFamily="49" charset="0"/>
              </a:rPr>
              <a:t>3</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8800"/>
                </a:solidFill>
                <a:effectLst/>
                <a:latin typeface="Courier New" panose="02070309020205020404" pitchFamily="49" charset="0"/>
              </a:rPr>
              <a:t>'</a:t>
            </a:r>
            <a:r>
              <a:rPr kumimoji="0" lang="en-US" altLang="en-US" sz="2000" b="0" i="0" u="none" strike="noStrike" cap="none" normalizeH="0" baseline="0" dirty="0" err="1">
                <a:ln>
                  <a:noFill/>
                </a:ln>
                <a:solidFill>
                  <a:srgbClr val="008800"/>
                </a:solidFill>
                <a:effectLst/>
                <a:latin typeface="Courier New" panose="02070309020205020404" pitchFamily="49" charset="0"/>
              </a:rPr>
              <a:t>kaushik</a:t>
            </a:r>
            <a:r>
              <a:rPr kumimoji="0" lang="en-US" altLang="en-US" sz="2000" b="0" i="0" u="none" strike="noStrike" cap="none" normalizeH="0" baseline="0" dirty="0">
                <a:ln>
                  <a:noFill/>
                </a:ln>
                <a:solidFill>
                  <a:srgbClr val="008800"/>
                </a:solidFill>
                <a:effectLst/>
                <a:latin typeface="Courier New" panose="02070309020205020404" pitchFamily="49" charset="0"/>
              </a:rPr>
              <a:t>'</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6666"/>
                </a:solidFill>
                <a:effectLst/>
                <a:latin typeface="Courier New" panose="02070309020205020404" pitchFamily="49" charset="0"/>
              </a:rPr>
              <a:t>23</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8800"/>
                </a:solidFill>
                <a:effectLst/>
                <a:latin typeface="Courier New" panose="02070309020205020404" pitchFamily="49" charset="0"/>
              </a:rPr>
              <a:t>'Kota'</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6666"/>
                </a:solidFill>
                <a:effectLst/>
                <a:latin typeface="Courier New" panose="02070309020205020404" pitchFamily="49" charset="0"/>
              </a:rPr>
              <a:t>2000.00</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6666"/>
                </a:solidFill>
                <a:effectLst/>
                <a:latin typeface="Courier New" panose="02070309020205020404" pitchFamily="49" charset="0"/>
              </a:rPr>
              <a:t>4</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8800"/>
                </a:solidFill>
                <a:effectLst/>
                <a:latin typeface="Courier New" panose="02070309020205020404" pitchFamily="49" charset="0"/>
              </a:rPr>
              <a:t>'</a:t>
            </a:r>
            <a:r>
              <a:rPr kumimoji="0" lang="en-US" altLang="en-US" sz="2000" b="0" i="0" u="none" strike="noStrike" cap="none" normalizeH="0" baseline="0" dirty="0" err="1">
                <a:ln>
                  <a:noFill/>
                </a:ln>
                <a:solidFill>
                  <a:srgbClr val="008800"/>
                </a:solidFill>
                <a:effectLst/>
                <a:latin typeface="Courier New" panose="02070309020205020404" pitchFamily="49" charset="0"/>
              </a:rPr>
              <a:t>Chaitali</a:t>
            </a:r>
            <a:r>
              <a:rPr kumimoji="0" lang="en-US" altLang="en-US" sz="2000" b="0" i="0" u="none" strike="noStrike" cap="none" normalizeH="0" baseline="0" dirty="0">
                <a:ln>
                  <a:noFill/>
                </a:ln>
                <a:solidFill>
                  <a:srgbClr val="008800"/>
                </a:solidFill>
                <a:effectLst/>
                <a:latin typeface="Courier New" panose="02070309020205020404" pitchFamily="49" charset="0"/>
              </a:rPr>
              <a:t>'</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6666"/>
                </a:solidFill>
                <a:effectLst/>
                <a:latin typeface="Courier New" panose="02070309020205020404" pitchFamily="49" charset="0"/>
              </a:rPr>
              <a:t>25</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8800"/>
                </a:solidFill>
                <a:effectLst/>
                <a:latin typeface="Courier New" panose="02070309020205020404" pitchFamily="49" charset="0"/>
              </a:rPr>
              <a:t>'Mumbai'</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6666"/>
                </a:solidFill>
                <a:effectLst/>
                <a:latin typeface="Courier New" panose="02070309020205020404" pitchFamily="49" charset="0"/>
              </a:rPr>
              <a:t>6500.00</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6666"/>
                </a:solidFill>
                <a:effectLst/>
                <a:latin typeface="Courier New" panose="02070309020205020404" pitchFamily="49" charset="0"/>
              </a:rPr>
              <a:t>5</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8800"/>
                </a:solidFill>
                <a:effectLst/>
                <a:latin typeface="Courier New" panose="02070309020205020404" pitchFamily="49" charset="0"/>
              </a:rPr>
              <a:t>'Hardik'</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6666"/>
                </a:solidFill>
                <a:effectLst/>
                <a:latin typeface="Courier New" panose="02070309020205020404" pitchFamily="49" charset="0"/>
              </a:rPr>
              <a:t>27</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8800"/>
                </a:solidFill>
                <a:effectLst/>
                <a:latin typeface="Courier New" panose="02070309020205020404" pitchFamily="49" charset="0"/>
              </a:rPr>
              <a:t>'Bhopal'</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6666"/>
                </a:solidFill>
                <a:effectLst/>
                <a:latin typeface="Courier New" panose="02070309020205020404" pitchFamily="49" charset="0"/>
              </a:rPr>
              <a:t>8500.00</a:t>
            </a:r>
            <a:r>
              <a:rPr kumimoji="0" lang="en-US" altLang="en-US" sz="2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6666"/>
                </a:solidFill>
                <a:effectLst/>
                <a:latin typeface="Courier New" panose="02070309020205020404" pitchFamily="49" charset="0"/>
              </a:rPr>
              <a:t>6</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8800"/>
                </a:solidFill>
                <a:effectLst/>
                <a:latin typeface="Courier New" panose="02070309020205020404" pitchFamily="49" charset="0"/>
              </a:rPr>
              <a:t>'Komal'</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6666"/>
                </a:solidFill>
                <a:effectLst/>
                <a:latin typeface="Courier New" panose="02070309020205020404" pitchFamily="49" charset="0"/>
              </a:rPr>
              <a:t>22</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8800"/>
                </a:solidFill>
                <a:effectLst/>
                <a:latin typeface="Courier New" panose="02070309020205020404" pitchFamily="49" charset="0"/>
              </a:rPr>
              <a:t>'MP'</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6666"/>
                </a:solidFill>
                <a:effectLst/>
                <a:latin typeface="Courier New" panose="02070309020205020404" pitchFamily="49" charset="0"/>
              </a:rPr>
              <a:t>4500.00</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9458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DDF53-AB99-486A-9EE3-8B4E72F4E983}"/>
              </a:ext>
            </a:extLst>
          </p:cNvPr>
          <p:cNvSpPr>
            <a:spLocks noGrp="1"/>
          </p:cNvSpPr>
          <p:nvPr>
            <p:ph type="title"/>
          </p:nvPr>
        </p:nvSpPr>
        <p:spPr/>
        <p:txBody>
          <a:bodyPr/>
          <a:lstStyle/>
          <a:p>
            <a:r>
              <a:rPr lang="en-US" dirty="0"/>
              <a:t>syllabus</a:t>
            </a:r>
            <a:endParaRPr lang="en-IN" dirty="0"/>
          </a:p>
        </p:txBody>
      </p:sp>
      <p:sp>
        <p:nvSpPr>
          <p:cNvPr id="3" name="Content Placeholder 2">
            <a:extLst>
              <a:ext uri="{FF2B5EF4-FFF2-40B4-BE49-F238E27FC236}">
                <a16:creationId xmlns:a16="http://schemas.microsoft.com/office/drawing/2014/main" id="{BC88C4BC-99AF-447D-84DF-EA1BC8B1A9DA}"/>
              </a:ext>
            </a:extLst>
          </p:cNvPr>
          <p:cNvSpPr>
            <a:spLocks noGrp="1"/>
          </p:cNvSpPr>
          <p:nvPr>
            <p:ph idx="1"/>
          </p:nvPr>
        </p:nvSpPr>
        <p:spPr/>
        <p:txBody>
          <a:bodyPr/>
          <a:lstStyle/>
          <a:p>
            <a:pPr algn="just">
              <a:lnSpc>
                <a:spcPct val="107000"/>
              </a:lnSpc>
              <a:spcAft>
                <a:spcPts val="800"/>
              </a:spcAft>
            </a:pPr>
            <a:r>
              <a:rPr lang="en-IN" sz="1800"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SQL Commands: DDL, DML, TCL, DCL</a:t>
            </a:r>
            <a:endPar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Types of Constraints (Primary, Alternate, Not Null, Check, Foreign), </a:t>
            </a:r>
          </a:p>
          <a:p>
            <a:pPr algn="just">
              <a:lnSpc>
                <a:spcPct val="107000"/>
              </a:lnSpc>
              <a:spcAft>
                <a:spcPts val="800"/>
              </a:spcAft>
            </a:pPr>
            <a:r>
              <a:rPr lang="en-IN" sz="1800"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Basic form of SQL query, joins, outer joins, set operations, group operations,</a:t>
            </a:r>
          </a:p>
          <a:p>
            <a:pPr algn="just">
              <a:lnSpc>
                <a:spcPct val="107000"/>
              </a:lnSpc>
              <a:spcAft>
                <a:spcPts val="800"/>
              </a:spcAft>
            </a:pPr>
            <a:r>
              <a:rPr lang="en-IN" sz="1800"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 various types of queries,</a:t>
            </a:r>
          </a:p>
          <a:p>
            <a:pPr algn="just">
              <a:lnSpc>
                <a:spcPct val="107000"/>
              </a:lnSpc>
              <a:spcAft>
                <a:spcPts val="800"/>
              </a:spcAft>
            </a:pPr>
            <a:endParaRPr lang="en-IN" sz="1800" dirty="0">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 PL/SQL (Cursor, Procedures, Functions, Packages, Triggers…)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83334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C38E-674F-4A32-A39F-51641A00EC1D}"/>
              </a:ext>
            </a:extLst>
          </p:cNvPr>
          <p:cNvSpPr>
            <a:spLocks noGrp="1"/>
          </p:cNvSpPr>
          <p:nvPr>
            <p:ph type="title"/>
          </p:nvPr>
        </p:nvSpPr>
        <p:spPr/>
        <p:txBody>
          <a:bodyPr/>
          <a:lstStyle/>
          <a:p>
            <a:r>
              <a:rPr lang="en-US" dirty="0"/>
              <a:t>Insert using another table</a:t>
            </a:r>
            <a:endParaRPr lang="en-IN" dirty="0"/>
          </a:p>
        </p:txBody>
      </p:sp>
      <p:pic>
        <p:nvPicPr>
          <p:cNvPr id="5" name="Content Placeholder 4">
            <a:extLst>
              <a:ext uri="{FF2B5EF4-FFF2-40B4-BE49-F238E27FC236}">
                <a16:creationId xmlns:a16="http://schemas.microsoft.com/office/drawing/2014/main" id="{D8C54D8F-EF2D-4D6D-BA83-1B90C047285B}"/>
              </a:ext>
            </a:extLst>
          </p:cNvPr>
          <p:cNvPicPr>
            <a:picLocks noGrp="1" noChangeAspect="1"/>
          </p:cNvPicPr>
          <p:nvPr>
            <p:ph idx="1"/>
          </p:nvPr>
        </p:nvPicPr>
        <p:blipFill>
          <a:blip r:embed="rId2"/>
          <a:stretch>
            <a:fillRect/>
          </a:stretch>
        </p:blipFill>
        <p:spPr>
          <a:xfrm>
            <a:off x="506437" y="1885071"/>
            <a:ext cx="11254154" cy="4797083"/>
          </a:xfrm>
        </p:spPr>
      </p:pic>
    </p:spTree>
    <p:extLst>
      <p:ext uri="{BB962C8B-B14F-4D97-AF65-F5344CB8AC3E}">
        <p14:creationId xmlns:p14="http://schemas.microsoft.com/office/powerpoint/2010/main" val="3791544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C61F6-9A84-407E-B9C9-49E74C962F9C}"/>
              </a:ext>
            </a:extLst>
          </p:cNvPr>
          <p:cNvSpPr>
            <a:spLocks noGrp="1"/>
          </p:cNvSpPr>
          <p:nvPr>
            <p:ph type="title"/>
          </p:nvPr>
        </p:nvSpPr>
        <p:spPr/>
        <p:txBody>
          <a:bodyPr/>
          <a:lstStyle/>
          <a:p>
            <a:r>
              <a:rPr lang="en-US" dirty="0"/>
              <a:t>SELECT</a:t>
            </a:r>
            <a:endParaRPr lang="en-IN" dirty="0"/>
          </a:p>
        </p:txBody>
      </p:sp>
      <p:sp>
        <p:nvSpPr>
          <p:cNvPr id="3" name="Content Placeholder 2">
            <a:extLst>
              <a:ext uri="{FF2B5EF4-FFF2-40B4-BE49-F238E27FC236}">
                <a16:creationId xmlns:a16="http://schemas.microsoft.com/office/drawing/2014/main" id="{6E608A93-6069-46A1-9963-4D3605CDFEE2}"/>
              </a:ext>
            </a:extLst>
          </p:cNvPr>
          <p:cNvSpPr>
            <a:spLocks noGrp="1"/>
          </p:cNvSpPr>
          <p:nvPr>
            <p:ph idx="1"/>
          </p:nvPr>
        </p:nvSpPr>
        <p:spPr/>
        <p:txBody>
          <a:bodyPr/>
          <a:lstStyle/>
          <a:p>
            <a:r>
              <a:rPr lang="en-IN" b="0" i="0" dirty="0">
                <a:solidFill>
                  <a:srgbClr val="FF0000"/>
                </a:solidFill>
                <a:effectLst/>
                <a:latin typeface="open sans" panose="020B0606030504020204" pitchFamily="34" charset="0"/>
              </a:rPr>
              <a:t>SELECT * FROM &lt;</a:t>
            </a:r>
            <a:r>
              <a:rPr lang="en-IN" b="0" i="0" dirty="0" err="1">
                <a:solidFill>
                  <a:srgbClr val="FF0000"/>
                </a:solidFill>
                <a:effectLst/>
                <a:latin typeface="open sans" panose="020B0606030504020204" pitchFamily="34" charset="0"/>
              </a:rPr>
              <a:t>table_name</a:t>
            </a:r>
            <a:r>
              <a:rPr lang="en-IN" b="0" i="0" dirty="0">
                <a:solidFill>
                  <a:srgbClr val="FF0000"/>
                </a:solidFill>
                <a:effectLst/>
                <a:latin typeface="open sans" panose="020B0606030504020204" pitchFamily="34" charset="0"/>
              </a:rPr>
              <a:t>&gt;;</a:t>
            </a:r>
          </a:p>
          <a:p>
            <a:endParaRPr lang="en-IN" dirty="0">
              <a:solidFill>
                <a:srgbClr val="212121"/>
              </a:solidFill>
              <a:latin typeface="open sans" panose="020B0606030504020204" pitchFamily="34" charset="0"/>
            </a:endParaRPr>
          </a:p>
          <a:p>
            <a:endParaRPr lang="en-IN" dirty="0">
              <a:solidFill>
                <a:srgbClr val="212121"/>
              </a:solidFill>
              <a:latin typeface="open sans" panose="020B0606030504020204" pitchFamily="34" charset="0"/>
            </a:endParaRPr>
          </a:p>
          <a:p>
            <a:r>
              <a:rPr lang="en-IN" dirty="0" err="1">
                <a:solidFill>
                  <a:srgbClr val="212121"/>
                </a:solidFill>
                <a:latin typeface="open sans" panose="020B0606030504020204" pitchFamily="34" charset="0"/>
              </a:rPr>
              <a:t>E,g</a:t>
            </a:r>
            <a:r>
              <a:rPr lang="en-IN" dirty="0">
                <a:solidFill>
                  <a:srgbClr val="212121"/>
                </a:solidFill>
                <a:latin typeface="open sans" panose="020B0606030504020204" pitchFamily="34" charset="0"/>
              </a:rPr>
              <a:t>: </a:t>
            </a:r>
            <a:r>
              <a:rPr lang="en-IN" b="1" i="0" dirty="0">
                <a:solidFill>
                  <a:srgbClr val="006699"/>
                </a:solidFill>
                <a:effectLst/>
                <a:latin typeface="Consolas" panose="020B0609020204030204" pitchFamily="49" charset="0"/>
              </a:rPr>
              <a:t>SELECT</a:t>
            </a:r>
            <a:r>
              <a:rPr lang="en-IN" b="0" i="0" dirty="0">
                <a:solidFill>
                  <a:srgbClr val="000000"/>
                </a:solidFill>
                <a:effectLst/>
                <a:latin typeface="Consolas" panose="020B0609020204030204" pitchFamily="49" charset="0"/>
              </a:rPr>
              <a:t> * </a:t>
            </a:r>
            <a:r>
              <a:rPr lang="en-IN" b="1" i="0" dirty="0">
                <a:solidFill>
                  <a:srgbClr val="006699"/>
                </a:solidFill>
                <a:effectLst/>
                <a:latin typeface="Consolas" panose="020B0609020204030204" pitchFamily="49" charset="0"/>
              </a:rPr>
              <a:t>FROM</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DDLTest</a:t>
            </a: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921718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13FCE-B716-4FE7-B4FC-AB66C5428024}"/>
              </a:ext>
            </a:extLst>
          </p:cNvPr>
          <p:cNvSpPr>
            <a:spLocks noGrp="1"/>
          </p:cNvSpPr>
          <p:nvPr>
            <p:ph type="title"/>
          </p:nvPr>
        </p:nvSpPr>
        <p:spPr/>
        <p:txBody>
          <a:bodyPr/>
          <a:lstStyle/>
          <a:p>
            <a:r>
              <a:rPr lang="en-US" dirty="0"/>
              <a:t>UPDATE</a:t>
            </a:r>
            <a:endParaRPr lang="en-IN" dirty="0"/>
          </a:p>
        </p:txBody>
      </p:sp>
      <p:sp>
        <p:nvSpPr>
          <p:cNvPr id="3" name="Content Placeholder 2">
            <a:extLst>
              <a:ext uri="{FF2B5EF4-FFF2-40B4-BE49-F238E27FC236}">
                <a16:creationId xmlns:a16="http://schemas.microsoft.com/office/drawing/2014/main" id="{4A3D0C49-43EF-4902-965F-F010D9B4A454}"/>
              </a:ext>
            </a:extLst>
          </p:cNvPr>
          <p:cNvSpPr>
            <a:spLocks noGrp="1"/>
          </p:cNvSpPr>
          <p:nvPr>
            <p:ph idx="1"/>
          </p:nvPr>
        </p:nvSpPr>
        <p:spPr/>
        <p:txBody>
          <a:bodyPr/>
          <a:lstStyle/>
          <a:p>
            <a:r>
              <a:rPr lang="en-US" dirty="0"/>
              <a:t>Syntax:</a:t>
            </a:r>
          </a:p>
          <a:p>
            <a:endParaRPr lang="en-US" b="0" i="0" dirty="0">
              <a:solidFill>
                <a:srgbClr val="212121"/>
              </a:solidFill>
              <a:effectLst/>
              <a:latin typeface="open sans" panose="020B0606030504020204" pitchFamily="34" charset="0"/>
            </a:endParaRPr>
          </a:p>
          <a:p>
            <a:pPr marL="0" indent="0">
              <a:buNone/>
            </a:pPr>
            <a:r>
              <a:rPr lang="en-US" b="0" i="0" dirty="0">
                <a:solidFill>
                  <a:srgbClr val="FF0000"/>
                </a:solidFill>
                <a:effectLst/>
                <a:latin typeface="open sans" panose="020B0606030504020204" pitchFamily="34" charset="0"/>
              </a:rPr>
              <a:t>UPDATE &lt;table name&gt; set (</a:t>
            </a:r>
            <a:r>
              <a:rPr lang="en-US" b="0" i="0" dirty="0" err="1">
                <a:solidFill>
                  <a:srgbClr val="FF0000"/>
                </a:solidFill>
                <a:effectLst/>
                <a:latin typeface="open sans" panose="020B0606030504020204" pitchFamily="34" charset="0"/>
              </a:rPr>
              <a:t>to_calculation</a:t>
            </a:r>
            <a:r>
              <a:rPr lang="en-US" b="0" i="0" dirty="0">
                <a:solidFill>
                  <a:srgbClr val="FF0000"/>
                </a:solidFill>
                <a:effectLst/>
                <a:latin typeface="open sans" panose="020B0606030504020204" pitchFamily="34" charset="0"/>
              </a:rPr>
              <a:t>);</a:t>
            </a:r>
          </a:p>
          <a:p>
            <a:endParaRPr lang="en-US" dirty="0">
              <a:solidFill>
                <a:srgbClr val="212121"/>
              </a:solidFill>
              <a:latin typeface="open sans" panose="020B0606030504020204" pitchFamily="34" charset="0"/>
            </a:endParaRPr>
          </a:p>
          <a:p>
            <a:pPr marL="0" indent="0" algn="l">
              <a:buNone/>
            </a:pPr>
            <a:r>
              <a:rPr lang="en-US" dirty="0" err="1">
                <a:solidFill>
                  <a:srgbClr val="212121"/>
                </a:solidFill>
                <a:latin typeface="open sans" panose="020B0606030504020204" pitchFamily="34" charset="0"/>
              </a:rPr>
              <a:t>E,g</a:t>
            </a:r>
            <a:r>
              <a:rPr lang="en-US" dirty="0">
                <a:solidFill>
                  <a:srgbClr val="212121"/>
                </a:solidFill>
                <a:latin typeface="open sans" panose="020B0606030504020204" pitchFamily="34" charset="0"/>
              </a:rPr>
              <a:t>: </a:t>
            </a:r>
            <a:r>
              <a:rPr lang="en-US" b="1" i="0" dirty="0">
                <a:solidFill>
                  <a:srgbClr val="006699"/>
                </a:solidFill>
                <a:effectLst/>
                <a:latin typeface="Consolas" panose="020B0609020204030204" pitchFamily="49" charset="0"/>
              </a:rPr>
              <a:t>UPDATE</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ddlTest</a:t>
            </a:r>
            <a:r>
              <a:rPr lang="en-US" b="0" i="0" dirty="0">
                <a:solidFill>
                  <a:srgbClr val="000000"/>
                </a:solidFill>
                <a:effectLst/>
                <a:latin typeface="Consolas" panose="020B0609020204030204" pitchFamily="49" charset="0"/>
              </a:rPr>
              <a:t>  </a:t>
            </a:r>
            <a:r>
              <a:rPr lang="en-US" b="1" i="0" dirty="0">
                <a:solidFill>
                  <a:srgbClr val="006699"/>
                </a:solidFill>
                <a:effectLst/>
                <a:latin typeface="Consolas" panose="020B0609020204030204" pitchFamily="49" charset="0"/>
              </a:rPr>
              <a:t>SET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DDL_Value</a:t>
            </a:r>
            <a:r>
              <a:rPr lang="en-US" b="0" i="0" dirty="0">
                <a:solidFill>
                  <a:srgbClr val="000000"/>
                </a:solidFill>
                <a:effectLst/>
                <a:latin typeface="Consolas" panose="020B0609020204030204" pitchFamily="49" charset="0"/>
              </a:rPr>
              <a:t> = 555 </a:t>
            </a:r>
            <a:r>
              <a:rPr lang="en-US" b="1" i="0" dirty="0">
                <a:solidFill>
                  <a:srgbClr val="006699"/>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DDL_Type</a:t>
            </a:r>
            <a:r>
              <a:rPr lang="en-US" b="0" i="0" dirty="0">
                <a:solidFill>
                  <a:srgbClr val="000000"/>
                </a:solidFill>
                <a:effectLst/>
                <a:latin typeface="Consolas" panose="020B0609020204030204" pitchFamily="49" charset="0"/>
              </a:rPr>
              <a:t> = </a:t>
            </a:r>
            <a:r>
              <a:rPr lang="en-US" b="0" i="0" dirty="0">
                <a:solidFill>
                  <a:srgbClr val="0000FF"/>
                </a:solidFill>
                <a:effectLst/>
                <a:latin typeface="Consolas" panose="020B0609020204030204" pitchFamily="49" charset="0"/>
              </a:rPr>
              <a:t>'DML'</a:t>
            </a:r>
            <a:r>
              <a:rPr lang="en-US" b="0" i="0" dirty="0">
                <a:solidFill>
                  <a:srgbClr val="000000"/>
                </a:solidFill>
                <a:effectLst/>
                <a:latin typeface="Consolas" panose="020B0609020204030204" pitchFamily="49" charset="0"/>
              </a:rPr>
              <a:t>;</a:t>
            </a:r>
            <a:endParaRPr lang="en-US" b="0" i="0" dirty="0">
              <a:solidFill>
                <a:srgbClr val="5C5C5C"/>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855431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C8983-AF50-4A62-BD61-79B808444581}"/>
              </a:ext>
            </a:extLst>
          </p:cNvPr>
          <p:cNvSpPr>
            <a:spLocks noGrp="1"/>
          </p:cNvSpPr>
          <p:nvPr>
            <p:ph type="title"/>
          </p:nvPr>
        </p:nvSpPr>
        <p:spPr/>
        <p:txBody>
          <a:bodyPr/>
          <a:lstStyle/>
          <a:p>
            <a:r>
              <a:rPr lang="en-US" dirty="0"/>
              <a:t>DELETE</a:t>
            </a:r>
            <a:endParaRPr lang="en-IN" dirty="0"/>
          </a:p>
        </p:txBody>
      </p:sp>
      <p:sp>
        <p:nvSpPr>
          <p:cNvPr id="3" name="Content Placeholder 2">
            <a:extLst>
              <a:ext uri="{FF2B5EF4-FFF2-40B4-BE49-F238E27FC236}">
                <a16:creationId xmlns:a16="http://schemas.microsoft.com/office/drawing/2014/main" id="{57E0563E-630C-47F4-835F-7840E8D866D1}"/>
              </a:ext>
            </a:extLst>
          </p:cNvPr>
          <p:cNvSpPr>
            <a:spLocks noGrp="1"/>
          </p:cNvSpPr>
          <p:nvPr>
            <p:ph idx="1"/>
          </p:nvPr>
        </p:nvSpPr>
        <p:spPr/>
        <p:txBody>
          <a:bodyPr>
            <a:normAutofit lnSpcReduction="10000"/>
          </a:bodyPr>
          <a:lstStyle/>
          <a:p>
            <a:pPr marL="0" indent="0" algn="l">
              <a:buNone/>
            </a:pPr>
            <a:endParaRPr lang="en-US" dirty="0"/>
          </a:p>
          <a:p>
            <a:pPr marL="0" indent="0" algn="l">
              <a:buNone/>
            </a:pPr>
            <a:r>
              <a:rPr lang="en-US" dirty="0"/>
              <a:t>Syntax:</a:t>
            </a:r>
          </a:p>
          <a:p>
            <a:pPr marL="0" indent="0" algn="l">
              <a:buNone/>
            </a:pPr>
            <a:endParaRPr lang="en-US" dirty="0"/>
          </a:p>
          <a:p>
            <a:pPr marL="0" indent="0" algn="l">
              <a:buNone/>
            </a:pPr>
            <a:r>
              <a:rPr lang="en-IN" b="0" i="0" dirty="0">
                <a:solidFill>
                  <a:srgbClr val="FF0000"/>
                </a:solidFill>
                <a:effectLst/>
                <a:latin typeface="open sans" panose="020B0606030504020204" pitchFamily="34" charset="0"/>
              </a:rPr>
              <a:t>DELETE FROM &lt;</a:t>
            </a:r>
            <a:r>
              <a:rPr lang="en-IN" b="0" i="0" dirty="0" err="1">
                <a:solidFill>
                  <a:srgbClr val="FF0000"/>
                </a:solidFill>
                <a:effectLst/>
                <a:latin typeface="open sans" panose="020B0606030504020204" pitchFamily="34" charset="0"/>
              </a:rPr>
              <a:t>table_name</a:t>
            </a:r>
            <a:r>
              <a:rPr lang="en-IN" b="0" i="0" dirty="0">
                <a:solidFill>
                  <a:srgbClr val="FF0000"/>
                </a:solidFill>
                <a:effectLst/>
                <a:latin typeface="open sans" panose="020B0606030504020204" pitchFamily="34" charset="0"/>
              </a:rPr>
              <a:t>&gt;;</a:t>
            </a:r>
            <a:endParaRPr lang="en-US" dirty="0">
              <a:solidFill>
                <a:srgbClr val="FF0000"/>
              </a:solidFill>
            </a:endParaRPr>
          </a:p>
          <a:p>
            <a:pPr marL="0" indent="0" algn="l">
              <a:buNone/>
            </a:pPr>
            <a:endParaRPr lang="en-US" dirty="0"/>
          </a:p>
          <a:p>
            <a:pPr marL="0" indent="0" algn="l">
              <a:buNone/>
            </a:pPr>
            <a:endParaRPr lang="en-US" dirty="0"/>
          </a:p>
          <a:p>
            <a:pPr marL="0" indent="0" algn="l">
              <a:buNone/>
            </a:pPr>
            <a:endParaRPr lang="en-US" dirty="0"/>
          </a:p>
          <a:p>
            <a:pPr marL="0" indent="0" algn="l">
              <a:buNone/>
            </a:pPr>
            <a:r>
              <a:rPr lang="en-US" dirty="0" err="1"/>
              <a:t>E.g</a:t>
            </a:r>
            <a:r>
              <a:rPr lang="en-US" dirty="0"/>
              <a:t>: </a:t>
            </a:r>
            <a:r>
              <a:rPr lang="en-US" b="1" i="0" dirty="0">
                <a:solidFill>
                  <a:srgbClr val="006699"/>
                </a:solidFill>
                <a:effectLst/>
                <a:latin typeface="Consolas" panose="020B0609020204030204" pitchFamily="49" charset="0"/>
              </a:rPr>
              <a:t>DELETE</a:t>
            </a:r>
            <a:r>
              <a:rPr lang="en-US" b="0" i="0" dirty="0">
                <a:solidFill>
                  <a:srgbClr val="000000"/>
                </a:solidFill>
                <a:effectLst/>
                <a:latin typeface="Consolas" panose="020B0609020204030204" pitchFamily="49" charset="0"/>
              </a:rPr>
              <a:t> </a:t>
            </a:r>
            <a:r>
              <a:rPr lang="en-US" b="1" i="0" dirty="0">
                <a:solidFill>
                  <a:srgbClr val="006699"/>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DDLTest</a:t>
            </a:r>
            <a:r>
              <a:rPr lang="en-US" b="0" i="0" dirty="0">
                <a:solidFill>
                  <a:srgbClr val="000000"/>
                </a:solidFill>
                <a:effectLst/>
                <a:latin typeface="Consolas" panose="020B0609020204030204" pitchFamily="49" charset="0"/>
              </a:rPr>
              <a:t>  </a:t>
            </a:r>
            <a:endParaRPr lang="en-US" b="0" i="0" dirty="0">
              <a:solidFill>
                <a:srgbClr val="5C5C5C"/>
              </a:solidFill>
              <a:effectLst/>
              <a:latin typeface="Consolas" panose="020B0609020204030204" pitchFamily="49" charset="0"/>
            </a:endParaRPr>
          </a:p>
          <a:p>
            <a:pPr marL="0" indent="0" algn="l">
              <a:buNone/>
            </a:pPr>
            <a:r>
              <a:rPr lang="en-US" b="1" i="0" dirty="0">
                <a:solidFill>
                  <a:srgbClr val="006699"/>
                </a:solidFill>
                <a:effectLst/>
                <a:latin typeface="Consolas" panose="020B0609020204030204" pitchFamily="49" charset="0"/>
              </a:rPr>
              <a:t>Where</a:t>
            </a:r>
            <a:r>
              <a:rPr lang="en-US" b="0" i="0" dirty="0">
                <a:solidFill>
                  <a:srgbClr val="000000"/>
                </a:solidFill>
                <a:effectLst/>
                <a:latin typeface="Consolas" panose="020B0609020204030204" pitchFamily="49" charset="0"/>
              </a:rPr>
              <a:t> id = 2 ;</a:t>
            </a:r>
            <a:endParaRPr lang="en-US" b="0" i="0" dirty="0">
              <a:solidFill>
                <a:srgbClr val="5C5C5C"/>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1462561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A8E62D-0BAD-4AF6-BD4F-DB4210A28221}"/>
              </a:ext>
            </a:extLst>
          </p:cNvPr>
          <p:cNvPicPr>
            <a:picLocks noChangeAspect="1"/>
          </p:cNvPicPr>
          <p:nvPr/>
        </p:nvPicPr>
        <p:blipFill>
          <a:blip r:embed="rId2"/>
          <a:stretch>
            <a:fillRect/>
          </a:stretch>
        </p:blipFill>
        <p:spPr>
          <a:xfrm>
            <a:off x="0" y="98474"/>
            <a:ext cx="11633982" cy="6555544"/>
          </a:xfrm>
          <a:prstGeom prst="rect">
            <a:avLst/>
          </a:prstGeom>
        </p:spPr>
      </p:pic>
    </p:spTree>
    <p:extLst>
      <p:ext uri="{BB962C8B-B14F-4D97-AF65-F5344CB8AC3E}">
        <p14:creationId xmlns:p14="http://schemas.microsoft.com/office/powerpoint/2010/main" val="3931327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A2E5F-3955-470C-93C2-D633A5B07F9D}"/>
              </a:ext>
            </a:extLst>
          </p:cNvPr>
          <p:cNvSpPr>
            <a:spLocks noGrp="1"/>
          </p:cNvSpPr>
          <p:nvPr>
            <p:ph type="title"/>
          </p:nvPr>
        </p:nvSpPr>
        <p:spPr/>
        <p:txBody>
          <a:bodyPr/>
          <a:lstStyle/>
          <a:p>
            <a:r>
              <a:rPr lang="en-US" b="0" i="0" dirty="0">
                <a:solidFill>
                  <a:srgbClr val="212121"/>
                </a:solidFill>
                <a:effectLst/>
                <a:latin typeface="Roboto" panose="02000000000000000000" pitchFamily="2" charset="0"/>
              </a:rPr>
              <a:t>DCL</a:t>
            </a:r>
            <a:br>
              <a:rPr lang="en-US" b="0" i="0" dirty="0">
                <a:solidFill>
                  <a:srgbClr val="212121"/>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DFCC5570-A0C9-46A4-B4DC-326EBE76C50D}"/>
              </a:ext>
            </a:extLst>
          </p:cNvPr>
          <p:cNvSpPr>
            <a:spLocks noGrp="1"/>
          </p:cNvSpPr>
          <p:nvPr>
            <p:ph idx="1"/>
          </p:nvPr>
        </p:nvSpPr>
        <p:spPr>
          <a:xfrm>
            <a:off x="838200" y="1223889"/>
            <a:ext cx="10515600" cy="4953074"/>
          </a:xfrm>
        </p:spPr>
        <p:txBody>
          <a:bodyPr>
            <a:normAutofit fontScale="92500" lnSpcReduction="20000"/>
          </a:bodyPr>
          <a:lstStyle/>
          <a:p>
            <a:pPr algn="l"/>
            <a:r>
              <a:rPr lang="en-US" b="0" i="0" dirty="0">
                <a:solidFill>
                  <a:srgbClr val="212121"/>
                </a:solidFill>
                <a:effectLst/>
                <a:latin typeface="open sans" panose="020B0606030504020204" pitchFamily="34" charset="0"/>
              </a:rPr>
              <a:t>DCL is the abstract of Data Control Language.</a:t>
            </a:r>
          </a:p>
          <a:p>
            <a:pPr algn="l"/>
            <a:r>
              <a:rPr lang="en-US" b="0" i="0" dirty="0">
                <a:solidFill>
                  <a:srgbClr val="212121"/>
                </a:solidFill>
                <a:effectLst/>
                <a:latin typeface="open sans" panose="020B0606030504020204" pitchFamily="34" charset="0"/>
              </a:rPr>
              <a:t> Data Control Language includes commands such as GRANT, and is concerned with rights, permissions, and other controls of the database system. </a:t>
            </a:r>
          </a:p>
          <a:p>
            <a:pPr algn="l"/>
            <a:r>
              <a:rPr lang="en-US" b="0" i="0" dirty="0">
                <a:solidFill>
                  <a:srgbClr val="212121"/>
                </a:solidFill>
                <a:effectLst/>
                <a:latin typeface="open sans" panose="020B0606030504020204" pitchFamily="34" charset="0"/>
              </a:rPr>
              <a:t>DCL is used to grant/revoke permissions on databases and their contents. </a:t>
            </a:r>
          </a:p>
          <a:p>
            <a:pPr algn="l"/>
            <a:r>
              <a:rPr lang="en-US" b="0" i="0" dirty="0">
                <a:solidFill>
                  <a:srgbClr val="212121"/>
                </a:solidFill>
                <a:effectLst/>
                <a:latin typeface="open sans" panose="020B0606030504020204" pitchFamily="34" charset="0"/>
              </a:rPr>
              <a:t>DCL is simple, but MySQL permissions are a bit complex.</a:t>
            </a:r>
          </a:p>
          <a:p>
            <a:pPr algn="l"/>
            <a:r>
              <a:rPr lang="en-US" b="0" i="0" dirty="0">
                <a:solidFill>
                  <a:srgbClr val="212121"/>
                </a:solidFill>
                <a:effectLst/>
                <a:latin typeface="open sans" panose="020B0606030504020204" pitchFamily="34" charset="0"/>
              </a:rPr>
              <a:t> DCL is about security. </a:t>
            </a:r>
          </a:p>
          <a:p>
            <a:pPr algn="l"/>
            <a:r>
              <a:rPr lang="en-US" b="0" i="0" dirty="0">
                <a:solidFill>
                  <a:srgbClr val="212121"/>
                </a:solidFill>
                <a:effectLst/>
                <a:latin typeface="open sans" panose="020B0606030504020204" pitchFamily="34" charset="0"/>
              </a:rPr>
              <a:t>DCL is used to control the database transaction.</a:t>
            </a:r>
          </a:p>
          <a:p>
            <a:pPr algn="l"/>
            <a:r>
              <a:rPr lang="en-US" b="0" i="0" dirty="0">
                <a:solidFill>
                  <a:srgbClr val="212121"/>
                </a:solidFill>
                <a:effectLst/>
                <a:latin typeface="open sans" panose="020B0606030504020204" pitchFamily="34" charset="0"/>
              </a:rPr>
              <a:t> DCL statements allow you to control who has access to a specific object in your database.</a:t>
            </a:r>
          </a:p>
          <a:p>
            <a:pPr algn="l"/>
            <a:r>
              <a:rPr lang="en-US" b="0" i="0" dirty="0">
                <a:solidFill>
                  <a:srgbClr val="212121"/>
                </a:solidFill>
                <a:effectLst/>
                <a:latin typeface="open sans" panose="020B0606030504020204" pitchFamily="34" charset="0"/>
              </a:rPr>
              <a:t>1. GRANT</a:t>
            </a:r>
          </a:p>
          <a:p>
            <a:pPr algn="l"/>
            <a:r>
              <a:rPr lang="en-US" b="0" i="0" dirty="0">
                <a:solidFill>
                  <a:srgbClr val="212121"/>
                </a:solidFill>
                <a:effectLst/>
                <a:latin typeface="open sans" panose="020B0606030504020204" pitchFamily="34" charset="0"/>
              </a:rPr>
              <a:t>2. REVOKE</a:t>
            </a:r>
          </a:p>
          <a:p>
            <a:endParaRPr lang="en-IN" dirty="0"/>
          </a:p>
        </p:txBody>
      </p:sp>
    </p:spTree>
    <p:extLst>
      <p:ext uri="{BB962C8B-B14F-4D97-AF65-F5344CB8AC3E}">
        <p14:creationId xmlns:p14="http://schemas.microsoft.com/office/powerpoint/2010/main" val="452207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43526-EE7C-4C6D-97E7-C522CFD556C5}"/>
              </a:ext>
            </a:extLst>
          </p:cNvPr>
          <p:cNvSpPr>
            <a:spLocks noGrp="1"/>
          </p:cNvSpPr>
          <p:nvPr>
            <p:ph type="title"/>
          </p:nvPr>
        </p:nvSpPr>
        <p:spPr>
          <a:xfrm>
            <a:off x="838200" y="365126"/>
            <a:ext cx="10515600" cy="704020"/>
          </a:xfrm>
        </p:spPr>
        <p:txBody>
          <a:bodyPr/>
          <a:lstStyle/>
          <a:p>
            <a:r>
              <a:rPr lang="en-US" dirty="0"/>
              <a:t>GRANT</a:t>
            </a:r>
            <a:endParaRPr lang="en-IN" dirty="0"/>
          </a:p>
        </p:txBody>
      </p:sp>
      <p:sp>
        <p:nvSpPr>
          <p:cNvPr id="3" name="Content Placeholder 2">
            <a:extLst>
              <a:ext uri="{FF2B5EF4-FFF2-40B4-BE49-F238E27FC236}">
                <a16:creationId xmlns:a16="http://schemas.microsoft.com/office/drawing/2014/main" id="{6F4419A8-9E8A-49C0-BFB4-7348EF194D75}"/>
              </a:ext>
            </a:extLst>
          </p:cNvPr>
          <p:cNvSpPr>
            <a:spLocks noGrp="1"/>
          </p:cNvSpPr>
          <p:nvPr>
            <p:ph idx="1"/>
          </p:nvPr>
        </p:nvSpPr>
        <p:spPr/>
        <p:txBody>
          <a:bodyPr/>
          <a:lstStyle/>
          <a:p>
            <a:pPr algn="l"/>
            <a:r>
              <a:rPr lang="en-US" b="1" i="0" dirty="0">
                <a:solidFill>
                  <a:srgbClr val="212121"/>
                </a:solidFill>
                <a:effectLst/>
                <a:latin typeface="open sans" panose="020B0606030504020204" pitchFamily="34" charset="0"/>
              </a:rPr>
              <a:t>Syntax :</a:t>
            </a:r>
            <a:endParaRPr lang="en-US" b="0" i="0" dirty="0">
              <a:solidFill>
                <a:srgbClr val="212121"/>
              </a:solidFill>
              <a:effectLst/>
              <a:latin typeface="open sans" panose="020B0606030504020204" pitchFamily="34" charset="0"/>
            </a:endParaRPr>
          </a:p>
          <a:p>
            <a:pPr algn="l"/>
            <a:r>
              <a:rPr lang="en-US" b="0" i="0" dirty="0">
                <a:solidFill>
                  <a:srgbClr val="212121"/>
                </a:solidFill>
                <a:effectLst/>
                <a:latin typeface="open sans" panose="020B0606030504020204" pitchFamily="34" charset="0"/>
              </a:rPr>
              <a:t>Statement permissions:</a:t>
            </a:r>
          </a:p>
          <a:p>
            <a:pPr algn="l"/>
            <a:r>
              <a:rPr lang="en-US" b="0" i="0" dirty="0">
                <a:solidFill>
                  <a:srgbClr val="FF0000"/>
                </a:solidFill>
                <a:effectLst/>
                <a:latin typeface="open sans" panose="020B0606030504020204" pitchFamily="34" charset="0"/>
              </a:rPr>
              <a:t>GRANT { ALL | statement [ ,...n ] }</a:t>
            </a:r>
            <a:br>
              <a:rPr lang="en-US" b="0" i="0" dirty="0">
                <a:solidFill>
                  <a:srgbClr val="FF0000"/>
                </a:solidFill>
                <a:effectLst/>
                <a:latin typeface="open sans" panose="020B0606030504020204" pitchFamily="34" charset="0"/>
              </a:rPr>
            </a:br>
            <a:r>
              <a:rPr lang="en-US" b="0" i="0" dirty="0">
                <a:solidFill>
                  <a:srgbClr val="FF0000"/>
                </a:solidFill>
                <a:effectLst/>
                <a:latin typeface="open sans" panose="020B0606030504020204" pitchFamily="34" charset="0"/>
              </a:rPr>
              <a:t>TO </a:t>
            </a:r>
            <a:r>
              <a:rPr lang="en-US" b="0" i="0" dirty="0" err="1">
                <a:solidFill>
                  <a:srgbClr val="FF0000"/>
                </a:solidFill>
                <a:effectLst/>
                <a:latin typeface="open sans" panose="020B0606030504020204" pitchFamily="34" charset="0"/>
              </a:rPr>
              <a:t>security_account</a:t>
            </a:r>
            <a:r>
              <a:rPr lang="en-US" b="0" i="0" dirty="0">
                <a:solidFill>
                  <a:srgbClr val="FF0000"/>
                </a:solidFill>
                <a:effectLst/>
                <a:latin typeface="open sans" panose="020B0606030504020204" pitchFamily="34" charset="0"/>
              </a:rPr>
              <a:t> [ ,...n ]</a:t>
            </a:r>
          </a:p>
          <a:p>
            <a:pPr algn="l"/>
            <a:r>
              <a:rPr lang="en-US" b="0" i="0" dirty="0">
                <a:solidFill>
                  <a:srgbClr val="212121"/>
                </a:solidFill>
                <a:effectLst/>
                <a:latin typeface="open sans" panose="020B0606030504020204" pitchFamily="34" charset="0"/>
              </a:rPr>
              <a:t> </a:t>
            </a:r>
          </a:p>
          <a:p>
            <a:pPr algn="l"/>
            <a:r>
              <a:rPr lang="en-US" b="0" i="0" dirty="0">
                <a:solidFill>
                  <a:srgbClr val="212121"/>
                </a:solidFill>
                <a:effectLst/>
                <a:latin typeface="open sans" panose="020B0606030504020204" pitchFamily="34" charset="0"/>
              </a:rPr>
              <a:t>Normally, a database administrator first uses CREATE USER to create an account, then GRANT to define its privileges and characteristics.</a:t>
            </a:r>
          </a:p>
          <a:p>
            <a:endParaRPr lang="en-IN" dirty="0"/>
          </a:p>
        </p:txBody>
      </p:sp>
    </p:spTree>
    <p:extLst>
      <p:ext uri="{BB962C8B-B14F-4D97-AF65-F5344CB8AC3E}">
        <p14:creationId xmlns:p14="http://schemas.microsoft.com/office/powerpoint/2010/main" val="3081290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119C-7C08-469D-A13A-E56E1CE681B0}"/>
              </a:ext>
            </a:extLst>
          </p:cNvPr>
          <p:cNvSpPr>
            <a:spLocks noGrp="1"/>
          </p:cNvSpPr>
          <p:nvPr>
            <p:ph type="title"/>
          </p:nvPr>
        </p:nvSpPr>
        <p:spPr/>
        <p:txBody>
          <a:bodyPr/>
          <a:lstStyle/>
          <a:p>
            <a:r>
              <a:rPr lang="en-US" dirty="0"/>
              <a:t>GRANT</a:t>
            </a:r>
            <a:endParaRPr lang="en-IN" dirty="0"/>
          </a:p>
        </p:txBody>
      </p:sp>
      <p:sp>
        <p:nvSpPr>
          <p:cNvPr id="3" name="Content Placeholder 2">
            <a:extLst>
              <a:ext uri="{FF2B5EF4-FFF2-40B4-BE49-F238E27FC236}">
                <a16:creationId xmlns:a16="http://schemas.microsoft.com/office/drawing/2014/main" id="{1D313D05-5D77-49B3-952A-B924C4662FC7}"/>
              </a:ext>
            </a:extLst>
          </p:cNvPr>
          <p:cNvSpPr>
            <a:spLocks noGrp="1"/>
          </p:cNvSpPr>
          <p:nvPr>
            <p:ph idx="1"/>
          </p:nvPr>
        </p:nvSpPr>
        <p:spPr>
          <a:xfrm>
            <a:off x="422031" y="1825625"/>
            <a:ext cx="10931769" cy="4351338"/>
          </a:xfrm>
        </p:spPr>
        <p:txBody>
          <a:bodyPr/>
          <a:lstStyle/>
          <a:p>
            <a:pPr algn="l">
              <a:buFont typeface="+mj-lt"/>
              <a:buAutoNum type="arabicPeriod"/>
            </a:pPr>
            <a:r>
              <a:rPr lang="en-IN" b="1" i="0" dirty="0">
                <a:solidFill>
                  <a:srgbClr val="006699"/>
                </a:solidFill>
                <a:effectLst/>
                <a:latin typeface="Consolas" panose="020B0609020204030204" pitchFamily="49" charset="0"/>
              </a:rPr>
              <a:t>CREATE</a:t>
            </a:r>
            <a:r>
              <a:rPr lang="en-IN" b="0" i="0" dirty="0">
                <a:solidFill>
                  <a:srgbClr val="000000"/>
                </a:solidFill>
                <a:effectLst/>
                <a:latin typeface="Consolas" panose="020B0609020204030204" pitchFamily="49" charset="0"/>
              </a:rPr>
              <a:t> USER </a:t>
            </a:r>
            <a:r>
              <a:rPr lang="en-IN" b="0" i="0" dirty="0" err="1">
                <a:solidFill>
                  <a:srgbClr val="000000"/>
                </a:solidFill>
                <a:effectLst/>
                <a:latin typeface="Consolas" panose="020B0609020204030204" pitchFamily="49" charset="0"/>
              </a:rPr>
              <a:t>vatsa</a:t>
            </a:r>
            <a:r>
              <a:rPr lang="en-IN" b="0" i="0" dirty="0">
                <a:solidFill>
                  <a:srgbClr val="000000"/>
                </a:solidFill>
                <a:effectLst/>
                <a:latin typeface="Consolas" panose="020B0609020204030204" pitchFamily="49" charset="0"/>
              </a:rPr>
              <a:t>@</a:t>
            </a:r>
            <a:r>
              <a:rPr lang="en-IN" b="0" i="0" dirty="0">
                <a:solidFill>
                  <a:srgbClr val="0000FF"/>
                </a:solidFill>
                <a:effectLst/>
                <a:latin typeface="Consolas" panose="020B0609020204030204" pitchFamily="49" charset="0"/>
              </a:rPr>
              <a:t>'localhost'</a:t>
            </a:r>
            <a:r>
              <a:rPr lang="en-IN" b="0" i="0" dirty="0">
                <a:solidFill>
                  <a:srgbClr val="000000"/>
                </a:solidFill>
                <a:effectLst/>
                <a:latin typeface="Consolas" panose="020B0609020204030204" pitchFamily="49" charset="0"/>
              </a:rPr>
              <a:t> IDENTIFIED </a:t>
            </a:r>
            <a:r>
              <a:rPr lang="en-IN" b="1" i="0" dirty="0">
                <a:solidFill>
                  <a:srgbClr val="006699"/>
                </a:solidFill>
                <a:effectLst/>
                <a:latin typeface="Consolas" panose="020B0609020204030204" pitchFamily="49" charset="0"/>
              </a:rPr>
              <a:t>BY</a:t>
            </a:r>
            <a:r>
              <a:rPr lang="en-IN" b="0" i="0" dirty="0">
                <a:solidFill>
                  <a:srgbClr val="000000"/>
                </a:solidFill>
                <a:effectLst/>
                <a:latin typeface="Consolas" panose="020B0609020204030204" pitchFamily="49" charset="0"/>
              </a:rPr>
              <a:t> </a:t>
            </a:r>
            <a:r>
              <a:rPr lang="en-IN" b="0" i="0" dirty="0">
                <a:solidFill>
                  <a:srgbClr val="0000FF"/>
                </a:solidFill>
                <a:effectLst/>
                <a:latin typeface="Consolas" panose="020B0609020204030204" pitchFamily="49" charset="0"/>
              </a:rPr>
              <a:t>'</a:t>
            </a:r>
            <a:r>
              <a:rPr lang="en-IN" b="0" i="0" dirty="0" err="1">
                <a:solidFill>
                  <a:srgbClr val="0000FF"/>
                </a:solidFill>
                <a:effectLst/>
                <a:latin typeface="Consolas" panose="020B0609020204030204" pitchFamily="49" charset="0"/>
              </a:rPr>
              <a:t>mypass</a:t>
            </a:r>
            <a:r>
              <a:rPr lang="en-IN" b="0" i="0" dirty="0">
                <a:solidFill>
                  <a:srgbClr val="0000FF"/>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endParaRPr lang="en-IN" b="0" i="0" dirty="0">
              <a:solidFill>
                <a:srgbClr val="5C5C5C"/>
              </a:solidFill>
              <a:effectLst/>
              <a:latin typeface="Consolas" panose="020B0609020204030204" pitchFamily="49" charset="0"/>
            </a:endParaRPr>
          </a:p>
          <a:p>
            <a:pPr algn="l">
              <a:buFont typeface="+mj-lt"/>
              <a:buAutoNum type="arabicPeriod"/>
            </a:pPr>
            <a:r>
              <a:rPr lang="en-IN" b="1" i="0" dirty="0">
                <a:solidFill>
                  <a:srgbClr val="006699"/>
                </a:solidFill>
                <a:effectLst/>
                <a:latin typeface="Consolas" panose="020B0609020204030204" pitchFamily="49" charset="0"/>
              </a:rPr>
              <a:t>GRANT</a:t>
            </a:r>
            <a:r>
              <a:rPr lang="en-IN" b="0" i="0" dirty="0">
                <a:solidFill>
                  <a:srgbClr val="000000"/>
                </a:solidFill>
                <a:effectLst/>
                <a:latin typeface="Consolas" panose="020B0609020204030204" pitchFamily="49" charset="0"/>
              </a:rPr>
              <a:t> ALL </a:t>
            </a:r>
            <a:r>
              <a:rPr lang="en-IN" b="1" i="0" dirty="0">
                <a:solidFill>
                  <a:srgbClr val="006699"/>
                </a:solidFill>
                <a:effectLst/>
                <a:latin typeface="Consolas" panose="020B0609020204030204" pitchFamily="49" charset="0"/>
              </a:rPr>
              <a:t>ON</a:t>
            </a:r>
            <a:r>
              <a:rPr lang="en-IN" b="0" i="0" dirty="0">
                <a:solidFill>
                  <a:srgbClr val="000000"/>
                </a:solidFill>
                <a:effectLst/>
                <a:latin typeface="Consolas" panose="020B0609020204030204" pitchFamily="49" charset="0"/>
              </a:rPr>
              <a:t> MY_TABLE </a:t>
            </a:r>
            <a:r>
              <a:rPr lang="en-IN" b="1" i="0" dirty="0">
                <a:solidFill>
                  <a:srgbClr val="006699"/>
                </a:solidFill>
                <a:effectLst/>
                <a:latin typeface="Consolas" panose="020B0609020204030204" pitchFamily="49" charset="0"/>
              </a:rPr>
              <a:t>TO</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vatsa</a:t>
            </a:r>
            <a:r>
              <a:rPr lang="en-IN" b="0" i="0" dirty="0">
                <a:solidFill>
                  <a:srgbClr val="000000"/>
                </a:solidFill>
                <a:effectLst/>
                <a:latin typeface="Consolas" panose="020B0609020204030204" pitchFamily="49" charset="0"/>
              </a:rPr>
              <a:t>@</a:t>
            </a:r>
            <a:r>
              <a:rPr lang="en-IN" b="0" i="0" dirty="0">
                <a:solidFill>
                  <a:srgbClr val="0000FF"/>
                </a:solidFill>
                <a:effectLst/>
                <a:latin typeface="Consolas" panose="020B0609020204030204" pitchFamily="49" charset="0"/>
              </a:rPr>
              <a:t>'localhost'</a:t>
            </a:r>
            <a:r>
              <a:rPr lang="en-IN" b="0" i="0" dirty="0">
                <a:solidFill>
                  <a:srgbClr val="000000"/>
                </a:solidFill>
                <a:effectLst/>
                <a:latin typeface="Consolas" panose="020B0609020204030204" pitchFamily="49" charset="0"/>
              </a:rPr>
              <a:t>;  </a:t>
            </a:r>
            <a:endParaRPr lang="en-IN" b="0" i="0" dirty="0">
              <a:solidFill>
                <a:srgbClr val="5C5C5C"/>
              </a:solidFill>
              <a:effectLst/>
              <a:latin typeface="Consolas" panose="020B0609020204030204" pitchFamily="49" charset="0"/>
            </a:endParaRPr>
          </a:p>
          <a:p>
            <a:pPr algn="l">
              <a:buFont typeface="+mj-lt"/>
              <a:buAutoNum type="arabicPeriod"/>
            </a:pPr>
            <a:r>
              <a:rPr lang="en-IN" b="1" i="0" dirty="0">
                <a:solidFill>
                  <a:srgbClr val="006699"/>
                </a:solidFill>
                <a:effectLst/>
                <a:latin typeface="Consolas" panose="020B0609020204030204" pitchFamily="49" charset="0"/>
              </a:rPr>
              <a:t>GRANT</a:t>
            </a:r>
            <a:r>
              <a:rPr lang="en-IN" b="0" i="0" dirty="0">
                <a:solidFill>
                  <a:srgbClr val="000000"/>
                </a:solidFill>
                <a:effectLst/>
                <a:latin typeface="Consolas" panose="020B0609020204030204" pitchFamily="49" charset="0"/>
              </a:rPr>
              <a:t> </a:t>
            </a:r>
            <a:r>
              <a:rPr lang="en-IN" b="1" i="0" dirty="0">
                <a:solidFill>
                  <a:srgbClr val="006699"/>
                </a:solidFill>
                <a:effectLst/>
                <a:latin typeface="Consolas" panose="020B0609020204030204" pitchFamily="49" charset="0"/>
              </a:rPr>
              <a:t>SELECT</a:t>
            </a:r>
            <a:r>
              <a:rPr lang="en-IN" b="0" i="0" dirty="0">
                <a:solidFill>
                  <a:srgbClr val="000000"/>
                </a:solidFill>
                <a:effectLst/>
                <a:latin typeface="Consolas" panose="020B0609020204030204" pitchFamily="49" charset="0"/>
              </a:rPr>
              <a:t> </a:t>
            </a:r>
            <a:r>
              <a:rPr lang="en-IN" b="1" i="0" dirty="0">
                <a:solidFill>
                  <a:srgbClr val="006699"/>
                </a:solidFill>
                <a:effectLst/>
                <a:latin typeface="Consolas" panose="020B0609020204030204" pitchFamily="49" charset="0"/>
              </a:rPr>
              <a:t>ON</a:t>
            </a:r>
            <a:r>
              <a:rPr lang="en-IN" b="0" i="0" dirty="0">
                <a:solidFill>
                  <a:srgbClr val="000000"/>
                </a:solidFill>
                <a:effectLst/>
                <a:latin typeface="Consolas" panose="020B0609020204030204" pitchFamily="49" charset="0"/>
              </a:rPr>
              <a:t> Users </a:t>
            </a:r>
            <a:r>
              <a:rPr lang="en-IN" b="1" i="0" dirty="0">
                <a:solidFill>
                  <a:srgbClr val="006699"/>
                </a:solidFill>
                <a:effectLst/>
                <a:latin typeface="Consolas" panose="020B0609020204030204" pitchFamily="49" charset="0"/>
              </a:rPr>
              <a:t>TO</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vatsa</a:t>
            </a:r>
            <a:r>
              <a:rPr lang="en-IN" b="0" i="0" dirty="0">
                <a:solidFill>
                  <a:srgbClr val="000000"/>
                </a:solidFill>
                <a:effectLst/>
                <a:latin typeface="Consolas" panose="020B0609020204030204" pitchFamily="49" charset="0"/>
              </a:rPr>
              <a:t>@</a:t>
            </a:r>
            <a:r>
              <a:rPr lang="en-IN" b="0" i="0" dirty="0">
                <a:solidFill>
                  <a:srgbClr val="0000FF"/>
                </a:solidFill>
                <a:effectLst/>
                <a:latin typeface="Consolas" panose="020B0609020204030204" pitchFamily="49" charset="0"/>
              </a:rPr>
              <a:t>'localhost'</a:t>
            </a:r>
            <a:r>
              <a:rPr lang="en-IN" b="0" i="0" dirty="0">
                <a:solidFill>
                  <a:srgbClr val="000000"/>
                </a:solidFill>
                <a:effectLst/>
                <a:latin typeface="Consolas" panose="020B0609020204030204" pitchFamily="49" charset="0"/>
              </a:rPr>
              <a:t>;</a:t>
            </a:r>
            <a:endParaRPr lang="en-IN" b="0" i="0" dirty="0">
              <a:solidFill>
                <a:srgbClr val="5C5C5C"/>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3666398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05DBF-6BBA-4BAC-8AA4-67EDB092B66B}"/>
              </a:ext>
            </a:extLst>
          </p:cNvPr>
          <p:cNvSpPr>
            <a:spLocks noGrp="1"/>
          </p:cNvSpPr>
          <p:nvPr>
            <p:ph type="title"/>
          </p:nvPr>
        </p:nvSpPr>
        <p:spPr/>
        <p:txBody>
          <a:bodyPr/>
          <a:lstStyle/>
          <a:p>
            <a:r>
              <a:rPr lang="en-IN" b="0" i="0" dirty="0">
                <a:solidFill>
                  <a:srgbClr val="212121"/>
                </a:solidFill>
                <a:effectLst/>
                <a:latin typeface="Roboto" panose="02000000000000000000" pitchFamily="2" charset="0"/>
              </a:rPr>
              <a:t>REVOKE</a:t>
            </a:r>
            <a:br>
              <a:rPr lang="en-IN" b="0" i="0" dirty="0">
                <a:solidFill>
                  <a:srgbClr val="212121"/>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B3B82ECF-8CA2-4958-90A1-D6F292DD429E}"/>
              </a:ext>
            </a:extLst>
          </p:cNvPr>
          <p:cNvSpPr>
            <a:spLocks noGrp="1"/>
          </p:cNvSpPr>
          <p:nvPr>
            <p:ph idx="1"/>
          </p:nvPr>
        </p:nvSpPr>
        <p:spPr>
          <a:xfrm>
            <a:off x="655320" y="1027906"/>
            <a:ext cx="10515600" cy="4351338"/>
          </a:xfrm>
        </p:spPr>
        <p:txBody>
          <a:bodyPr>
            <a:normAutofit fontScale="85000" lnSpcReduction="20000"/>
          </a:bodyPr>
          <a:lstStyle/>
          <a:p>
            <a:pPr algn="l"/>
            <a:r>
              <a:rPr lang="en-IN" b="0" i="0" dirty="0">
                <a:solidFill>
                  <a:srgbClr val="212121"/>
                </a:solidFill>
                <a:effectLst/>
                <a:latin typeface="open sans" panose="020B0606030504020204" pitchFamily="34" charset="0"/>
              </a:rPr>
              <a:t> </a:t>
            </a:r>
          </a:p>
          <a:p>
            <a:pPr algn="l"/>
            <a:r>
              <a:rPr lang="en-IN" b="0" i="0" dirty="0">
                <a:solidFill>
                  <a:srgbClr val="212121"/>
                </a:solidFill>
                <a:effectLst/>
                <a:latin typeface="open sans" panose="020B0606030504020204" pitchFamily="34" charset="0"/>
              </a:rPr>
              <a:t>The REVOKE statement enables system administrators and to revoke (back permission) the privileges from MySQL accounts.</a:t>
            </a:r>
          </a:p>
          <a:p>
            <a:pPr algn="l"/>
            <a:r>
              <a:rPr lang="en-IN" b="0" i="0" dirty="0">
                <a:solidFill>
                  <a:srgbClr val="212121"/>
                </a:solidFill>
                <a:effectLst/>
                <a:latin typeface="open sans" panose="020B0606030504020204" pitchFamily="34" charset="0"/>
              </a:rPr>
              <a:t> </a:t>
            </a:r>
          </a:p>
          <a:p>
            <a:pPr algn="l"/>
            <a:r>
              <a:rPr lang="en-IN" b="1" i="0" dirty="0">
                <a:solidFill>
                  <a:srgbClr val="212121"/>
                </a:solidFill>
                <a:effectLst/>
                <a:latin typeface="open sans" panose="020B0606030504020204" pitchFamily="34" charset="0"/>
              </a:rPr>
              <a:t>Syntax:</a:t>
            </a:r>
            <a:endParaRPr lang="en-IN" b="0" i="0" dirty="0">
              <a:solidFill>
                <a:srgbClr val="212121"/>
              </a:solidFill>
              <a:effectLst/>
              <a:latin typeface="open sans" panose="020B0606030504020204" pitchFamily="34" charset="0"/>
            </a:endParaRPr>
          </a:p>
          <a:p>
            <a:pPr algn="l"/>
            <a:r>
              <a:rPr lang="en-IN" b="0" i="0" dirty="0">
                <a:solidFill>
                  <a:srgbClr val="212121"/>
                </a:solidFill>
                <a:effectLst/>
                <a:latin typeface="open sans" panose="020B0606030504020204" pitchFamily="34" charset="0"/>
              </a:rPr>
              <a:t>REVOKE</a:t>
            </a:r>
          </a:p>
          <a:p>
            <a:pPr marL="0" indent="0" algn="l">
              <a:buNone/>
            </a:pPr>
            <a:r>
              <a:rPr lang="en-IN" b="0" i="0" dirty="0" err="1">
                <a:solidFill>
                  <a:srgbClr val="FF0000"/>
                </a:solidFill>
                <a:effectLst/>
                <a:latin typeface="open sans" panose="020B0606030504020204" pitchFamily="34" charset="0"/>
              </a:rPr>
              <a:t>priv_type</a:t>
            </a:r>
            <a:r>
              <a:rPr lang="en-IN" b="0" i="0" dirty="0">
                <a:solidFill>
                  <a:srgbClr val="FF0000"/>
                </a:solidFill>
                <a:effectLst/>
                <a:latin typeface="open sans" panose="020B0606030504020204" pitchFamily="34" charset="0"/>
              </a:rPr>
              <a:t> [(</a:t>
            </a:r>
            <a:r>
              <a:rPr lang="en-IN" b="0" i="0" dirty="0" err="1">
                <a:solidFill>
                  <a:srgbClr val="FF0000"/>
                </a:solidFill>
                <a:effectLst/>
                <a:latin typeface="open sans" panose="020B0606030504020204" pitchFamily="34" charset="0"/>
              </a:rPr>
              <a:t>column_list</a:t>
            </a:r>
            <a:r>
              <a:rPr lang="en-IN" b="0" i="0" dirty="0">
                <a:solidFill>
                  <a:srgbClr val="FF0000"/>
                </a:solidFill>
                <a:effectLst/>
                <a:latin typeface="open sans" panose="020B0606030504020204" pitchFamily="34" charset="0"/>
              </a:rPr>
              <a:t>)]</a:t>
            </a:r>
            <a:br>
              <a:rPr lang="en-IN" b="0" i="0" dirty="0">
                <a:solidFill>
                  <a:srgbClr val="FF0000"/>
                </a:solidFill>
                <a:effectLst/>
                <a:latin typeface="open sans" panose="020B0606030504020204" pitchFamily="34" charset="0"/>
              </a:rPr>
            </a:br>
            <a:r>
              <a:rPr lang="en-IN" b="0" i="0" dirty="0">
                <a:solidFill>
                  <a:srgbClr val="FF0000"/>
                </a:solidFill>
                <a:effectLst/>
                <a:latin typeface="open sans" panose="020B0606030504020204" pitchFamily="34" charset="0"/>
              </a:rPr>
              <a:t>[, </a:t>
            </a:r>
            <a:r>
              <a:rPr lang="en-IN" b="0" i="0" dirty="0" err="1">
                <a:solidFill>
                  <a:srgbClr val="FF0000"/>
                </a:solidFill>
                <a:effectLst/>
                <a:latin typeface="open sans" panose="020B0606030504020204" pitchFamily="34" charset="0"/>
              </a:rPr>
              <a:t>priv_type</a:t>
            </a:r>
            <a:r>
              <a:rPr lang="en-IN" b="0" i="0" dirty="0">
                <a:solidFill>
                  <a:srgbClr val="FF0000"/>
                </a:solidFill>
                <a:effectLst/>
                <a:latin typeface="open sans" panose="020B0606030504020204" pitchFamily="34" charset="0"/>
              </a:rPr>
              <a:t> [(</a:t>
            </a:r>
            <a:r>
              <a:rPr lang="en-IN" b="0" i="0" dirty="0" err="1">
                <a:solidFill>
                  <a:srgbClr val="FF0000"/>
                </a:solidFill>
                <a:effectLst/>
                <a:latin typeface="open sans" panose="020B0606030504020204" pitchFamily="34" charset="0"/>
              </a:rPr>
              <a:t>column_list</a:t>
            </a:r>
            <a:r>
              <a:rPr lang="en-IN" b="0" i="0" dirty="0">
                <a:solidFill>
                  <a:srgbClr val="FF0000"/>
                </a:solidFill>
                <a:effectLst/>
                <a:latin typeface="open sans" panose="020B0606030504020204" pitchFamily="34" charset="0"/>
              </a:rPr>
              <a:t>)]] ...</a:t>
            </a:r>
            <a:br>
              <a:rPr lang="en-IN" b="0" i="0" dirty="0">
                <a:solidFill>
                  <a:srgbClr val="FF0000"/>
                </a:solidFill>
                <a:effectLst/>
                <a:latin typeface="open sans" panose="020B0606030504020204" pitchFamily="34" charset="0"/>
              </a:rPr>
            </a:br>
            <a:r>
              <a:rPr lang="en-IN" b="0" i="0" dirty="0">
                <a:solidFill>
                  <a:srgbClr val="FF0000"/>
                </a:solidFill>
                <a:effectLst/>
                <a:latin typeface="open sans" panose="020B0606030504020204" pitchFamily="34" charset="0"/>
              </a:rPr>
              <a:t>ON [</a:t>
            </a:r>
            <a:r>
              <a:rPr lang="en-IN" b="0" i="0" dirty="0" err="1">
                <a:solidFill>
                  <a:srgbClr val="FF0000"/>
                </a:solidFill>
                <a:effectLst/>
                <a:latin typeface="open sans" panose="020B0606030504020204" pitchFamily="34" charset="0"/>
              </a:rPr>
              <a:t>object_type</a:t>
            </a:r>
            <a:r>
              <a:rPr lang="en-IN" b="0" i="0" dirty="0">
                <a:solidFill>
                  <a:srgbClr val="FF0000"/>
                </a:solidFill>
                <a:effectLst/>
                <a:latin typeface="open sans" panose="020B0606030504020204" pitchFamily="34" charset="0"/>
              </a:rPr>
              <a:t>] </a:t>
            </a:r>
            <a:r>
              <a:rPr lang="en-IN" b="0" i="0" dirty="0" err="1">
                <a:solidFill>
                  <a:srgbClr val="FF0000"/>
                </a:solidFill>
                <a:effectLst/>
                <a:latin typeface="open sans" panose="020B0606030504020204" pitchFamily="34" charset="0"/>
              </a:rPr>
              <a:t>priv_level</a:t>
            </a:r>
            <a:br>
              <a:rPr lang="en-IN" b="0" i="0" dirty="0">
                <a:solidFill>
                  <a:srgbClr val="FF0000"/>
                </a:solidFill>
                <a:effectLst/>
                <a:latin typeface="open sans" panose="020B0606030504020204" pitchFamily="34" charset="0"/>
              </a:rPr>
            </a:br>
            <a:r>
              <a:rPr lang="en-IN" b="0" i="0" dirty="0">
                <a:solidFill>
                  <a:srgbClr val="FF0000"/>
                </a:solidFill>
                <a:effectLst/>
                <a:latin typeface="open sans" panose="020B0606030504020204" pitchFamily="34" charset="0"/>
              </a:rPr>
              <a:t>FROM user [, user] ...</a:t>
            </a:r>
          </a:p>
          <a:p>
            <a:pPr marL="0" indent="0" algn="l">
              <a:buNone/>
            </a:pPr>
            <a:br>
              <a:rPr lang="en-IN" b="0" i="0" dirty="0">
                <a:solidFill>
                  <a:srgbClr val="FF0000"/>
                </a:solidFill>
                <a:effectLst/>
                <a:latin typeface="open sans" panose="020B0606030504020204" pitchFamily="34" charset="0"/>
              </a:rPr>
            </a:br>
            <a:r>
              <a:rPr lang="en-IN" b="0" i="0" dirty="0">
                <a:solidFill>
                  <a:srgbClr val="FF0000"/>
                </a:solidFill>
                <a:effectLst/>
                <a:latin typeface="open sans" panose="020B0606030504020204" pitchFamily="34" charset="0"/>
              </a:rPr>
              <a:t>REVOKE ALL PRIVILEGES, GRANT OPTION</a:t>
            </a:r>
            <a:br>
              <a:rPr lang="en-IN" b="0" i="0" dirty="0">
                <a:solidFill>
                  <a:srgbClr val="FF0000"/>
                </a:solidFill>
                <a:effectLst/>
                <a:latin typeface="open sans" panose="020B0606030504020204" pitchFamily="34" charset="0"/>
              </a:rPr>
            </a:br>
            <a:r>
              <a:rPr lang="en-IN" b="0" i="0" dirty="0">
                <a:solidFill>
                  <a:srgbClr val="FF0000"/>
                </a:solidFill>
                <a:effectLst/>
                <a:latin typeface="open sans" panose="020B0606030504020204" pitchFamily="34" charset="0"/>
              </a:rPr>
              <a:t>FROM user [, user] ...</a:t>
            </a:r>
          </a:p>
          <a:p>
            <a:endParaRPr lang="en-IN" dirty="0"/>
          </a:p>
        </p:txBody>
      </p:sp>
      <p:sp>
        <p:nvSpPr>
          <p:cNvPr id="5" name="TextBox 4">
            <a:extLst>
              <a:ext uri="{FF2B5EF4-FFF2-40B4-BE49-F238E27FC236}">
                <a16:creationId xmlns:a16="http://schemas.microsoft.com/office/drawing/2014/main" id="{4C0A0C63-17DC-4D5D-9344-DC1B06FA57B4}"/>
              </a:ext>
            </a:extLst>
          </p:cNvPr>
          <p:cNvSpPr txBox="1"/>
          <p:nvPr/>
        </p:nvSpPr>
        <p:spPr>
          <a:xfrm>
            <a:off x="527538" y="5811192"/>
            <a:ext cx="10204938" cy="461665"/>
          </a:xfrm>
          <a:prstGeom prst="rect">
            <a:avLst/>
          </a:prstGeom>
          <a:noFill/>
        </p:spPr>
        <p:txBody>
          <a:bodyPr wrap="square">
            <a:spAutoFit/>
          </a:bodyPr>
          <a:lstStyle/>
          <a:p>
            <a:r>
              <a:rPr lang="en-IN" sz="2400" b="1" i="0" dirty="0" err="1">
                <a:solidFill>
                  <a:srgbClr val="006699"/>
                </a:solidFill>
                <a:effectLst/>
                <a:latin typeface="Consolas" panose="020B0609020204030204" pitchFamily="49" charset="0"/>
              </a:rPr>
              <a:t>E,g</a:t>
            </a:r>
            <a:r>
              <a:rPr lang="en-IN" sz="2400" b="1" i="0" dirty="0">
                <a:solidFill>
                  <a:srgbClr val="006699"/>
                </a:solidFill>
                <a:effectLst/>
                <a:latin typeface="Consolas" panose="020B0609020204030204" pitchFamily="49" charset="0"/>
              </a:rPr>
              <a:t>:   REVOKE</a:t>
            </a:r>
            <a:r>
              <a:rPr lang="en-IN" sz="2400" b="0" i="0" dirty="0">
                <a:solidFill>
                  <a:srgbClr val="000000"/>
                </a:solidFill>
                <a:effectLst/>
                <a:latin typeface="Consolas" panose="020B0609020204030204" pitchFamily="49" charset="0"/>
              </a:rPr>
              <a:t> </a:t>
            </a:r>
            <a:r>
              <a:rPr lang="en-IN" sz="2400" b="1" i="0" dirty="0">
                <a:solidFill>
                  <a:srgbClr val="006699"/>
                </a:solidFill>
                <a:effectLst/>
                <a:latin typeface="Consolas" panose="020B0609020204030204" pitchFamily="49" charset="0"/>
              </a:rPr>
              <a:t>INSERT</a:t>
            </a:r>
            <a:r>
              <a:rPr lang="en-IN" sz="2400" b="0" i="0" dirty="0">
                <a:solidFill>
                  <a:srgbClr val="000000"/>
                </a:solidFill>
                <a:effectLst/>
                <a:latin typeface="Consolas" panose="020B0609020204030204" pitchFamily="49" charset="0"/>
              </a:rPr>
              <a:t> </a:t>
            </a:r>
            <a:r>
              <a:rPr lang="en-IN" sz="2400" b="1" i="0" dirty="0">
                <a:solidFill>
                  <a:srgbClr val="006699"/>
                </a:solidFill>
                <a:effectLst/>
                <a:latin typeface="Consolas" panose="020B0609020204030204" pitchFamily="49" charset="0"/>
              </a:rPr>
              <a:t>ON</a:t>
            </a:r>
            <a:r>
              <a:rPr lang="en-IN" sz="2400" b="0" i="0" dirty="0">
                <a:solidFill>
                  <a:srgbClr val="000000"/>
                </a:solidFill>
                <a:effectLst/>
                <a:latin typeface="Consolas" panose="020B0609020204030204" pitchFamily="49" charset="0"/>
              </a:rPr>
              <a:t> *.* </a:t>
            </a:r>
            <a:r>
              <a:rPr lang="en-IN" sz="2400" b="1" i="0" dirty="0">
                <a:solidFill>
                  <a:srgbClr val="006699"/>
                </a:solidFill>
                <a:effectLst/>
                <a:latin typeface="Consolas" panose="020B0609020204030204" pitchFamily="49" charset="0"/>
              </a:rPr>
              <a:t>FROM</a:t>
            </a:r>
            <a:r>
              <a:rPr lang="en-IN" sz="2400" b="0" i="0" dirty="0">
                <a:solidFill>
                  <a:srgbClr val="000000"/>
                </a:solidFill>
                <a:effectLst/>
                <a:latin typeface="Consolas" panose="020B0609020204030204" pitchFamily="49" charset="0"/>
              </a:rPr>
              <a:t> </a:t>
            </a:r>
            <a:r>
              <a:rPr lang="en-IN" sz="2400" b="0" i="0" dirty="0">
                <a:solidFill>
                  <a:srgbClr val="0000FF"/>
                </a:solidFill>
                <a:effectLst/>
                <a:latin typeface="Consolas" panose="020B0609020204030204" pitchFamily="49" charset="0"/>
              </a:rPr>
              <a:t>'</a:t>
            </a:r>
            <a:r>
              <a:rPr lang="en-IN" sz="2400" b="0" i="0" dirty="0" err="1">
                <a:solidFill>
                  <a:srgbClr val="0000FF"/>
                </a:solidFill>
                <a:effectLst/>
                <a:latin typeface="Consolas" panose="020B0609020204030204" pitchFamily="49" charset="0"/>
              </a:rPr>
              <a:t>vatsa</a:t>
            </a:r>
            <a:r>
              <a:rPr lang="en-IN" sz="2400" b="0" i="0" dirty="0">
                <a:solidFill>
                  <a:srgbClr val="0000FF"/>
                </a:solidFill>
                <a:effectLst/>
                <a:latin typeface="Consolas" panose="020B0609020204030204" pitchFamily="49" charset="0"/>
              </a:rPr>
              <a:t>'</a:t>
            </a:r>
            <a:r>
              <a:rPr lang="en-IN" sz="2400" b="0" i="0" dirty="0">
                <a:solidFill>
                  <a:srgbClr val="000000"/>
                </a:solidFill>
                <a:effectLst/>
                <a:latin typeface="Consolas" panose="020B0609020204030204" pitchFamily="49" charset="0"/>
              </a:rPr>
              <a:t>@</a:t>
            </a:r>
            <a:r>
              <a:rPr lang="en-IN" sz="2400" b="0" i="0" dirty="0">
                <a:solidFill>
                  <a:srgbClr val="0000FF"/>
                </a:solidFill>
                <a:effectLst/>
                <a:latin typeface="Consolas" panose="020B0609020204030204" pitchFamily="49" charset="0"/>
              </a:rPr>
              <a:t>'localhost’</a:t>
            </a:r>
            <a:r>
              <a:rPr lang="en-IN" sz="2400" b="0" i="0" dirty="0">
                <a:solidFill>
                  <a:srgbClr val="000000"/>
                </a:solidFill>
                <a:effectLst/>
                <a:latin typeface="Consolas" panose="020B0609020204030204" pitchFamily="49" charset="0"/>
              </a:rPr>
              <a:t>;</a:t>
            </a:r>
            <a:endParaRPr lang="en-IN" sz="2400" dirty="0"/>
          </a:p>
        </p:txBody>
      </p:sp>
    </p:spTree>
    <p:extLst>
      <p:ext uri="{BB962C8B-B14F-4D97-AF65-F5344CB8AC3E}">
        <p14:creationId xmlns:p14="http://schemas.microsoft.com/office/powerpoint/2010/main" val="2671504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7CE69-58DF-4ED3-BA7D-F2CC5FBC47BD}"/>
              </a:ext>
            </a:extLst>
          </p:cNvPr>
          <p:cNvSpPr>
            <a:spLocks noGrp="1"/>
          </p:cNvSpPr>
          <p:nvPr>
            <p:ph type="title"/>
          </p:nvPr>
        </p:nvSpPr>
        <p:spPr/>
        <p:txBody>
          <a:bodyPr/>
          <a:lstStyle/>
          <a:p>
            <a:r>
              <a:rPr lang="en-US" dirty="0"/>
              <a:t>TCL</a:t>
            </a:r>
            <a:endParaRPr lang="en-IN" dirty="0"/>
          </a:p>
        </p:txBody>
      </p:sp>
      <p:sp>
        <p:nvSpPr>
          <p:cNvPr id="3" name="Content Placeholder 2">
            <a:extLst>
              <a:ext uri="{FF2B5EF4-FFF2-40B4-BE49-F238E27FC236}">
                <a16:creationId xmlns:a16="http://schemas.microsoft.com/office/drawing/2014/main" id="{C5BA7FA8-2BD9-411D-BFCD-46B7AC155339}"/>
              </a:ext>
            </a:extLst>
          </p:cNvPr>
          <p:cNvSpPr>
            <a:spLocks noGrp="1"/>
          </p:cNvSpPr>
          <p:nvPr>
            <p:ph idx="1"/>
          </p:nvPr>
        </p:nvSpPr>
        <p:spPr/>
        <p:txBody>
          <a:bodyPr/>
          <a:lstStyle/>
          <a:p>
            <a:pPr marL="0" indent="0" algn="l" fontAlgn="base">
              <a:buNone/>
            </a:pPr>
            <a:r>
              <a:rPr lang="en-US" b="0" i="0" dirty="0">
                <a:solidFill>
                  <a:srgbClr val="40424E"/>
                </a:solidFill>
                <a:effectLst/>
                <a:latin typeface="urw-din"/>
              </a:rPr>
              <a:t>TCL commands deal with the </a:t>
            </a:r>
            <a:r>
              <a:rPr lang="en-US" b="0" i="0" dirty="0">
                <a:solidFill>
                  <a:srgbClr val="40424E"/>
                </a:solidFill>
                <a:effectLst/>
                <a:latin typeface="urw-din"/>
                <a:hlinkClick r:id="rId2"/>
              </a:rPr>
              <a:t>transaction within the database</a:t>
            </a:r>
            <a:r>
              <a:rPr lang="en-US" b="0" i="0" dirty="0">
                <a:solidFill>
                  <a:srgbClr val="40424E"/>
                </a:solidFill>
                <a:effectLst/>
                <a:latin typeface="urw-din"/>
              </a:rPr>
              <a:t>. </a:t>
            </a:r>
          </a:p>
          <a:p>
            <a:pPr marL="0" indent="0" algn="l" fontAlgn="base">
              <a:buNone/>
            </a:pPr>
            <a:endParaRPr lang="en-US" dirty="0">
              <a:solidFill>
                <a:srgbClr val="40424E"/>
              </a:solidFill>
              <a:latin typeface="urw-din"/>
            </a:endParaRPr>
          </a:p>
          <a:p>
            <a:pPr marL="0" indent="0" algn="l" fontAlgn="base">
              <a:buNone/>
            </a:pPr>
            <a:endParaRPr lang="en-US" b="1" i="0" dirty="0">
              <a:solidFill>
                <a:srgbClr val="40424E"/>
              </a:solidFill>
              <a:effectLst/>
              <a:latin typeface="urw-din"/>
            </a:endParaRPr>
          </a:p>
          <a:p>
            <a:pPr marL="0" indent="0" algn="l" fontAlgn="base">
              <a:buNone/>
            </a:pPr>
            <a:r>
              <a:rPr lang="en-US" b="1" i="0" dirty="0">
                <a:solidFill>
                  <a:srgbClr val="40424E"/>
                </a:solidFill>
                <a:effectLst/>
                <a:latin typeface="urw-din"/>
              </a:rPr>
              <a:t>Examples of TCL commands:</a:t>
            </a:r>
            <a:r>
              <a:rPr lang="en-US" b="0" i="0" dirty="0">
                <a:solidFill>
                  <a:srgbClr val="40424E"/>
                </a:solidFill>
                <a:effectLst/>
                <a:latin typeface="urw-din"/>
              </a:rPr>
              <a:t> </a:t>
            </a:r>
          </a:p>
          <a:p>
            <a:pPr marL="742950" lvl="1" indent="-285750" algn="l" fontAlgn="base">
              <a:buFont typeface="+mj-lt"/>
              <a:buAutoNum type="arabicPeriod"/>
            </a:pPr>
            <a:r>
              <a:rPr lang="en-US" b="1" i="0" dirty="0">
                <a:solidFill>
                  <a:srgbClr val="40424E"/>
                </a:solidFill>
                <a:effectLst/>
                <a:latin typeface="urw-din"/>
              </a:rPr>
              <a:t>COMMIT</a:t>
            </a:r>
            <a:r>
              <a:rPr lang="en-US" b="0" i="0" dirty="0">
                <a:solidFill>
                  <a:srgbClr val="40424E"/>
                </a:solidFill>
                <a:effectLst/>
                <a:latin typeface="urw-din"/>
              </a:rPr>
              <a:t>– commits a Transaction.</a:t>
            </a:r>
          </a:p>
          <a:p>
            <a:pPr marL="742950" lvl="1" indent="-285750" algn="l" fontAlgn="base">
              <a:buFont typeface="+mj-lt"/>
              <a:buAutoNum type="arabicPeriod"/>
            </a:pPr>
            <a:r>
              <a:rPr lang="en-US" b="1" i="0" dirty="0">
                <a:solidFill>
                  <a:srgbClr val="40424E"/>
                </a:solidFill>
                <a:effectLst/>
                <a:latin typeface="urw-din"/>
                <a:hlinkClick r:id="rId2"/>
              </a:rPr>
              <a:t>ROLLBACK</a:t>
            </a:r>
            <a:r>
              <a:rPr lang="en-US" b="0" i="0" dirty="0">
                <a:solidFill>
                  <a:srgbClr val="40424E"/>
                </a:solidFill>
                <a:effectLst/>
                <a:latin typeface="urw-din"/>
              </a:rPr>
              <a:t>– rollbacks a transaction in case of any error occurs.</a:t>
            </a:r>
          </a:p>
          <a:p>
            <a:pPr marL="742950" lvl="1" indent="-285750" algn="l" fontAlgn="base">
              <a:buFont typeface="+mj-lt"/>
              <a:buAutoNum type="arabicPeriod"/>
            </a:pPr>
            <a:r>
              <a:rPr lang="en-US" b="1" i="0" dirty="0">
                <a:solidFill>
                  <a:srgbClr val="40424E"/>
                </a:solidFill>
                <a:effectLst/>
                <a:latin typeface="urw-din"/>
              </a:rPr>
              <a:t>SAVEPOINT</a:t>
            </a:r>
            <a:r>
              <a:rPr lang="en-US" b="0" i="0" dirty="0">
                <a:solidFill>
                  <a:srgbClr val="40424E"/>
                </a:solidFill>
                <a:effectLst/>
                <a:latin typeface="urw-din"/>
              </a:rPr>
              <a:t>–sets a </a:t>
            </a:r>
            <a:r>
              <a:rPr lang="en-US" b="0" i="0" dirty="0" err="1">
                <a:solidFill>
                  <a:srgbClr val="40424E"/>
                </a:solidFill>
                <a:effectLst/>
                <a:latin typeface="urw-din"/>
              </a:rPr>
              <a:t>savepoint</a:t>
            </a:r>
            <a:r>
              <a:rPr lang="en-US" b="0" i="0" dirty="0">
                <a:solidFill>
                  <a:srgbClr val="40424E"/>
                </a:solidFill>
                <a:effectLst/>
                <a:latin typeface="urw-din"/>
              </a:rPr>
              <a:t> within a transaction.</a:t>
            </a:r>
          </a:p>
          <a:p>
            <a:pPr marL="742950" lvl="1" indent="-285750" algn="l" fontAlgn="base">
              <a:buFont typeface="+mj-lt"/>
              <a:buAutoNum type="arabicPeriod"/>
            </a:pPr>
            <a:r>
              <a:rPr lang="en-US" b="1" i="0" dirty="0">
                <a:solidFill>
                  <a:srgbClr val="40424E"/>
                </a:solidFill>
                <a:effectLst/>
                <a:latin typeface="urw-din"/>
              </a:rPr>
              <a:t>SET TRANSACTION</a:t>
            </a:r>
            <a:r>
              <a:rPr lang="en-US" b="0" i="0" dirty="0">
                <a:solidFill>
                  <a:srgbClr val="40424E"/>
                </a:solidFill>
                <a:effectLst/>
                <a:latin typeface="urw-din"/>
              </a:rPr>
              <a:t>–specify characteristics for the transaction.</a:t>
            </a:r>
          </a:p>
          <a:p>
            <a:endParaRPr lang="en-IN" dirty="0"/>
          </a:p>
        </p:txBody>
      </p:sp>
    </p:spTree>
    <p:extLst>
      <p:ext uri="{BB962C8B-B14F-4D97-AF65-F5344CB8AC3E}">
        <p14:creationId xmlns:p14="http://schemas.microsoft.com/office/powerpoint/2010/main" val="257469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F7B19-955D-4552-BA4A-FF0D64F871C8}"/>
              </a:ext>
            </a:extLst>
          </p:cNvPr>
          <p:cNvSpPr>
            <a:spLocks noGrp="1"/>
          </p:cNvSpPr>
          <p:nvPr>
            <p:ph type="title"/>
          </p:nvPr>
        </p:nvSpPr>
        <p:spPr/>
        <p:txBody>
          <a:bodyPr/>
          <a:lstStyle/>
          <a:p>
            <a:r>
              <a:rPr lang="en-US" dirty="0"/>
              <a:t>SQL</a:t>
            </a:r>
            <a:endParaRPr lang="en-IN" dirty="0"/>
          </a:p>
        </p:txBody>
      </p:sp>
      <p:sp>
        <p:nvSpPr>
          <p:cNvPr id="3" name="Content Placeholder 2">
            <a:extLst>
              <a:ext uri="{FF2B5EF4-FFF2-40B4-BE49-F238E27FC236}">
                <a16:creationId xmlns:a16="http://schemas.microsoft.com/office/drawing/2014/main" id="{347C6228-FE58-4501-96B2-153B945E38FB}"/>
              </a:ext>
            </a:extLst>
          </p:cNvPr>
          <p:cNvSpPr>
            <a:spLocks noGrp="1"/>
          </p:cNvSpPr>
          <p:nvPr>
            <p:ph idx="1"/>
          </p:nvPr>
        </p:nvSpPr>
        <p:spPr/>
        <p:txBody>
          <a:bodyPr/>
          <a:lstStyle/>
          <a:p>
            <a:r>
              <a:rPr lang="en-US" b="1" i="0" dirty="0">
                <a:solidFill>
                  <a:srgbClr val="202124"/>
                </a:solidFill>
                <a:effectLst/>
                <a:latin typeface="arial" panose="020B0604020202020204" pitchFamily="34" charset="0"/>
              </a:rPr>
              <a:t>SQL</a:t>
            </a:r>
            <a:r>
              <a:rPr lang="en-US" b="0" i="0" dirty="0">
                <a:solidFill>
                  <a:srgbClr val="202124"/>
                </a:solidFill>
                <a:effectLst/>
                <a:latin typeface="arial" panose="020B0604020202020204" pitchFamily="34" charset="0"/>
              </a:rPr>
              <a:t> (Structured Query Language) is a standardized programming language that's used to manage relational databases and perform various operations on the data in them.</a:t>
            </a:r>
          </a:p>
          <a:p>
            <a:endParaRPr lang="en-US" dirty="0">
              <a:solidFill>
                <a:srgbClr val="202124"/>
              </a:solidFill>
              <a:latin typeface="arial" panose="020B0604020202020204" pitchFamily="34" charset="0"/>
            </a:endParaRPr>
          </a:p>
          <a:p>
            <a:r>
              <a:rPr lang="en-US" b="0" i="0" dirty="0">
                <a:solidFill>
                  <a:srgbClr val="202124"/>
                </a:solidFill>
                <a:effectLst/>
                <a:latin typeface="arial" panose="020B0604020202020204" pitchFamily="34" charset="0"/>
              </a:rPr>
              <a:t> ... Also known as </a:t>
            </a:r>
            <a:r>
              <a:rPr lang="en-US" b="1" i="0" dirty="0">
                <a:solidFill>
                  <a:srgbClr val="202124"/>
                </a:solidFill>
                <a:effectLst/>
                <a:latin typeface="arial" panose="020B0604020202020204" pitchFamily="34" charset="0"/>
              </a:rPr>
              <a:t>SQL</a:t>
            </a:r>
            <a:r>
              <a:rPr lang="en-US" b="0" i="0" dirty="0">
                <a:solidFill>
                  <a:srgbClr val="202124"/>
                </a:solidFill>
                <a:effectLst/>
                <a:latin typeface="arial" panose="020B0604020202020204" pitchFamily="34" charset="0"/>
              </a:rPr>
              <a:t> databases, relational systems comprise a set of tables containing data in rows and columns.</a:t>
            </a:r>
            <a:endParaRPr lang="en-IN" dirty="0"/>
          </a:p>
        </p:txBody>
      </p:sp>
    </p:spTree>
    <p:extLst>
      <p:ext uri="{BB962C8B-B14F-4D97-AF65-F5344CB8AC3E}">
        <p14:creationId xmlns:p14="http://schemas.microsoft.com/office/powerpoint/2010/main" val="914787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1B8CD-5BCA-4AC6-BF00-5AA8E7320F6F}"/>
              </a:ext>
            </a:extLst>
          </p:cNvPr>
          <p:cNvSpPr>
            <a:spLocks noGrp="1"/>
          </p:cNvSpPr>
          <p:nvPr>
            <p:ph type="title"/>
          </p:nvPr>
        </p:nvSpPr>
        <p:spPr/>
        <p:txBody>
          <a:bodyPr/>
          <a:lstStyle/>
          <a:p>
            <a:r>
              <a:rPr lang="en-US" dirty="0" err="1"/>
              <a:t>COmmit</a:t>
            </a:r>
            <a:endParaRPr lang="en-IN" dirty="0"/>
          </a:p>
        </p:txBody>
      </p:sp>
      <p:sp>
        <p:nvSpPr>
          <p:cNvPr id="3" name="Content Placeholder 2">
            <a:extLst>
              <a:ext uri="{FF2B5EF4-FFF2-40B4-BE49-F238E27FC236}">
                <a16:creationId xmlns:a16="http://schemas.microsoft.com/office/drawing/2014/main" id="{1054F20C-1CEF-46CE-B63A-77C6F7247538}"/>
              </a:ext>
            </a:extLst>
          </p:cNvPr>
          <p:cNvSpPr>
            <a:spLocks noGrp="1"/>
          </p:cNvSpPr>
          <p:nvPr>
            <p:ph idx="1"/>
          </p:nvPr>
        </p:nvSpPr>
        <p:spPr>
          <a:xfrm>
            <a:off x="838200" y="1814732"/>
            <a:ext cx="10515600" cy="4362231"/>
          </a:xfrm>
        </p:spPr>
        <p:txBody>
          <a:bodyPr>
            <a:normAutofit lnSpcReduction="10000"/>
          </a:bodyPr>
          <a:lstStyle/>
          <a:p>
            <a:pPr marL="0" indent="0" algn="l">
              <a:buNone/>
            </a:pPr>
            <a:r>
              <a:rPr lang="en-US" dirty="0">
                <a:solidFill>
                  <a:srgbClr val="000000"/>
                </a:solidFill>
                <a:latin typeface="Consolas" panose="020B0609020204030204" pitchFamily="49" charset="0"/>
              </a:rPr>
              <a:t>Syntax:</a:t>
            </a:r>
          </a:p>
          <a:p>
            <a:pPr marL="0" indent="0" algn="l">
              <a:buNone/>
            </a:pPr>
            <a:endParaRPr lang="en-US" dirty="0">
              <a:solidFill>
                <a:srgbClr val="000000"/>
              </a:solidFill>
              <a:latin typeface="Consolas" panose="020B0609020204030204" pitchFamily="49" charset="0"/>
            </a:endParaRPr>
          </a:p>
          <a:p>
            <a:pPr algn="just"/>
            <a:r>
              <a:rPr lang="en-US" b="0" i="0" dirty="0">
                <a:solidFill>
                  <a:srgbClr val="000000"/>
                </a:solidFill>
                <a:effectLst/>
                <a:latin typeface="Arial" panose="020B0604020202020204" pitchFamily="34" charset="0"/>
              </a:rPr>
              <a:t>The COMMIT command is the transactional command used to save changes invoked by a transaction to the database.</a:t>
            </a:r>
          </a:p>
          <a:p>
            <a:pPr algn="just"/>
            <a:r>
              <a:rPr lang="en-US" b="0" i="0" dirty="0">
                <a:solidFill>
                  <a:srgbClr val="000000"/>
                </a:solidFill>
                <a:effectLst/>
                <a:latin typeface="Arial" panose="020B0604020202020204" pitchFamily="34" charset="0"/>
              </a:rPr>
              <a:t>The COMMIT command is the transactional command used to save changes invoked by a transaction to the database. The COMMIT command saves all the transactions to the database since the last COMMIT or ROLLBACK command.</a:t>
            </a:r>
          </a:p>
          <a:p>
            <a:pPr marL="0" indent="0" algn="l">
              <a:buNone/>
            </a:pPr>
            <a:r>
              <a:rPr lang="en-US" dirty="0">
                <a:solidFill>
                  <a:srgbClr val="000000"/>
                </a:solidFill>
                <a:latin typeface="Consolas" panose="020B0609020204030204" pitchFamily="49" charset="0"/>
              </a:rPr>
              <a:t>Syntax:</a:t>
            </a:r>
          </a:p>
          <a:p>
            <a:pPr marL="0" indent="0" algn="l">
              <a:buNone/>
            </a:pPr>
            <a:r>
              <a:rPr lang="en-US" dirty="0">
                <a:solidFill>
                  <a:srgbClr val="FF0000"/>
                </a:solidFill>
                <a:latin typeface="Consolas" panose="020B0609020204030204" pitchFamily="49" charset="0"/>
              </a:rPr>
              <a:t>COMMIT;</a:t>
            </a:r>
            <a:endParaRPr lang="en-US" b="0" i="0" dirty="0">
              <a:solidFill>
                <a:srgbClr val="FF0000"/>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2561905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93146-30DA-4B7E-833A-0355A7B34224}"/>
              </a:ext>
            </a:extLst>
          </p:cNvPr>
          <p:cNvSpPr>
            <a:spLocks noGrp="1"/>
          </p:cNvSpPr>
          <p:nvPr>
            <p:ph type="title"/>
          </p:nvPr>
        </p:nvSpPr>
        <p:spPr/>
        <p:txBody>
          <a:bodyPr/>
          <a:lstStyle/>
          <a:p>
            <a:r>
              <a:rPr lang="en-US" dirty="0"/>
              <a:t>Rollback</a:t>
            </a:r>
            <a:endParaRPr lang="en-IN" dirty="0"/>
          </a:p>
        </p:txBody>
      </p:sp>
      <p:sp>
        <p:nvSpPr>
          <p:cNvPr id="3" name="Content Placeholder 2">
            <a:extLst>
              <a:ext uri="{FF2B5EF4-FFF2-40B4-BE49-F238E27FC236}">
                <a16:creationId xmlns:a16="http://schemas.microsoft.com/office/drawing/2014/main" id="{CCC222C4-3F87-489F-A07F-F1A0C3E30729}"/>
              </a:ext>
            </a:extLst>
          </p:cNvPr>
          <p:cNvSpPr>
            <a:spLocks noGrp="1"/>
          </p:cNvSpPr>
          <p:nvPr>
            <p:ph idx="1"/>
          </p:nvPr>
        </p:nvSpPr>
        <p:spPr/>
        <p:txBody>
          <a:bodyPr/>
          <a:lstStyle/>
          <a:p>
            <a:pPr algn="just"/>
            <a:r>
              <a:rPr lang="en-US" b="0" i="0" dirty="0">
                <a:solidFill>
                  <a:srgbClr val="000000"/>
                </a:solidFill>
                <a:effectLst/>
                <a:latin typeface="Arial" panose="020B0604020202020204" pitchFamily="34" charset="0"/>
              </a:rPr>
              <a:t>The ROLLBACK command is the transactional command used to undo transactions that have not already been saved to the database. This command can only be used to undo transactions since the last COMMIT or ROLLBACK command was issued.</a:t>
            </a:r>
          </a:p>
          <a:p>
            <a:pPr algn="just"/>
            <a:endParaRPr lang="en-US" dirty="0">
              <a:solidFill>
                <a:srgbClr val="000000"/>
              </a:solidFill>
              <a:latin typeface="Arial" panose="020B0604020202020204" pitchFamily="34" charset="0"/>
            </a:endParaRPr>
          </a:p>
          <a:p>
            <a:pPr algn="just"/>
            <a:r>
              <a:rPr lang="en-US" b="0" i="0" dirty="0">
                <a:solidFill>
                  <a:srgbClr val="000000"/>
                </a:solidFill>
                <a:effectLst/>
                <a:latin typeface="Arial" panose="020B0604020202020204" pitchFamily="34" charset="0"/>
              </a:rPr>
              <a:t>Syntax:</a:t>
            </a:r>
          </a:p>
          <a:p>
            <a:pPr algn="just"/>
            <a:endParaRPr lang="en-US" dirty="0">
              <a:solidFill>
                <a:srgbClr val="000000"/>
              </a:solidFill>
              <a:latin typeface="Arial" panose="020B0604020202020204" pitchFamily="34" charset="0"/>
            </a:endParaRPr>
          </a:p>
          <a:p>
            <a:pPr algn="just"/>
            <a:r>
              <a:rPr lang="en-US" b="0" i="0" dirty="0">
                <a:solidFill>
                  <a:srgbClr val="FF0000"/>
                </a:solidFill>
                <a:effectLst/>
                <a:latin typeface="Arial" panose="020B0604020202020204" pitchFamily="34" charset="0"/>
              </a:rPr>
              <a:t>Rollback;</a:t>
            </a:r>
          </a:p>
          <a:p>
            <a:endParaRPr lang="en-IN" dirty="0"/>
          </a:p>
        </p:txBody>
      </p:sp>
    </p:spTree>
    <p:extLst>
      <p:ext uri="{BB962C8B-B14F-4D97-AF65-F5344CB8AC3E}">
        <p14:creationId xmlns:p14="http://schemas.microsoft.com/office/powerpoint/2010/main" val="37605421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6EFD5-D1B8-44B9-B0F3-39A346AAE25B}"/>
              </a:ext>
            </a:extLst>
          </p:cNvPr>
          <p:cNvSpPr>
            <a:spLocks noGrp="1"/>
          </p:cNvSpPr>
          <p:nvPr>
            <p:ph type="title"/>
          </p:nvPr>
        </p:nvSpPr>
        <p:spPr/>
        <p:txBody>
          <a:bodyPr/>
          <a:lstStyle/>
          <a:p>
            <a:r>
              <a:rPr lang="en-US" b="0" i="0" dirty="0">
                <a:effectLst/>
                <a:latin typeface="Arial" panose="020B0604020202020204" pitchFamily="34" charset="0"/>
              </a:rPr>
              <a:t> SAVEPOINT</a:t>
            </a:r>
            <a:br>
              <a:rPr lang="en-US"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65C946F2-A4C5-427C-809D-15F00060C657}"/>
              </a:ext>
            </a:extLst>
          </p:cNvPr>
          <p:cNvSpPr>
            <a:spLocks noGrp="1"/>
          </p:cNvSpPr>
          <p:nvPr>
            <p:ph idx="1"/>
          </p:nvPr>
        </p:nvSpPr>
        <p:spPr/>
        <p:txBody>
          <a:bodyPr>
            <a:normAutofit fontScale="92500" lnSpcReduction="10000"/>
          </a:bodyPr>
          <a:lstStyle/>
          <a:p>
            <a:pPr algn="just"/>
            <a:r>
              <a:rPr lang="en-US" b="0" i="0" dirty="0">
                <a:solidFill>
                  <a:srgbClr val="000000"/>
                </a:solidFill>
                <a:effectLst/>
                <a:latin typeface="Arial" panose="020B0604020202020204" pitchFamily="34" charset="0"/>
              </a:rPr>
              <a:t>A SAVEPOINT is a point in a transaction when you can roll the transaction back to a certain point without rolling back the entire transaction.</a:t>
            </a:r>
          </a:p>
          <a:p>
            <a:pPr algn="just"/>
            <a:r>
              <a:rPr lang="en-US" b="0" i="0" dirty="0">
                <a:solidFill>
                  <a:srgbClr val="000000"/>
                </a:solidFill>
                <a:effectLst/>
                <a:latin typeface="Arial" panose="020B0604020202020204" pitchFamily="34" charset="0"/>
              </a:rPr>
              <a:t>The syntax for a SAVEPOINT command is as shown below.</a:t>
            </a:r>
          </a:p>
          <a:p>
            <a:pPr algn="just"/>
            <a:endParaRPr lang="en-US" dirty="0">
              <a:solidFill>
                <a:srgbClr val="000000"/>
              </a:solidFill>
              <a:latin typeface="Arial" panose="020B0604020202020204" pitchFamily="34" charset="0"/>
            </a:endParaRPr>
          </a:p>
          <a:p>
            <a:pPr algn="just"/>
            <a:r>
              <a:rPr lang="en-US" b="0" i="0" dirty="0">
                <a:solidFill>
                  <a:srgbClr val="FF0000"/>
                </a:solidFill>
                <a:effectLst/>
                <a:latin typeface="Arial" panose="020B0604020202020204" pitchFamily="34" charset="0"/>
              </a:rPr>
              <a:t>SAVEPOINT SAVEPOINT_NAME;</a:t>
            </a:r>
          </a:p>
          <a:p>
            <a:pPr algn="just"/>
            <a:r>
              <a:rPr lang="en-US" b="0" i="0" dirty="0">
                <a:solidFill>
                  <a:srgbClr val="000000"/>
                </a:solidFill>
                <a:effectLst/>
                <a:latin typeface="Arial" panose="020B0604020202020204" pitchFamily="34" charset="0"/>
              </a:rPr>
              <a:t>This command serves only in the creation of a SAVEPOINT among all the transactional statements. The ROLLBACK command is used to undo a group of transactions.</a:t>
            </a:r>
          </a:p>
          <a:p>
            <a:pPr algn="just"/>
            <a:r>
              <a:rPr lang="en-US" b="0" i="0" dirty="0">
                <a:solidFill>
                  <a:srgbClr val="000000"/>
                </a:solidFill>
                <a:effectLst/>
                <a:latin typeface="Arial" panose="020B0604020202020204" pitchFamily="34" charset="0"/>
              </a:rPr>
              <a:t>The syntax for rolling back to a SAVEPOINT is as shown below.</a:t>
            </a:r>
          </a:p>
          <a:p>
            <a:pPr algn="just"/>
            <a:r>
              <a:rPr lang="en-US" dirty="0">
                <a:solidFill>
                  <a:srgbClr val="FF0000"/>
                </a:solidFill>
                <a:latin typeface="Arial" panose="020B0604020202020204" pitchFamily="34" charset="0"/>
              </a:rPr>
              <a:t>ROLLBACK TO SAVEPOINT_NAME;</a:t>
            </a:r>
            <a:endParaRPr lang="en-US" b="0" i="0" dirty="0">
              <a:solidFill>
                <a:srgbClr val="FF0000"/>
              </a:solidFill>
              <a:effectLst/>
              <a:latin typeface="Arial" panose="020B0604020202020204" pitchFamily="34" charset="0"/>
            </a:endParaRPr>
          </a:p>
          <a:p>
            <a:pPr algn="just"/>
            <a:endParaRPr lang="en-US" b="0" i="0" dirty="0">
              <a:solidFill>
                <a:srgbClr val="FF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1515793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B296A6-9E27-44BD-A91C-6D38EBFE260C}"/>
              </a:ext>
            </a:extLst>
          </p:cNvPr>
          <p:cNvPicPr>
            <a:picLocks noChangeAspect="1"/>
          </p:cNvPicPr>
          <p:nvPr/>
        </p:nvPicPr>
        <p:blipFill>
          <a:blip r:embed="rId2"/>
          <a:stretch>
            <a:fillRect/>
          </a:stretch>
        </p:blipFill>
        <p:spPr>
          <a:xfrm>
            <a:off x="0" y="126609"/>
            <a:ext cx="6135492" cy="3651152"/>
          </a:xfrm>
          <a:prstGeom prst="rect">
            <a:avLst/>
          </a:prstGeom>
        </p:spPr>
      </p:pic>
      <p:pic>
        <p:nvPicPr>
          <p:cNvPr id="7" name="Picture 6">
            <a:extLst>
              <a:ext uri="{FF2B5EF4-FFF2-40B4-BE49-F238E27FC236}">
                <a16:creationId xmlns:a16="http://schemas.microsoft.com/office/drawing/2014/main" id="{7ECA38F2-FF5E-4EFC-B485-5D643AD190BF}"/>
              </a:ext>
            </a:extLst>
          </p:cNvPr>
          <p:cNvPicPr>
            <a:picLocks noChangeAspect="1"/>
          </p:cNvPicPr>
          <p:nvPr/>
        </p:nvPicPr>
        <p:blipFill>
          <a:blip r:embed="rId3"/>
          <a:stretch>
            <a:fillRect/>
          </a:stretch>
        </p:blipFill>
        <p:spPr>
          <a:xfrm>
            <a:off x="4816280" y="5675350"/>
            <a:ext cx="3198495" cy="1182650"/>
          </a:xfrm>
          <a:prstGeom prst="rect">
            <a:avLst/>
          </a:prstGeom>
        </p:spPr>
      </p:pic>
      <p:pic>
        <p:nvPicPr>
          <p:cNvPr id="9" name="Picture 8">
            <a:extLst>
              <a:ext uri="{FF2B5EF4-FFF2-40B4-BE49-F238E27FC236}">
                <a16:creationId xmlns:a16="http://schemas.microsoft.com/office/drawing/2014/main" id="{7220E836-A60E-4B46-8D8E-D7E3E1413EFE}"/>
              </a:ext>
            </a:extLst>
          </p:cNvPr>
          <p:cNvPicPr>
            <a:picLocks noChangeAspect="1"/>
          </p:cNvPicPr>
          <p:nvPr/>
        </p:nvPicPr>
        <p:blipFill>
          <a:blip r:embed="rId4"/>
          <a:stretch>
            <a:fillRect/>
          </a:stretch>
        </p:blipFill>
        <p:spPr>
          <a:xfrm>
            <a:off x="0" y="3800541"/>
            <a:ext cx="4816280" cy="3192066"/>
          </a:xfrm>
          <a:prstGeom prst="rect">
            <a:avLst/>
          </a:prstGeom>
        </p:spPr>
      </p:pic>
      <p:pic>
        <p:nvPicPr>
          <p:cNvPr id="11" name="Picture 10">
            <a:extLst>
              <a:ext uri="{FF2B5EF4-FFF2-40B4-BE49-F238E27FC236}">
                <a16:creationId xmlns:a16="http://schemas.microsoft.com/office/drawing/2014/main" id="{945D2E79-4FF9-41E9-848D-FE0505F5EA8A}"/>
              </a:ext>
            </a:extLst>
          </p:cNvPr>
          <p:cNvPicPr>
            <a:picLocks noChangeAspect="1"/>
          </p:cNvPicPr>
          <p:nvPr/>
        </p:nvPicPr>
        <p:blipFill>
          <a:blip r:embed="rId5"/>
          <a:stretch>
            <a:fillRect/>
          </a:stretch>
        </p:blipFill>
        <p:spPr>
          <a:xfrm>
            <a:off x="7459979" y="858680"/>
            <a:ext cx="2847975" cy="1064090"/>
          </a:xfrm>
          <a:prstGeom prst="rect">
            <a:avLst/>
          </a:prstGeom>
        </p:spPr>
      </p:pic>
      <p:pic>
        <p:nvPicPr>
          <p:cNvPr id="13" name="Picture 12">
            <a:extLst>
              <a:ext uri="{FF2B5EF4-FFF2-40B4-BE49-F238E27FC236}">
                <a16:creationId xmlns:a16="http://schemas.microsoft.com/office/drawing/2014/main" id="{422BE15B-67E2-49DA-80F8-CB6B551CF9A4}"/>
              </a:ext>
            </a:extLst>
          </p:cNvPr>
          <p:cNvPicPr>
            <a:picLocks noChangeAspect="1"/>
          </p:cNvPicPr>
          <p:nvPr/>
        </p:nvPicPr>
        <p:blipFill>
          <a:blip r:embed="rId6"/>
          <a:stretch>
            <a:fillRect/>
          </a:stretch>
        </p:blipFill>
        <p:spPr>
          <a:xfrm>
            <a:off x="7385539" y="2019007"/>
            <a:ext cx="4431763" cy="2960974"/>
          </a:xfrm>
          <a:prstGeom prst="rect">
            <a:avLst/>
          </a:prstGeom>
        </p:spPr>
      </p:pic>
    </p:spTree>
    <p:extLst>
      <p:ext uri="{BB962C8B-B14F-4D97-AF65-F5344CB8AC3E}">
        <p14:creationId xmlns:p14="http://schemas.microsoft.com/office/powerpoint/2010/main" val="18699232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7694-511F-4B19-8994-5D5A77B45386}"/>
              </a:ext>
            </a:extLst>
          </p:cNvPr>
          <p:cNvSpPr>
            <a:spLocks noGrp="1"/>
          </p:cNvSpPr>
          <p:nvPr>
            <p:ph type="title"/>
          </p:nvPr>
        </p:nvSpPr>
        <p:spPr>
          <a:xfrm>
            <a:off x="274320" y="154110"/>
            <a:ext cx="10515600" cy="1325563"/>
          </a:xfrm>
        </p:spPr>
        <p:txBody>
          <a:bodyPr/>
          <a:lstStyle/>
          <a:p>
            <a:r>
              <a:rPr lang="en-US" dirty="0" err="1"/>
              <a:t>Savepoint</a:t>
            </a:r>
            <a:endParaRPr lang="en-IN" dirty="0"/>
          </a:p>
        </p:txBody>
      </p:sp>
      <p:pic>
        <p:nvPicPr>
          <p:cNvPr id="5" name="Content Placeholder 4">
            <a:extLst>
              <a:ext uri="{FF2B5EF4-FFF2-40B4-BE49-F238E27FC236}">
                <a16:creationId xmlns:a16="http://schemas.microsoft.com/office/drawing/2014/main" id="{981D385D-FAC7-4033-9D83-6BC6EC1BCF2B}"/>
              </a:ext>
            </a:extLst>
          </p:cNvPr>
          <p:cNvPicPr>
            <a:picLocks noGrp="1" noChangeAspect="1"/>
          </p:cNvPicPr>
          <p:nvPr>
            <p:ph idx="1"/>
          </p:nvPr>
        </p:nvPicPr>
        <p:blipFill>
          <a:blip r:embed="rId2"/>
          <a:stretch>
            <a:fillRect/>
          </a:stretch>
        </p:blipFill>
        <p:spPr>
          <a:xfrm>
            <a:off x="4345621" y="0"/>
            <a:ext cx="7846379" cy="3967089"/>
          </a:xfrm>
        </p:spPr>
      </p:pic>
      <p:pic>
        <p:nvPicPr>
          <p:cNvPr id="7" name="Picture 6">
            <a:extLst>
              <a:ext uri="{FF2B5EF4-FFF2-40B4-BE49-F238E27FC236}">
                <a16:creationId xmlns:a16="http://schemas.microsoft.com/office/drawing/2014/main" id="{32951D66-E935-4150-A53A-C5B5C358F1DB}"/>
              </a:ext>
            </a:extLst>
          </p:cNvPr>
          <p:cNvPicPr>
            <a:picLocks noChangeAspect="1"/>
          </p:cNvPicPr>
          <p:nvPr/>
        </p:nvPicPr>
        <p:blipFill>
          <a:blip r:embed="rId3"/>
          <a:stretch>
            <a:fillRect/>
          </a:stretch>
        </p:blipFill>
        <p:spPr>
          <a:xfrm>
            <a:off x="1798174" y="3077490"/>
            <a:ext cx="2152650" cy="889599"/>
          </a:xfrm>
          <a:prstGeom prst="rect">
            <a:avLst/>
          </a:prstGeom>
        </p:spPr>
      </p:pic>
      <p:pic>
        <p:nvPicPr>
          <p:cNvPr id="9" name="Picture 8">
            <a:extLst>
              <a:ext uri="{FF2B5EF4-FFF2-40B4-BE49-F238E27FC236}">
                <a16:creationId xmlns:a16="http://schemas.microsoft.com/office/drawing/2014/main" id="{DF376896-CB3C-4854-9027-E150F5F882D9}"/>
              </a:ext>
            </a:extLst>
          </p:cNvPr>
          <p:cNvPicPr>
            <a:picLocks noChangeAspect="1"/>
          </p:cNvPicPr>
          <p:nvPr/>
        </p:nvPicPr>
        <p:blipFill>
          <a:blip r:embed="rId4"/>
          <a:stretch>
            <a:fillRect/>
          </a:stretch>
        </p:blipFill>
        <p:spPr>
          <a:xfrm>
            <a:off x="236074" y="4143375"/>
            <a:ext cx="4406264" cy="2643758"/>
          </a:xfrm>
          <a:prstGeom prst="rect">
            <a:avLst/>
          </a:prstGeom>
        </p:spPr>
      </p:pic>
    </p:spTree>
    <p:extLst>
      <p:ext uri="{BB962C8B-B14F-4D97-AF65-F5344CB8AC3E}">
        <p14:creationId xmlns:p14="http://schemas.microsoft.com/office/powerpoint/2010/main" val="3463084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1EC27-C468-43CF-B3EB-C9496ABA446C}"/>
              </a:ext>
            </a:extLst>
          </p:cNvPr>
          <p:cNvSpPr>
            <a:spLocks noGrp="1"/>
          </p:cNvSpPr>
          <p:nvPr>
            <p:ph type="title"/>
          </p:nvPr>
        </p:nvSpPr>
        <p:spPr/>
        <p:txBody>
          <a:bodyPr/>
          <a:lstStyle/>
          <a:p>
            <a:r>
              <a:rPr lang="en-US" dirty="0"/>
              <a:t>SQL Functions</a:t>
            </a:r>
            <a:endParaRPr lang="en-IN" dirty="0"/>
          </a:p>
        </p:txBody>
      </p:sp>
      <p:sp>
        <p:nvSpPr>
          <p:cNvPr id="3" name="Content Placeholder 2">
            <a:extLst>
              <a:ext uri="{FF2B5EF4-FFF2-40B4-BE49-F238E27FC236}">
                <a16:creationId xmlns:a16="http://schemas.microsoft.com/office/drawing/2014/main" id="{0F6F8787-E3D9-4B95-B48B-21DF7107FF3B}"/>
              </a:ext>
            </a:extLst>
          </p:cNvPr>
          <p:cNvSpPr>
            <a:spLocks noGrp="1"/>
          </p:cNvSpPr>
          <p:nvPr>
            <p:ph idx="1"/>
          </p:nvPr>
        </p:nvSpPr>
        <p:spPr>
          <a:xfrm>
            <a:off x="838200" y="1392702"/>
            <a:ext cx="10515600" cy="5219113"/>
          </a:xfrm>
        </p:spPr>
        <p:txBody>
          <a:bodyPr>
            <a:noAutofit/>
          </a:bodyPr>
          <a:lstStyle/>
          <a:p>
            <a:r>
              <a:rPr lang="en-US" b="0" i="0" u="none" strike="noStrike" baseline="0" dirty="0">
                <a:solidFill>
                  <a:srgbClr val="000000"/>
                </a:solidFill>
                <a:latin typeface="Times New Roman" panose="02020603050405020304" pitchFamily="18" charset="0"/>
              </a:rPr>
              <a:t>Queries to facilitate acquaintance of Built-In Functions, String Functions, Numeric </a:t>
            </a:r>
          </a:p>
          <a:p>
            <a:r>
              <a:rPr lang="en-US" b="0" i="0" u="none" strike="noStrike" baseline="0" dirty="0">
                <a:solidFill>
                  <a:srgbClr val="000000"/>
                </a:solidFill>
                <a:latin typeface="Times New Roman" panose="02020603050405020304" pitchFamily="18" charset="0"/>
              </a:rPr>
              <a:t>Functions, Date Functions and Conversion Functions. </a:t>
            </a:r>
          </a:p>
          <a:p>
            <a:r>
              <a:rPr lang="en-IN" b="1" i="0" u="none" strike="noStrike" baseline="0" dirty="0">
                <a:solidFill>
                  <a:srgbClr val="000000"/>
                </a:solidFill>
                <a:latin typeface="Times New Roman" panose="02020603050405020304" pitchFamily="18" charset="0"/>
              </a:rPr>
              <a:t>SQL FUNCTIONS: </a:t>
            </a:r>
            <a:endParaRPr lang="en-IN" b="0" i="0" u="none" strike="noStrike" baseline="0" dirty="0">
              <a:solidFill>
                <a:srgbClr val="000000"/>
              </a:solidFill>
              <a:latin typeface="Times New Roman" panose="02020603050405020304" pitchFamily="18" charset="0"/>
            </a:endParaRPr>
          </a:p>
          <a:p>
            <a:r>
              <a:rPr lang="en-US" b="0" i="0" u="none" strike="noStrike" baseline="0" dirty="0">
                <a:solidFill>
                  <a:srgbClr val="000000"/>
                </a:solidFill>
                <a:latin typeface="Times New Roman" panose="02020603050405020304" pitchFamily="18" charset="0"/>
              </a:rPr>
              <a:t>SQL Functions are used to perform m calculations on data. Manipulate output from groups of rows. It can also format date members for display. It can also used for modifying individual data items. SQL function sometimes takes arguments and always returns value. </a:t>
            </a:r>
          </a:p>
          <a:p>
            <a:r>
              <a:rPr lang="en-US" b="0" i="0" u="none" strike="noStrike" baseline="0" dirty="0">
                <a:solidFill>
                  <a:srgbClr val="000000"/>
                </a:solidFill>
                <a:latin typeface="Times New Roman" panose="02020603050405020304" pitchFamily="18" charset="0"/>
              </a:rPr>
              <a:t>There are two distinct types of functions: </a:t>
            </a:r>
          </a:p>
          <a:p>
            <a:r>
              <a:rPr lang="en-IN" b="0" i="0" u="none" strike="noStrike" baseline="0" dirty="0">
                <a:solidFill>
                  <a:srgbClr val="000000"/>
                </a:solidFill>
                <a:latin typeface="Times New Roman" panose="02020603050405020304" pitchFamily="18" charset="0"/>
              </a:rPr>
              <a:t>1. Single Row functions </a:t>
            </a:r>
          </a:p>
          <a:p>
            <a:r>
              <a:rPr lang="en-IN" b="0" i="0" u="none" strike="noStrike" baseline="0" dirty="0">
                <a:solidFill>
                  <a:srgbClr val="000000"/>
                </a:solidFill>
                <a:latin typeface="Times New Roman" panose="02020603050405020304" pitchFamily="18" charset="0"/>
              </a:rPr>
              <a:t>2. Multiple Row functions </a:t>
            </a:r>
            <a:endParaRPr lang="en-IN" dirty="0"/>
          </a:p>
        </p:txBody>
      </p:sp>
    </p:spTree>
    <p:extLst>
      <p:ext uri="{BB962C8B-B14F-4D97-AF65-F5344CB8AC3E}">
        <p14:creationId xmlns:p14="http://schemas.microsoft.com/office/powerpoint/2010/main" val="13254798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CD6BA-0F9E-4BBF-B374-3868353D887C}"/>
              </a:ext>
            </a:extLst>
          </p:cNvPr>
          <p:cNvSpPr>
            <a:spLocks noGrp="1"/>
          </p:cNvSpPr>
          <p:nvPr>
            <p:ph type="title"/>
          </p:nvPr>
        </p:nvSpPr>
        <p:spPr/>
        <p:txBody>
          <a:bodyPr/>
          <a:lstStyle/>
          <a:p>
            <a:r>
              <a:rPr lang="en-IN" sz="4400" b="1" i="0" u="none" strike="noStrike" baseline="0" dirty="0">
                <a:solidFill>
                  <a:srgbClr val="000000"/>
                </a:solidFill>
                <a:latin typeface="Times New Roman" panose="02020603050405020304" pitchFamily="18" charset="0"/>
              </a:rPr>
              <a:t>Single Row functions </a:t>
            </a:r>
            <a:br>
              <a:rPr lang="en-IN" sz="4400" b="0" i="0" u="none" strike="noStrike" baseline="0" dirty="0">
                <a:solidFill>
                  <a:srgbClr val="000000"/>
                </a:solidFill>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23B7B2E-A285-4F19-8829-1EB783E3C541}"/>
              </a:ext>
            </a:extLst>
          </p:cNvPr>
          <p:cNvSpPr>
            <a:spLocks noGrp="1"/>
          </p:cNvSpPr>
          <p:nvPr>
            <p:ph idx="1"/>
          </p:nvPr>
        </p:nvSpPr>
        <p:spPr/>
        <p:txBody>
          <a:bodyPr>
            <a:normAutofit/>
          </a:bodyPr>
          <a:lstStyle/>
          <a:p>
            <a:r>
              <a:rPr lang="en-US" sz="2400" b="0" i="0" u="none" strike="noStrike" baseline="0" dirty="0">
                <a:solidFill>
                  <a:srgbClr val="000000"/>
                </a:solidFill>
                <a:latin typeface="Times New Roman" panose="02020603050405020304" pitchFamily="18" charset="0"/>
              </a:rPr>
              <a:t>Single row functions operate on single rows only and return one result per row. </a:t>
            </a:r>
          </a:p>
          <a:p>
            <a:r>
              <a:rPr lang="en-US" sz="2400" b="0" i="0" u="none" strike="noStrike" baseline="0" dirty="0">
                <a:solidFill>
                  <a:srgbClr val="000000"/>
                </a:solidFill>
                <a:latin typeface="Times New Roman" panose="02020603050405020304" pitchFamily="18" charset="0"/>
              </a:rPr>
              <a:t>The different type single row functions are </a:t>
            </a:r>
          </a:p>
          <a:p>
            <a:r>
              <a:rPr lang="en-IN" sz="2400" b="0" i="0" u="none" strike="noStrike" baseline="0" dirty="0">
                <a:solidFill>
                  <a:srgbClr val="000000"/>
                </a:solidFill>
                <a:latin typeface="Times New Roman" panose="02020603050405020304" pitchFamily="18" charset="0"/>
              </a:rPr>
              <a:t>1. Character functions </a:t>
            </a:r>
          </a:p>
          <a:p>
            <a:r>
              <a:rPr lang="en-IN" sz="2400" b="0" i="0" u="none" strike="noStrike" baseline="0" dirty="0">
                <a:solidFill>
                  <a:srgbClr val="000000"/>
                </a:solidFill>
                <a:latin typeface="Times New Roman" panose="02020603050405020304" pitchFamily="18" charset="0"/>
              </a:rPr>
              <a:t>2. Number Functions </a:t>
            </a:r>
          </a:p>
          <a:p>
            <a:r>
              <a:rPr lang="en-IN" sz="2400" b="0" i="0" u="none" strike="noStrike" baseline="0" dirty="0">
                <a:solidFill>
                  <a:srgbClr val="000000"/>
                </a:solidFill>
                <a:latin typeface="Times New Roman" panose="02020603050405020304" pitchFamily="18" charset="0"/>
              </a:rPr>
              <a:t>3. Date functions. </a:t>
            </a:r>
          </a:p>
          <a:p>
            <a:r>
              <a:rPr lang="en-IN" sz="2400" b="0" i="0" u="none" strike="noStrike" baseline="0" dirty="0">
                <a:solidFill>
                  <a:srgbClr val="000000"/>
                </a:solidFill>
                <a:latin typeface="Times New Roman" panose="02020603050405020304" pitchFamily="18" charset="0"/>
              </a:rPr>
              <a:t>4. Conversion Function </a:t>
            </a:r>
          </a:p>
          <a:p>
            <a:r>
              <a:rPr lang="en-IN" sz="2400" b="0" i="0" u="none" strike="noStrike" baseline="0" dirty="0">
                <a:solidFill>
                  <a:srgbClr val="000000"/>
                </a:solidFill>
                <a:latin typeface="Times New Roman" panose="02020603050405020304" pitchFamily="18" charset="0"/>
              </a:rPr>
              <a:t>5. General Function </a:t>
            </a:r>
          </a:p>
          <a:p>
            <a:endParaRPr lang="en-IN" sz="2400" dirty="0"/>
          </a:p>
        </p:txBody>
      </p:sp>
    </p:spTree>
    <p:extLst>
      <p:ext uri="{BB962C8B-B14F-4D97-AF65-F5344CB8AC3E}">
        <p14:creationId xmlns:p14="http://schemas.microsoft.com/office/powerpoint/2010/main" val="2046151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2BBA7-B167-491C-8FE2-CDF69423029C}"/>
              </a:ext>
            </a:extLst>
          </p:cNvPr>
          <p:cNvSpPr>
            <a:spLocks noGrp="1"/>
          </p:cNvSpPr>
          <p:nvPr>
            <p:ph type="title"/>
          </p:nvPr>
        </p:nvSpPr>
        <p:spPr>
          <a:xfrm>
            <a:off x="838200" y="365126"/>
            <a:ext cx="10515600" cy="577410"/>
          </a:xfrm>
        </p:spPr>
        <p:txBody>
          <a:bodyPr>
            <a:normAutofit fontScale="90000"/>
          </a:bodyPr>
          <a:lstStyle/>
          <a:p>
            <a:r>
              <a:rPr lang="en-US" dirty="0"/>
              <a:t>Character functions</a:t>
            </a:r>
            <a:endParaRPr lang="en-IN" dirty="0"/>
          </a:p>
        </p:txBody>
      </p:sp>
      <p:pic>
        <p:nvPicPr>
          <p:cNvPr id="5" name="Content Placeholder 4">
            <a:extLst>
              <a:ext uri="{FF2B5EF4-FFF2-40B4-BE49-F238E27FC236}">
                <a16:creationId xmlns:a16="http://schemas.microsoft.com/office/drawing/2014/main" id="{F0B52A59-DBF8-4F27-816F-A4A9010EFCFF}"/>
              </a:ext>
            </a:extLst>
          </p:cNvPr>
          <p:cNvPicPr>
            <a:picLocks noGrp="1" noChangeAspect="1"/>
          </p:cNvPicPr>
          <p:nvPr>
            <p:ph idx="1"/>
          </p:nvPr>
        </p:nvPicPr>
        <p:blipFill>
          <a:blip r:embed="rId2"/>
          <a:stretch>
            <a:fillRect/>
          </a:stretch>
        </p:blipFill>
        <p:spPr>
          <a:xfrm>
            <a:off x="0" y="815926"/>
            <a:ext cx="12191999" cy="5866228"/>
          </a:xfrm>
        </p:spPr>
      </p:pic>
    </p:spTree>
    <p:extLst>
      <p:ext uri="{BB962C8B-B14F-4D97-AF65-F5344CB8AC3E}">
        <p14:creationId xmlns:p14="http://schemas.microsoft.com/office/powerpoint/2010/main" val="33782623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32FC-5DF3-48B5-B0E5-B661CCE1E6B1}"/>
              </a:ext>
            </a:extLst>
          </p:cNvPr>
          <p:cNvSpPr>
            <a:spLocks noGrp="1"/>
          </p:cNvSpPr>
          <p:nvPr>
            <p:ph type="title"/>
          </p:nvPr>
        </p:nvSpPr>
        <p:spPr>
          <a:xfrm>
            <a:off x="838200" y="365125"/>
            <a:ext cx="10515600" cy="535207"/>
          </a:xfrm>
        </p:spPr>
        <p:txBody>
          <a:bodyPr>
            <a:normAutofit fontScale="90000"/>
          </a:bodyPr>
          <a:lstStyle/>
          <a:p>
            <a:r>
              <a:rPr lang="en-US" dirty="0"/>
              <a:t>Examples</a:t>
            </a:r>
            <a:endParaRPr lang="en-IN" dirty="0"/>
          </a:p>
        </p:txBody>
      </p:sp>
      <p:pic>
        <p:nvPicPr>
          <p:cNvPr id="5" name="Content Placeholder 4">
            <a:extLst>
              <a:ext uri="{FF2B5EF4-FFF2-40B4-BE49-F238E27FC236}">
                <a16:creationId xmlns:a16="http://schemas.microsoft.com/office/drawing/2014/main" id="{F70DAFFE-E05B-4E3B-8D6F-AD4F5E630FC1}"/>
              </a:ext>
            </a:extLst>
          </p:cNvPr>
          <p:cNvPicPr>
            <a:picLocks noGrp="1" noChangeAspect="1"/>
          </p:cNvPicPr>
          <p:nvPr>
            <p:ph idx="1"/>
          </p:nvPr>
        </p:nvPicPr>
        <p:blipFill>
          <a:blip r:embed="rId2"/>
          <a:stretch>
            <a:fillRect/>
          </a:stretch>
        </p:blipFill>
        <p:spPr>
          <a:xfrm>
            <a:off x="4123552" y="506437"/>
            <a:ext cx="7397887" cy="6217920"/>
          </a:xfrm>
        </p:spPr>
      </p:pic>
    </p:spTree>
    <p:extLst>
      <p:ext uri="{BB962C8B-B14F-4D97-AF65-F5344CB8AC3E}">
        <p14:creationId xmlns:p14="http://schemas.microsoft.com/office/powerpoint/2010/main" val="25806031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7D592-2249-4BA3-9DB6-C741763B5350}"/>
              </a:ext>
            </a:extLst>
          </p:cNvPr>
          <p:cNvSpPr>
            <a:spLocks noGrp="1"/>
          </p:cNvSpPr>
          <p:nvPr>
            <p:ph type="title"/>
          </p:nvPr>
        </p:nvSpPr>
        <p:spPr>
          <a:xfrm>
            <a:off x="0" y="0"/>
            <a:ext cx="10515600" cy="1325563"/>
          </a:xfrm>
        </p:spPr>
        <p:txBody>
          <a:bodyPr/>
          <a:lstStyle/>
          <a:p>
            <a:r>
              <a:rPr lang="en-US" dirty="0"/>
              <a:t>Number Functions</a:t>
            </a:r>
            <a:endParaRPr lang="en-IN" dirty="0"/>
          </a:p>
        </p:txBody>
      </p:sp>
      <p:pic>
        <p:nvPicPr>
          <p:cNvPr id="5" name="Content Placeholder 4">
            <a:extLst>
              <a:ext uri="{FF2B5EF4-FFF2-40B4-BE49-F238E27FC236}">
                <a16:creationId xmlns:a16="http://schemas.microsoft.com/office/drawing/2014/main" id="{9E699759-BB25-4E72-8FBB-A48CD47EE2F1}"/>
              </a:ext>
            </a:extLst>
          </p:cNvPr>
          <p:cNvPicPr>
            <a:picLocks noGrp="1" noChangeAspect="1"/>
          </p:cNvPicPr>
          <p:nvPr>
            <p:ph idx="1"/>
          </p:nvPr>
        </p:nvPicPr>
        <p:blipFill>
          <a:blip r:embed="rId2"/>
          <a:stretch>
            <a:fillRect/>
          </a:stretch>
        </p:blipFill>
        <p:spPr>
          <a:xfrm>
            <a:off x="239152" y="1800664"/>
            <a:ext cx="11718386" cy="4951827"/>
          </a:xfrm>
        </p:spPr>
      </p:pic>
    </p:spTree>
    <p:extLst>
      <p:ext uri="{BB962C8B-B14F-4D97-AF65-F5344CB8AC3E}">
        <p14:creationId xmlns:p14="http://schemas.microsoft.com/office/powerpoint/2010/main" val="624930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AD04-3BB5-4215-9343-B6290F5C6BBA}"/>
              </a:ext>
            </a:extLst>
          </p:cNvPr>
          <p:cNvSpPr>
            <a:spLocks noGrp="1"/>
          </p:cNvSpPr>
          <p:nvPr>
            <p:ph type="title"/>
          </p:nvPr>
        </p:nvSpPr>
        <p:spPr>
          <a:xfrm>
            <a:off x="98474" y="105509"/>
            <a:ext cx="10515600" cy="1325563"/>
          </a:xfrm>
        </p:spPr>
        <p:txBody>
          <a:bodyPr/>
          <a:lstStyle/>
          <a:p>
            <a:r>
              <a:rPr lang="en-US" dirty="0"/>
              <a:t>History of SQL</a:t>
            </a:r>
            <a:endParaRPr lang="en-IN" dirty="0"/>
          </a:p>
        </p:txBody>
      </p:sp>
      <p:sp>
        <p:nvSpPr>
          <p:cNvPr id="3" name="Content Placeholder 2">
            <a:extLst>
              <a:ext uri="{FF2B5EF4-FFF2-40B4-BE49-F238E27FC236}">
                <a16:creationId xmlns:a16="http://schemas.microsoft.com/office/drawing/2014/main" id="{83C64DF5-1E9F-40A0-92BF-0ABB22EFB818}"/>
              </a:ext>
            </a:extLst>
          </p:cNvPr>
          <p:cNvSpPr>
            <a:spLocks noGrp="1"/>
          </p:cNvSpPr>
          <p:nvPr>
            <p:ph idx="1"/>
          </p:nvPr>
        </p:nvSpPr>
        <p:spPr>
          <a:xfrm>
            <a:off x="98474" y="1434904"/>
            <a:ext cx="11255326" cy="5317587"/>
          </a:xfrm>
        </p:spPr>
        <p:txBody>
          <a:bodyPr>
            <a:normAutofit fontScale="92500" lnSpcReduction="20000"/>
          </a:bodyPr>
          <a:lstStyle/>
          <a:p>
            <a:r>
              <a:rPr lang="en-US" b="0" i="0" dirty="0">
                <a:solidFill>
                  <a:srgbClr val="202124"/>
                </a:solidFill>
                <a:effectLst/>
                <a:latin typeface="arial" panose="020B0604020202020204" pitchFamily="34" charset="0"/>
              </a:rPr>
              <a:t>The language, Structured English Query Language (SEQUEL) was developed by IBM Corporation, Inc., to use Codd's model.</a:t>
            </a:r>
          </a:p>
          <a:p>
            <a:endParaRPr lang="en-US"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Raymond Boyce and Donald Chamberlin </a:t>
            </a:r>
            <a:r>
              <a:rPr lang="en-US" b="1" i="0" dirty="0">
                <a:solidFill>
                  <a:srgbClr val="202124"/>
                </a:solidFill>
                <a:effectLst/>
                <a:latin typeface="arial" panose="020B0604020202020204" pitchFamily="34" charset="0"/>
              </a:rPr>
              <a:t>developed SQL</a:t>
            </a:r>
            <a:r>
              <a:rPr lang="en-US" b="0" i="0" dirty="0">
                <a:solidFill>
                  <a:srgbClr val="202124"/>
                </a:solidFill>
                <a:effectLst/>
                <a:latin typeface="arial" panose="020B0604020202020204" pitchFamily="34" charset="0"/>
              </a:rPr>
              <a:t> at IBM in the early 1970s. It was </a:t>
            </a:r>
            <a:r>
              <a:rPr lang="en-US" b="1" i="0" dirty="0">
                <a:solidFill>
                  <a:srgbClr val="202124"/>
                </a:solidFill>
                <a:effectLst/>
                <a:latin typeface="arial" panose="020B0604020202020204" pitchFamily="34" charset="0"/>
              </a:rPr>
              <a:t>created</a:t>
            </a:r>
            <a:r>
              <a:rPr lang="en-US" b="0" i="0" dirty="0">
                <a:solidFill>
                  <a:srgbClr val="202124"/>
                </a:solidFill>
                <a:effectLst/>
                <a:latin typeface="arial" panose="020B0604020202020204" pitchFamily="34" charset="0"/>
              </a:rPr>
              <a:t> for getting access and modifying data held in databases. </a:t>
            </a:r>
          </a:p>
          <a:p>
            <a:endParaRPr lang="en-US"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Initially, it was called SEQUEL (Structured English Query Language) but later needed to change its name because another business claimed that name as a trademark</a:t>
            </a:r>
          </a:p>
          <a:p>
            <a:endParaRPr lang="en-US" dirty="0">
              <a:solidFill>
                <a:srgbClr val="202124"/>
              </a:solidFill>
              <a:latin typeface="arial" panose="020B0604020202020204" pitchFamily="34" charset="0"/>
            </a:endParaRPr>
          </a:p>
          <a:p>
            <a:r>
              <a:rPr lang="en-US" b="0" i="0" dirty="0">
                <a:solidFill>
                  <a:srgbClr val="202124"/>
                </a:solidFill>
                <a:effectLst/>
                <a:latin typeface="arial" panose="020B0604020202020204" pitchFamily="34" charset="0"/>
              </a:rPr>
              <a:t> SEQUEL later became </a:t>
            </a:r>
            <a:r>
              <a:rPr lang="en-US" b="1" i="0" dirty="0">
                <a:solidFill>
                  <a:srgbClr val="202124"/>
                </a:solidFill>
                <a:effectLst/>
                <a:latin typeface="arial" panose="020B0604020202020204" pitchFamily="34" charset="0"/>
              </a:rPr>
              <a:t>SQL</a:t>
            </a:r>
            <a:r>
              <a:rPr lang="en-US" b="0" i="0" dirty="0">
                <a:solidFill>
                  <a:srgbClr val="202124"/>
                </a:solidFill>
                <a:effectLst/>
                <a:latin typeface="arial" panose="020B0604020202020204" pitchFamily="34" charset="0"/>
              </a:rPr>
              <a:t> (still pronounced "sequel").</a:t>
            </a:r>
          </a:p>
          <a:p>
            <a:endParaRPr lang="en-US" dirty="0">
              <a:solidFill>
                <a:srgbClr val="202124"/>
              </a:solidFill>
              <a:latin typeface="arial" panose="020B0604020202020204" pitchFamily="34" charset="0"/>
            </a:endParaRPr>
          </a:p>
          <a:p>
            <a:r>
              <a:rPr lang="en-US" b="0" i="0" dirty="0">
                <a:solidFill>
                  <a:srgbClr val="202124"/>
                </a:solidFill>
                <a:effectLst/>
                <a:latin typeface="arial" panose="020B0604020202020204" pitchFamily="34" charset="0"/>
              </a:rPr>
              <a:t> In 1979, Relational Software, Inc. (now Oracle) introduced the first commercially available implementation of </a:t>
            </a:r>
            <a:r>
              <a:rPr lang="en-US" b="1" i="0" dirty="0">
                <a:solidFill>
                  <a:srgbClr val="202124"/>
                </a:solidFill>
                <a:effectLst/>
                <a:latin typeface="arial" panose="020B0604020202020204" pitchFamily="34" charset="0"/>
              </a:rPr>
              <a:t>SQL</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33322840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532A0-1A11-4E59-8A8D-5BA4425B76B7}"/>
              </a:ext>
            </a:extLst>
          </p:cNvPr>
          <p:cNvSpPr>
            <a:spLocks noGrp="1"/>
          </p:cNvSpPr>
          <p:nvPr>
            <p:ph type="title"/>
          </p:nvPr>
        </p:nvSpPr>
        <p:spPr/>
        <p:txBody>
          <a:bodyPr/>
          <a:lstStyle/>
          <a:p>
            <a:r>
              <a:rPr lang="en-US" dirty="0"/>
              <a:t>Examples</a:t>
            </a:r>
            <a:endParaRPr lang="en-IN" dirty="0"/>
          </a:p>
        </p:txBody>
      </p:sp>
      <p:pic>
        <p:nvPicPr>
          <p:cNvPr id="5" name="Picture 4">
            <a:extLst>
              <a:ext uri="{FF2B5EF4-FFF2-40B4-BE49-F238E27FC236}">
                <a16:creationId xmlns:a16="http://schemas.microsoft.com/office/drawing/2014/main" id="{D31AC9E8-EFE7-4615-A908-EB2FA8D58DB2}"/>
              </a:ext>
            </a:extLst>
          </p:cNvPr>
          <p:cNvPicPr>
            <a:picLocks noChangeAspect="1"/>
          </p:cNvPicPr>
          <p:nvPr/>
        </p:nvPicPr>
        <p:blipFill>
          <a:blip r:embed="rId2"/>
          <a:stretch>
            <a:fillRect/>
          </a:stretch>
        </p:blipFill>
        <p:spPr>
          <a:xfrm>
            <a:off x="3376246" y="98475"/>
            <a:ext cx="7692243" cy="6394400"/>
          </a:xfrm>
          <a:prstGeom prst="rect">
            <a:avLst/>
          </a:prstGeom>
        </p:spPr>
      </p:pic>
    </p:spTree>
    <p:extLst>
      <p:ext uri="{BB962C8B-B14F-4D97-AF65-F5344CB8AC3E}">
        <p14:creationId xmlns:p14="http://schemas.microsoft.com/office/powerpoint/2010/main" val="39380320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9AB5-F31A-4659-A79F-FFCF1F03ECD3}"/>
              </a:ext>
            </a:extLst>
          </p:cNvPr>
          <p:cNvSpPr>
            <a:spLocks noGrp="1"/>
          </p:cNvSpPr>
          <p:nvPr>
            <p:ph type="title"/>
          </p:nvPr>
        </p:nvSpPr>
        <p:spPr/>
        <p:txBody>
          <a:bodyPr/>
          <a:lstStyle/>
          <a:p>
            <a:r>
              <a:rPr lang="en-US" dirty="0"/>
              <a:t>Date Functions</a:t>
            </a:r>
            <a:endParaRPr lang="en-IN" dirty="0"/>
          </a:p>
        </p:txBody>
      </p:sp>
      <p:pic>
        <p:nvPicPr>
          <p:cNvPr id="5" name="Content Placeholder 4">
            <a:extLst>
              <a:ext uri="{FF2B5EF4-FFF2-40B4-BE49-F238E27FC236}">
                <a16:creationId xmlns:a16="http://schemas.microsoft.com/office/drawing/2014/main" id="{E37283A4-B625-4527-A170-AB77EBD02D10}"/>
              </a:ext>
            </a:extLst>
          </p:cNvPr>
          <p:cNvPicPr>
            <a:picLocks noGrp="1" noChangeAspect="1"/>
          </p:cNvPicPr>
          <p:nvPr>
            <p:ph idx="1"/>
          </p:nvPr>
        </p:nvPicPr>
        <p:blipFill>
          <a:blip r:embed="rId2"/>
          <a:stretch>
            <a:fillRect/>
          </a:stretch>
        </p:blipFill>
        <p:spPr>
          <a:xfrm>
            <a:off x="618978" y="1406769"/>
            <a:ext cx="11071274" cy="5331656"/>
          </a:xfrm>
        </p:spPr>
      </p:pic>
    </p:spTree>
    <p:extLst>
      <p:ext uri="{BB962C8B-B14F-4D97-AF65-F5344CB8AC3E}">
        <p14:creationId xmlns:p14="http://schemas.microsoft.com/office/powerpoint/2010/main" val="7490289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C398F-13D8-40F9-97EC-FD79534E14EC}"/>
              </a:ext>
            </a:extLst>
          </p:cNvPr>
          <p:cNvSpPr>
            <a:spLocks noGrp="1"/>
          </p:cNvSpPr>
          <p:nvPr>
            <p:ph type="title"/>
          </p:nvPr>
        </p:nvSpPr>
        <p:spPr/>
        <p:txBody>
          <a:bodyPr/>
          <a:lstStyle/>
          <a:p>
            <a:r>
              <a:rPr lang="en-US" dirty="0"/>
              <a:t>DATE</a:t>
            </a:r>
            <a:endParaRPr lang="en-IN" dirty="0"/>
          </a:p>
        </p:txBody>
      </p:sp>
      <p:sp>
        <p:nvSpPr>
          <p:cNvPr id="3" name="Content Placeholder 2">
            <a:extLst>
              <a:ext uri="{FF2B5EF4-FFF2-40B4-BE49-F238E27FC236}">
                <a16:creationId xmlns:a16="http://schemas.microsoft.com/office/drawing/2014/main" id="{E72DD8BB-989D-46B2-980C-D2DA435B9337}"/>
              </a:ext>
            </a:extLst>
          </p:cNvPr>
          <p:cNvSpPr>
            <a:spLocks noGrp="1"/>
          </p:cNvSpPr>
          <p:nvPr>
            <p:ph idx="1"/>
          </p:nvPr>
        </p:nvSpPr>
        <p:spPr/>
        <p:txBody>
          <a:bodyPr>
            <a:normAutofit/>
          </a:bodyPr>
          <a:lstStyle/>
          <a:p>
            <a:r>
              <a:rPr lang="en-US" b="0" i="0" u="none" strike="noStrike" baseline="0" dirty="0">
                <a:solidFill>
                  <a:srgbClr val="000000"/>
                </a:solidFill>
                <a:latin typeface="Times New Roman" panose="02020603050405020304" pitchFamily="18" charset="0"/>
              </a:rPr>
              <a:t>SYSDATE is a pseudo column that returns the current date and time. When we select </a:t>
            </a:r>
            <a:r>
              <a:rPr lang="en-US" b="0" i="0" u="none" strike="noStrike" baseline="0" dirty="0" err="1">
                <a:solidFill>
                  <a:srgbClr val="000000"/>
                </a:solidFill>
                <a:latin typeface="Times New Roman" panose="02020603050405020304" pitchFamily="18" charset="0"/>
              </a:rPr>
              <a:t>sysdate</a:t>
            </a:r>
            <a:r>
              <a:rPr lang="en-US" b="0" i="0" u="none" strike="noStrike" baseline="0" dirty="0">
                <a:solidFill>
                  <a:srgbClr val="000000"/>
                </a:solidFill>
                <a:latin typeface="Times New Roman" panose="02020603050405020304" pitchFamily="18" charset="0"/>
              </a:rPr>
              <a:t> it will display in a dummy table called DUAL.</a:t>
            </a:r>
          </a:p>
          <a:p>
            <a:endParaRPr lang="en-US" dirty="0">
              <a:solidFill>
                <a:srgbClr val="000000"/>
              </a:solidFill>
              <a:latin typeface="Times New Roman" panose="02020603050405020304" pitchFamily="18" charset="0"/>
            </a:endParaRPr>
          </a:p>
          <a:p>
            <a:r>
              <a:rPr lang="en-US" b="0" i="0" u="none" strike="noStrike" baseline="0" dirty="0">
                <a:solidFill>
                  <a:srgbClr val="000000"/>
                </a:solidFill>
                <a:latin typeface="Times New Roman" panose="02020603050405020304" pitchFamily="18" charset="0"/>
              </a:rPr>
              <a:t> Oracle date range between 1st </a:t>
            </a:r>
            <a:r>
              <a:rPr lang="en-US" b="0" i="0" u="none" strike="noStrike" baseline="0" dirty="0" err="1">
                <a:solidFill>
                  <a:srgbClr val="000000"/>
                </a:solidFill>
                <a:latin typeface="Times New Roman" panose="02020603050405020304" pitchFamily="18" charset="0"/>
              </a:rPr>
              <a:t>jan</a:t>
            </a:r>
            <a:r>
              <a:rPr lang="en-US" b="0" i="0" u="none" strike="noStrike" baseline="0" dirty="0">
                <a:solidFill>
                  <a:srgbClr val="000000"/>
                </a:solidFill>
                <a:latin typeface="Times New Roman" panose="02020603050405020304" pitchFamily="18" charset="0"/>
              </a:rPr>
              <a:t> 4712 BC and 31st Dec 4712 AD. </a:t>
            </a:r>
            <a:endParaRPr lang="en-IN" dirty="0"/>
          </a:p>
        </p:txBody>
      </p:sp>
    </p:spTree>
    <p:extLst>
      <p:ext uri="{BB962C8B-B14F-4D97-AF65-F5344CB8AC3E}">
        <p14:creationId xmlns:p14="http://schemas.microsoft.com/office/powerpoint/2010/main" val="5621028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B8C2C-855A-4E3F-A6BA-78489CE6A0F0}"/>
              </a:ext>
            </a:extLst>
          </p:cNvPr>
          <p:cNvSpPr>
            <a:spLocks noGrp="1"/>
          </p:cNvSpPr>
          <p:nvPr>
            <p:ph type="title"/>
          </p:nvPr>
        </p:nvSpPr>
        <p:spPr/>
        <p:txBody>
          <a:bodyPr/>
          <a:lstStyle/>
          <a:p>
            <a:r>
              <a:rPr lang="en-US" dirty="0"/>
              <a:t>Examples</a:t>
            </a:r>
            <a:endParaRPr lang="en-IN" dirty="0"/>
          </a:p>
        </p:txBody>
      </p:sp>
      <p:pic>
        <p:nvPicPr>
          <p:cNvPr id="5" name="Picture 4">
            <a:extLst>
              <a:ext uri="{FF2B5EF4-FFF2-40B4-BE49-F238E27FC236}">
                <a16:creationId xmlns:a16="http://schemas.microsoft.com/office/drawing/2014/main" id="{DFA13607-4125-409D-81BA-F6ABA9EB7374}"/>
              </a:ext>
            </a:extLst>
          </p:cNvPr>
          <p:cNvPicPr>
            <a:picLocks noChangeAspect="1"/>
          </p:cNvPicPr>
          <p:nvPr/>
        </p:nvPicPr>
        <p:blipFill>
          <a:blip r:embed="rId2"/>
          <a:stretch>
            <a:fillRect/>
          </a:stretch>
        </p:blipFill>
        <p:spPr>
          <a:xfrm>
            <a:off x="4227341" y="72270"/>
            <a:ext cx="7331199" cy="3993293"/>
          </a:xfrm>
          <a:prstGeom prst="rect">
            <a:avLst/>
          </a:prstGeom>
        </p:spPr>
      </p:pic>
      <p:pic>
        <p:nvPicPr>
          <p:cNvPr id="7" name="Picture 6">
            <a:extLst>
              <a:ext uri="{FF2B5EF4-FFF2-40B4-BE49-F238E27FC236}">
                <a16:creationId xmlns:a16="http://schemas.microsoft.com/office/drawing/2014/main" id="{18AA448A-96CE-425A-822C-47F312533E81}"/>
              </a:ext>
            </a:extLst>
          </p:cNvPr>
          <p:cNvPicPr>
            <a:picLocks noChangeAspect="1"/>
          </p:cNvPicPr>
          <p:nvPr/>
        </p:nvPicPr>
        <p:blipFill>
          <a:blip r:embed="rId3"/>
          <a:stretch>
            <a:fillRect/>
          </a:stretch>
        </p:blipFill>
        <p:spPr>
          <a:xfrm>
            <a:off x="4227341" y="3940252"/>
            <a:ext cx="7331199" cy="2917748"/>
          </a:xfrm>
          <a:prstGeom prst="rect">
            <a:avLst/>
          </a:prstGeom>
        </p:spPr>
      </p:pic>
    </p:spTree>
    <p:extLst>
      <p:ext uri="{BB962C8B-B14F-4D97-AF65-F5344CB8AC3E}">
        <p14:creationId xmlns:p14="http://schemas.microsoft.com/office/powerpoint/2010/main" val="2604709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1D68C-F967-4025-B8FA-2F4E0365A5B0}"/>
              </a:ext>
            </a:extLst>
          </p:cNvPr>
          <p:cNvSpPr>
            <a:spLocks noGrp="1"/>
          </p:cNvSpPr>
          <p:nvPr>
            <p:ph type="title"/>
          </p:nvPr>
        </p:nvSpPr>
        <p:spPr/>
        <p:txBody>
          <a:bodyPr/>
          <a:lstStyle/>
          <a:p>
            <a:r>
              <a:rPr lang="en-US" dirty="0"/>
              <a:t>Conversion Functions</a:t>
            </a:r>
            <a:endParaRPr lang="en-IN" dirty="0"/>
          </a:p>
        </p:txBody>
      </p:sp>
      <p:pic>
        <p:nvPicPr>
          <p:cNvPr id="5" name="Content Placeholder 4">
            <a:extLst>
              <a:ext uri="{FF2B5EF4-FFF2-40B4-BE49-F238E27FC236}">
                <a16:creationId xmlns:a16="http://schemas.microsoft.com/office/drawing/2014/main" id="{D5E5F060-A462-4440-8EFF-76C662D5A72B}"/>
              </a:ext>
            </a:extLst>
          </p:cNvPr>
          <p:cNvPicPr>
            <a:picLocks noGrp="1" noChangeAspect="1"/>
          </p:cNvPicPr>
          <p:nvPr>
            <p:ph idx="1"/>
          </p:nvPr>
        </p:nvPicPr>
        <p:blipFill>
          <a:blip r:embed="rId2"/>
          <a:stretch>
            <a:fillRect/>
          </a:stretch>
        </p:blipFill>
        <p:spPr>
          <a:xfrm>
            <a:off x="838200" y="1690689"/>
            <a:ext cx="10515599" cy="4485028"/>
          </a:xfrm>
        </p:spPr>
      </p:pic>
    </p:spTree>
    <p:extLst>
      <p:ext uri="{BB962C8B-B14F-4D97-AF65-F5344CB8AC3E}">
        <p14:creationId xmlns:p14="http://schemas.microsoft.com/office/powerpoint/2010/main" val="11455004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31C3-B52D-44E0-BFC1-12BB394D5854}"/>
              </a:ext>
            </a:extLst>
          </p:cNvPr>
          <p:cNvSpPr>
            <a:spLocks noGrp="1"/>
          </p:cNvSpPr>
          <p:nvPr>
            <p:ph type="title"/>
          </p:nvPr>
        </p:nvSpPr>
        <p:spPr/>
        <p:txBody>
          <a:bodyPr/>
          <a:lstStyle/>
          <a:p>
            <a:r>
              <a:rPr lang="en-US" dirty="0"/>
              <a:t>Examples</a:t>
            </a:r>
            <a:endParaRPr lang="en-IN" dirty="0"/>
          </a:p>
        </p:txBody>
      </p:sp>
      <p:pic>
        <p:nvPicPr>
          <p:cNvPr id="5" name="Content Placeholder 4">
            <a:extLst>
              <a:ext uri="{FF2B5EF4-FFF2-40B4-BE49-F238E27FC236}">
                <a16:creationId xmlns:a16="http://schemas.microsoft.com/office/drawing/2014/main" id="{EEE26C09-8DAE-4CDE-825C-2FD19985D1DE}"/>
              </a:ext>
            </a:extLst>
          </p:cNvPr>
          <p:cNvPicPr>
            <a:picLocks noGrp="1" noChangeAspect="1"/>
          </p:cNvPicPr>
          <p:nvPr>
            <p:ph idx="1"/>
          </p:nvPr>
        </p:nvPicPr>
        <p:blipFill>
          <a:blip r:embed="rId2"/>
          <a:stretch>
            <a:fillRect/>
          </a:stretch>
        </p:blipFill>
        <p:spPr>
          <a:xfrm>
            <a:off x="3221803" y="365124"/>
            <a:ext cx="8693532" cy="6317029"/>
          </a:xfrm>
        </p:spPr>
      </p:pic>
    </p:spTree>
    <p:extLst>
      <p:ext uri="{BB962C8B-B14F-4D97-AF65-F5344CB8AC3E}">
        <p14:creationId xmlns:p14="http://schemas.microsoft.com/office/powerpoint/2010/main" val="8048473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28F57-6301-41BC-9223-EAEC2CDF7482}"/>
              </a:ext>
            </a:extLst>
          </p:cNvPr>
          <p:cNvSpPr>
            <a:spLocks noGrp="1"/>
          </p:cNvSpPr>
          <p:nvPr>
            <p:ph type="title"/>
          </p:nvPr>
        </p:nvSpPr>
        <p:spPr/>
        <p:txBody>
          <a:bodyPr/>
          <a:lstStyle/>
          <a:p>
            <a:r>
              <a:rPr lang="en-US" dirty="0"/>
              <a:t>General Functions</a:t>
            </a:r>
            <a:endParaRPr lang="en-IN" dirty="0"/>
          </a:p>
        </p:txBody>
      </p:sp>
      <p:pic>
        <p:nvPicPr>
          <p:cNvPr id="5" name="Content Placeholder 4">
            <a:extLst>
              <a:ext uri="{FF2B5EF4-FFF2-40B4-BE49-F238E27FC236}">
                <a16:creationId xmlns:a16="http://schemas.microsoft.com/office/drawing/2014/main" id="{80A8098E-668C-4F80-8DA0-7F2FBE9C805C}"/>
              </a:ext>
            </a:extLst>
          </p:cNvPr>
          <p:cNvPicPr>
            <a:picLocks noGrp="1" noChangeAspect="1"/>
          </p:cNvPicPr>
          <p:nvPr>
            <p:ph idx="1"/>
          </p:nvPr>
        </p:nvPicPr>
        <p:blipFill>
          <a:blip r:embed="rId2"/>
          <a:stretch>
            <a:fillRect/>
          </a:stretch>
        </p:blipFill>
        <p:spPr>
          <a:xfrm>
            <a:off x="365760" y="1294228"/>
            <a:ext cx="11549575" cy="5563772"/>
          </a:xfrm>
        </p:spPr>
      </p:pic>
    </p:spTree>
    <p:extLst>
      <p:ext uri="{BB962C8B-B14F-4D97-AF65-F5344CB8AC3E}">
        <p14:creationId xmlns:p14="http://schemas.microsoft.com/office/powerpoint/2010/main" val="7029731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34608-12F1-45E4-A2E5-A4E90A42CB04}"/>
              </a:ext>
            </a:extLst>
          </p:cNvPr>
          <p:cNvSpPr>
            <a:spLocks noGrp="1"/>
          </p:cNvSpPr>
          <p:nvPr>
            <p:ph type="title"/>
          </p:nvPr>
        </p:nvSpPr>
        <p:spPr/>
        <p:txBody>
          <a:bodyPr/>
          <a:lstStyle/>
          <a:p>
            <a:r>
              <a:rPr lang="en-US" dirty="0"/>
              <a:t>Examples</a:t>
            </a:r>
            <a:endParaRPr lang="en-IN" dirty="0"/>
          </a:p>
        </p:txBody>
      </p:sp>
      <p:pic>
        <p:nvPicPr>
          <p:cNvPr id="5" name="Picture 4">
            <a:extLst>
              <a:ext uri="{FF2B5EF4-FFF2-40B4-BE49-F238E27FC236}">
                <a16:creationId xmlns:a16="http://schemas.microsoft.com/office/drawing/2014/main" id="{25B55090-21D5-4A53-90EA-BFED3068D31E}"/>
              </a:ext>
            </a:extLst>
          </p:cNvPr>
          <p:cNvPicPr>
            <a:picLocks noChangeAspect="1"/>
          </p:cNvPicPr>
          <p:nvPr/>
        </p:nvPicPr>
        <p:blipFill>
          <a:blip r:embed="rId2"/>
          <a:stretch>
            <a:fillRect/>
          </a:stretch>
        </p:blipFill>
        <p:spPr>
          <a:xfrm>
            <a:off x="290731" y="1587304"/>
            <a:ext cx="5350413" cy="5270696"/>
          </a:xfrm>
          <a:prstGeom prst="rect">
            <a:avLst/>
          </a:prstGeom>
        </p:spPr>
      </p:pic>
      <p:pic>
        <p:nvPicPr>
          <p:cNvPr id="7" name="Picture 6">
            <a:extLst>
              <a:ext uri="{FF2B5EF4-FFF2-40B4-BE49-F238E27FC236}">
                <a16:creationId xmlns:a16="http://schemas.microsoft.com/office/drawing/2014/main" id="{897A5858-F9E3-4034-8C16-F1D7BC882D01}"/>
              </a:ext>
            </a:extLst>
          </p:cNvPr>
          <p:cNvPicPr>
            <a:picLocks noChangeAspect="1"/>
          </p:cNvPicPr>
          <p:nvPr/>
        </p:nvPicPr>
        <p:blipFill>
          <a:blip r:embed="rId3"/>
          <a:stretch>
            <a:fillRect/>
          </a:stretch>
        </p:blipFill>
        <p:spPr>
          <a:xfrm>
            <a:off x="3607996" y="0"/>
            <a:ext cx="10051674" cy="2968283"/>
          </a:xfrm>
          <a:prstGeom prst="rect">
            <a:avLst/>
          </a:prstGeom>
        </p:spPr>
      </p:pic>
    </p:spTree>
    <p:extLst>
      <p:ext uri="{BB962C8B-B14F-4D97-AF65-F5344CB8AC3E}">
        <p14:creationId xmlns:p14="http://schemas.microsoft.com/office/powerpoint/2010/main" val="25734589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4D42D-BE75-42AC-BB4A-76F2641A93F6}"/>
              </a:ext>
            </a:extLst>
          </p:cNvPr>
          <p:cNvSpPr>
            <a:spLocks noGrp="1"/>
          </p:cNvSpPr>
          <p:nvPr>
            <p:ph type="title"/>
          </p:nvPr>
        </p:nvSpPr>
        <p:spPr/>
        <p:txBody>
          <a:bodyPr/>
          <a:lstStyle/>
          <a:p>
            <a:r>
              <a:rPr lang="en-US" dirty="0"/>
              <a:t>MULTIPLE ROW FUNCTIONS</a:t>
            </a:r>
            <a:endParaRPr lang="en-IN" dirty="0"/>
          </a:p>
        </p:txBody>
      </p:sp>
      <p:sp>
        <p:nvSpPr>
          <p:cNvPr id="3" name="Content Placeholder 2">
            <a:extLst>
              <a:ext uri="{FF2B5EF4-FFF2-40B4-BE49-F238E27FC236}">
                <a16:creationId xmlns:a16="http://schemas.microsoft.com/office/drawing/2014/main" id="{35F71586-066C-4956-8E94-29EA0DD19D26}"/>
              </a:ext>
            </a:extLst>
          </p:cNvPr>
          <p:cNvSpPr>
            <a:spLocks noGrp="1"/>
          </p:cNvSpPr>
          <p:nvPr>
            <p:ph idx="1"/>
          </p:nvPr>
        </p:nvSpPr>
        <p:spPr/>
        <p:txBody>
          <a:bodyPr/>
          <a:lstStyle/>
          <a:p>
            <a:r>
              <a:rPr lang="en-US" dirty="0"/>
              <a:t>Multi row function is also called as a group function or Aggregate function.</a:t>
            </a:r>
          </a:p>
          <a:p>
            <a:endParaRPr lang="en-US" dirty="0"/>
          </a:p>
          <a:p>
            <a:r>
              <a:rPr lang="en-US" dirty="0"/>
              <a:t>Group function operate on a set of rows to give one result per group.</a:t>
            </a:r>
          </a:p>
        </p:txBody>
      </p:sp>
    </p:spTree>
    <p:extLst>
      <p:ext uri="{BB962C8B-B14F-4D97-AF65-F5344CB8AC3E}">
        <p14:creationId xmlns:p14="http://schemas.microsoft.com/office/powerpoint/2010/main" val="40303799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03C0D-2776-4F7C-BBBD-F6740595C11A}"/>
              </a:ext>
            </a:extLst>
          </p:cNvPr>
          <p:cNvSpPr>
            <a:spLocks noGrp="1"/>
          </p:cNvSpPr>
          <p:nvPr>
            <p:ph type="title"/>
          </p:nvPr>
        </p:nvSpPr>
        <p:spPr/>
        <p:txBody>
          <a:bodyPr/>
          <a:lstStyle/>
          <a:p>
            <a:r>
              <a:rPr lang="en-US" dirty="0"/>
              <a:t>GROUP</a:t>
            </a:r>
            <a:endParaRPr lang="en-IN" dirty="0"/>
          </a:p>
        </p:txBody>
      </p:sp>
      <p:pic>
        <p:nvPicPr>
          <p:cNvPr id="5" name="Picture 4">
            <a:extLst>
              <a:ext uri="{FF2B5EF4-FFF2-40B4-BE49-F238E27FC236}">
                <a16:creationId xmlns:a16="http://schemas.microsoft.com/office/drawing/2014/main" id="{2367BD02-C65D-40CA-9FD2-BFF3C8462CE1}"/>
              </a:ext>
            </a:extLst>
          </p:cNvPr>
          <p:cNvPicPr>
            <a:picLocks noChangeAspect="1"/>
          </p:cNvPicPr>
          <p:nvPr/>
        </p:nvPicPr>
        <p:blipFill>
          <a:blip r:embed="rId2"/>
          <a:stretch>
            <a:fillRect/>
          </a:stretch>
        </p:blipFill>
        <p:spPr>
          <a:xfrm>
            <a:off x="0" y="1338262"/>
            <a:ext cx="10887075" cy="5329824"/>
          </a:xfrm>
          <a:prstGeom prst="rect">
            <a:avLst/>
          </a:prstGeom>
        </p:spPr>
      </p:pic>
    </p:spTree>
    <p:extLst>
      <p:ext uri="{BB962C8B-B14F-4D97-AF65-F5344CB8AC3E}">
        <p14:creationId xmlns:p14="http://schemas.microsoft.com/office/powerpoint/2010/main" val="1972634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2C27F9-1537-4DE1-BBD0-7B581C764969}"/>
              </a:ext>
            </a:extLst>
          </p:cNvPr>
          <p:cNvSpPr>
            <a:spLocks noGrp="1"/>
          </p:cNvSpPr>
          <p:nvPr>
            <p:ph idx="1"/>
          </p:nvPr>
        </p:nvSpPr>
        <p:spPr>
          <a:xfrm>
            <a:off x="838200" y="126608"/>
            <a:ext cx="4183966" cy="6731391"/>
          </a:xfrm>
        </p:spPr>
        <p:txBody>
          <a:bodyPr>
            <a:normAutofit fontScale="85000" lnSpcReduction="20000"/>
          </a:bodyPr>
          <a:lstStyle/>
          <a:p>
            <a:pPr algn="l">
              <a:buFont typeface="+mj-lt"/>
              <a:buAutoNum type="arabicPeriod"/>
            </a:pPr>
            <a:r>
              <a:rPr lang="en-IN" b="0" i="0" dirty="0">
                <a:solidFill>
                  <a:srgbClr val="3A3A3A"/>
                </a:solidFill>
                <a:effectLst/>
                <a:latin typeface="Work Sans"/>
              </a:rPr>
              <a:t>SolarWinds Database Performance Analyzer</a:t>
            </a:r>
          </a:p>
          <a:p>
            <a:pPr algn="l">
              <a:buFont typeface="+mj-lt"/>
              <a:buAutoNum type="arabicPeriod"/>
            </a:pPr>
            <a:r>
              <a:rPr lang="en-IN" b="0" i="0" dirty="0" err="1">
                <a:solidFill>
                  <a:srgbClr val="3A3A3A"/>
                </a:solidFill>
                <a:effectLst/>
                <a:latin typeface="Work Sans"/>
              </a:rPr>
              <a:t>DbVisualizer</a:t>
            </a:r>
            <a:endParaRPr lang="en-IN" b="0" i="0" dirty="0">
              <a:solidFill>
                <a:srgbClr val="3A3A3A"/>
              </a:solidFill>
              <a:effectLst/>
              <a:latin typeface="Work Sans"/>
            </a:endParaRPr>
          </a:p>
          <a:p>
            <a:pPr algn="l">
              <a:buFont typeface="+mj-lt"/>
              <a:buAutoNum type="arabicPeriod"/>
            </a:pPr>
            <a:r>
              <a:rPr lang="en-IN" b="0" i="0" dirty="0">
                <a:solidFill>
                  <a:srgbClr val="3A3A3A"/>
                </a:solidFill>
                <a:effectLst/>
                <a:latin typeface="Work Sans"/>
              </a:rPr>
              <a:t>ManageEngine Applications Manager</a:t>
            </a:r>
          </a:p>
          <a:p>
            <a:pPr algn="l">
              <a:buFont typeface="+mj-lt"/>
              <a:buAutoNum type="arabicPeriod"/>
            </a:pPr>
            <a:r>
              <a:rPr lang="en-IN" b="0" i="0" dirty="0" err="1">
                <a:solidFill>
                  <a:srgbClr val="3A3A3A"/>
                </a:solidFill>
                <a:effectLst/>
                <a:latin typeface="Work Sans"/>
              </a:rPr>
              <a:t>Altibase</a:t>
            </a:r>
            <a:endParaRPr lang="en-IN" b="0" i="0" dirty="0">
              <a:solidFill>
                <a:srgbClr val="3A3A3A"/>
              </a:solidFill>
              <a:effectLst/>
              <a:latin typeface="Work Sans"/>
            </a:endParaRPr>
          </a:p>
          <a:p>
            <a:pPr algn="l">
              <a:buFont typeface="+mj-lt"/>
              <a:buAutoNum type="arabicPeriod"/>
            </a:pPr>
            <a:r>
              <a:rPr lang="en-IN" b="0" i="0" dirty="0">
                <a:solidFill>
                  <a:srgbClr val="FF0000"/>
                </a:solidFill>
                <a:effectLst/>
                <a:latin typeface="Work Sans"/>
              </a:rPr>
              <a:t>Oracle RDBMS</a:t>
            </a:r>
          </a:p>
          <a:p>
            <a:pPr algn="l">
              <a:buFont typeface="+mj-lt"/>
              <a:buAutoNum type="arabicPeriod"/>
            </a:pPr>
            <a:r>
              <a:rPr lang="en-IN" b="0" i="0" dirty="0">
                <a:solidFill>
                  <a:srgbClr val="3A3A3A"/>
                </a:solidFill>
                <a:effectLst/>
                <a:latin typeface="Work Sans"/>
              </a:rPr>
              <a:t>IBM DB2</a:t>
            </a:r>
          </a:p>
          <a:p>
            <a:pPr algn="l">
              <a:buFont typeface="+mj-lt"/>
              <a:buAutoNum type="arabicPeriod"/>
            </a:pPr>
            <a:r>
              <a:rPr lang="en-IN" b="0" i="0" dirty="0">
                <a:solidFill>
                  <a:srgbClr val="FF0000"/>
                </a:solidFill>
                <a:effectLst/>
                <a:latin typeface="Work Sans"/>
              </a:rPr>
              <a:t>Microsoft SQL Server</a:t>
            </a:r>
          </a:p>
          <a:p>
            <a:pPr algn="l">
              <a:buFont typeface="+mj-lt"/>
              <a:buAutoNum type="arabicPeriod"/>
            </a:pPr>
            <a:r>
              <a:rPr lang="en-IN" b="0" i="0" dirty="0">
                <a:solidFill>
                  <a:srgbClr val="3A3A3A"/>
                </a:solidFill>
                <a:effectLst/>
                <a:latin typeface="Work Sans"/>
              </a:rPr>
              <a:t>SAP Sybase ASE</a:t>
            </a:r>
          </a:p>
          <a:p>
            <a:pPr algn="l">
              <a:buFont typeface="+mj-lt"/>
              <a:buAutoNum type="arabicPeriod"/>
            </a:pPr>
            <a:r>
              <a:rPr lang="en-IN" b="0" i="0" dirty="0">
                <a:solidFill>
                  <a:srgbClr val="3A3A3A"/>
                </a:solidFill>
                <a:effectLst/>
                <a:latin typeface="Work Sans"/>
              </a:rPr>
              <a:t>Teradata</a:t>
            </a:r>
          </a:p>
          <a:p>
            <a:pPr algn="l">
              <a:buFont typeface="+mj-lt"/>
              <a:buAutoNum type="arabicPeriod"/>
            </a:pPr>
            <a:r>
              <a:rPr lang="en-IN" b="0" i="0" dirty="0">
                <a:solidFill>
                  <a:srgbClr val="3A3A3A"/>
                </a:solidFill>
                <a:effectLst/>
                <a:latin typeface="Work Sans"/>
              </a:rPr>
              <a:t>ADABAS</a:t>
            </a:r>
          </a:p>
          <a:p>
            <a:pPr algn="l">
              <a:buFont typeface="+mj-lt"/>
              <a:buAutoNum type="arabicPeriod"/>
            </a:pPr>
            <a:r>
              <a:rPr lang="en-IN" b="0" i="0" dirty="0">
                <a:solidFill>
                  <a:srgbClr val="FF0000"/>
                </a:solidFill>
                <a:effectLst/>
                <a:latin typeface="Work Sans"/>
              </a:rPr>
              <a:t>MySQL</a:t>
            </a:r>
          </a:p>
          <a:p>
            <a:pPr algn="l">
              <a:buFont typeface="+mj-lt"/>
              <a:buAutoNum type="arabicPeriod"/>
            </a:pPr>
            <a:r>
              <a:rPr lang="en-IN" b="0" i="0" dirty="0">
                <a:solidFill>
                  <a:srgbClr val="3A3A3A"/>
                </a:solidFill>
                <a:effectLst/>
                <a:latin typeface="Work Sans"/>
              </a:rPr>
              <a:t>FileMaker</a:t>
            </a:r>
            <a:endParaRPr lang="en-IN" sz="2800" b="0" i="0" dirty="0">
              <a:solidFill>
                <a:srgbClr val="3A3A3A"/>
              </a:solidFill>
              <a:effectLst/>
              <a:latin typeface="Work Sans"/>
            </a:endParaRPr>
          </a:p>
          <a:p>
            <a:pPr algn="l">
              <a:buFont typeface="+mj-lt"/>
              <a:buAutoNum type="arabicPeriod"/>
            </a:pPr>
            <a:r>
              <a:rPr lang="en-IN" sz="2800" b="0" i="0" dirty="0">
                <a:solidFill>
                  <a:srgbClr val="3A3A3A"/>
                </a:solidFill>
                <a:effectLst/>
                <a:latin typeface="Work Sans"/>
              </a:rPr>
              <a:t>Microsoft Access</a:t>
            </a:r>
          </a:p>
          <a:p>
            <a:pPr algn="l">
              <a:buFont typeface="+mj-lt"/>
              <a:buAutoNum type="arabicPeriod"/>
            </a:pPr>
            <a:r>
              <a:rPr lang="en-IN" sz="2800" b="0" i="0" dirty="0">
                <a:solidFill>
                  <a:srgbClr val="3A3A3A"/>
                </a:solidFill>
                <a:effectLst/>
                <a:latin typeface="Work Sans"/>
              </a:rPr>
              <a:t>Informix</a:t>
            </a:r>
          </a:p>
          <a:p>
            <a:pPr algn="l">
              <a:buFont typeface="+mj-lt"/>
              <a:buAutoNum type="arabicPeriod"/>
            </a:pPr>
            <a:r>
              <a:rPr lang="en-IN" sz="2800" b="0" i="0" dirty="0">
                <a:solidFill>
                  <a:srgbClr val="3A3A3A"/>
                </a:solidFill>
                <a:effectLst/>
                <a:latin typeface="Work Sans"/>
              </a:rPr>
              <a:t>SQLite</a:t>
            </a:r>
            <a:endParaRPr lang="en-IN" dirty="0"/>
          </a:p>
        </p:txBody>
      </p:sp>
      <p:sp>
        <p:nvSpPr>
          <p:cNvPr id="5" name="TextBox 4">
            <a:extLst>
              <a:ext uri="{FF2B5EF4-FFF2-40B4-BE49-F238E27FC236}">
                <a16:creationId xmlns:a16="http://schemas.microsoft.com/office/drawing/2014/main" id="{C50C950D-052F-4BC8-8A5E-F5ACD310A43D}"/>
              </a:ext>
            </a:extLst>
          </p:cNvPr>
          <p:cNvSpPr txBox="1"/>
          <p:nvPr/>
        </p:nvSpPr>
        <p:spPr>
          <a:xfrm>
            <a:off x="6763043" y="126609"/>
            <a:ext cx="6098344" cy="7109639"/>
          </a:xfrm>
          <a:prstGeom prst="rect">
            <a:avLst/>
          </a:prstGeom>
          <a:noFill/>
        </p:spPr>
        <p:txBody>
          <a:bodyPr wrap="square">
            <a:spAutoFit/>
          </a:bodyPr>
          <a:lstStyle/>
          <a:p>
            <a:pPr algn="l"/>
            <a:r>
              <a:rPr lang="en-IN" sz="2400" b="0" i="0" dirty="0">
                <a:solidFill>
                  <a:srgbClr val="3A3A3A"/>
                </a:solidFill>
                <a:effectLst/>
                <a:latin typeface="Work Sans"/>
              </a:rPr>
              <a:t>16. </a:t>
            </a:r>
            <a:r>
              <a:rPr lang="en-IN" sz="2400" b="0" i="0" dirty="0" err="1">
                <a:solidFill>
                  <a:srgbClr val="3A3A3A"/>
                </a:solidFill>
                <a:effectLst/>
                <a:latin typeface="Work Sans"/>
              </a:rPr>
              <a:t>PostgresSQL</a:t>
            </a:r>
            <a:endParaRPr lang="en-IN" sz="2400" b="0" i="0" dirty="0">
              <a:solidFill>
                <a:srgbClr val="3A3A3A"/>
              </a:solidFill>
              <a:effectLst/>
              <a:latin typeface="Work Sans"/>
            </a:endParaRPr>
          </a:p>
          <a:p>
            <a:pPr algn="l"/>
            <a:r>
              <a:rPr lang="en-IN" sz="2400" dirty="0">
                <a:solidFill>
                  <a:srgbClr val="3A3A3A"/>
                </a:solidFill>
                <a:latin typeface="Work Sans"/>
              </a:rPr>
              <a:t>17.</a:t>
            </a:r>
            <a:r>
              <a:rPr lang="en-IN" sz="2400" b="0" i="0" dirty="0">
                <a:solidFill>
                  <a:srgbClr val="3A3A3A"/>
                </a:solidFill>
                <a:effectLst/>
                <a:latin typeface="Work Sans"/>
              </a:rPr>
              <a:t>AmazonRDS</a:t>
            </a:r>
          </a:p>
          <a:p>
            <a:pPr algn="l"/>
            <a:r>
              <a:rPr lang="en-IN" sz="2400" dirty="0">
                <a:solidFill>
                  <a:srgbClr val="3A3A3A"/>
                </a:solidFill>
                <a:latin typeface="Work Sans"/>
              </a:rPr>
              <a:t>18.</a:t>
            </a:r>
            <a:r>
              <a:rPr lang="en-IN" sz="2400" b="0" i="0" dirty="0">
                <a:solidFill>
                  <a:srgbClr val="3A3A3A"/>
                </a:solidFill>
                <a:effectLst/>
                <a:latin typeface="Work Sans"/>
              </a:rPr>
              <a:t>MongoDB</a:t>
            </a:r>
          </a:p>
          <a:p>
            <a:pPr algn="l"/>
            <a:r>
              <a:rPr lang="en-IN" sz="2400" dirty="0">
                <a:solidFill>
                  <a:srgbClr val="3A3A3A"/>
                </a:solidFill>
                <a:latin typeface="Work Sans"/>
              </a:rPr>
              <a:t>19.</a:t>
            </a:r>
            <a:r>
              <a:rPr lang="en-IN" sz="2400" b="0" i="0" dirty="0">
                <a:solidFill>
                  <a:srgbClr val="3A3A3A"/>
                </a:solidFill>
                <a:effectLst/>
                <a:latin typeface="Work Sans"/>
              </a:rPr>
              <a:t>Redis</a:t>
            </a:r>
          </a:p>
          <a:p>
            <a:pPr algn="l"/>
            <a:r>
              <a:rPr lang="en-IN" sz="2400" b="0" i="0" dirty="0">
                <a:solidFill>
                  <a:srgbClr val="3A3A3A"/>
                </a:solidFill>
                <a:effectLst/>
                <a:latin typeface="Work Sans"/>
              </a:rPr>
              <a:t>20.CouchDB</a:t>
            </a:r>
          </a:p>
          <a:p>
            <a:pPr algn="l"/>
            <a:r>
              <a:rPr lang="en-IN" sz="2400" dirty="0">
                <a:solidFill>
                  <a:srgbClr val="3A3A3A"/>
                </a:solidFill>
                <a:latin typeface="Work Sans"/>
              </a:rPr>
              <a:t>21.</a:t>
            </a:r>
            <a:r>
              <a:rPr lang="en-IN" sz="2400" b="0" i="0" dirty="0">
                <a:solidFill>
                  <a:srgbClr val="3A3A3A"/>
                </a:solidFill>
                <a:effectLst/>
                <a:latin typeface="Work Sans"/>
              </a:rPr>
              <a:t>Neo4j</a:t>
            </a:r>
          </a:p>
          <a:p>
            <a:pPr algn="l"/>
            <a:r>
              <a:rPr lang="en-IN" sz="2400" dirty="0">
                <a:solidFill>
                  <a:srgbClr val="3A3A3A"/>
                </a:solidFill>
                <a:latin typeface="Work Sans"/>
              </a:rPr>
              <a:t>22.</a:t>
            </a:r>
            <a:r>
              <a:rPr lang="en-IN" sz="2400" b="0" i="0" dirty="0">
                <a:solidFill>
                  <a:srgbClr val="3A3A3A"/>
                </a:solidFill>
                <a:effectLst/>
                <a:latin typeface="Work Sans"/>
              </a:rPr>
              <a:t>OrientDB</a:t>
            </a:r>
          </a:p>
          <a:p>
            <a:pPr algn="l"/>
            <a:r>
              <a:rPr lang="en-IN" sz="2400" dirty="0">
                <a:solidFill>
                  <a:srgbClr val="3A3A3A"/>
                </a:solidFill>
                <a:latin typeface="Work Sans"/>
              </a:rPr>
              <a:t>23.</a:t>
            </a:r>
            <a:r>
              <a:rPr lang="en-IN" sz="2400" b="0" i="0" dirty="0">
                <a:solidFill>
                  <a:srgbClr val="3A3A3A"/>
                </a:solidFill>
                <a:effectLst/>
                <a:latin typeface="Work Sans"/>
              </a:rPr>
              <a:t>Couchbase</a:t>
            </a:r>
          </a:p>
          <a:p>
            <a:pPr algn="l"/>
            <a:r>
              <a:rPr lang="en-IN" sz="2400" dirty="0">
                <a:solidFill>
                  <a:srgbClr val="3A3A3A"/>
                </a:solidFill>
                <a:latin typeface="Work Sans"/>
              </a:rPr>
              <a:t>24.</a:t>
            </a:r>
            <a:r>
              <a:rPr lang="en-IN" sz="2400" b="0" i="0" dirty="0">
                <a:solidFill>
                  <a:srgbClr val="3A3A3A"/>
                </a:solidFill>
                <a:effectLst/>
                <a:latin typeface="Work Sans"/>
              </a:rPr>
              <a:t>Toad</a:t>
            </a:r>
          </a:p>
          <a:p>
            <a:pPr algn="l"/>
            <a:r>
              <a:rPr lang="en-IN" sz="2400" dirty="0">
                <a:solidFill>
                  <a:srgbClr val="3A3A3A"/>
                </a:solidFill>
                <a:latin typeface="Work Sans"/>
              </a:rPr>
              <a:t>25.</a:t>
            </a:r>
            <a:r>
              <a:rPr lang="en-IN" sz="2400" b="0" i="0" dirty="0">
                <a:solidFill>
                  <a:srgbClr val="3A3A3A"/>
                </a:solidFill>
                <a:effectLst/>
                <a:latin typeface="Work Sans"/>
              </a:rPr>
              <a:t>phpMyAdmin</a:t>
            </a:r>
          </a:p>
          <a:p>
            <a:pPr algn="l"/>
            <a:r>
              <a:rPr lang="en-IN" sz="2400" dirty="0">
                <a:solidFill>
                  <a:srgbClr val="3A3A3A"/>
                </a:solidFill>
                <a:latin typeface="Work Sans"/>
              </a:rPr>
              <a:t>26.</a:t>
            </a:r>
            <a:r>
              <a:rPr lang="en-IN" sz="2400" b="0" i="0" dirty="0">
                <a:solidFill>
                  <a:srgbClr val="3A3A3A"/>
                </a:solidFill>
                <a:effectLst/>
                <a:latin typeface="Work Sans"/>
              </a:rPr>
              <a:t>SQL Developer</a:t>
            </a:r>
          </a:p>
          <a:p>
            <a:pPr algn="l"/>
            <a:r>
              <a:rPr lang="en-IN" sz="2400" dirty="0">
                <a:solidFill>
                  <a:srgbClr val="3A3A3A"/>
                </a:solidFill>
                <a:latin typeface="Work Sans"/>
              </a:rPr>
              <a:t>27.</a:t>
            </a:r>
            <a:r>
              <a:rPr lang="en-IN" sz="2400" b="0" i="0" dirty="0">
                <a:solidFill>
                  <a:srgbClr val="3A3A3A"/>
                </a:solidFill>
                <a:effectLst/>
                <a:latin typeface="Work Sans"/>
              </a:rPr>
              <a:t>Seqel PRO</a:t>
            </a:r>
          </a:p>
          <a:p>
            <a:pPr algn="l"/>
            <a:r>
              <a:rPr lang="en-IN" sz="2400" dirty="0">
                <a:solidFill>
                  <a:srgbClr val="3A3A3A"/>
                </a:solidFill>
                <a:latin typeface="Work Sans"/>
              </a:rPr>
              <a:t>28.</a:t>
            </a:r>
            <a:r>
              <a:rPr lang="en-IN" sz="2400" b="0" i="0" dirty="0">
                <a:solidFill>
                  <a:srgbClr val="3A3A3A"/>
                </a:solidFill>
                <a:effectLst/>
                <a:latin typeface="Work Sans"/>
              </a:rPr>
              <a:t>Robomongo</a:t>
            </a:r>
          </a:p>
          <a:p>
            <a:pPr algn="l"/>
            <a:r>
              <a:rPr lang="en-IN" sz="2400" dirty="0">
                <a:solidFill>
                  <a:srgbClr val="3A3A3A"/>
                </a:solidFill>
                <a:latin typeface="Work Sans"/>
              </a:rPr>
              <a:t>29.</a:t>
            </a:r>
            <a:r>
              <a:rPr lang="en-IN" sz="2400" b="0" i="0" dirty="0">
                <a:solidFill>
                  <a:srgbClr val="3A3A3A"/>
                </a:solidFill>
                <a:effectLst/>
                <a:latin typeface="Work Sans"/>
              </a:rPr>
              <a:t>Hadoop HDFS</a:t>
            </a:r>
          </a:p>
          <a:p>
            <a:pPr algn="l"/>
            <a:r>
              <a:rPr lang="en-IN" sz="2400" dirty="0">
                <a:solidFill>
                  <a:srgbClr val="3A3A3A"/>
                </a:solidFill>
                <a:latin typeface="Work Sans"/>
              </a:rPr>
              <a:t>30.</a:t>
            </a:r>
            <a:r>
              <a:rPr lang="en-IN" sz="2400" b="0" i="0" dirty="0">
                <a:solidFill>
                  <a:srgbClr val="3A3A3A"/>
                </a:solidFill>
                <a:effectLst/>
                <a:latin typeface="Work Sans"/>
              </a:rPr>
              <a:t>Cloudera</a:t>
            </a:r>
          </a:p>
          <a:p>
            <a:pPr algn="l"/>
            <a:r>
              <a:rPr lang="en-IN" sz="2400" dirty="0">
                <a:solidFill>
                  <a:srgbClr val="3A3A3A"/>
                </a:solidFill>
                <a:latin typeface="Work Sans"/>
              </a:rPr>
              <a:t>31.</a:t>
            </a:r>
            <a:r>
              <a:rPr lang="en-IN" sz="2400" b="0" i="0" dirty="0">
                <a:solidFill>
                  <a:srgbClr val="3A3A3A"/>
                </a:solidFill>
                <a:effectLst/>
                <a:latin typeface="Work Sans"/>
              </a:rPr>
              <a:t>MariaDB</a:t>
            </a:r>
          </a:p>
          <a:p>
            <a:pPr algn="l"/>
            <a:r>
              <a:rPr lang="en-IN" sz="2400" dirty="0">
                <a:solidFill>
                  <a:srgbClr val="3A3A3A"/>
                </a:solidFill>
                <a:latin typeface="Work Sans"/>
              </a:rPr>
              <a:t>32.</a:t>
            </a:r>
            <a:r>
              <a:rPr lang="en-IN" sz="2400" b="0" i="0" dirty="0">
                <a:solidFill>
                  <a:srgbClr val="3A3A3A"/>
                </a:solidFill>
                <a:effectLst/>
                <a:latin typeface="Work Sans"/>
              </a:rPr>
              <a:t>Informix Dynamic Server</a:t>
            </a:r>
          </a:p>
          <a:p>
            <a:pPr algn="l"/>
            <a:r>
              <a:rPr lang="en-IN" sz="2400" dirty="0">
                <a:solidFill>
                  <a:srgbClr val="3A3A3A"/>
                </a:solidFill>
                <a:latin typeface="Work Sans"/>
              </a:rPr>
              <a:t>33.</a:t>
            </a:r>
            <a:r>
              <a:rPr lang="en-IN" sz="2400" b="0" i="0" dirty="0">
                <a:solidFill>
                  <a:srgbClr val="3A3A3A"/>
                </a:solidFill>
                <a:effectLst/>
                <a:latin typeface="Work Sans"/>
              </a:rPr>
              <a:t>4D (4th Dimension)</a:t>
            </a:r>
          </a:p>
          <a:p>
            <a:pPr algn="l"/>
            <a:endParaRPr lang="en-IN" sz="2400" b="0" i="0" dirty="0">
              <a:solidFill>
                <a:srgbClr val="3A3A3A"/>
              </a:solidFill>
              <a:effectLst/>
              <a:latin typeface="Work Sans"/>
            </a:endParaRPr>
          </a:p>
        </p:txBody>
      </p:sp>
    </p:spTree>
    <p:extLst>
      <p:ext uri="{BB962C8B-B14F-4D97-AF65-F5344CB8AC3E}">
        <p14:creationId xmlns:p14="http://schemas.microsoft.com/office/powerpoint/2010/main" val="28003086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7ADA7-433E-4688-A506-3CC6185D527B}"/>
              </a:ext>
            </a:extLst>
          </p:cNvPr>
          <p:cNvSpPr>
            <a:spLocks noGrp="1"/>
          </p:cNvSpPr>
          <p:nvPr>
            <p:ph type="title"/>
          </p:nvPr>
        </p:nvSpPr>
        <p:spPr/>
        <p:txBody>
          <a:bodyPr/>
          <a:lstStyle/>
          <a:p>
            <a:r>
              <a:rPr lang="en-US" dirty="0"/>
              <a:t>Examples</a:t>
            </a:r>
            <a:endParaRPr lang="en-IN" dirty="0"/>
          </a:p>
        </p:txBody>
      </p:sp>
      <p:pic>
        <p:nvPicPr>
          <p:cNvPr id="5" name="Picture 4">
            <a:extLst>
              <a:ext uri="{FF2B5EF4-FFF2-40B4-BE49-F238E27FC236}">
                <a16:creationId xmlns:a16="http://schemas.microsoft.com/office/drawing/2014/main" id="{08C5C3EF-B0CC-402D-B9BB-1E195DD06798}"/>
              </a:ext>
            </a:extLst>
          </p:cNvPr>
          <p:cNvPicPr>
            <a:picLocks noChangeAspect="1"/>
          </p:cNvPicPr>
          <p:nvPr/>
        </p:nvPicPr>
        <p:blipFill>
          <a:blip r:embed="rId2"/>
          <a:stretch>
            <a:fillRect/>
          </a:stretch>
        </p:blipFill>
        <p:spPr>
          <a:xfrm>
            <a:off x="4670253" y="181268"/>
            <a:ext cx="5782042" cy="2190750"/>
          </a:xfrm>
          <a:prstGeom prst="rect">
            <a:avLst/>
          </a:prstGeom>
        </p:spPr>
      </p:pic>
      <p:pic>
        <p:nvPicPr>
          <p:cNvPr id="7" name="Picture 6">
            <a:extLst>
              <a:ext uri="{FF2B5EF4-FFF2-40B4-BE49-F238E27FC236}">
                <a16:creationId xmlns:a16="http://schemas.microsoft.com/office/drawing/2014/main" id="{483F9DCE-B02A-4762-A8F7-18DFF151B270}"/>
              </a:ext>
            </a:extLst>
          </p:cNvPr>
          <p:cNvPicPr>
            <a:picLocks noChangeAspect="1"/>
          </p:cNvPicPr>
          <p:nvPr/>
        </p:nvPicPr>
        <p:blipFill>
          <a:blip r:embed="rId3"/>
          <a:stretch>
            <a:fillRect/>
          </a:stretch>
        </p:blipFill>
        <p:spPr>
          <a:xfrm>
            <a:off x="4101172" y="2544128"/>
            <a:ext cx="7898570" cy="3883709"/>
          </a:xfrm>
          <a:prstGeom prst="rect">
            <a:avLst/>
          </a:prstGeom>
        </p:spPr>
      </p:pic>
    </p:spTree>
    <p:extLst>
      <p:ext uri="{BB962C8B-B14F-4D97-AF65-F5344CB8AC3E}">
        <p14:creationId xmlns:p14="http://schemas.microsoft.com/office/powerpoint/2010/main" val="24499604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93919-952F-4598-B65D-53A075A5A412}"/>
              </a:ext>
            </a:extLst>
          </p:cNvPr>
          <p:cNvSpPr>
            <a:spLocks noGrp="1"/>
          </p:cNvSpPr>
          <p:nvPr>
            <p:ph type="title"/>
          </p:nvPr>
        </p:nvSpPr>
        <p:spPr/>
        <p:txBody>
          <a:bodyPr/>
          <a:lstStyle/>
          <a:p>
            <a:r>
              <a:rPr lang="en-US" dirty="0"/>
              <a:t>SQL Operators</a:t>
            </a:r>
            <a:endParaRPr lang="en-IN" dirty="0"/>
          </a:p>
        </p:txBody>
      </p:sp>
      <p:sp>
        <p:nvSpPr>
          <p:cNvPr id="3" name="Content Placeholder 2">
            <a:extLst>
              <a:ext uri="{FF2B5EF4-FFF2-40B4-BE49-F238E27FC236}">
                <a16:creationId xmlns:a16="http://schemas.microsoft.com/office/drawing/2014/main" id="{5437BFC9-B761-43DA-AE55-C1CBF1F5554A}"/>
              </a:ext>
            </a:extLst>
          </p:cNvPr>
          <p:cNvSpPr>
            <a:spLocks noGrp="1"/>
          </p:cNvSpPr>
          <p:nvPr>
            <p:ph idx="1"/>
          </p:nvPr>
        </p:nvSpPr>
        <p:spPr/>
        <p:txBody>
          <a:bodyPr/>
          <a:lstStyle/>
          <a:p>
            <a:r>
              <a:rPr lang="en-US" dirty="0"/>
              <a:t>Arithmetic operators:   add + , sub - , </a:t>
            </a:r>
            <a:r>
              <a:rPr lang="en-US" dirty="0" err="1"/>
              <a:t>mul</a:t>
            </a:r>
            <a:r>
              <a:rPr lang="en-US" dirty="0"/>
              <a:t> *, div / , mod %</a:t>
            </a:r>
          </a:p>
          <a:p>
            <a:r>
              <a:rPr lang="en-US" dirty="0"/>
              <a:t>Comparison operators:=, != , &lt;, &gt;, &lt;=, &gt;=</a:t>
            </a:r>
          </a:p>
          <a:p>
            <a:r>
              <a:rPr lang="en-US" dirty="0"/>
              <a:t>Logical operators: ALL , AND, ANY, BETWEEN, EXISTS, IN , LIKE, NOT, OR, IS NULL, UNIQUE.</a:t>
            </a:r>
          </a:p>
          <a:p>
            <a:endParaRPr lang="en-IN" dirty="0"/>
          </a:p>
        </p:txBody>
      </p:sp>
    </p:spTree>
    <p:extLst>
      <p:ext uri="{BB962C8B-B14F-4D97-AF65-F5344CB8AC3E}">
        <p14:creationId xmlns:p14="http://schemas.microsoft.com/office/powerpoint/2010/main" val="24412009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CF0-28BC-4B86-965D-5CA07098116A}"/>
              </a:ext>
            </a:extLst>
          </p:cNvPr>
          <p:cNvSpPr>
            <a:spLocks noGrp="1"/>
          </p:cNvSpPr>
          <p:nvPr>
            <p:ph type="title"/>
          </p:nvPr>
        </p:nvSpPr>
        <p:spPr/>
        <p:txBody>
          <a:bodyPr/>
          <a:lstStyle/>
          <a:p>
            <a:r>
              <a:rPr lang="en-US" dirty="0"/>
              <a:t>Arithmetic operators</a:t>
            </a:r>
            <a:endParaRPr lang="en-IN" dirty="0"/>
          </a:p>
        </p:txBody>
      </p:sp>
      <p:pic>
        <p:nvPicPr>
          <p:cNvPr id="5" name="Content Placeholder 4">
            <a:extLst>
              <a:ext uri="{FF2B5EF4-FFF2-40B4-BE49-F238E27FC236}">
                <a16:creationId xmlns:a16="http://schemas.microsoft.com/office/drawing/2014/main" id="{E24CD1BD-05D3-4BC0-9887-B8CF72B42D7C}"/>
              </a:ext>
            </a:extLst>
          </p:cNvPr>
          <p:cNvPicPr>
            <a:picLocks noGrp="1" noChangeAspect="1"/>
          </p:cNvPicPr>
          <p:nvPr>
            <p:ph idx="1"/>
          </p:nvPr>
        </p:nvPicPr>
        <p:blipFill>
          <a:blip r:embed="rId2"/>
          <a:stretch>
            <a:fillRect/>
          </a:stretch>
        </p:blipFill>
        <p:spPr>
          <a:xfrm>
            <a:off x="838199" y="2481909"/>
            <a:ext cx="4240237" cy="3468725"/>
          </a:xfrm>
        </p:spPr>
      </p:pic>
    </p:spTree>
    <p:extLst>
      <p:ext uri="{BB962C8B-B14F-4D97-AF65-F5344CB8AC3E}">
        <p14:creationId xmlns:p14="http://schemas.microsoft.com/office/powerpoint/2010/main" val="5228510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C7CC4-3E65-4FE3-B7C3-6D73E6D5CEE8}"/>
              </a:ext>
            </a:extLst>
          </p:cNvPr>
          <p:cNvSpPr>
            <a:spLocks noGrp="1"/>
          </p:cNvSpPr>
          <p:nvPr>
            <p:ph type="title"/>
          </p:nvPr>
        </p:nvSpPr>
        <p:spPr/>
        <p:txBody>
          <a:bodyPr/>
          <a:lstStyle/>
          <a:p>
            <a:r>
              <a:rPr lang="en-US" dirty="0"/>
              <a:t>Comparison operators</a:t>
            </a:r>
            <a:endParaRPr lang="en-IN" dirty="0"/>
          </a:p>
        </p:txBody>
      </p:sp>
      <p:pic>
        <p:nvPicPr>
          <p:cNvPr id="5" name="Picture 4">
            <a:extLst>
              <a:ext uri="{FF2B5EF4-FFF2-40B4-BE49-F238E27FC236}">
                <a16:creationId xmlns:a16="http://schemas.microsoft.com/office/drawing/2014/main" id="{1E96B31A-93AA-46B2-AB54-3A1D5D517570}"/>
              </a:ext>
            </a:extLst>
          </p:cNvPr>
          <p:cNvPicPr>
            <a:picLocks noChangeAspect="1"/>
          </p:cNvPicPr>
          <p:nvPr/>
        </p:nvPicPr>
        <p:blipFill>
          <a:blip r:embed="rId2"/>
          <a:stretch>
            <a:fillRect/>
          </a:stretch>
        </p:blipFill>
        <p:spPr>
          <a:xfrm>
            <a:off x="1702191" y="1491176"/>
            <a:ext cx="6551221" cy="4543864"/>
          </a:xfrm>
          <a:prstGeom prst="rect">
            <a:avLst/>
          </a:prstGeom>
        </p:spPr>
      </p:pic>
    </p:spTree>
    <p:extLst>
      <p:ext uri="{BB962C8B-B14F-4D97-AF65-F5344CB8AC3E}">
        <p14:creationId xmlns:p14="http://schemas.microsoft.com/office/powerpoint/2010/main" val="42074031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C2A0F-30C9-4FBB-B4AE-27292DAC9E04}"/>
              </a:ext>
            </a:extLst>
          </p:cNvPr>
          <p:cNvSpPr>
            <a:spLocks noGrp="1"/>
          </p:cNvSpPr>
          <p:nvPr>
            <p:ph type="title"/>
          </p:nvPr>
        </p:nvSpPr>
        <p:spPr/>
        <p:txBody>
          <a:bodyPr/>
          <a:lstStyle/>
          <a:p>
            <a:r>
              <a:rPr lang="en-US" dirty="0"/>
              <a:t>Logical operators</a:t>
            </a:r>
            <a:endParaRPr lang="en-IN" dirty="0"/>
          </a:p>
        </p:txBody>
      </p:sp>
      <p:pic>
        <p:nvPicPr>
          <p:cNvPr id="5" name="Content Placeholder 4">
            <a:extLst>
              <a:ext uri="{FF2B5EF4-FFF2-40B4-BE49-F238E27FC236}">
                <a16:creationId xmlns:a16="http://schemas.microsoft.com/office/drawing/2014/main" id="{870CB5EE-30CA-46D9-B5C9-1BF58EBC829F}"/>
              </a:ext>
            </a:extLst>
          </p:cNvPr>
          <p:cNvPicPr>
            <a:picLocks noGrp="1" noChangeAspect="1"/>
          </p:cNvPicPr>
          <p:nvPr>
            <p:ph idx="1"/>
          </p:nvPr>
        </p:nvPicPr>
        <p:blipFill>
          <a:blip r:embed="rId2"/>
          <a:stretch>
            <a:fillRect/>
          </a:stretch>
        </p:blipFill>
        <p:spPr>
          <a:xfrm>
            <a:off x="662940" y="1483177"/>
            <a:ext cx="10866120" cy="5009698"/>
          </a:xfrm>
        </p:spPr>
      </p:pic>
    </p:spTree>
    <p:extLst>
      <p:ext uri="{BB962C8B-B14F-4D97-AF65-F5344CB8AC3E}">
        <p14:creationId xmlns:p14="http://schemas.microsoft.com/office/powerpoint/2010/main" val="8066585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4EB5A-C287-4C87-BA63-90076CC80A53}"/>
              </a:ext>
            </a:extLst>
          </p:cNvPr>
          <p:cNvSpPr>
            <a:spLocks noGrp="1"/>
          </p:cNvSpPr>
          <p:nvPr>
            <p:ph type="title"/>
          </p:nvPr>
        </p:nvSpPr>
        <p:spPr/>
        <p:txBody>
          <a:bodyPr/>
          <a:lstStyle/>
          <a:p>
            <a:r>
              <a:rPr lang="en-US" dirty="0"/>
              <a:t>Examples</a:t>
            </a:r>
            <a:endParaRPr lang="en-IN" dirty="0"/>
          </a:p>
        </p:txBody>
      </p:sp>
      <p:pic>
        <p:nvPicPr>
          <p:cNvPr id="5" name="Picture 4">
            <a:extLst>
              <a:ext uri="{FF2B5EF4-FFF2-40B4-BE49-F238E27FC236}">
                <a16:creationId xmlns:a16="http://schemas.microsoft.com/office/drawing/2014/main" id="{10FFE214-9EC2-46E3-905D-2066C6081F32}"/>
              </a:ext>
            </a:extLst>
          </p:cNvPr>
          <p:cNvPicPr>
            <a:picLocks noChangeAspect="1"/>
          </p:cNvPicPr>
          <p:nvPr/>
        </p:nvPicPr>
        <p:blipFill>
          <a:blip r:embed="rId2"/>
          <a:stretch>
            <a:fillRect/>
          </a:stretch>
        </p:blipFill>
        <p:spPr>
          <a:xfrm>
            <a:off x="711591" y="1212386"/>
            <a:ext cx="8716840" cy="1978416"/>
          </a:xfrm>
          <a:prstGeom prst="rect">
            <a:avLst/>
          </a:prstGeom>
        </p:spPr>
      </p:pic>
      <p:pic>
        <p:nvPicPr>
          <p:cNvPr id="7" name="Picture 6">
            <a:extLst>
              <a:ext uri="{FF2B5EF4-FFF2-40B4-BE49-F238E27FC236}">
                <a16:creationId xmlns:a16="http://schemas.microsoft.com/office/drawing/2014/main" id="{AA6BD676-2D48-4B0A-9B39-BE91CA1D6DAA}"/>
              </a:ext>
            </a:extLst>
          </p:cNvPr>
          <p:cNvPicPr>
            <a:picLocks noChangeAspect="1"/>
          </p:cNvPicPr>
          <p:nvPr/>
        </p:nvPicPr>
        <p:blipFill>
          <a:blip r:embed="rId3"/>
          <a:stretch>
            <a:fillRect/>
          </a:stretch>
        </p:blipFill>
        <p:spPr>
          <a:xfrm>
            <a:off x="711591" y="2864540"/>
            <a:ext cx="6124648" cy="1325563"/>
          </a:xfrm>
          <a:prstGeom prst="rect">
            <a:avLst/>
          </a:prstGeom>
        </p:spPr>
      </p:pic>
      <p:pic>
        <p:nvPicPr>
          <p:cNvPr id="9" name="Picture 8">
            <a:extLst>
              <a:ext uri="{FF2B5EF4-FFF2-40B4-BE49-F238E27FC236}">
                <a16:creationId xmlns:a16="http://schemas.microsoft.com/office/drawing/2014/main" id="{19C93E3E-0CCE-473D-AF9F-27664D9058A7}"/>
              </a:ext>
            </a:extLst>
          </p:cNvPr>
          <p:cNvPicPr>
            <a:picLocks noChangeAspect="1"/>
          </p:cNvPicPr>
          <p:nvPr/>
        </p:nvPicPr>
        <p:blipFill>
          <a:blip r:embed="rId4"/>
          <a:stretch>
            <a:fillRect/>
          </a:stretch>
        </p:blipFill>
        <p:spPr>
          <a:xfrm>
            <a:off x="711591" y="4061632"/>
            <a:ext cx="7574280" cy="1645919"/>
          </a:xfrm>
          <a:prstGeom prst="rect">
            <a:avLst/>
          </a:prstGeom>
        </p:spPr>
      </p:pic>
      <p:pic>
        <p:nvPicPr>
          <p:cNvPr id="11" name="Picture 10">
            <a:extLst>
              <a:ext uri="{FF2B5EF4-FFF2-40B4-BE49-F238E27FC236}">
                <a16:creationId xmlns:a16="http://schemas.microsoft.com/office/drawing/2014/main" id="{23E4823C-A67A-4E1B-9C4B-984DC3B8F577}"/>
              </a:ext>
            </a:extLst>
          </p:cNvPr>
          <p:cNvPicPr>
            <a:picLocks noChangeAspect="1"/>
          </p:cNvPicPr>
          <p:nvPr/>
        </p:nvPicPr>
        <p:blipFill>
          <a:blip r:embed="rId5"/>
          <a:stretch>
            <a:fillRect/>
          </a:stretch>
        </p:blipFill>
        <p:spPr>
          <a:xfrm>
            <a:off x="711591" y="5363955"/>
            <a:ext cx="3325837" cy="1325563"/>
          </a:xfrm>
          <a:prstGeom prst="rect">
            <a:avLst/>
          </a:prstGeom>
        </p:spPr>
      </p:pic>
      <p:pic>
        <p:nvPicPr>
          <p:cNvPr id="13" name="Picture 12">
            <a:extLst>
              <a:ext uri="{FF2B5EF4-FFF2-40B4-BE49-F238E27FC236}">
                <a16:creationId xmlns:a16="http://schemas.microsoft.com/office/drawing/2014/main" id="{81F20C4C-906B-49EB-A7BF-BE081095831E}"/>
              </a:ext>
            </a:extLst>
          </p:cNvPr>
          <p:cNvPicPr>
            <a:picLocks noChangeAspect="1"/>
          </p:cNvPicPr>
          <p:nvPr/>
        </p:nvPicPr>
        <p:blipFill>
          <a:blip r:embed="rId6"/>
          <a:stretch>
            <a:fillRect/>
          </a:stretch>
        </p:blipFill>
        <p:spPr>
          <a:xfrm>
            <a:off x="6682155" y="2864541"/>
            <a:ext cx="4798254" cy="1197092"/>
          </a:xfrm>
          <a:prstGeom prst="rect">
            <a:avLst/>
          </a:prstGeom>
        </p:spPr>
      </p:pic>
    </p:spTree>
    <p:extLst>
      <p:ext uri="{BB962C8B-B14F-4D97-AF65-F5344CB8AC3E}">
        <p14:creationId xmlns:p14="http://schemas.microsoft.com/office/powerpoint/2010/main" val="31891386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C736F8-5F90-4D31-B034-26929240561D}"/>
              </a:ext>
            </a:extLst>
          </p:cNvPr>
          <p:cNvPicPr>
            <a:picLocks noChangeAspect="1"/>
          </p:cNvPicPr>
          <p:nvPr/>
        </p:nvPicPr>
        <p:blipFill>
          <a:blip r:embed="rId2"/>
          <a:stretch>
            <a:fillRect/>
          </a:stretch>
        </p:blipFill>
        <p:spPr>
          <a:xfrm>
            <a:off x="148150" y="0"/>
            <a:ext cx="10472957" cy="1645920"/>
          </a:xfrm>
          <a:prstGeom prst="rect">
            <a:avLst/>
          </a:prstGeom>
        </p:spPr>
      </p:pic>
      <p:pic>
        <p:nvPicPr>
          <p:cNvPr id="5" name="Picture 4">
            <a:extLst>
              <a:ext uri="{FF2B5EF4-FFF2-40B4-BE49-F238E27FC236}">
                <a16:creationId xmlns:a16="http://schemas.microsoft.com/office/drawing/2014/main" id="{E034AAA8-FF43-4433-8591-7B70B48725C9}"/>
              </a:ext>
            </a:extLst>
          </p:cNvPr>
          <p:cNvPicPr>
            <a:picLocks noChangeAspect="1"/>
          </p:cNvPicPr>
          <p:nvPr/>
        </p:nvPicPr>
        <p:blipFill>
          <a:blip r:embed="rId3"/>
          <a:stretch>
            <a:fillRect/>
          </a:stretch>
        </p:blipFill>
        <p:spPr>
          <a:xfrm>
            <a:off x="148150" y="1758462"/>
            <a:ext cx="3875210" cy="1169377"/>
          </a:xfrm>
          <a:prstGeom prst="rect">
            <a:avLst/>
          </a:prstGeom>
        </p:spPr>
      </p:pic>
      <p:pic>
        <p:nvPicPr>
          <p:cNvPr id="7" name="Picture 6">
            <a:extLst>
              <a:ext uri="{FF2B5EF4-FFF2-40B4-BE49-F238E27FC236}">
                <a16:creationId xmlns:a16="http://schemas.microsoft.com/office/drawing/2014/main" id="{F7147B47-3C2F-45B8-9082-8B649C79F8FF}"/>
              </a:ext>
            </a:extLst>
          </p:cNvPr>
          <p:cNvPicPr>
            <a:picLocks noChangeAspect="1"/>
          </p:cNvPicPr>
          <p:nvPr/>
        </p:nvPicPr>
        <p:blipFill>
          <a:blip r:embed="rId4"/>
          <a:stretch>
            <a:fillRect/>
          </a:stretch>
        </p:blipFill>
        <p:spPr>
          <a:xfrm>
            <a:off x="148150" y="2848490"/>
            <a:ext cx="3110865" cy="1169376"/>
          </a:xfrm>
          <a:prstGeom prst="rect">
            <a:avLst/>
          </a:prstGeom>
        </p:spPr>
      </p:pic>
      <p:pic>
        <p:nvPicPr>
          <p:cNvPr id="9" name="Picture 8">
            <a:extLst>
              <a:ext uri="{FF2B5EF4-FFF2-40B4-BE49-F238E27FC236}">
                <a16:creationId xmlns:a16="http://schemas.microsoft.com/office/drawing/2014/main" id="{C184A544-EF02-4331-9131-44AE6915E98B}"/>
              </a:ext>
            </a:extLst>
          </p:cNvPr>
          <p:cNvPicPr>
            <a:picLocks noChangeAspect="1"/>
          </p:cNvPicPr>
          <p:nvPr/>
        </p:nvPicPr>
        <p:blipFill>
          <a:blip r:embed="rId5"/>
          <a:stretch>
            <a:fillRect/>
          </a:stretch>
        </p:blipFill>
        <p:spPr>
          <a:xfrm>
            <a:off x="5056823" y="2901463"/>
            <a:ext cx="3304076" cy="1014560"/>
          </a:xfrm>
          <a:prstGeom prst="rect">
            <a:avLst/>
          </a:prstGeom>
        </p:spPr>
      </p:pic>
      <p:pic>
        <p:nvPicPr>
          <p:cNvPr id="11" name="Picture 10">
            <a:extLst>
              <a:ext uri="{FF2B5EF4-FFF2-40B4-BE49-F238E27FC236}">
                <a16:creationId xmlns:a16="http://schemas.microsoft.com/office/drawing/2014/main" id="{26EDDBA6-A808-47AD-897D-BF12529A2F46}"/>
              </a:ext>
            </a:extLst>
          </p:cNvPr>
          <p:cNvPicPr>
            <a:picLocks noChangeAspect="1"/>
          </p:cNvPicPr>
          <p:nvPr/>
        </p:nvPicPr>
        <p:blipFill>
          <a:blip r:embed="rId6"/>
          <a:stretch>
            <a:fillRect/>
          </a:stretch>
        </p:blipFill>
        <p:spPr>
          <a:xfrm>
            <a:off x="148150" y="4296141"/>
            <a:ext cx="7771961" cy="1485681"/>
          </a:xfrm>
          <a:prstGeom prst="rect">
            <a:avLst/>
          </a:prstGeom>
        </p:spPr>
      </p:pic>
    </p:spTree>
    <p:extLst>
      <p:ext uri="{BB962C8B-B14F-4D97-AF65-F5344CB8AC3E}">
        <p14:creationId xmlns:p14="http://schemas.microsoft.com/office/powerpoint/2010/main" val="13874442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65BB1-2A52-4178-AB31-1083FF5576A4}"/>
              </a:ext>
            </a:extLst>
          </p:cNvPr>
          <p:cNvSpPr>
            <a:spLocks noGrp="1"/>
          </p:cNvSpPr>
          <p:nvPr>
            <p:ph type="title"/>
          </p:nvPr>
        </p:nvSpPr>
        <p:spPr/>
        <p:txBody>
          <a:bodyPr/>
          <a:lstStyle/>
          <a:p>
            <a:r>
              <a:rPr lang="en-US" dirty="0"/>
              <a:t>SQL Constraints</a:t>
            </a:r>
            <a:endParaRPr lang="en-IN" dirty="0"/>
          </a:p>
        </p:txBody>
      </p:sp>
      <p:sp>
        <p:nvSpPr>
          <p:cNvPr id="3" name="Content Placeholder 2">
            <a:extLst>
              <a:ext uri="{FF2B5EF4-FFF2-40B4-BE49-F238E27FC236}">
                <a16:creationId xmlns:a16="http://schemas.microsoft.com/office/drawing/2014/main" id="{509F2954-6B8B-4C55-B96E-9295293E8B89}"/>
              </a:ext>
            </a:extLst>
          </p:cNvPr>
          <p:cNvSpPr>
            <a:spLocks noGrp="1"/>
          </p:cNvSpPr>
          <p:nvPr>
            <p:ph idx="1"/>
          </p:nvPr>
        </p:nvSpPr>
        <p:spPr/>
        <p:txBody>
          <a:bodyPr/>
          <a:lstStyle/>
          <a:p>
            <a:pPr algn="l"/>
            <a:r>
              <a:rPr lang="en-US" b="0" i="0" dirty="0">
                <a:solidFill>
                  <a:srgbClr val="212529"/>
                </a:solidFill>
                <a:effectLst/>
                <a:latin typeface="system-ui"/>
              </a:rPr>
              <a:t>SQL Constraints are rules used to limit the type of data that can go into a table, to maintain the accuracy and integrity of the data inside table.</a:t>
            </a:r>
          </a:p>
          <a:p>
            <a:pPr algn="l"/>
            <a:r>
              <a:rPr lang="en-US" b="0" i="0" dirty="0">
                <a:solidFill>
                  <a:srgbClr val="212529"/>
                </a:solidFill>
                <a:effectLst/>
                <a:latin typeface="system-ui"/>
              </a:rPr>
              <a:t>Constraints can be divided into the following two types,</a:t>
            </a:r>
          </a:p>
          <a:p>
            <a:pPr algn="l">
              <a:buFont typeface="+mj-lt"/>
              <a:buAutoNum type="arabicPeriod"/>
            </a:pPr>
            <a:r>
              <a:rPr lang="en-US" b="1" i="0" dirty="0">
                <a:solidFill>
                  <a:srgbClr val="212529"/>
                </a:solidFill>
                <a:effectLst/>
                <a:latin typeface="system-ui"/>
              </a:rPr>
              <a:t>Column level constraints:</a:t>
            </a:r>
            <a:r>
              <a:rPr lang="en-US" b="0" i="0" dirty="0">
                <a:solidFill>
                  <a:srgbClr val="212529"/>
                </a:solidFill>
                <a:effectLst/>
                <a:latin typeface="system-ui"/>
              </a:rPr>
              <a:t> Limits only column data.</a:t>
            </a:r>
          </a:p>
          <a:p>
            <a:pPr algn="l">
              <a:buFont typeface="+mj-lt"/>
              <a:buAutoNum type="arabicPeriod"/>
            </a:pPr>
            <a:r>
              <a:rPr lang="en-US" b="1" i="0" dirty="0">
                <a:solidFill>
                  <a:srgbClr val="212529"/>
                </a:solidFill>
                <a:effectLst/>
                <a:latin typeface="system-ui"/>
              </a:rPr>
              <a:t>Table level constraints:</a:t>
            </a:r>
            <a:r>
              <a:rPr lang="en-US" b="0" i="0" dirty="0">
                <a:solidFill>
                  <a:srgbClr val="212529"/>
                </a:solidFill>
                <a:effectLst/>
                <a:latin typeface="system-ui"/>
              </a:rPr>
              <a:t> Limits whole table data.</a:t>
            </a:r>
          </a:p>
          <a:p>
            <a:endParaRPr lang="en-IN" dirty="0"/>
          </a:p>
        </p:txBody>
      </p:sp>
    </p:spTree>
    <p:extLst>
      <p:ext uri="{BB962C8B-B14F-4D97-AF65-F5344CB8AC3E}">
        <p14:creationId xmlns:p14="http://schemas.microsoft.com/office/powerpoint/2010/main" val="17618114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7CB76D-0AEF-4DEF-8414-73ED93249564}"/>
              </a:ext>
            </a:extLst>
          </p:cNvPr>
          <p:cNvPicPr>
            <a:picLocks noChangeAspect="1"/>
          </p:cNvPicPr>
          <p:nvPr/>
        </p:nvPicPr>
        <p:blipFill>
          <a:blip r:embed="rId2"/>
          <a:stretch>
            <a:fillRect/>
          </a:stretch>
        </p:blipFill>
        <p:spPr>
          <a:xfrm>
            <a:off x="970672" y="1491176"/>
            <a:ext cx="9080768" cy="4839286"/>
          </a:xfrm>
          <a:prstGeom prst="rect">
            <a:avLst/>
          </a:prstGeom>
        </p:spPr>
      </p:pic>
    </p:spTree>
    <p:extLst>
      <p:ext uri="{BB962C8B-B14F-4D97-AF65-F5344CB8AC3E}">
        <p14:creationId xmlns:p14="http://schemas.microsoft.com/office/powerpoint/2010/main" val="13481328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234C-09F6-4E18-8B4B-A81461E6013A}"/>
              </a:ext>
            </a:extLst>
          </p:cNvPr>
          <p:cNvSpPr>
            <a:spLocks noGrp="1"/>
          </p:cNvSpPr>
          <p:nvPr>
            <p:ph type="title"/>
          </p:nvPr>
        </p:nvSpPr>
        <p:spPr/>
        <p:txBody>
          <a:bodyPr/>
          <a:lstStyle/>
          <a:p>
            <a:r>
              <a:rPr lang="en-US" dirty="0"/>
              <a:t>NOT NULL</a:t>
            </a:r>
            <a:endParaRPr lang="en-IN" dirty="0"/>
          </a:p>
        </p:txBody>
      </p:sp>
      <p:pic>
        <p:nvPicPr>
          <p:cNvPr id="5" name="Content Placeholder 4">
            <a:extLst>
              <a:ext uri="{FF2B5EF4-FFF2-40B4-BE49-F238E27FC236}">
                <a16:creationId xmlns:a16="http://schemas.microsoft.com/office/drawing/2014/main" id="{FF710C9C-D174-4FAD-8419-99B6407A7713}"/>
              </a:ext>
            </a:extLst>
          </p:cNvPr>
          <p:cNvPicPr>
            <a:picLocks noGrp="1" noChangeAspect="1"/>
          </p:cNvPicPr>
          <p:nvPr>
            <p:ph idx="1"/>
          </p:nvPr>
        </p:nvPicPr>
        <p:blipFill>
          <a:blip r:embed="rId2"/>
          <a:stretch>
            <a:fillRect/>
          </a:stretch>
        </p:blipFill>
        <p:spPr>
          <a:xfrm>
            <a:off x="3537951" y="365126"/>
            <a:ext cx="8239125" cy="2684120"/>
          </a:xfrm>
        </p:spPr>
      </p:pic>
      <p:pic>
        <p:nvPicPr>
          <p:cNvPr id="7" name="Picture 6">
            <a:extLst>
              <a:ext uri="{FF2B5EF4-FFF2-40B4-BE49-F238E27FC236}">
                <a16:creationId xmlns:a16="http://schemas.microsoft.com/office/drawing/2014/main" id="{44FE3F99-727F-4292-8F68-6C1F7C97B342}"/>
              </a:ext>
            </a:extLst>
          </p:cNvPr>
          <p:cNvPicPr>
            <a:picLocks noChangeAspect="1"/>
          </p:cNvPicPr>
          <p:nvPr/>
        </p:nvPicPr>
        <p:blipFill>
          <a:blip r:embed="rId3"/>
          <a:stretch>
            <a:fillRect/>
          </a:stretch>
        </p:blipFill>
        <p:spPr>
          <a:xfrm>
            <a:off x="422031" y="3567992"/>
            <a:ext cx="6875145" cy="2734335"/>
          </a:xfrm>
          <a:prstGeom prst="rect">
            <a:avLst/>
          </a:prstGeom>
        </p:spPr>
      </p:pic>
    </p:spTree>
    <p:extLst>
      <p:ext uri="{BB962C8B-B14F-4D97-AF65-F5344CB8AC3E}">
        <p14:creationId xmlns:p14="http://schemas.microsoft.com/office/powerpoint/2010/main" val="3678747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6281A-C08D-4BB6-890B-FE89625C340E}"/>
              </a:ext>
            </a:extLst>
          </p:cNvPr>
          <p:cNvSpPr>
            <a:spLocks noGrp="1"/>
          </p:cNvSpPr>
          <p:nvPr>
            <p:ph type="title"/>
          </p:nvPr>
        </p:nvSpPr>
        <p:spPr/>
        <p:txBody>
          <a:bodyPr/>
          <a:lstStyle/>
          <a:p>
            <a:r>
              <a:rPr lang="en-US" dirty="0"/>
              <a:t>Free Databases</a:t>
            </a:r>
            <a:endParaRPr lang="en-IN" dirty="0"/>
          </a:p>
        </p:txBody>
      </p:sp>
      <p:sp>
        <p:nvSpPr>
          <p:cNvPr id="3" name="Content Placeholder 2">
            <a:extLst>
              <a:ext uri="{FF2B5EF4-FFF2-40B4-BE49-F238E27FC236}">
                <a16:creationId xmlns:a16="http://schemas.microsoft.com/office/drawing/2014/main" id="{EAA7C8AF-FEA2-4D1C-8A24-C4D257C065F7}"/>
              </a:ext>
            </a:extLst>
          </p:cNvPr>
          <p:cNvSpPr>
            <a:spLocks noGrp="1"/>
          </p:cNvSpPr>
          <p:nvPr>
            <p:ph idx="1"/>
          </p:nvPr>
        </p:nvSpPr>
        <p:spPr>
          <a:xfrm>
            <a:off x="838200" y="1434905"/>
            <a:ext cx="10515600" cy="4742058"/>
          </a:xfrm>
        </p:spPr>
        <p:txBody>
          <a:bodyPr>
            <a:normAutofit/>
          </a:bodyPr>
          <a:lstStyle/>
          <a:p>
            <a:pPr algn="l"/>
            <a:r>
              <a:rPr lang="en-IN" b="1" i="0" dirty="0">
                <a:solidFill>
                  <a:srgbClr val="202124"/>
                </a:solidFill>
                <a:effectLst/>
                <a:latin typeface="Google Sans"/>
              </a:rPr>
              <a:t>Best Free Database Software:</a:t>
            </a:r>
            <a:endParaRPr lang="en-IN" b="0" i="0" dirty="0">
              <a:solidFill>
                <a:srgbClr val="202124"/>
              </a:solidFill>
              <a:effectLst/>
              <a:latin typeface="Google Sans"/>
            </a:endParaRPr>
          </a:p>
          <a:p>
            <a:pPr algn="l">
              <a:buFont typeface="Arial" panose="020B0604020202020204" pitchFamily="34" charset="0"/>
              <a:buChar char="•"/>
            </a:pPr>
            <a:r>
              <a:rPr lang="en-IN" b="1" i="0" dirty="0">
                <a:solidFill>
                  <a:srgbClr val="202124"/>
                </a:solidFill>
                <a:effectLst/>
                <a:latin typeface="arial" panose="020B0604020202020204" pitchFamily="34" charset="0"/>
              </a:rPr>
              <a:t>MySQL</a:t>
            </a:r>
            <a:r>
              <a:rPr lang="en-IN" b="0" i="0" dirty="0">
                <a:solidFill>
                  <a:srgbClr val="202124"/>
                </a:solidFill>
                <a:effectLst/>
                <a:latin typeface="arial" panose="020B0604020202020204" pitchFamily="34" charset="0"/>
              </a:rPr>
              <a:t>.</a:t>
            </a:r>
          </a:p>
          <a:p>
            <a:pPr algn="l">
              <a:buFont typeface="Arial" panose="020B0604020202020204" pitchFamily="34" charset="0"/>
              <a:buChar char="•"/>
            </a:pPr>
            <a:r>
              <a:rPr lang="en-IN" b="0" i="0" dirty="0">
                <a:solidFill>
                  <a:srgbClr val="202124"/>
                </a:solidFill>
                <a:effectLst/>
                <a:latin typeface="arial" panose="020B0604020202020204" pitchFamily="34" charset="0"/>
              </a:rPr>
              <a:t>Microsoft SQL.</a:t>
            </a:r>
          </a:p>
          <a:p>
            <a:pPr algn="l">
              <a:buFont typeface="Arial" panose="020B0604020202020204" pitchFamily="34" charset="0"/>
              <a:buChar char="•"/>
            </a:pPr>
            <a:r>
              <a:rPr lang="en-IN" b="1" i="0" dirty="0">
                <a:solidFill>
                  <a:srgbClr val="202124"/>
                </a:solidFill>
                <a:effectLst/>
                <a:latin typeface="arial" panose="020B0604020202020204" pitchFamily="34" charset="0"/>
              </a:rPr>
              <a:t>PostgreSQL</a:t>
            </a:r>
            <a:r>
              <a:rPr lang="en-IN" b="0" i="0" dirty="0">
                <a:solidFill>
                  <a:srgbClr val="202124"/>
                </a:solidFill>
                <a:effectLst/>
                <a:latin typeface="arial" panose="020B0604020202020204" pitchFamily="34" charset="0"/>
              </a:rPr>
              <a:t>.</a:t>
            </a:r>
          </a:p>
          <a:p>
            <a:pPr algn="l">
              <a:buFont typeface="Arial" panose="020B0604020202020204" pitchFamily="34" charset="0"/>
              <a:buChar char="•"/>
            </a:pPr>
            <a:r>
              <a:rPr lang="en-IN" b="0" i="0" dirty="0">
                <a:solidFill>
                  <a:srgbClr val="202124"/>
                </a:solidFill>
                <a:effectLst/>
                <a:latin typeface="arial" panose="020B0604020202020204" pitchFamily="34" charset="0"/>
              </a:rPr>
              <a:t>Teradata Database.</a:t>
            </a:r>
          </a:p>
          <a:p>
            <a:pPr algn="l">
              <a:buFont typeface="Arial" panose="020B0604020202020204" pitchFamily="34" charset="0"/>
              <a:buChar char="•"/>
            </a:pPr>
            <a:r>
              <a:rPr lang="en-IN" b="0" i="0" dirty="0">
                <a:solidFill>
                  <a:srgbClr val="202124"/>
                </a:solidFill>
                <a:effectLst/>
                <a:latin typeface="arial" panose="020B0604020202020204" pitchFamily="34" charset="0"/>
              </a:rPr>
              <a:t>SAP HANA, Express Edition.</a:t>
            </a:r>
          </a:p>
          <a:p>
            <a:pPr algn="l">
              <a:buFont typeface="Arial" panose="020B0604020202020204" pitchFamily="34" charset="0"/>
              <a:buChar char="•"/>
            </a:pPr>
            <a:r>
              <a:rPr lang="en-IN" b="1" i="0" dirty="0">
                <a:solidFill>
                  <a:srgbClr val="202124"/>
                </a:solidFill>
                <a:effectLst/>
                <a:latin typeface="arial" panose="020B0604020202020204" pitchFamily="34" charset="0"/>
              </a:rPr>
              <a:t>MongoDB</a:t>
            </a:r>
            <a:r>
              <a:rPr lang="en-IN" b="0" i="0" dirty="0">
                <a:solidFill>
                  <a:srgbClr val="202124"/>
                </a:solidFill>
                <a:effectLst/>
                <a:latin typeface="arial" panose="020B0604020202020204" pitchFamily="34" charset="0"/>
              </a:rPr>
              <a:t>.</a:t>
            </a:r>
          </a:p>
          <a:p>
            <a:pPr algn="l">
              <a:buFont typeface="Arial" panose="020B0604020202020204" pitchFamily="34" charset="0"/>
              <a:buChar char="•"/>
            </a:pPr>
            <a:r>
              <a:rPr lang="en-IN" b="1" i="0" dirty="0">
                <a:solidFill>
                  <a:srgbClr val="202124"/>
                </a:solidFill>
                <a:effectLst/>
                <a:latin typeface="arial" panose="020B0604020202020204" pitchFamily="34" charset="0"/>
              </a:rPr>
              <a:t>CouchDB</a:t>
            </a:r>
            <a:r>
              <a:rPr lang="en-IN" b="0" i="0" dirty="0">
                <a:solidFill>
                  <a:srgbClr val="202124"/>
                </a:solidFill>
                <a:effectLst/>
                <a:latin typeface="arial" panose="020B0604020202020204" pitchFamily="34" charset="0"/>
              </a:rPr>
              <a:t>.</a:t>
            </a:r>
          </a:p>
          <a:p>
            <a:pPr algn="l">
              <a:buFont typeface="Arial" panose="020B0604020202020204" pitchFamily="34" charset="0"/>
              <a:buChar char="•"/>
            </a:pPr>
            <a:r>
              <a:rPr lang="en-IN" b="1" i="0" dirty="0">
                <a:solidFill>
                  <a:srgbClr val="202124"/>
                </a:solidFill>
                <a:effectLst/>
                <a:latin typeface="arial" panose="020B0604020202020204" pitchFamily="34" charset="0"/>
              </a:rPr>
              <a:t>DynamoDB</a:t>
            </a:r>
            <a:r>
              <a:rPr lang="en-IN" b="0" i="0" dirty="0">
                <a:solidFill>
                  <a:srgbClr val="202124"/>
                </a:solidFill>
                <a:effectLst/>
                <a:latin typeface="arial" panose="020B0604020202020204" pitchFamily="34" charset="0"/>
              </a:rPr>
              <a:t>.</a:t>
            </a:r>
          </a:p>
          <a:p>
            <a:endParaRPr lang="en-IN" dirty="0"/>
          </a:p>
        </p:txBody>
      </p:sp>
    </p:spTree>
    <p:extLst>
      <p:ext uri="{BB962C8B-B14F-4D97-AF65-F5344CB8AC3E}">
        <p14:creationId xmlns:p14="http://schemas.microsoft.com/office/powerpoint/2010/main" val="18161725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4431B-0EBD-4F96-8FA0-B7670CF2FF7B}"/>
              </a:ext>
            </a:extLst>
          </p:cNvPr>
          <p:cNvSpPr>
            <a:spLocks noGrp="1"/>
          </p:cNvSpPr>
          <p:nvPr>
            <p:ph type="title"/>
          </p:nvPr>
        </p:nvSpPr>
        <p:spPr/>
        <p:txBody>
          <a:bodyPr/>
          <a:lstStyle/>
          <a:p>
            <a:r>
              <a:rPr lang="en-US" dirty="0"/>
              <a:t>UNIQUE</a:t>
            </a:r>
            <a:endParaRPr lang="en-IN" dirty="0"/>
          </a:p>
        </p:txBody>
      </p:sp>
      <p:pic>
        <p:nvPicPr>
          <p:cNvPr id="5" name="Picture 4">
            <a:extLst>
              <a:ext uri="{FF2B5EF4-FFF2-40B4-BE49-F238E27FC236}">
                <a16:creationId xmlns:a16="http://schemas.microsoft.com/office/drawing/2014/main" id="{D0E7CBAE-0AD1-4751-BBAE-897C98BF4AE4}"/>
              </a:ext>
            </a:extLst>
          </p:cNvPr>
          <p:cNvPicPr>
            <a:picLocks noChangeAspect="1"/>
          </p:cNvPicPr>
          <p:nvPr/>
        </p:nvPicPr>
        <p:blipFill>
          <a:blip r:embed="rId2"/>
          <a:stretch>
            <a:fillRect/>
          </a:stretch>
        </p:blipFill>
        <p:spPr>
          <a:xfrm>
            <a:off x="3350968" y="114484"/>
            <a:ext cx="8162925" cy="3152408"/>
          </a:xfrm>
          <a:prstGeom prst="rect">
            <a:avLst/>
          </a:prstGeom>
        </p:spPr>
      </p:pic>
      <p:pic>
        <p:nvPicPr>
          <p:cNvPr id="7" name="Picture 6">
            <a:extLst>
              <a:ext uri="{FF2B5EF4-FFF2-40B4-BE49-F238E27FC236}">
                <a16:creationId xmlns:a16="http://schemas.microsoft.com/office/drawing/2014/main" id="{EE7C8E4F-3386-49B7-9D2E-BA6CE4CE3E97}"/>
              </a:ext>
            </a:extLst>
          </p:cNvPr>
          <p:cNvPicPr>
            <a:picLocks noChangeAspect="1"/>
          </p:cNvPicPr>
          <p:nvPr/>
        </p:nvPicPr>
        <p:blipFill>
          <a:blip r:embed="rId3"/>
          <a:stretch>
            <a:fillRect/>
          </a:stretch>
        </p:blipFill>
        <p:spPr>
          <a:xfrm>
            <a:off x="295422" y="3496676"/>
            <a:ext cx="6203852" cy="2996199"/>
          </a:xfrm>
          <a:prstGeom prst="rect">
            <a:avLst/>
          </a:prstGeom>
        </p:spPr>
      </p:pic>
    </p:spTree>
    <p:extLst>
      <p:ext uri="{BB962C8B-B14F-4D97-AF65-F5344CB8AC3E}">
        <p14:creationId xmlns:p14="http://schemas.microsoft.com/office/powerpoint/2010/main" val="20429615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4431B-0EBD-4F96-8FA0-B7670CF2FF7B}"/>
              </a:ext>
            </a:extLst>
          </p:cNvPr>
          <p:cNvSpPr>
            <a:spLocks noGrp="1"/>
          </p:cNvSpPr>
          <p:nvPr>
            <p:ph type="title"/>
          </p:nvPr>
        </p:nvSpPr>
        <p:spPr/>
        <p:txBody>
          <a:bodyPr/>
          <a:lstStyle/>
          <a:p>
            <a:r>
              <a:rPr lang="en-US" dirty="0"/>
              <a:t>Primary key</a:t>
            </a:r>
            <a:endParaRPr lang="en-IN" dirty="0"/>
          </a:p>
        </p:txBody>
      </p:sp>
      <p:pic>
        <p:nvPicPr>
          <p:cNvPr id="5" name="Picture 4">
            <a:extLst>
              <a:ext uri="{FF2B5EF4-FFF2-40B4-BE49-F238E27FC236}">
                <a16:creationId xmlns:a16="http://schemas.microsoft.com/office/drawing/2014/main" id="{07BCFFC4-67B6-428E-A466-4F8DF3DDCEAC}"/>
              </a:ext>
            </a:extLst>
          </p:cNvPr>
          <p:cNvPicPr>
            <a:picLocks noChangeAspect="1"/>
          </p:cNvPicPr>
          <p:nvPr/>
        </p:nvPicPr>
        <p:blipFill>
          <a:blip r:embed="rId2"/>
          <a:stretch>
            <a:fillRect/>
          </a:stretch>
        </p:blipFill>
        <p:spPr>
          <a:xfrm>
            <a:off x="3867150" y="24607"/>
            <a:ext cx="8324850" cy="3467100"/>
          </a:xfrm>
          <a:prstGeom prst="rect">
            <a:avLst/>
          </a:prstGeom>
        </p:spPr>
      </p:pic>
      <p:pic>
        <p:nvPicPr>
          <p:cNvPr id="7" name="Picture 6">
            <a:extLst>
              <a:ext uri="{FF2B5EF4-FFF2-40B4-BE49-F238E27FC236}">
                <a16:creationId xmlns:a16="http://schemas.microsoft.com/office/drawing/2014/main" id="{17F76A97-73BA-4C0E-897E-7D0BBEB41143}"/>
              </a:ext>
            </a:extLst>
          </p:cNvPr>
          <p:cNvPicPr>
            <a:picLocks noChangeAspect="1"/>
          </p:cNvPicPr>
          <p:nvPr/>
        </p:nvPicPr>
        <p:blipFill>
          <a:blip r:embed="rId3"/>
          <a:stretch>
            <a:fillRect/>
          </a:stretch>
        </p:blipFill>
        <p:spPr>
          <a:xfrm>
            <a:off x="154746" y="3832225"/>
            <a:ext cx="4745428" cy="2550795"/>
          </a:xfrm>
          <a:prstGeom prst="rect">
            <a:avLst/>
          </a:prstGeom>
        </p:spPr>
      </p:pic>
      <p:pic>
        <p:nvPicPr>
          <p:cNvPr id="9" name="Picture 8">
            <a:extLst>
              <a:ext uri="{FF2B5EF4-FFF2-40B4-BE49-F238E27FC236}">
                <a16:creationId xmlns:a16="http://schemas.microsoft.com/office/drawing/2014/main" id="{BD3C5927-6768-4A65-A05D-9CA547D994EB}"/>
              </a:ext>
            </a:extLst>
          </p:cNvPr>
          <p:cNvPicPr>
            <a:picLocks noChangeAspect="1"/>
          </p:cNvPicPr>
          <p:nvPr/>
        </p:nvPicPr>
        <p:blipFill>
          <a:blip r:embed="rId4"/>
          <a:stretch>
            <a:fillRect/>
          </a:stretch>
        </p:blipFill>
        <p:spPr>
          <a:xfrm>
            <a:off x="5797061" y="3533066"/>
            <a:ext cx="5893191" cy="2959809"/>
          </a:xfrm>
          <a:prstGeom prst="rect">
            <a:avLst/>
          </a:prstGeom>
        </p:spPr>
      </p:pic>
    </p:spTree>
    <p:extLst>
      <p:ext uri="{BB962C8B-B14F-4D97-AF65-F5344CB8AC3E}">
        <p14:creationId xmlns:p14="http://schemas.microsoft.com/office/powerpoint/2010/main" val="22634369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0577B4-D567-427B-9EC6-BC9850EAB855}"/>
              </a:ext>
            </a:extLst>
          </p:cNvPr>
          <p:cNvPicPr>
            <a:picLocks noChangeAspect="1"/>
          </p:cNvPicPr>
          <p:nvPr/>
        </p:nvPicPr>
        <p:blipFill>
          <a:blip r:embed="rId2"/>
          <a:stretch>
            <a:fillRect/>
          </a:stretch>
        </p:blipFill>
        <p:spPr>
          <a:xfrm>
            <a:off x="0" y="0"/>
            <a:ext cx="6326285" cy="1539020"/>
          </a:xfrm>
          <a:prstGeom prst="rect">
            <a:avLst/>
          </a:prstGeom>
        </p:spPr>
      </p:pic>
      <p:pic>
        <p:nvPicPr>
          <p:cNvPr id="7" name="Picture 6">
            <a:extLst>
              <a:ext uri="{FF2B5EF4-FFF2-40B4-BE49-F238E27FC236}">
                <a16:creationId xmlns:a16="http://schemas.microsoft.com/office/drawing/2014/main" id="{69369F44-911F-40F8-839D-6BE5078F8A51}"/>
              </a:ext>
            </a:extLst>
          </p:cNvPr>
          <p:cNvPicPr>
            <a:picLocks noChangeAspect="1"/>
          </p:cNvPicPr>
          <p:nvPr/>
        </p:nvPicPr>
        <p:blipFill>
          <a:blip r:embed="rId3"/>
          <a:stretch>
            <a:fillRect/>
          </a:stretch>
        </p:blipFill>
        <p:spPr>
          <a:xfrm>
            <a:off x="5134709" y="-1"/>
            <a:ext cx="6555543" cy="1539019"/>
          </a:xfrm>
          <a:prstGeom prst="rect">
            <a:avLst/>
          </a:prstGeom>
        </p:spPr>
      </p:pic>
      <p:pic>
        <p:nvPicPr>
          <p:cNvPr id="9" name="Picture 8">
            <a:extLst>
              <a:ext uri="{FF2B5EF4-FFF2-40B4-BE49-F238E27FC236}">
                <a16:creationId xmlns:a16="http://schemas.microsoft.com/office/drawing/2014/main" id="{C804A11C-B173-4B77-92C5-71EFD060B46E}"/>
              </a:ext>
            </a:extLst>
          </p:cNvPr>
          <p:cNvPicPr>
            <a:picLocks noChangeAspect="1"/>
          </p:cNvPicPr>
          <p:nvPr/>
        </p:nvPicPr>
        <p:blipFill>
          <a:blip r:embed="rId4"/>
          <a:stretch>
            <a:fillRect/>
          </a:stretch>
        </p:blipFill>
        <p:spPr>
          <a:xfrm>
            <a:off x="80230" y="1744394"/>
            <a:ext cx="4431396" cy="1983544"/>
          </a:xfrm>
          <a:prstGeom prst="rect">
            <a:avLst/>
          </a:prstGeom>
        </p:spPr>
      </p:pic>
      <p:pic>
        <p:nvPicPr>
          <p:cNvPr id="11" name="Picture 10">
            <a:extLst>
              <a:ext uri="{FF2B5EF4-FFF2-40B4-BE49-F238E27FC236}">
                <a16:creationId xmlns:a16="http://schemas.microsoft.com/office/drawing/2014/main" id="{1C1B27C1-53B9-4086-8946-B30F76448694}"/>
              </a:ext>
            </a:extLst>
          </p:cNvPr>
          <p:cNvPicPr>
            <a:picLocks noChangeAspect="1"/>
          </p:cNvPicPr>
          <p:nvPr/>
        </p:nvPicPr>
        <p:blipFill>
          <a:blip r:embed="rId5"/>
          <a:stretch>
            <a:fillRect/>
          </a:stretch>
        </p:blipFill>
        <p:spPr>
          <a:xfrm>
            <a:off x="5134709" y="1871004"/>
            <a:ext cx="6005220" cy="1856934"/>
          </a:xfrm>
          <a:prstGeom prst="rect">
            <a:avLst/>
          </a:prstGeom>
        </p:spPr>
      </p:pic>
    </p:spTree>
    <p:extLst>
      <p:ext uri="{BB962C8B-B14F-4D97-AF65-F5344CB8AC3E}">
        <p14:creationId xmlns:p14="http://schemas.microsoft.com/office/powerpoint/2010/main" val="13361468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4431B-0EBD-4F96-8FA0-B7670CF2FF7B}"/>
              </a:ext>
            </a:extLst>
          </p:cNvPr>
          <p:cNvSpPr>
            <a:spLocks noGrp="1"/>
          </p:cNvSpPr>
          <p:nvPr>
            <p:ph type="title"/>
          </p:nvPr>
        </p:nvSpPr>
        <p:spPr/>
        <p:txBody>
          <a:bodyPr/>
          <a:lstStyle/>
          <a:p>
            <a:r>
              <a:rPr lang="en-US" dirty="0"/>
              <a:t>Foreign key</a:t>
            </a:r>
            <a:endParaRPr lang="en-IN" dirty="0"/>
          </a:p>
        </p:txBody>
      </p:sp>
      <p:pic>
        <p:nvPicPr>
          <p:cNvPr id="5" name="Picture 4">
            <a:extLst>
              <a:ext uri="{FF2B5EF4-FFF2-40B4-BE49-F238E27FC236}">
                <a16:creationId xmlns:a16="http://schemas.microsoft.com/office/drawing/2014/main" id="{7A4CBF4E-9A59-4728-B528-F676BC004904}"/>
              </a:ext>
            </a:extLst>
          </p:cNvPr>
          <p:cNvPicPr>
            <a:picLocks noChangeAspect="1"/>
          </p:cNvPicPr>
          <p:nvPr/>
        </p:nvPicPr>
        <p:blipFill>
          <a:blip r:embed="rId2"/>
          <a:stretch>
            <a:fillRect/>
          </a:stretch>
        </p:blipFill>
        <p:spPr>
          <a:xfrm>
            <a:off x="4628270" y="0"/>
            <a:ext cx="7516683" cy="3302977"/>
          </a:xfrm>
          <a:prstGeom prst="rect">
            <a:avLst/>
          </a:prstGeom>
        </p:spPr>
      </p:pic>
      <p:pic>
        <p:nvPicPr>
          <p:cNvPr id="7" name="Picture 6">
            <a:extLst>
              <a:ext uri="{FF2B5EF4-FFF2-40B4-BE49-F238E27FC236}">
                <a16:creationId xmlns:a16="http://schemas.microsoft.com/office/drawing/2014/main" id="{6160CCD9-5AA0-4412-8A71-12A3AF3DA67C}"/>
              </a:ext>
            </a:extLst>
          </p:cNvPr>
          <p:cNvPicPr>
            <a:picLocks noChangeAspect="1"/>
          </p:cNvPicPr>
          <p:nvPr/>
        </p:nvPicPr>
        <p:blipFill>
          <a:blip r:embed="rId3"/>
          <a:stretch>
            <a:fillRect/>
          </a:stretch>
        </p:blipFill>
        <p:spPr>
          <a:xfrm>
            <a:off x="188521" y="3189898"/>
            <a:ext cx="9602593" cy="3302977"/>
          </a:xfrm>
          <a:prstGeom prst="rect">
            <a:avLst/>
          </a:prstGeom>
        </p:spPr>
      </p:pic>
    </p:spTree>
    <p:extLst>
      <p:ext uri="{BB962C8B-B14F-4D97-AF65-F5344CB8AC3E}">
        <p14:creationId xmlns:p14="http://schemas.microsoft.com/office/powerpoint/2010/main" val="7391470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25934E-3014-459E-8C94-55F1AACC2073}"/>
              </a:ext>
            </a:extLst>
          </p:cNvPr>
          <p:cNvPicPr>
            <a:picLocks noChangeAspect="1"/>
          </p:cNvPicPr>
          <p:nvPr/>
        </p:nvPicPr>
        <p:blipFill>
          <a:blip r:embed="rId2"/>
          <a:stretch>
            <a:fillRect/>
          </a:stretch>
        </p:blipFill>
        <p:spPr>
          <a:xfrm>
            <a:off x="0" y="126608"/>
            <a:ext cx="9242474" cy="2897945"/>
          </a:xfrm>
          <a:prstGeom prst="rect">
            <a:avLst/>
          </a:prstGeom>
        </p:spPr>
      </p:pic>
      <p:pic>
        <p:nvPicPr>
          <p:cNvPr id="7" name="Picture 6">
            <a:extLst>
              <a:ext uri="{FF2B5EF4-FFF2-40B4-BE49-F238E27FC236}">
                <a16:creationId xmlns:a16="http://schemas.microsoft.com/office/drawing/2014/main" id="{510FDEDC-9B4D-4764-92D7-A9A0AAE6C2A8}"/>
              </a:ext>
            </a:extLst>
          </p:cNvPr>
          <p:cNvPicPr>
            <a:picLocks noChangeAspect="1"/>
          </p:cNvPicPr>
          <p:nvPr/>
        </p:nvPicPr>
        <p:blipFill>
          <a:blip r:embed="rId3"/>
          <a:stretch>
            <a:fillRect/>
          </a:stretch>
        </p:blipFill>
        <p:spPr>
          <a:xfrm>
            <a:off x="-1" y="2908494"/>
            <a:ext cx="8806375" cy="3675185"/>
          </a:xfrm>
          <a:prstGeom prst="rect">
            <a:avLst/>
          </a:prstGeom>
        </p:spPr>
      </p:pic>
    </p:spTree>
    <p:extLst>
      <p:ext uri="{BB962C8B-B14F-4D97-AF65-F5344CB8AC3E}">
        <p14:creationId xmlns:p14="http://schemas.microsoft.com/office/powerpoint/2010/main" val="6451219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2530-1D4F-4B1D-BFF6-49C6378C9AD2}"/>
              </a:ext>
            </a:extLst>
          </p:cNvPr>
          <p:cNvSpPr>
            <a:spLocks noGrp="1"/>
          </p:cNvSpPr>
          <p:nvPr>
            <p:ph type="title"/>
          </p:nvPr>
        </p:nvSpPr>
        <p:spPr/>
        <p:txBody>
          <a:bodyPr/>
          <a:lstStyle/>
          <a:p>
            <a:r>
              <a:rPr lang="en-US" dirty="0"/>
              <a:t>CHECK</a:t>
            </a:r>
            <a:endParaRPr lang="en-IN" dirty="0"/>
          </a:p>
        </p:txBody>
      </p:sp>
      <p:pic>
        <p:nvPicPr>
          <p:cNvPr id="5" name="Content Placeholder 4">
            <a:extLst>
              <a:ext uri="{FF2B5EF4-FFF2-40B4-BE49-F238E27FC236}">
                <a16:creationId xmlns:a16="http://schemas.microsoft.com/office/drawing/2014/main" id="{929330A6-15A1-4CC5-B9C9-CE7A5B04560F}"/>
              </a:ext>
            </a:extLst>
          </p:cNvPr>
          <p:cNvPicPr>
            <a:picLocks noGrp="1" noChangeAspect="1"/>
          </p:cNvPicPr>
          <p:nvPr>
            <p:ph idx="1"/>
          </p:nvPr>
        </p:nvPicPr>
        <p:blipFill>
          <a:blip r:embed="rId2"/>
          <a:stretch>
            <a:fillRect/>
          </a:stretch>
        </p:blipFill>
        <p:spPr>
          <a:xfrm>
            <a:off x="3716215" y="0"/>
            <a:ext cx="8382000" cy="3924886"/>
          </a:xfrm>
        </p:spPr>
      </p:pic>
      <p:pic>
        <p:nvPicPr>
          <p:cNvPr id="7" name="Picture 6">
            <a:extLst>
              <a:ext uri="{FF2B5EF4-FFF2-40B4-BE49-F238E27FC236}">
                <a16:creationId xmlns:a16="http://schemas.microsoft.com/office/drawing/2014/main" id="{1D632672-990F-4FF9-95CF-C61289AC1622}"/>
              </a:ext>
            </a:extLst>
          </p:cNvPr>
          <p:cNvPicPr>
            <a:picLocks noChangeAspect="1"/>
          </p:cNvPicPr>
          <p:nvPr/>
        </p:nvPicPr>
        <p:blipFill>
          <a:blip r:embed="rId3"/>
          <a:stretch>
            <a:fillRect/>
          </a:stretch>
        </p:blipFill>
        <p:spPr>
          <a:xfrm>
            <a:off x="0" y="3924886"/>
            <a:ext cx="5556738" cy="2612268"/>
          </a:xfrm>
          <a:prstGeom prst="rect">
            <a:avLst/>
          </a:prstGeom>
        </p:spPr>
      </p:pic>
      <p:pic>
        <p:nvPicPr>
          <p:cNvPr id="9" name="Picture 8">
            <a:extLst>
              <a:ext uri="{FF2B5EF4-FFF2-40B4-BE49-F238E27FC236}">
                <a16:creationId xmlns:a16="http://schemas.microsoft.com/office/drawing/2014/main" id="{467B3289-D081-42AF-AB5E-AB242970E145}"/>
              </a:ext>
            </a:extLst>
          </p:cNvPr>
          <p:cNvPicPr>
            <a:picLocks noChangeAspect="1"/>
          </p:cNvPicPr>
          <p:nvPr/>
        </p:nvPicPr>
        <p:blipFill>
          <a:blip r:embed="rId4"/>
          <a:stretch>
            <a:fillRect/>
          </a:stretch>
        </p:blipFill>
        <p:spPr>
          <a:xfrm>
            <a:off x="5224278" y="3629464"/>
            <a:ext cx="6967722" cy="3228535"/>
          </a:xfrm>
          <a:prstGeom prst="rect">
            <a:avLst/>
          </a:prstGeom>
        </p:spPr>
      </p:pic>
    </p:spTree>
    <p:extLst>
      <p:ext uri="{BB962C8B-B14F-4D97-AF65-F5344CB8AC3E}">
        <p14:creationId xmlns:p14="http://schemas.microsoft.com/office/powerpoint/2010/main" val="6298992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26B30-0F5C-4145-9FA7-E9FBDF3573FF}"/>
              </a:ext>
            </a:extLst>
          </p:cNvPr>
          <p:cNvSpPr>
            <a:spLocks noGrp="1"/>
          </p:cNvSpPr>
          <p:nvPr>
            <p:ph type="title"/>
          </p:nvPr>
        </p:nvSpPr>
        <p:spPr/>
        <p:txBody>
          <a:bodyPr/>
          <a:lstStyle/>
          <a:p>
            <a:r>
              <a:rPr lang="en-US" dirty="0"/>
              <a:t>DEFAULT</a:t>
            </a:r>
            <a:endParaRPr lang="en-IN" dirty="0"/>
          </a:p>
        </p:txBody>
      </p:sp>
      <p:pic>
        <p:nvPicPr>
          <p:cNvPr id="7" name="Content Placeholder 6">
            <a:extLst>
              <a:ext uri="{FF2B5EF4-FFF2-40B4-BE49-F238E27FC236}">
                <a16:creationId xmlns:a16="http://schemas.microsoft.com/office/drawing/2014/main" id="{E50536C4-5E9C-4133-B280-1DF1D791643F}"/>
              </a:ext>
            </a:extLst>
          </p:cNvPr>
          <p:cNvPicPr>
            <a:picLocks noGrp="1" noChangeAspect="1"/>
          </p:cNvPicPr>
          <p:nvPr>
            <p:ph idx="1"/>
          </p:nvPr>
        </p:nvPicPr>
        <p:blipFill>
          <a:blip r:embed="rId2"/>
          <a:stretch>
            <a:fillRect/>
          </a:stretch>
        </p:blipFill>
        <p:spPr>
          <a:xfrm>
            <a:off x="0" y="3327583"/>
            <a:ext cx="8525022" cy="2862202"/>
          </a:xfrm>
        </p:spPr>
      </p:pic>
      <p:pic>
        <p:nvPicPr>
          <p:cNvPr id="5" name="Picture 4">
            <a:extLst>
              <a:ext uri="{FF2B5EF4-FFF2-40B4-BE49-F238E27FC236}">
                <a16:creationId xmlns:a16="http://schemas.microsoft.com/office/drawing/2014/main" id="{4D79E3FF-149C-4000-B0F0-C7DC583B7C53}"/>
              </a:ext>
            </a:extLst>
          </p:cNvPr>
          <p:cNvPicPr>
            <a:picLocks noChangeAspect="1"/>
          </p:cNvPicPr>
          <p:nvPr/>
        </p:nvPicPr>
        <p:blipFill>
          <a:blip r:embed="rId3"/>
          <a:stretch>
            <a:fillRect/>
          </a:stretch>
        </p:blipFill>
        <p:spPr>
          <a:xfrm>
            <a:off x="4308230" y="0"/>
            <a:ext cx="7045569" cy="2643700"/>
          </a:xfrm>
          <a:prstGeom prst="rect">
            <a:avLst/>
          </a:prstGeom>
        </p:spPr>
      </p:pic>
    </p:spTree>
    <p:extLst>
      <p:ext uri="{BB962C8B-B14F-4D97-AF65-F5344CB8AC3E}">
        <p14:creationId xmlns:p14="http://schemas.microsoft.com/office/powerpoint/2010/main" val="21654594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F880-7CD1-41F5-AA45-DB290FE69D20}"/>
              </a:ext>
            </a:extLst>
          </p:cNvPr>
          <p:cNvSpPr>
            <a:spLocks noGrp="1"/>
          </p:cNvSpPr>
          <p:nvPr>
            <p:ph type="title"/>
          </p:nvPr>
        </p:nvSpPr>
        <p:spPr/>
        <p:txBody>
          <a:bodyPr/>
          <a:lstStyle/>
          <a:p>
            <a:r>
              <a:rPr lang="en-US" dirty="0"/>
              <a:t>Index</a:t>
            </a:r>
            <a:endParaRPr lang="en-IN" dirty="0"/>
          </a:p>
        </p:txBody>
      </p:sp>
      <p:pic>
        <p:nvPicPr>
          <p:cNvPr id="5" name="Content Placeholder 4">
            <a:extLst>
              <a:ext uri="{FF2B5EF4-FFF2-40B4-BE49-F238E27FC236}">
                <a16:creationId xmlns:a16="http://schemas.microsoft.com/office/drawing/2014/main" id="{3824262F-B375-4D6D-B98C-85931DE6EADC}"/>
              </a:ext>
            </a:extLst>
          </p:cNvPr>
          <p:cNvPicPr>
            <a:picLocks noGrp="1" noChangeAspect="1"/>
          </p:cNvPicPr>
          <p:nvPr>
            <p:ph idx="1"/>
          </p:nvPr>
        </p:nvPicPr>
        <p:blipFill>
          <a:blip r:embed="rId2"/>
          <a:stretch>
            <a:fillRect/>
          </a:stretch>
        </p:blipFill>
        <p:spPr>
          <a:xfrm>
            <a:off x="3086026" y="0"/>
            <a:ext cx="8730836" cy="5950634"/>
          </a:xfrm>
        </p:spPr>
      </p:pic>
    </p:spTree>
    <p:extLst>
      <p:ext uri="{BB962C8B-B14F-4D97-AF65-F5344CB8AC3E}">
        <p14:creationId xmlns:p14="http://schemas.microsoft.com/office/powerpoint/2010/main" val="28297838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05E757-1FFA-450D-98BD-833562A761CC}"/>
              </a:ext>
            </a:extLst>
          </p:cNvPr>
          <p:cNvPicPr>
            <a:picLocks noChangeAspect="1"/>
          </p:cNvPicPr>
          <p:nvPr/>
        </p:nvPicPr>
        <p:blipFill>
          <a:blip r:embed="rId2"/>
          <a:stretch>
            <a:fillRect/>
          </a:stretch>
        </p:blipFill>
        <p:spPr>
          <a:xfrm>
            <a:off x="124264" y="0"/>
            <a:ext cx="11943471" cy="1975338"/>
          </a:xfrm>
          <a:prstGeom prst="rect">
            <a:avLst/>
          </a:prstGeom>
        </p:spPr>
      </p:pic>
      <p:pic>
        <p:nvPicPr>
          <p:cNvPr id="5" name="Picture 4">
            <a:extLst>
              <a:ext uri="{FF2B5EF4-FFF2-40B4-BE49-F238E27FC236}">
                <a16:creationId xmlns:a16="http://schemas.microsoft.com/office/drawing/2014/main" id="{81A41B0F-D4A1-454D-B99E-069B29AE9AAF}"/>
              </a:ext>
            </a:extLst>
          </p:cNvPr>
          <p:cNvPicPr>
            <a:picLocks noChangeAspect="1"/>
          </p:cNvPicPr>
          <p:nvPr/>
        </p:nvPicPr>
        <p:blipFill>
          <a:blip r:embed="rId3"/>
          <a:stretch>
            <a:fillRect/>
          </a:stretch>
        </p:blipFill>
        <p:spPr>
          <a:xfrm>
            <a:off x="0" y="2636153"/>
            <a:ext cx="9587132" cy="1373139"/>
          </a:xfrm>
          <a:prstGeom prst="rect">
            <a:avLst/>
          </a:prstGeom>
        </p:spPr>
      </p:pic>
    </p:spTree>
    <p:extLst>
      <p:ext uri="{BB962C8B-B14F-4D97-AF65-F5344CB8AC3E}">
        <p14:creationId xmlns:p14="http://schemas.microsoft.com/office/powerpoint/2010/main" val="985533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5BCF0-89AE-42EA-BDC2-7B712CB468DB}"/>
              </a:ext>
            </a:extLst>
          </p:cNvPr>
          <p:cNvSpPr>
            <a:spLocks noGrp="1"/>
          </p:cNvSpPr>
          <p:nvPr>
            <p:ph type="title"/>
          </p:nvPr>
        </p:nvSpPr>
        <p:spPr/>
        <p:txBody>
          <a:bodyPr/>
          <a:lstStyle/>
          <a:p>
            <a:r>
              <a:rPr lang="en-US" dirty="0"/>
              <a:t>Auto increment</a:t>
            </a:r>
            <a:endParaRPr lang="en-IN" dirty="0"/>
          </a:p>
        </p:txBody>
      </p:sp>
      <p:pic>
        <p:nvPicPr>
          <p:cNvPr id="5" name="Content Placeholder 4">
            <a:extLst>
              <a:ext uri="{FF2B5EF4-FFF2-40B4-BE49-F238E27FC236}">
                <a16:creationId xmlns:a16="http://schemas.microsoft.com/office/drawing/2014/main" id="{8C480564-3AAE-449C-A9FE-7AFA0151B551}"/>
              </a:ext>
            </a:extLst>
          </p:cNvPr>
          <p:cNvPicPr>
            <a:picLocks noGrp="1" noChangeAspect="1"/>
          </p:cNvPicPr>
          <p:nvPr>
            <p:ph idx="1"/>
          </p:nvPr>
        </p:nvPicPr>
        <p:blipFill>
          <a:blip r:embed="rId2"/>
          <a:stretch>
            <a:fillRect/>
          </a:stretch>
        </p:blipFill>
        <p:spPr>
          <a:xfrm>
            <a:off x="590844" y="1237957"/>
            <a:ext cx="9563905" cy="2514808"/>
          </a:xfrm>
        </p:spPr>
      </p:pic>
      <p:pic>
        <p:nvPicPr>
          <p:cNvPr id="7" name="Picture 6">
            <a:extLst>
              <a:ext uri="{FF2B5EF4-FFF2-40B4-BE49-F238E27FC236}">
                <a16:creationId xmlns:a16="http://schemas.microsoft.com/office/drawing/2014/main" id="{CD684EEB-9727-4717-AC7C-C7B271C2DFD7}"/>
              </a:ext>
            </a:extLst>
          </p:cNvPr>
          <p:cNvPicPr>
            <a:picLocks noChangeAspect="1"/>
          </p:cNvPicPr>
          <p:nvPr/>
        </p:nvPicPr>
        <p:blipFill>
          <a:blip r:embed="rId3"/>
          <a:stretch>
            <a:fillRect/>
          </a:stretch>
        </p:blipFill>
        <p:spPr>
          <a:xfrm>
            <a:off x="188009" y="3592293"/>
            <a:ext cx="5664152" cy="2900582"/>
          </a:xfrm>
          <a:prstGeom prst="rect">
            <a:avLst/>
          </a:prstGeom>
        </p:spPr>
      </p:pic>
      <p:pic>
        <p:nvPicPr>
          <p:cNvPr id="9" name="Picture 8">
            <a:extLst>
              <a:ext uri="{FF2B5EF4-FFF2-40B4-BE49-F238E27FC236}">
                <a16:creationId xmlns:a16="http://schemas.microsoft.com/office/drawing/2014/main" id="{8DE7428A-201D-49F1-B20B-91B73B215F99}"/>
              </a:ext>
            </a:extLst>
          </p:cNvPr>
          <p:cNvPicPr>
            <a:picLocks noChangeAspect="1"/>
          </p:cNvPicPr>
          <p:nvPr/>
        </p:nvPicPr>
        <p:blipFill>
          <a:blip r:embed="rId4"/>
          <a:stretch>
            <a:fillRect/>
          </a:stretch>
        </p:blipFill>
        <p:spPr>
          <a:xfrm>
            <a:off x="7209912" y="3752765"/>
            <a:ext cx="4391244" cy="2239241"/>
          </a:xfrm>
          <a:prstGeom prst="rect">
            <a:avLst/>
          </a:prstGeom>
        </p:spPr>
      </p:pic>
    </p:spTree>
    <p:extLst>
      <p:ext uri="{BB962C8B-B14F-4D97-AF65-F5344CB8AC3E}">
        <p14:creationId xmlns:p14="http://schemas.microsoft.com/office/powerpoint/2010/main" val="3835368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4009E-529F-468A-B56F-5CE4E59F8E26}"/>
              </a:ext>
            </a:extLst>
          </p:cNvPr>
          <p:cNvSpPr>
            <a:spLocks noGrp="1"/>
          </p:cNvSpPr>
          <p:nvPr>
            <p:ph type="title"/>
          </p:nvPr>
        </p:nvSpPr>
        <p:spPr/>
        <p:txBody>
          <a:bodyPr/>
          <a:lstStyle/>
          <a:p>
            <a:r>
              <a:rPr lang="en-US" dirty="0"/>
              <a:t>SQL Commands</a:t>
            </a:r>
            <a:endParaRPr lang="en-IN" dirty="0"/>
          </a:p>
        </p:txBody>
      </p:sp>
      <p:sp>
        <p:nvSpPr>
          <p:cNvPr id="3" name="Content Placeholder 2">
            <a:extLst>
              <a:ext uri="{FF2B5EF4-FFF2-40B4-BE49-F238E27FC236}">
                <a16:creationId xmlns:a16="http://schemas.microsoft.com/office/drawing/2014/main" id="{65DFCBDB-9DB7-4CEE-BC6D-8C3AD350E359}"/>
              </a:ext>
            </a:extLst>
          </p:cNvPr>
          <p:cNvSpPr>
            <a:spLocks noGrp="1"/>
          </p:cNvSpPr>
          <p:nvPr>
            <p:ph idx="1"/>
          </p:nvPr>
        </p:nvSpPr>
        <p:spPr>
          <a:xfrm>
            <a:off x="379828" y="1825625"/>
            <a:ext cx="10973972" cy="4351338"/>
          </a:xfrm>
        </p:spPr>
        <p:txBody>
          <a:bodyPr/>
          <a:lstStyle/>
          <a:p>
            <a:r>
              <a:rPr lang="en-US" dirty="0"/>
              <a:t>DDL    - Data Definition Language  [ Create, Drop, alter, rename, Truncate]</a:t>
            </a:r>
          </a:p>
          <a:p>
            <a:endParaRPr lang="en-US" dirty="0"/>
          </a:p>
          <a:p>
            <a:r>
              <a:rPr lang="en-US" dirty="0"/>
              <a:t>DML   -Data Manipulation language [ Select, Insert, Update, Delete]</a:t>
            </a:r>
          </a:p>
          <a:p>
            <a:pPr marL="0" indent="0">
              <a:buNone/>
            </a:pPr>
            <a:endParaRPr lang="en-US" dirty="0"/>
          </a:p>
          <a:p>
            <a:r>
              <a:rPr lang="en-US" dirty="0"/>
              <a:t>DCL    -Data Control Language [ Grant, Revoke]</a:t>
            </a:r>
          </a:p>
          <a:p>
            <a:endParaRPr lang="en-US" dirty="0"/>
          </a:p>
          <a:p>
            <a:r>
              <a:rPr lang="en-US" dirty="0"/>
              <a:t>TCL    -Transaction control Language [ Commit, rollback , </a:t>
            </a:r>
            <a:r>
              <a:rPr lang="en-US" dirty="0" err="1"/>
              <a:t>savepoint</a:t>
            </a:r>
            <a:r>
              <a:rPr lang="en-US" dirty="0"/>
              <a:t>]</a:t>
            </a:r>
            <a:endParaRPr lang="en-IN" dirty="0"/>
          </a:p>
        </p:txBody>
      </p:sp>
    </p:spTree>
    <p:extLst>
      <p:ext uri="{BB962C8B-B14F-4D97-AF65-F5344CB8AC3E}">
        <p14:creationId xmlns:p14="http://schemas.microsoft.com/office/powerpoint/2010/main" val="8450269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3F44BA-4833-4413-9177-03E3792666C1}"/>
              </a:ext>
            </a:extLst>
          </p:cNvPr>
          <p:cNvPicPr/>
          <p:nvPr/>
        </p:nvPicPr>
        <p:blipFill>
          <a:blip r:embed="rId2"/>
          <a:stretch>
            <a:fillRect/>
          </a:stretch>
        </p:blipFill>
        <p:spPr>
          <a:xfrm>
            <a:off x="0" y="98474"/>
            <a:ext cx="11999742" cy="6625883"/>
          </a:xfrm>
          <a:prstGeom prst="rect">
            <a:avLst/>
          </a:prstGeom>
        </p:spPr>
      </p:pic>
    </p:spTree>
    <p:extLst>
      <p:ext uri="{BB962C8B-B14F-4D97-AF65-F5344CB8AC3E}">
        <p14:creationId xmlns:p14="http://schemas.microsoft.com/office/powerpoint/2010/main" val="25218767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92382E-6E29-40AE-B5CA-29014A70B6EB}"/>
              </a:ext>
            </a:extLst>
          </p:cNvPr>
          <p:cNvPicPr>
            <a:picLocks noChangeAspect="1"/>
          </p:cNvPicPr>
          <p:nvPr/>
        </p:nvPicPr>
        <p:blipFill>
          <a:blip r:embed="rId2"/>
          <a:stretch>
            <a:fillRect/>
          </a:stretch>
        </p:blipFill>
        <p:spPr>
          <a:xfrm>
            <a:off x="323850" y="0"/>
            <a:ext cx="11732162" cy="6724357"/>
          </a:xfrm>
          <a:prstGeom prst="rect">
            <a:avLst/>
          </a:prstGeom>
        </p:spPr>
      </p:pic>
    </p:spTree>
    <p:extLst>
      <p:ext uri="{BB962C8B-B14F-4D97-AF65-F5344CB8AC3E}">
        <p14:creationId xmlns:p14="http://schemas.microsoft.com/office/powerpoint/2010/main" val="21314472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6D6FB3-3D15-4F87-98B0-0DA2CD7D7C26}"/>
              </a:ext>
            </a:extLst>
          </p:cNvPr>
          <p:cNvPicPr>
            <a:picLocks noChangeAspect="1"/>
          </p:cNvPicPr>
          <p:nvPr/>
        </p:nvPicPr>
        <p:blipFill>
          <a:blip r:embed="rId2"/>
          <a:stretch>
            <a:fillRect/>
          </a:stretch>
        </p:blipFill>
        <p:spPr>
          <a:xfrm>
            <a:off x="1176337" y="872197"/>
            <a:ext cx="9839325" cy="3475965"/>
          </a:xfrm>
          <a:prstGeom prst="rect">
            <a:avLst/>
          </a:prstGeom>
        </p:spPr>
      </p:pic>
    </p:spTree>
    <p:extLst>
      <p:ext uri="{BB962C8B-B14F-4D97-AF65-F5344CB8AC3E}">
        <p14:creationId xmlns:p14="http://schemas.microsoft.com/office/powerpoint/2010/main" val="29899286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E9D9F-5749-43CE-BA02-E9B561A00CEF}"/>
              </a:ext>
            </a:extLst>
          </p:cNvPr>
          <p:cNvSpPr>
            <a:spLocks noGrp="1"/>
          </p:cNvSpPr>
          <p:nvPr>
            <p:ph type="title"/>
          </p:nvPr>
        </p:nvSpPr>
        <p:spPr/>
        <p:txBody>
          <a:bodyPr/>
          <a:lstStyle/>
          <a:p>
            <a:r>
              <a:rPr lang="en-US" dirty="0"/>
              <a:t>Order by</a:t>
            </a:r>
            <a:endParaRPr lang="en-IN" dirty="0"/>
          </a:p>
        </p:txBody>
      </p:sp>
      <p:pic>
        <p:nvPicPr>
          <p:cNvPr id="5" name="Picture 4">
            <a:extLst>
              <a:ext uri="{FF2B5EF4-FFF2-40B4-BE49-F238E27FC236}">
                <a16:creationId xmlns:a16="http://schemas.microsoft.com/office/drawing/2014/main" id="{6D699795-1A1B-42F6-A64D-B279CF1F8825}"/>
              </a:ext>
            </a:extLst>
          </p:cNvPr>
          <p:cNvPicPr>
            <a:picLocks noChangeAspect="1"/>
          </p:cNvPicPr>
          <p:nvPr/>
        </p:nvPicPr>
        <p:blipFill>
          <a:blip r:embed="rId2"/>
          <a:stretch>
            <a:fillRect/>
          </a:stretch>
        </p:blipFill>
        <p:spPr>
          <a:xfrm>
            <a:off x="182880" y="1938337"/>
            <a:ext cx="11774657" cy="4554538"/>
          </a:xfrm>
          <a:prstGeom prst="rect">
            <a:avLst/>
          </a:prstGeom>
        </p:spPr>
      </p:pic>
      <p:sp>
        <p:nvSpPr>
          <p:cNvPr id="6" name="TextBox 5">
            <a:extLst>
              <a:ext uri="{FF2B5EF4-FFF2-40B4-BE49-F238E27FC236}">
                <a16:creationId xmlns:a16="http://schemas.microsoft.com/office/drawing/2014/main" id="{0C7EB7EA-79DE-4834-8C88-87774F1B6699}"/>
              </a:ext>
            </a:extLst>
          </p:cNvPr>
          <p:cNvSpPr txBox="1"/>
          <p:nvPr/>
        </p:nvSpPr>
        <p:spPr>
          <a:xfrm>
            <a:off x="4009292" y="5809957"/>
            <a:ext cx="4501662" cy="646331"/>
          </a:xfrm>
          <a:prstGeom prst="rect">
            <a:avLst/>
          </a:prstGeom>
          <a:noFill/>
        </p:spPr>
        <p:txBody>
          <a:bodyPr wrap="square" rtlCol="0">
            <a:spAutoFit/>
          </a:bodyPr>
          <a:lstStyle/>
          <a:p>
            <a:r>
              <a:rPr lang="en-US" dirty="0"/>
              <a:t>All Customer names are displayed in ascending order</a:t>
            </a:r>
            <a:endParaRPr lang="en-IN" dirty="0"/>
          </a:p>
        </p:txBody>
      </p:sp>
    </p:spTree>
    <p:extLst>
      <p:ext uri="{BB962C8B-B14F-4D97-AF65-F5344CB8AC3E}">
        <p14:creationId xmlns:p14="http://schemas.microsoft.com/office/powerpoint/2010/main" val="12502377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76CA-320F-4E2F-8DD5-45B5E917A36F}"/>
              </a:ext>
            </a:extLst>
          </p:cNvPr>
          <p:cNvSpPr>
            <a:spLocks noGrp="1"/>
          </p:cNvSpPr>
          <p:nvPr>
            <p:ph type="title"/>
          </p:nvPr>
        </p:nvSpPr>
        <p:spPr/>
        <p:txBody>
          <a:bodyPr/>
          <a:lstStyle/>
          <a:p>
            <a:r>
              <a:rPr lang="en-US" dirty="0"/>
              <a:t>GROUP BY</a:t>
            </a:r>
            <a:endParaRPr lang="en-IN" dirty="0"/>
          </a:p>
        </p:txBody>
      </p:sp>
      <p:pic>
        <p:nvPicPr>
          <p:cNvPr id="5" name="Content Placeholder 4">
            <a:extLst>
              <a:ext uri="{FF2B5EF4-FFF2-40B4-BE49-F238E27FC236}">
                <a16:creationId xmlns:a16="http://schemas.microsoft.com/office/drawing/2014/main" id="{70E54070-0CFA-4836-9EE2-CDF57EA0EB04}"/>
              </a:ext>
            </a:extLst>
          </p:cNvPr>
          <p:cNvPicPr>
            <a:picLocks noGrp="1" noChangeAspect="1"/>
          </p:cNvPicPr>
          <p:nvPr>
            <p:ph idx="1"/>
          </p:nvPr>
        </p:nvPicPr>
        <p:blipFill>
          <a:blip r:embed="rId2"/>
          <a:stretch>
            <a:fillRect/>
          </a:stretch>
        </p:blipFill>
        <p:spPr>
          <a:xfrm>
            <a:off x="321212" y="1434903"/>
            <a:ext cx="11549575" cy="4678143"/>
          </a:xfrm>
        </p:spPr>
      </p:pic>
      <p:pic>
        <p:nvPicPr>
          <p:cNvPr id="9" name="Picture 8">
            <a:extLst>
              <a:ext uri="{FF2B5EF4-FFF2-40B4-BE49-F238E27FC236}">
                <a16:creationId xmlns:a16="http://schemas.microsoft.com/office/drawing/2014/main" id="{FE8D314E-FA9B-48F0-AAFA-6B094AE75FC4}"/>
              </a:ext>
            </a:extLst>
          </p:cNvPr>
          <p:cNvPicPr>
            <a:picLocks noChangeAspect="1"/>
          </p:cNvPicPr>
          <p:nvPr/>
        </p:nvPicPr>
        <p:blipFill>
          <a:blip r:embed="rId3"/>
          <a:stretch>
            <a:fillRect/>
          </a:stretch>
        </p:blipFill>
        <p:spPr>
          <a:xfrm>
            <a:off x="8496300" y="3070274"/>
            <a:ext cx="3695700" cy="3787726"/>
          </a:xfrm>
          <a:prstGeom prst="rect">
            <a:avLst/>
          </a:prstGeom>
        </p:spPr>
      </p:pic>
    </p:spTree>
    <p:extLst>
      <p:ext uri="{BB962C8B-B14F-4D97-AF65-F5344CB8AC3E}">
        <p14:creationId xmlns:p14="http://schemas.microsoft.com/office/powerpoint/2010/main" val="23669362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EA056F-89DE-49EF-A8B2-DF36F6F424E9}"/>
              </a:ext>
            </a:extLst>
          </p:cNvPr>
          <p:cNvPicPr>
            <a:picLocks noChangeAspect="1"/>
          </p:cNvPicPr>
          <p:nvPr/>
        </p:nvPicPr>
        <p:blipFill>
          <a:blip r:embed="rId2"/>
          <a:stretch>
            <a:fillRect/>
          </a:stretch>
        </p:blipFill>
        <p:spPr>
          <a:xfrm>
            <a:off x="379756" y="3614446"/>
            <a:ext cx="4486274" cy="2505000"/>
          </a:xfrm>
          <a:prstGeom prst="rect">
            <a:avLst/>
          </a:prstGeom>
        </p:spPr>
      </p:pic>
      <p:pic>
        <p:nvPicPr>
          <p:cNvPr id="9" name="Picture 8">
            <a:extLst>
              <a:ext uri="{FF2B5EF4-FFF2-40B4-BE49-F238E27FC236}">
                <a16:creationId xmlns:a16="http://schemas.microsoft.com/office/drawing/2014/main" id="{69523BE1-BDBE-4973-8BC0-E7F77DD8BC24}"/>
              </a:ext>
            </a:extLst>
          </p:cNvPr>
          <p:cNvPicPr>
            <a:picLocks noChangeAspect="1"/>
          </p:cNvPicPr>
          <p:nvPr/>
        </p:nvPicPr>
        <p:blipFill>
          <a:blip r:embed="rId3"/>
          <a:stretch>
            <a:fillRect/>
          </a:stretch>
        </p:blipFill>
        <p:spPr>
          <a:xfrm>
            <a:off x="281354" y="0"/>
            <a:ext cx="10283483" cy="3243555"/>
          </a:xfrm>
          <a:prstGeom prst="rect">
            <a:avLst/>
          </a:prstGeom>
        </p:spPr>
      </p:pic>
      <p:pic>
        <p:nvPicPr>
          <p:cNvPr id="13" name="Picture 12">
            <a:extLst>
              <a:ext uri="{FF2B5EF4-FFF2-40B4-BE49-F238E27FC236}">
                <a16:creationId xmlns:a16="http://schemas.microsoft.com/office/drawing/2014/main" id="{7CE271B6-7266-4AAA-897B-1B4CABC8450A}"/>
              </a:ext>
            </a:extLst>
          </p:cNvPr>
          <p:cNvPicPr>
            <a:picLocks noChangeAspect="1"/>
          </p:cNvPicPr>
          <p:nvPr/>
        </p:nvPicPr>
        <p:blipFill>
          <a:blip r:embed="rId4"/>
          <a:stretch>
            <a:fillRect/>
          </a:stretch>
        </p:blipFill>
        <p:spPr>
          <a:xfrm>
            <a:off x="6096000" y="3785565"/>
            <a:ext cx="4657725" cy="2162761"/>
          </a:xfrm>
          <a:prstGeom prst="rect">
            <a:avLst/>
          </a:prstGeom>
        </p:spPr>
      </p:pic>
    </p:spTree>
    <p:extLst>
      <p:ext uri="{BB962C8B-B14F-4D97-AF65-F5344CB8AC3E}">
        <p14:creationId xmlns:p14="http://schemas.microsoft.com/office/powerpoint/2010/main" val="32481515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FB555-7D46-49E7-B56A-CDDDB86E5F3A}"/>
              </a:ext>
            </a:extLst>
          </p:cNvPr>
          <p:cNvSpPr>
            <a:spLocks noGrp="1"/>
          </p:cNvSpPr>
          <p:nvPr>
            <p:ph type="title"/>
          </p:nvPr>
        </p:nvSpPr>
        <p:spPr/>
        <p:txBody>
          <a:bodyPr/>
          <a:lstStyle/>
          <a:p>
            <a:r>
              <a:rPr lang="en-US" dirty="0"/>
              <a:t>SQL GROUP BY  - Having</a:t>
            </a:r>
            <a:endParaRPr lang="en-IN" dirty="0"/>
          </a:p>
        </p:txBody>
      </p:sp>
      <p:sp>
        <p:nvSpPr>
          <p:cNvPr id="4" name="Rectangle 1">
            <a:extLst>
              <a:ext uri="{FF2B5EF4-FFF2-40B4-BE49-F238E27FC236}">
                <a16:creationId xmlns:a16="http://schemas.microsoft.com/office/drawing/2014/main" id="{B2CBB6DA-2BA5-48E8-BA3F-3A19C30B2213}"/>
              </a:ext>
            </a:extLst>
          </p:cNvPr>
          <p:cNvSpPr>
            <a:spLocks noGrp="1" noChangeArrowheads="1"/>
          </p:cNvSpPr>
          <p:nvPr>
            <p:ph idx="1"/>
          </p:nvPr>
        </p:nvSpPr>
        <p:spPr bwMode="auto">
          <a:xfrm>
            <a:off x="295373" y="1299465"/>
            <a:ext cx="11601253"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Monaco"/>
              </a:rPr>
              <a:t>Syntax:</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222222"/>
              </a:solidFill>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0000"/>
                </a:solidFill>
                <a:effectLst/>
                <a:latin typeface="Monaco"/>
              </a:rPr>
              <a:t>SELECT statements... GROUP BY column_name1[,column_name2,...] [HAVING condition];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22222"/>
                </a:solidFill>
                <a:effectLst/>
                <a:latin typeface="Source Sans Pro" panose="020B0503030403020204" pitchFamily="34" charset="0"/>
              </a:rPr>
              <a:t>HERE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22222"/>
                </a:solidFill>
                <a:effectLst/>
                <a:latin typeface="Source Sans Pro" panose="020B0503030403020204" pitchFamily="34" charset="0"/>
              </a:rPr>
              <a:t>"SELECT statements..." is the standard SQL SELECT command query.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rgbClr val="222222"/>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22222"/>
                </a:solidFill>
                <a:effectLst/>
                <a:latin typeface="Source Sans Pro" panose="020B0503030403020204" pitchFamily="34" charset="0"/>
              </a:rPr>
              <a:t>"</a:t>
            </a:r>
            <a:r>
              <a:rPr kumimoji="0" lang="en-US" altLang="en-US" sz="2400" b="1" i="0" u="none" strike="noStrike" cap="none" normalizeH="0" baseline="0" dirty="0">
                <a:ln>
                  <a:noFill/>
                </a:ln>
                <a:solidFill>
                  <a:srgbClr val="222222"/>
                </a:solidFill>
                <a:effectLst/>
                <a:latin typeface="Source Sans Pro" panose="020B0503030403020204" pitchFamily="34" charset="0"/>
              </a:rPr>
              <a:t>GROUP BY</a:t>
            </a:r>
            <a:r>
              <a:rPr kumimoji="0" lang="en-US" altLang="en-US" sz="2400" b="0" i="0" u="none" strike="noStrike" cap="none" normalizeH="0" baseline="0" dirty="0">
                <a:ln>
                  <a:noFill/>
                </a:ln>
                <a:solidFill>
                  <a:srgbClr val="222222"/>
                </a:solidFill>
                <a:effectLst/>
                <a:latin typeface="Source Sans Pro" panose="020B0503030403020204" pitchFamily="34" charset="0"/>
              </a:rPr>
              <a:t> </a:t>
            </a:r>
            <a:r>
              <a:rPr kumimoji="0" lang="en-US" altLang="en-US" sz="2400" b="0" i="1" u="none" strike="noStrike" cap="none" normalizeH="0" baseline="0" dirty="0">
                <a:ln>
                  <a:noFill/>
                </a:ln>
                <a:solidFill>
                  <a:srgbClr val="222222"/>
                </a:solidFill>
                <a:effectLst/>
                <a:latin typeface="Source Sans Pro" panose="020B0503030403020204" pitchFamily="34" charset="0"/>
              </a:rPr>
              <a:t>column_name1</a:t>
            </a:r>
            <a:r>
              <a:rPr kumimoji="0" lang="en-US" altLang="en-US" sz="2400" b="0" i="0" u="none" strike="noStrike" cap="none" normalizeH="0" baseline="0" dirty="0">
                <a:ln>
                  <a:noFill/>
                </a:ln>
                <a:solidFill>
                  <a:srgbClr val="222222"/>
                </a:solidFill>
                <a:effectLst/>
                <a:latin typeface="Source Sans Pro" panose="020B0503030403020204" pitchFamily="34" charset="0"/>
              </a:rPr>
              <a:t>" is the clause that performs the grouping based 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22222"/>
                </a:solidFill>
                <a:effectLst/>
                <a:latin typeface="Source Sans Pro" panose="020B0503030403020204" pitchFamily="34" charset="0"/>
              </a:rPr>
              <a:t> column_name1.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22222"/>
                </a:solidFill>
                <a:effectLst/>
                <a:latin typeface="Source Sans Pro" panose="020B0503030403020204" pitchFamily="34" charset="0"/>
              </a:rPr>
              <a:t>"[,column_name2,...]" is optional;  represents other column names when the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222222"/>
                </a:solidFill>
                <a:effectLst/>
                <a:latin typeface="Source Sans Pro" panose="020B0503030403020204" pitchFamily="34" charset="0"/>
              </a:rPr>
              <a:t> grouping is done on more than one column.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22222"/>
                </a:solidFill>
                <a:effectLst/>
                <a:latin typeface="Source Sans Pro" panose="020B0503030403020204" pitchFamily="34" charset="0"/>
              </a:rPr>
              <a:t> "[HAVING condition]" is optional; it is used to restrict the rows affected by the GROUP BY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222222"/>
                </a:solidFill>
                <a:effectLst/>
                <a:latin typeface="Source Sans Pro" panose="020B0503030403020204" pitchFamily="34" charset="0"/>
              </a:rPr>
              <a:t> clause. It is similar to the  WHERE clause.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34685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6CF6A-19A2-4380-B48B-D682A1EEDCD5}"/>
              </a:ext>
            </a:extLst>
          </p:cNvPr>
          <p:cNvSpPr>
            <a:spLocks noGrp="1"/>
          </p:cNvSpPr>
          <p:nvPr>
            <p:ph type="title"/>
          </p:nvPr>
        </p:nvSpPr>
        <p:spPr/>
        <p:txBody>
          <a:bodyPr/>
          <a:lstStyle/>
          <a:p>
            <a:r>
              <a:rPr lang="en-US" dirty="0"/>
              <a:t>Group by Example</a:t>
            </a:r>
            <a:endParaRPr lang="en-IN" dirty="0"/>
          </a:p>
        </p:txBody>
      </p:sp>
      <p:pic>
        <p:nvPicPr>
          <p:cNvPr id="10" name="Picture 9">
            <a:extLst>
              <a:ext uri="{FF2B5EF4-FFF2-40B4-BE49-F238E27FC236}">
                <a16:creationId xmlns:a16="http://schemas.microsoft.com/office/drawing/2014/main" id="{F2981C50-F625-412F-B221-D3ABB5971AA4}"/>
              </a:ext>
            </a:extLst>
          </p:cNvPr>
          <p:cNvPicPr>
            <a:picLocks noChangeAspect="1"/>
          </p:cNvPicPr>
          <p:nvPr/>
        </p:nvPicPr>
        <p:blipFill>
          <a:blip r:embed="rId2"/>
          <a:stretch>
            <a:fillRect/>
          </a:stretch>
        </p:blipFill>
        <p:spPr>
          <a:xfrm>
            <a:off x="5790759" y="0"/>
            <a:ext cx="5688477" cy="3191680"/>
          </a:xfrm>
          <a:prstGeom prst="rect">
            <a:avLst/>
          </a:prstGeom>
        </p:spPr>
      </p:pic>
      <p:pic>
        <p:nvPicPr>
          <p:cNvPr id="12" name="Picture 11">
            <a:extLst>
              <a:ext uri="{FF2B5EF4-FFF2-40B4-BE49-F238E27FC236}">
                <a16:creationId xmlns:a16="http://schemas.microsoft.com/office/drawing/2014/main" id="{986A079F-C7B5-4659-95D3-E6985D07067A}"/>
              </a:ext>
            </a:extLst>
          </p:cNvPr>
          <p:cNvPicPr>
            <a:picLocks noChangeAspect="1"/>
          </p:cNvPicPr>
          <p:nvPr/>
        </p:nvPicPr>
        <p:blipFill>
          <a:blip r:embed="rId3"/>
          <a:stretch>
            <a:fillRect/>
          </a:stretch>
        </p:blipFill>
        <p:spPr>
          <a:xfrm>
            <a:off x="4006144" y="3375438"/>
            <a:ext cx="7473092" cy="3494309"/>
          </a:xfrm>
          <a:prstGeom prst="rect">
            <a:avLst/>
          </a:prstGeom>
        </p:spPr>
      </p:pic>
      <p:pic>
        <p:nvPicPr>
          <p:cNvPr id="14" name="Picture 13">
            <a:extLst>
              <a:ext uri="{FF2B5EF4-FFF2-40B4-BE49-F238E27FC236}">
                <a16:creationId xmlns:a16="http://schemas.microsoft.com/office/drawing/2014/main" id="{EF00C1D0-D279-4F47-8677-6A48826989A9}"/>
              </a:ext>
            </a:extLst>
          </p:cNvPr>
          <p:cNvPicPr>
            <a:picLocks noChangeAspect="1"/>
          </p:cNvPicPr>
          <p:nvPr/>
        </p:nvPicPr>
        <p:blipFill>
          <a:blip r:embed="rId4"/>
          <a:stretch>
            <a:fillRect/>
          </a:stretch>
        </p:blipFill>
        <p:spPr>
          <a:xfrm>
            <a:off x="180754" y="1427575"/>
            <a:ext cx="3825390" cy="4916954"/>
          </a:xfrm>
          <a:prstGeom prst="rect">
            <a:avLst/>
          </a:prstGeom>
        </p:spPr>
      </p:pic>
    </p:spTree>
    <p:extLst>
      <p:ext uri="{BB962C8B-B14F-4D97-AF65-F5344CB8AC3E}">
        <p14:creationId xmlns:p14="http://schemas.microsoft.com/office/powerpoint/2010/main" val="17683405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41B3D6-5EBC-48CF-96B8-2A1CC8A39118}"/>
              </a:ext>
            </a:extLst>
          </p:cNvPr>
          <p:cNvPicPr>
            <a:picLocks noChangeAspect="1"/>
          </p:cNvPicPr>
          <p:nvPr/>
        </p:nvPicPr>
        <p:blipFill>
          <a:blip r:embed="rId2"/>
          <a:stretch>
            <a:fillRect/>
          </a:stretch>
        </p:blipFill>
        <p:spPr>
          <a:xfrm>
            <a:off x="0" y="0"/>
            <a:ext cx="12192000" cy="6569612"/>
          </a:xfrm>
          <a:prstGeom prst="rect">
            <a:avLst/>
          </a:prstGeom>
        </p:spPr>
      </p:pic>
    </p:spTree>
    <p:extLst>
      <p:ext uri="{BB962C8B-B14F-4D97-AF65-F5344CB8AC3E}">
        <p14:creationId xmlns:p14="http://schemas.microsoft.com/office/powerpoint/2010/main" val="38002179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55BAF-2301-4086-A173-C636773DDFAF}"/>
              </a:ext>
            </a:extLst>
          </p:cNvPr>
          <p:cNvSpPr>
            <a:spLocks noGrp="1"/>
          </p:cNvSpPr>
          <p:nvPr>
            <p:ph type="title"/>
          </p:nvPr>
        </p:nvSpPr>
        <p:spPr/>
        <p:txBody>
          <a:bodyPr/>
          <a:lstStyle/>
          <a:p>
            <a:r>
              <a:rPr lang="en-US" dirty="0"/>
              <a:t>Example- Group by having</a:t>
            </a:r>
            <a:endParaRPr lang="en-IN" dirty="0"/>
          </a:p>
        </p:txBody>
      </p:sp>
      <p:pic>
        <p:nvPicPr>
          <p:cNvPr id="4" name="Content Placeholder 3">
            <a:extLst>
              <a:ext uri="{FF2B5EF4-FFF2-40B4-BE49-F238E27FC236}">
                <a16:creationId xmlns:a16="http://schemas.microsoft.com/office/drawing/2014/main" id="{B590CDA4-E738-420C-8A66-88EC2FB4F49D}"/>
              </a:ext>
            </a:extLst>
          </p:cNvPr>
          <p:cNvPicPr>
            <a:picLocks noGrp="1" noChangeAspect="1"/>
          </p:cNvPicPr>
          <p:nvPr>
            <p:ph idx="1"/>
          </p:nvPr>
        </p:nvPicPr>
        <p:blipFill>
          <a:blip r:embed="rId2"/>
          <a:stretch>
            <a:fillRect/>
          </a:stretch>
        </p:blipFill>
        <p:spPr>
          <a:xfrm>
            <a:off x="0" y="1533378"/>
            <a:ext cx="12192000" cy="5324621"/>
          </a:xfrm>
          <a:prstGeom prst="rect">
            <a:avLst/>
          </a:prstGeom>
        </p:spPr>
      </p:pic>
    </p:spTree>
    <p:extLst>
      <p:ext uri="{BB962C8B-B14F-4D97-AF65-F5344CB8AC3E}">
        <p14:creationId xmlns:p14="http://schemas.microsoft.com/office/powerpoint/2010/main" val="2883109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D70D7-5C27-41C5-87EE-EB641D7AE973}"/>
              </a:ext>
            </a:extLst>
          </p:cNvPr>
          <p:cNvSpPr>
            <a:spLocks noGrp="1"/>
          </p:cNvSpPr>
          <p:nvPr>
            <p:ph type="title"/>
          </p:nvPr>
        </p:nvSpPr>
        <p:spPr/>
        <p:txBody>
          <a:bodyPr/>
          <a:lstStyle/>
          <a:p>
            <a:r>
              <a:rPr lang="en-US" dirty="0"/>
              <a:t>DDL</a:t>
            </a:r>
            <a:endParaRPr lang="en-IN" dirty="0"/>
          </a:p>
        </p:txBody>
      </p:sp>
      <p:sp>
        <p:nvSpPr>
          <p:cNvPr id="3" name="Content Placeholder 2">
            <a:extLst>
              <a:ext uri="{FF2B5EF4-FFF2-40B4-BE49-F238E27FC236}">
                <a16:creationId xmlns:a16="http://schemas.microsoft.com/office/drawing/2014/main" id="{D4DE44F7-D793-4C52-A8F3-30EAE9E133C7}"/>
              </a:ext>
            </a:extLst>
          </p:cNvPr>
          <p:cNvSpPr>
            <a:spLocks noGrp="1"/>
          </p:cNvSpPr>
          <p:nvPr>
            <p:ph idx="1"/>
          </p:nvPr>
        </p:nvSpPr>
        <p:spPr>
          <a:xfrm>
            <a:off x="838200" y="1336431"/>
            <a:ext cx="10515600" cy="4840532"/>
          </a:xfrm>
        </p:spPr>
        <p:txBody>
          <a:bodyPr>
            <a:normAutofit fontScale="70000" lnSpcReduction="20000"/>
          </a:bodyPr>
          <a:lstStyle/>
          <a:p>
            <a:pPr algn="l"/>
            <a:r>
              <a:rPr lang="en-US" b="0" i="0" dirty="0">
                <a:solidFill>
                  <a:srgbClr val="212121"/>
                </a:solidFill>
                <a:effectLst/>
                <a:latin typeface="open sans" panose="020B0604020202020204" pitchFamily="34" charset="0"/>
              </a:rPr>
              <a:t>CREATE TABLE or ALTER TABLE belong to the DDL. </a:t>
            </a:r>
          </a:p>
          <a:p>
            <a:pPr algn="l"/>
            <a:r>
              <a:rPr lang="en-US" b="0" i="0" dirty="0">
                <a:solidFill>
                  <a:srgbClr val="212121"/>
                </a:solidFill>
                <a:effectLst/>
                <a:latin typeface="open sans" panose="020B0604020202020204" pitchFamily="34" charset="0"/>
              </a:rPr>
              <a:t>DDL is about "metadata".</a:t>
            </a:r>
          </a:p>
          <a:p>
            <a:pPr algn="l"/>
            <a:r>
              <a:rPr lang="en-US" b="0" i="0" dirty="0">
                <a:solidFill>
                  <a:srgbClr val="212121"/>
                </a:solidFill>
                <a:effectLst/>
                <a:latin typeface="open sans" panose="020B0604020202020204" pitchFamily="34" charset="0"/>
              </a:rPr>
              <a:t> </a:t>
            </a:r>
          </a:p>
          <a:p>
            <a:pPr algn="l"/>
            <a:r>
              <a:rPr lang="en-US" b="0" i="0" dirty="0">
                <a:solidFill>
                  <a:srgbClr val="212121"/>
                </a:solidFill>
                <a:effectLst/>
                <a:latin typeface="open sans" panose="020B0604020202020204" pitchFamily="34" charset="0"/>
              </a:rPr>
              <a:t>DDL includes commands such as CREATE, ALTER, and DROP statements.</a:t>
            </a:r>
          </a:p>
          <a:p>
            <a:pPr algn="l"/>
            <a:r>
              <a:rPr lang="en-US" b="0" i="0" dirty="0">
                <a:solidFill>
                  <a:srgbClr val="212121"/>
                </a:solidFill>
                <a:effectLst/>
                <a:latin typeface="open sans" panose="020B0604020202020204" pitchFamily="34" charset="0"/>
              </a:rPr>
              <a:t>DDL are used to CREATE, ALTER, OR DROP the database objects (Table, Views, Users).</a:t>
            </a:r>
          </a:p>
          <a:p>
            <a:pPr algn="l"/>
            <a:r>
              <a:rPr lang="en-US" b="0" i="0" dirty="0">
                <a:solidFill>
                  <a:srgbClr val="212121"/>
                </a:solidFill>
                <a:effectLst/>
                <a:latin typeface="open sans" panose="020B0604020202020204" pitchFamily="34" charset="0"/>
              </a:rPr>
              <a:t> </a:t>
            </a:r>
          </a:p>
          <a:p>
            <a:pPr algn="l"/>
            <a:r>
              <a:rPr lang="en-US" b="0" i="0" dirty="0">
                <a:solidFill>
                  <a:srgbClr val="212121"/>
                </a:solidFill>
                <a:effectLst/>
                <a:latin typeface="open sans" panose="020B0604020202020204" pitchFamily="34" charset="0"/>
              </a:rPr>
              <a:t>Data Definition Language (DDL) is used in different statements :</a:t>
            </a:r>
          </a:p>
          <a:p>
            <a:pPr algn="l">
              <a:buFont typeface="Arial" panose="020B0604020202020204" pitchFamily="34" charset="0"/>
              <a:buChar char="•"/>
            </a:pPr>
            <a:r>
              <a:rPr lang="en-US" b="0" i="0" dirty="0">
                <a:solidFill>
                  <a:srgbClr val="212121"/>
                </a:solidFill>
                <a:effectLst/>
                <a:latin typeface="open sans" panose="020B0604020202020204" pitchFamily="34" charset="0"/>
              </a:rPr>
              <a:t>CREATE - to create objects in the database</a:t>
            </a:r>
          </a:p>
          <a:p>
            <a:pPr algn="l">
              <a:buFont typeface="Arial" panose="020B0604020202020204" pitchFamily="34" charset="0"/>
              <a:buChar char="•"/>
            </a:pPr>
            <a:r>
              <a:rPr lang="en-US" b="0" i="0" dirty="0">
                <a:solidFill>
                  <a:srgbClr val="212121"/>
                </a:solidFill>
                <a:effectLst/>
                <a:latin typeface="open sans" panose="020B0604020202020204" pitchFamily="34" charset="0"/>
              </a:rPr>
              <a:t>ALTER - alters the structure of the database</a:t>
            </a:r>
          </a:p>
          <a:p>
            <a:pPr algn="l">
              <a:buFont typeface="Arial" panose="020B0604020202020204" pitchFamily="34" charset="0"/>
              <a:buChar char="•"/>
            </a:pPr>
            <a:r>
              <a:rPr lang="en-US" b="0" i="0" dirty="0">
                <a:solidFill>
                  <a:srgbClr val="212121"/>
                </a:solidFill>
                <a:effectLst/>
                <a:latin typeface="open sans" panose="020B0604020202020204" pitchFamily="34" charset="0"/>
              </a:rPr>
              <a:t>DROP - delete objects from the database</a:t>
            </a:r>
          </a:p>
          <a:p>
            <a:pPr algn="l">
              <a:buFont typeface="Arial" panose="020B0604020202020204" pitchFamily="34" charset="0"/>
              <a:buChar char="•"/>
            </a:pPr>
            <a:r>
              <a:rPr lang="en-US" b="0" i="0" dirty="0">
                <a:solidFill>
                  <a:srgbClr val="212121"/>
                </a:solidFill>
                <a:effectLst/>
                <a:latin typeface="open sans" panose="020B0604020202020204" pitchFamily="34" charset="0"/>
              </a:rPr>
              <a:t>TRUNCATE - remove all records from a table, including all spaces allocated for the records are removed</a:t>
            </a:r>
          </a:p>
          <a:p>
            <a:pPr algn="l">
              <a:buFont typeface="Arial" panose="020B0604020202020204" pitchFamily="34" charset="0"/>
              <a:buChar char="•"/>
            </a:pPr>
            <a:r>
              <a:rPr lang="en-US" b="0" i="0" dirty="0">
                <a:solidFill>
                  <a:srgbClr val="212121"/>
                </a:solidFill>
                <a:effectLst/>
                <a:latin typeface="open sans" panose="020B0604020202020204" pitchFamily="34" charset="0"/>
              </a:rPr>
              <a:t>COMMENT - add comments to the data dictionary</a:t>
            </a:r>
          </a:p>
          <a:p>
            <a:pPr algn="l">
              <a:buFont typeface="Arial" panose="020B0604020202020204" pitchFamily="34" charset="0"/>
              <a:buChar char="•"/>
            </a:pPr>
            <a:r>
              <a:rPr lang="en-US" b="0" i="0" dirty="0">
                <a:solidFill>
                  <a:srgbClr val="212121"/>
                </a:solidFill>
                <a:effectLst/>
                <a:latin typeface="open sans" panose="020B0604020202020204" pitchFamily="34" charset="0"/>
              </a:rPr>
              <a:t>RENAME - rename an object</a:t>
            </a:r>
          </a:p>
          <a:p>
            <a:endParaRPr lang="en-IN" dirty="0"/>
          </a:p>
        </p:txBody>
      </p:sp>
    </p:spTree>
    <p:extLst>
      <p:ext uri="{BB962C8B-B14F-4D97-AF65-F5344CB8AC3E}">
        <p14:creationId xmlns:p14="http://schemas.microsoft.com/office/powerpoint/2010/main" val="8936687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55BE00-EFFC-4762-AEB3-E94E7D1BFABC}"/>
              </a:ext>
            </a:extLst>
          </p:cNvPr>
          <p:cNvPicPr>
            <a:picLocks noChangeAspect="1"/>
          </p:cNvPicPr>
          <p:nvPr/>
        </p:nvPicPr>
        <p:blipFill>
          <a:blip r:embed="rId2"/>
          <a:stretch>
            <a:fillRect/>
          </a:stretch>
        </p:blipFill>
        <p:spPr>
          <a:xfrm>
            <a:off x="1857522" y="127562"/>
            <a:ext cx="7239000" cy="2466975"/>
          </a:xfrm>
          <a:prstGeom prst="rect">
            <a:avLst/>
          </a:prstGeom>
        </p:spPr>
      </p:pic>
      <p:pic>
        <p:nvPicPr>
          <p:cNvPr id="8" name="Picture 7">
            <a:extLst>
              <a:ext uri="{FF2B5EF4-FFF2-40B4-BE49-F238E27FC236}">
                <a16:creationId xmlns:a16="http://schemas.microsoft.com/office/drawing/2014/main" id="{19574577-58A1-4F82-854C-21FF2064BF50}"/>
              </a:ext>
            </a:extLst>
          </p:cNvPr>
          <p:cNvPicPr>
            <a:picLocks noChangeAspect="1"/>
          </p:cNvPicPr>
          <p:nvPr/>
        </p:nvPicPr>
        <p:blipFill>
          <a:blip r:embed="rId3"/>
          <a:stretch>
            <a:fillRect/>
          </a:stretch>
        </p:blipFill>
        <p:spPr>
          <a:xfrm>
            <a:off x="759656" y="3028437"/>
            <a:ext cx="9929446" cy="3702001"/>
          </a:xfrm>
          <a:prstGeom prst="rect">
            <a:avLst/>
          </a:prstGeom>
        </p:spPr>
      </p:pic>
    </p:spTree>
    <p:extLst>
      <p:ext uri="{BB962C8B-B14F-4D97-AF65-F5344CB8AC3E}">
        <p14:creationId xmlns:p14="http://schemas.microsoft.com/office/powerpoint/2010/main" val="33957945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317EC4-C3AB-49D7-A48F-B55FF40E08C7}"/>
              </a:ext>
            </a:extLst>
          </p:cNvPr>
          <p:cNvPicPr>
            <a:picLocks noChangeAspect="1"/>
          </p:cNvPicPr>
          <p:nvPr/>
        </p:nvPicPr>
        <p:blipFill>
          <a:blip r:embed="rId2"/>
          <a:stretch>
            <a:fillRect/>
          </a:stretch>
        </p:blipFill>
        <p:spPr>
          <a:xfrm>
            <a:off x="534573" y="3901000"/>
            <a:ext cx="9945858" cy="3024554"/>
          </a:xfrm>
          <a:prstGeom prst="rect">
            <a:avLst/>
          </a:prstGeom>
        </p:spPr>
      </p:pic>
      <p:pic>
        <p:nvPicPr>
          <p:cNvPr id="6" name="Picture 5">
            <a:extLst>
              <a:ext uri="{FF2B5EF4-FFF2-40B4-BE49-F238E27FC236}">
                <a16:creationId xmlns:a16="http://schemas.microsoft.com/office/drawing/2014/main" id="{03AD6B53-1302-4AA8-BC28-5639A4480069}"/>
              </a:ext>
            </a:extLst>
          </p:cNvPr>
          <p:cNvPicPr>
            <a:picLocks noChangeAspect="1"/>
          </p:cNvPicPr>
          <p:nvPr/>
        </p:nvPicPr>
        <p:blipFill>
          <a:blip r:embed="rId3"/>
          <a:stretch>
            <a:fillRect/>
          </a:stretch>
        </p:blipFill>
        <p:spPr>
          <a:xfrm>
            <a:off x="534573" y="0"/>
            <a:ext cx="9945858" cy="3901000"/>
          </a:xfrm>
          <a:prstGeom prst="rect">
            <a:avLst/>
          </a:prstGeom>
        </p:spPr>
      </p:pic>
    </p:spTree>
    <p:extLst>
      <p:ext uri="{BB962C8B-B14F-4D97-AF65-F5344CB8AC3E}">
        <p14:creationId xmlns:p14="http://schemas.microsoft.com/office/powerpoint/2010/main" val="4316680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A6C54E-417D-4501-A14D-6ED48023A569}"/>
              </a:ext>
            </a:extLst>
          </p:cNvPr>
          <p:cNvPicPr>
            <a:picLocks noChangeAspect="1"/>
          </p:cNvPicPr>
          <p:nvPr/>
        </p:nvPicPr>
        <p:blipFill>
          <a:blip r:embed="rId2"/>
          <a:stretch>
            <a:fillRect/>
          </a:stretch>
        </p:blipFill>
        <p:spPr>
          <a:xfrm>
            <a:off x="140678" y="309490"/>
            <a:ext cx="11563642" cy="6386732"/>
          </a:xfrm>
          <a:prstGeom prst="rect">
            <a:avLst/>
          </a:prstGeom>
        </p:spPr>
      </p:pic>
    </p:spTree>
    <p:extLst>
      <p:ext uri="{BB962C8B-B14F-4D97-AF65-F5344CB8AC3E}">
        <p14:creationId xmlns:p14="http://schemas.microsoft.com/office/powerpoint/2010/main" val="27278803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720222-9CBB-452D-A955-3BCC003EAB47}"/>
              </a:ext>
            </a:extLst>
          </p:cNvPr>
          <p:cNvPicPr>
            <a:picLocks noChangeAspect="1"/>
          </p:cNvPicPr>
          <p:nvPr/>
        </p:nvPicPr>
        <p:blipFill>
          <a:blip r:embed="rId3"/>
          <a:stretch>
            <a:fillRect/>
          </a:stretch>
        </p:blipFill>
        <p:spPr>
          <a:xfrm>
            <a:off x="140677" y="267286"/>
            <a:ext cx="11732456" cy="4622358"/>
          </a:xfrm>
          <a:prstGeom prst="rect">
            <a:avLst/>
          </a:prstGeom>
        </p:spPr>
      </p:pic>
    </p:spTree>
    <p:extLst>
      <p:ext uri="{BB962C8B-B14F-4D97-AF65-F5344CB8AC3E}">
        <p14:creationId xmlns:p14="http://schemas.microsoft.com/office/powerpoint/2010/main" val="111257971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34FFCB-92D5-4E37-948D-A4E7E4263DC7}"/>
              </a:ext>
            </a:extLst>
          </p:cNvPr>
          <p:cNvPicPr>
            <a:picLocks noChangeAspect="1"/>
          </p:cNvPicPr>
          <p:nvPr/>
        </p:nvPicPr>
        <p:blipFill>
          <a:blip r:embed="rId2"/>
          <a:stretch>
            <a:fillRect/>
          </a:stretch>
        </p:blipFill>
        <p:spPr>
          <a:xfrm>
            <a:off x="633047" y="239152"/>
            <a:ext cx="10930596" cy="6246054"/>
          </a:xfrm>
          <a:prstGeom prst="rect">
            <a:avLst/>
          </a:prstGeom>
        </p:spPr>
      </p:pic>
    </p:spTree>
    <p:extLst>
      <p:ext uri="{BB962C8B-B14F-4D97-AF65-F5344CB8AC3E}">
        <p14:creationId xmlns:p14="http://schemas.microsoft.com/office/powerpoint/2010/main" val="30210599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F2C32F-A736-499A-8747-A29D2A212D9B}"/>
              </a:ext>
            </a:extLst>
          </p:cNvPr>
          <p:cNvPicPr>
            <a:picLocks noChangeAspect="1"/>
          </p:cNvPicPr>
          <p:nvPr/>
        </p:nvPicPr>
        <p:blipFill>
          <a:blip r:embed="rId2"/>
          <a:stretch>
            <a:fillRect/>
          </a:stretch>
        </p:blipFill>
        <p:spPr>
          <a:xfrm>
            <a:off x="112542" y="253218"/>
            <a:ext cx="11844996" cy="6443003"/>
          </a:xfrm>
          <a:prstGeom prst="rect">
            <a:avLst/>
          </a:prstGeom>
        </p:spPr>
      </p:pic>
    </p:spTree>
    <p:extLst>
      <p:ext uri="{BB962C8B-B14F-4D97-AF65-F5344CB8AC3E}">
        <p14:creationId xmlns:p14="http://schemas.microsoft.com/office/powerpoint/2010/main" val="27422682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5CC20F-096D-4C58-8CF9-D722694FFDA9}"/>
              </a:ext>
            </a:extLst>
          </p:cNvPr>
          <p:cNvPicPr>
            <a:picLocks noChangeAspect="1"/>
          </p:cNvPicPr>
          <p:nvPr/>
        </p:nvPicPr>
        <p:blipFill>
          <a:blip r:embed="rId2"/>
          <a:stretch>
            <a:fillRect/>
          </a:stretch>
        </p:blipFill>
        <p:spPr>
          <a:xfrm>
            <a:off x="351691" y="196948"/>
            <a:ext cx="11141613" cy="5413277"/>
          </a:xfrm>
          <a:prstGeom prst="rect">
            <a:avLst/>
          </a:prstGeom>
        </p:spPr>
      </p:pic>
    </p:spTree>
    <p:extLst>
      <p:ext uri="{BB962C8B-B14F-4D97-AF65-F5344CB8AC3E}">
        <p14:creationId xmlns:p14="http://schemas.microsoft.com/office/powerpoint/2010/main" val="282664629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562171-82C4-4F05-B933-E8DBE108A3AC}"/>
              </a:ext>
            </a:extLst>
          </p:cNvPr>
          <p:cNvPicPr>
            <a:picLocks noChangeAspect="1"/>
          </p:cNvPicPr>
          <p:nvPr/>
        </p:nvPicPr>
        <p:blipFill>
          <a:blip r:embed="rId2"/>
          <a:stretch>
            <a:fillRect/>
          </a:stretch>
        </p:blipFill>
        <p:spPr>
          <a:xfrm>
            <a:off x="-1" y="225083"/>
            <a:ext cx="11915335" cy="6457071"/>
          </a:xfrm>
          <a:prstGeom prst="rect">
            <a:avLst/>
          </a:prstGeom>
        </p:spPr>
      </p:pic>
    </p:spTree>
    <p:extLst>
      <p:ext uri="{BB962C8B-B14F-4D97-AF65-F5344CB8AC3E}">
        <p14:creationId xmlns:p14="http://schemas.microsoft.com/office/powerpoint/2010/main" val="26928213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F1DB69-E99A-4049-8155-066C1303E5AC}"/>
              </a:ext>
            </a:extLst>
          </p:cNvPr>
          <p:cNvPicPr>
            <a:picLocks noChangeAspect="1"/>
          </p:cNvPicPr>
          <p:nvPr/>
        </p:nvPicPr>
        <p:blipFill>
          <a:blip r:embed="rId2"/>
          <a:stretch>
            <a:fillRect/>
          </a:stretch>
        </p:blipFill>
        <p:spPr>
          <a:xfrm>
            <a:off x="506436" y="285969"/>
            <a:ext cx="10269415" cy="6157034"/>
          </a:xfrm>
          <a:prstGeom prst="rect">
            <a:avLst/>
          </a:prstGeom>
        </p:spPr>
      </p:pic>
    </p:spTree>
    <p:extLst>
      <p:ext uri="{BB962C8B-B14F-4D97-AF65-F5344CB8AC3E}">
        <p14:creationId xmlns:p14="http://schemas.microsoft.com/office/powerpoint/2010/main" val="44567490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871440-4D95-4C41-AF63-4F432AF1EF3C}"/>
              </a:ext>
            </a:extLst>
          </p:cNvPr>
          <p:cNvPicPr>
            <a:picLocks noChangeAspect="1"/>
          </p:cNvPicPr>
          <p:nvPr/>
        </p:nvPicPr>
        <p:blipFill>
          <a:blip r:embed="rId2"/>
          <a:stretch>
            <a:fillRect/>
          </a:stretch>
        </p:blipFill>
        <p:spPr>
          <a:xfrm>
            <a:off x="450167" y="393894"/>
            <a:ext cx="10649242" cy="6119447"/>
          </a:xfrm>
          <a:prstGeom prst="rect">
            <a:avLst/>
          </a:prstGeom>
        </p:spPr>
      </p:pic>
    </p:spTree>
    <p:extLst>
      <p:ext uri="{BB962C8B-B14F-4D97-AF65-F5344CB8AC3E}">
        <p14:creationId xmlns:p14="http://schemas.microsoft.com/office/powerpoint/2010/main" val="2242424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D69A1-DA4B-420C-B20B-460C91814CF0}"/>
              </a:ext>
            </a:extLst>
          </p:cNvPr>
          <p:cNvSpPr>
            <a:spLocks noGrp="1"/>
          </p:cNvSpPr>
          <p:nvPr>
            <p:ph type="title"/>
          </p:nvPr>
        </p:nvSpPr>
        <p:spPr/>
        <p:txBody>
          <a:bodyPr/>
          <a:lstStyle/>
          <a:p>
            <a:r>
              <a:rPr lang="en-US" dirty="0"/>
              <a:t>CREATE TABLE</a:t>
            </a:r>
            <a:endParaRPr lang="en-IN" dirty="0"/>
          </a:p>
        </p:txBody>
      </p:sp>
      <p:sp>
        <p:nvSpPr>
          <p:cNvPr id="3" name="Content Placeholder 2">
            <a:extLst>
              <a:ext uri="{FF2B5EF4-FFF2-40B4-BE49-F238E27FC236}">
                <a16:creationId xmlns:a16="http://schemas.microsoft.com/office/drawing/2014/main" id="{FA335D1F-4B4E-4A0C-9B50-6CBD7C112A4F}"/>
              </a:ext>
            </a:extLst>
          </p:cNvPr>
          <p:cNvSpPr>
            <a:spLocks noGrp="1"/>
          </p:cNvSpPr>
          <p:nvPr>
            <p:ph idx="1"/>
          </p:nvPr>
        </p:nvSpPr>
        <p:spPr>
          <a:xfrm>
            <a:off x="838200" y="1491175"/>
            <a:ext cx="10515600" cy="5233182"/>
          </a:xfrm>
        </p:spPr>
        <p:txBody>
          <a:bodyPr>
            <a:normAutofit fontScale="92500" lnSpcReduction="10000"/>
          </a:bodyPr>
          <a:lstStyle/>
          <a:p>
            <a:pPr algn="l"/>
            <a:r>
              <a:rPr lang="en-US" b="1" i="0" dirty="0">
                <a:solidFill>
                  <a:srgbClr val="212121"/>
                </a:solidFill>
                <a:effectLst/>
                <a:latin typeface="open sans" panose="020B0606030504020204" pitchFamily="34" charset="0"/>
              </a:rPr>
              <a:t>Syntax:</a:t>
            </a:r>
          </a:p>
          <a:p>
            <a:pPr algn="l"/>
            <a:endParaRPr lang="en-US" b="0" i="0" dirty="0">
              <a:solidFill>
                <a:srgbClr val="212121"/>
              </a:solidFill>
              <a:effectLst/>
              <a:latin typeface="open sans" panose="020B0606030504020204" pitchFamily="34" charset="0"/>
            </a:endParaRPr>
          </a:p>
          <a:p>
            <a:pPr marL="0" indent="0" algn="l">
              <a:buNone/>
            </a:pPr>
            <a:r>
              <a:rPr lang="en-US" b="0" i="0" dirty="0">
                <a:solidFill>
                  <a:srgbClr val="FF0000"/>
                </a:solidFill>
                <a:effectLst/>
                <a:latin typeface="open sans" panose="020B0606030504020204" pitchFamily="34" charset="0"/>
              </a:rPr>
              <a:t>CREATE TABLE </a:t>
            </a:r>
            <a:r>
              <a:rPr lang="en-US" b="0" i="0" dirty="0" err="1">
                <a:solidFill>
                  <a:srgbClr val="FF0000"/>
                </a:solidFill>
                <a:effectLst/>
                <a:latin typeface="open sans" panose="020B0606030504020204" pitchFamily="34" charset="0"/>
              </a:rPr>
              <a:t>table_name</a:t>
            </a:r>
            <a:r>
              <a:rPr lang="en-US" b="0" i="0" dirty="0">
                <a:solidFill>
                  <a:srgbClr val="FF0000"/>
                </a:solidFill>
                <a:effectLst/>
                <a:latin typeface="open sans" panose="020B0606030504020204" pitchFamily="34" charset="0"/>
              </a:rPr>
              <a:t>(</a:t>
            </a:r>
          </a:p>
          <a:p>
            <a:pPr marL="0" indent="0" algn="l">
              <a:buNone/>
            </a:pPr>
            <a:r>
              <a:rPr lang="en-US" b="0" i="0" dirty="0">
                <a:solidFill>
                  <a:srgbClr val="FF0000"/>
                </a:solidFill>
                <a:effectLst/>
                <a:latin typeface="open sans" panose="020B0606030504020204" pitchFamily="34" charset="0"/>
              </a:rPr>
              <a:t>Col_name1 datatype(),</a:t>
            </a:r>
          </a:p>
          <a:p>
            <a:pPr marL="0" indent="0" algn="l">
              <a:buNone/>
            </a:pPr>
            <a:r>
              <a:rPr lang="en-US" b="0" i="0" dirty="0">
                <a:solidFill>
                  <a:srgbClr val="FF0000"/>
                </a:solidFill>
                <a:effectLst/>
                <a:latin typeface="open sans" panose="020B0606030504020204" pitchFamily="34" charset="0"/>
              </a:rPr>
              <a:t>Col_name2 datatype(),…</a:t>
            </a:r>
          </a:p>
          <a:p>
            <a:pPr marL="0" indent="0" algn="l">
              <a:buNone/>
            </a:pPr>
            <a:r>
              <a:rPr lang="en-US" b="0" i="0" dirty="0" err="1">
                <a:solidFill>
                  <a:srgbClr val="FF0000"/>
                </a:solidFill>
                <a:effectLst/>
                <a:latin typeface="open sans" panose="020B0606030504020204" pitchFamily="34" charset="0"/>
              </a:rPr>
              <a:t>Col_namen</a:t>
            </a:r>
            <a:r>
              <a:rPr lang="en-US" b="0" i="0" dirty="0">
                <a:solidFill>
                  <a:srgbClr val="FF0000"/>
                </a:solidFill>
                <a:effectLst/>
                <a:latin typeface="open sans" panose="020B0606030504020204" pitchFamily="34" charset="0"/>
              </a:rPr>
              <a:t> datatype(),</a:t>
            </a:r>
          </a:p>
          <a:p>
            <a:pPr marL="0" indent="0" algn="l">
              <a:buNone/>
            </a:pPr>
            <a:r>
              <a:rPr lang="en-US" b="0" i="0" dirty="0">
                <a:solidFill>
                  <a:srgbClr val="FF0000"/>
                </a:solidFill>
                <a:effectLst/>
                <a:latin typeface="open sans" panose="020B0606030504020204" pitchFamily="34" charset="0"/>
              </a:rPr>
              <a:t>);</a:t>
            </a:r>
          </a:p>
          <a:p>
            <a:endParaRPr lang="en-IN" dirty="0"/>
          </a:p>
          <a:p>
            <a:pPr algn="l">
              <a:buFont typeface="+mj-lt"/>
              <a:buAutoNum type="arabicPeriod"/>
            </a:pPr>
            <a:r>
              <a:rPr lang="en-IN" dirty="0" err="1"/>
              <a:t>E.g</a:t>
            </a:r>
            <a:r>
              <a:rPr lang="en-IN" dirty="0"/>
              <a:t>: </a:t>
            </a:r>
            <a:r>
              <a:rPr lang="en-US" b="1" i="0" dirty="0">
                <a:solidFill>
                  <a:srgbClr val="006699"/>
                </a:solidFill>
                <a:effectLst/>
                <a:latin typeface="Consolas" panose="020B0609020204030204" pitchFamily="49" charset="0"/>
              </a:rPr>
              <a:t>CREATE</a:t>
            </a:r>
            <a:r>
              <a:rPr lang="en-US" b="0" i="0" dirty="0">
                <a:solidFill>
                  <a:srgbClr val="000000"/>
                </a:solidFill>
                <a:effectLst/>
                <a:latin typeface="Consolas" panose="020B0609020204030204" pitchFamily="49" charset="0"/>
              </a:rPr>
              <a:t> </a:t>
            </a:r>
            <a:r>
              <a:rPr lang="en-US" b="1" i="0" dirty="0">
                <a:solidFill>
                  <a:srgbClr val="006699"/>
                </a:solidFill>
                <a:effectLst/>
                <a:latin typeface="Consolas" panose="020B0609020204030204" pitchFamily="49" charset="0"/>
              </a:rPr>
              <a:t>TABLE</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DDLTest</a:t>
            </a:r>
            <a:r>
              <a:rPr lang="en-US" b="0" i="0" dirty="0">
                <a:solidFill>
                  <a:srgbClr val="000000"/>
                </a:solidFill>
                <a:effectLst/>
                <a:latin typeface="Consolas" panose="020B0609020204030204" pitchFamily="49" charset="0"/>
              </a:rPr>
              <a:t>  </a:t>
            </a:r>
            <a:endParaRPr lang="en-US" b="0" i="0" dirty="0">
              <a:solidFill>
                <a:srgbClr val="5C5C5C"/>
              </a:solidFill>
              <a:effectLst/>
              <a:latin typeface="Consolas" panose="020B0609020204030204" pitchFamily="49" charset="0"/>
            </a:endParaRPr>
          </a:p>
          <a:p>
            <a:pPr marL="0" indent="0" algn="l">
              <a:buNone/>
            </a:pPr>
            <a:r>
              <a:rPr lang="en-US" b="0" i="0" dirty="0">
                <a:solidFill>
                  <a:srgbClr val="000000"/>
                </a:solidFill>
                <a:effectLst/>
                <a:latin typeface="Consolas" panose="020B0609020204030204" pitchFamily="49" charset="0"/>
              </a:rPr>
              <a:t>(       id </a:t>
            </a:r>
            <a:r>
              <a:rPr lang="en-US" b="1" i="0" dirty="0">
                <a:solidFill>
                  <a:srgbClr val="006699"/>
                </a:solidFill>
                <a:effectLst/>
                <a:latin typeface="Consolas" panose="020B0609020204030204" pitchFamily="49" charset="0"/>
              </a:rPr>
              <a:t>int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DDL_Type</a:t>
            </a:r>
            <a:r>
              <a:rPr lang="en-US" b="0" i="0" dirty="0">
                <a:solidFill>
                  <a:srgbClr val="000000"/>
                </a:solidFill>
                <a:effectLst/>
                <a:latin typeface="Consolas" panose="020B0609020204030204" pitchFamily="49" charset="0"/>
              </a:rPr>
              <a:t> </a:t>
            </a:r>
            <a:r>
              <a:rPr lang="en-US" b="1" i="0" dirty="0">
                <a:solidFill>
                  <a:srgbClr val="006699"/>
                </a:solidFill>
                <a:effectLst/>
                <a:latin typeface="Consolas" panose="020B0609020204030204" pitchFamily="49" charset="0"/>
              </a:rPr>
              <a:t>varchar</a:t>
            </a:r>
            <a:r>
              <a:rPr lang="en-US" b="0" i="0" dirty="0">
                <a:solidFill>
                  <a:srgbClr val="000000"/>
                </a:solidFill>
                <a:effectLst/>
                <a:latin typeface="Consolas" panose="020B0609020204030204" pitchFamily="49" charset="0"/>
              </a:rPr>
              <a:t>(50),     </a:t>
            </a:r>
            <a:r>
              <a:rPr lang="en-US" b="0" i="0" dirty="0" err="1">
                <a:solidFill>
                  <a:srgbClr val="000000"/>
                </a:solidFill>
                <a:effectLst/>
                <a:latin typeface="Consolas" panose="020B0609020204030204" pitchFamily="49" charset="0"/>
              </a:rPr>
              <a:t>DDL_Value</a:t>
            </a:r>
            <a:r>
              <a:rPr lang="en-US" b="0" i="0" dirty="0">
                <a:solidFill>
                  <a:srgbClr val="000000"/>
                </a:solidFill>
                <a:effectLst/>
                <a:latin typeface="Consolas" panose="020B0609020204030204" pitchFamily="49" charset="0"/>
              </a:rPr>
              <a:t> </a:t>
            </a:r>
            <a:r>
              <a:rPr lang="en-US" b="1" i="0" dirty="0">
                <a:solidFill>
                  <a:srgbClr val="006699"/>
                </a:solidFill>
                <a:effectLst/>
                <a:latin typeface="Consolas" panose="020B0609020204030204" pitchFamily="49" charset="0"/>
              </a:rPr>
              <a:t>int</a:t>
            </a:r>
            <a:r>
              <a:rPr lang="en-US" b="0" i="0" dirty="0">
                <a:solidFill>
                  <a:srgbClr val="000000"/>
                </a:solidFill>
                <a:effectLst/>
                <a:latin typeface="Consolas" panose="020B0609020204030204" pitchFamily="49" charset="0"/>
              </a:rPr>
              <a:t>  </a:t>
            </a:r>
            <a:endParaRPr lang="en-US" b="0" i="0" dirty="0">
              <a:solidFill>
                <a:srgbClr val="5C5C5C"/>
              </a:solidFill>
              <a:effectLst/>
              <a:latin typeface="Consolas" panose="020B0609020204030204" pitchFamily="49" charset="0"/>
            </a:endParaRPr>
          </a:p>
          <a:p>
            <a:pPr marL="0" indent="0" algn="l">
              <a:buNone/>
            </a:pPr>
            <a:r>
              <a:rPr lang="en-US" b="0" i="0" dirty="0">
                <a:solidFill>
                  <a:srgbClr val="000000"/>
                </a:solidFill>
                <a:effectLst/>
                <a:latin typeface="Consolas" panose="020B0609020204030204" pitchFamily="49" charset="0"/>
              </a:rPr>
              <a:t>);</a:t>
            </a:r>
            <a:endParaRPr lang="en-US" b="0" i="0" dirty="0">
              <a:solidFill>
                <a:srgbClr val="5C5C5C"/>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11129442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388F7C-BFD1-47F9-8F84-7C200D925842}"/>
              </a:ext>
            </a:extLst>
          </p:cNvPr>
          <p:cNvPicPr>
            <a:picLocks noChangeAspect="1"/>
          </p:cNvPicPr>
          <p:nvPr/>
        </p:nvPicPr>
        <p:blipFill>
          <a:blip r:embed="rId2"/>
          <a:stretch>
            <a:fillRect/>
          </a:stretch>
        </p:blipFill>
        <p:spPr>
          <a:xfrm>
            <a:off x="0" y="-1"/>
            <a:ext cx="12192000" cy="7104185"/>
          </a:xfrm>
          <a:prstGeom prst="rect">
            <a:avLst/>
          </a:prstGeom>
        </p:spPr>
      </p:pic>
    </p:spTree>
    <p:extLst>
      <p:ext uri="{BB962C8B-B14F-4D97-AF65-F5344CB8AC3E}">
        <p14:creationId xmlns:p14="http://schemas.microsoft.com/office/powerpoint/2010/main" val="237494642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C7D3C1-E413-4CD4-BD5C-B84B18BF99AB}"/>
              </a:ext>
            </a:extLst>
          </p:cNvPr>
          <p:cNvPicPr>
            <a:picLocks noChangeAspect="1"/>
          </p:cNvPicPr>
          <p:nvPr/>
        </p:nvPicPr>
        <p:blipFill>
          <a:blip r:embed="rId2"/>
          <a:stretch>
            <a:fillRect/>
          </a:stretch>
        </p:blipFill>
        <p:spPr>
          <a:xfrm>
            <a:off x="731520" y="393895"/>
            <a:ext cx="10255348" cy="6161650"/>
          </a:xfrm>
          <a:prstGeom prst="rect">
            <a:avLst/>
          </a:prstGeom>
        </p:spPr>
      </p:pic>
    </p:spTree>
    <p:extLst>
      <p:ext uri="{BB962C8B-B14F-4D97-AF65-F5344CB8AC3E}">
        <p14:creationId xmlns:p14="http://schemas.microsoft.com/office/powerpoint/2010/main" val="359166990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55ED77-B987-4C9D-8832-BD91EBC236A9}"/>
              </a:ext>
            </a:extLst>
          </p:cNvPr>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37128303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0C68B2-2B7B-4894-BD9A-25C842807519}"/>
              </a:ext>
            </a:extLst>
          </p:cNvPr>
          <p:cNvPicPr>
            <a:picLocks noChangeAspect="1"/>
          </p:cNvPicPr>
          <p:nvPr/>
        </p:nvPicPr>
        <p:blipFill>
          <a:blip r:embed="rId2"/>
          <a:stretch>
            <a:fillRect/>
          </a:stretch>
        </p:blipFill>
        <p:spPr>
          <a:xfrm>
            <a:off x="478301" y="309489"/>
            <a:ext cx="10536701" cy="6049108"/>
          </a:xfrm>
          <a:prstGeom prst="rect">
            <a:avLst/>
          </a:prstGeom>
        </p:spPr>
      </p:pic>
    </p:spTree>
    <p:extLst>
      <p:ext uri="{BB962C8B-B14F-4D97-AF65-F5344CB8AC3E}">
        <p14:creationId xmlns:p14="http://schemas.microsoft.com/office/powerpoint/2010/main" val="415279805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E98ACA-A421-4711-98AC-211E0C045066}"/>
              </a:ext>
            </a:extLst>
          </p:cNvPr>
          <p:cNvPicPr>
            <a:picLocks noChangeAspect="1"/>
          </p:cNvPicPr>
          <p:nvPr/>
        </p:nvPicPr>
        <p:blipFill>
          <a:blip r:embed="rId2"/>
          <a:stretch>
            <a:fillRect/>
          </a:stretch>
        </p:blipFill>
        <p:spPr>
          <a:xfrm>
            <a:off x="0" y="253219"/>
            <a:ext cx="11844997" cy="6105378"/>
          </a:xfrm>
          <a:prstGeom prst="rect">
            <a:avLst/>
          </a:prstGeom>
        </p:spPr>
      </p:pic>
    </p:spTree>
    <p:extLst>
      <p:ext uri="{BB962C8B-B14F-4D97-AF65-F5344CB8AC3E}">
        <p14:creationId xmlns:p14="http://schemas.microsoft.com/office/powerpoint/2010/main" val="55972246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1AA27F-B1F3-499A-8B2A-1BF7ED45ADBE}"/>
              </a:ext>
            </a:extLst>
          </p:cNvPr>
          <p:cNvPicPr>
            <a:picLocks noChangeAspect="1"/>
          </p:cNvPicPr>
          <p:nvPr/>
        </p:nvPicPr>
        <p:blipFill>
          <a:blip r:embed="rId2"/>
          <a:stretch>
            <a:fillRect/>
          </a:stretch>
        </p:blipFill>
        <p:spPr>
          <a:xfrm>
            <a:off x="98474" y="0"/>
            <a:ext cx="11408897" cy="6541477"/>
          </a:xfrm>
          <a:prstGeom prst="rect">
            <a:avLst/>
          </a:prstGeom>
        </p:spPr>
      </p:pic>
    </p:spTree>
    <p:extLst>
      <p:ext uri="{BB962C8B-B14F-4D97-AF65-F5344CB8AC3E}">
        <p14:creationId xmlns:p14="http://schemas.microsoft.com/office/powerpoint/2010/main" val="349628998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BBBCBC-2835-42E2-8994-3FAFB0A491F7}"/>
              </a:ext>
            </a:extLst>
          </p:cNvPr>
          <p:cNvPicPr>
            <a:picLocks noChangeAspect="1"/>
          </p:cNvPicPr>
          <p:nvPr/>
        </p:nvPicPr>
        <p:blipFill>
          <a:blip r:embed="rId2"/>
          <a:stretch>
            <a:fillRect/>
          </a:stretch>
        </p:blipFill>
        <p:spPr>
          <a:xfrm>
            <a:off x="0" y="1"/>
            <a:ext cx="3698447" cy="3573194"/>
          </a:xfrm>
          <a:prstGeom prst="rect">
            <a:avLst/>
          </a:prstGeom>
        </p:spPr>
      </p:pic>
      <p:pic>
        <p:nvPicPr>
          <p:cNvPr id="5" name="Picture 4">
            <a:extLst>
              <a:ext uri="{FF2B5EF4-FFF2-40B4-BE49-F238E27FC236}">
                <a16:creationId xmlns:a16="http://schemas.microsoft.com/office/drawing/2014/main" id="{95432A51-E774-48AE-AB55-C972545B796E}"/>
              </a:ext>
            </a:extLst>
          </p:cNvPr>
          <p:cNvPicPr>
            <a:picLocks noChangeAspect="1"/>
          </p:cNvPicPr>
          <p:nvPr/>
        </p:nvPicPr>
        <p:blipFill>
          <a:blip r:embed="rId3"/>
          <a:stretch>
            <a:fillRect/>
          </a:stretch>
        </p:blipFill>
        <p:spPr>
          <a:xfrm>
            <a:off x="4133556" y="17438"/>
            <a:ext cx="7936523" cy="5118882"/>
          </a:xfrm>
          <a:prstGeom prst="rect">
            <a:avLst/>
          </a:prstGeom>
        </p:spPr>
      </p:pic>
      <p:pic>
        <p:nvPicPr>
          <p:cNvPr id="7" name="Picture 6">
            <a:extLst>
              <a:ext uri="{FF2B5EF4-FFF2-40B4-BE49-F238E27FC236}">
                <a16:creationId xmlns:a16="http://schemas.microsoft.com/office/drawing/2014/main" id="{D39F6DBD-F932-44D0-9513-2DBB14EAC9E1}"/>
              </a:ext>
            </a:extLst>
          </p:cNvPr>
          <p:cNvPicPr>
            <a:picLocks noChangeAspect="1"/>
          </p:cNvPicPr>
          <p:nvPr/>
        </p:nvPicPr>
        <p:blipFill>
          <a:blip r:embed="rId4"/>
          <a:stretch>
            <a:fillRect/>
          </a:stretch>
        </p:blipFill>
        <p:spPr>
          <a:xfrm>
            <a:off x="396660" y="3493257"/>
            <a:ext cx="3736896" cy="3286125"/>
          </a:xfrm>
          <a:prstGeom prst="rect">
            <a:avLst/>
          </a:prstGeom>
        </p:spPr>
      </p:pic>
    </p:spTree>
    <p:extLst>
      <p:ext uri="{BB962C8B-B14F-4D97-AF65-F5344CB8AC3E}">
        <p14:creationId xmlns:p14="http://schemas.microsoft.com/office/powerpoint/2010/main" val="2938665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DDDC2F608D2FB4EBD8DD28B537063C7" ma:contentTypeVersion="14" ma:contentTypeDescription="Create a new document." ma:contentTypeScope="" ma:versionID="5e4f0adfbda8494574ed6144113bfd56">
  <xsd:schema xmlns:xsd="http://www.w3.org/2001/XMLSchema" xmlns:xs="http://www.w3.org/2001/XMLSchema" xmlns:p="http://schemas.microsoft.com/office/2006/metadata/properties" xmlns:ns2="245837e0-90d9-4919-b318-569ca8f056a6" xmlns:ns3="0e7d582d-3e19-426b-9ddf-bbbe9a1d9280" targetNamespace="http://schemas.microsoft.com/office/2006/metadata/properties" ma:root="true" ma:fieldsID="2bbb50749b1475599750957a22029cbc" ns2:_="" ns3:_="">
    <xsd:import namespace="245837e0-90d9-4919-b318-569ca8f056a6"/>
    <xsd:import namespace="0e7d582d-3e19-426b-9ddf-bbbe9a1d928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element ref="ns2: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5837e0-90d9-4919-b318-569ca8f056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data" ma:index="21" nillable="true" ma:displayName="data" ma:format="DateOnly" ma:internalName="data">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0e7d582d-3e19-426b-9ddf-bbbe9a1d9280"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a xmlns="245837e0-90d9-4919-b318-569ca8f056a6" xsi:nil="true"/>
  </documentManagement>
</p:properties>
</file>

<file path=customXml/itemProps1.xml><?xml version="1.0" encoding="utf-8"?>
<ds:datastoreItem xmlns:ds="http://schemas.openxmlformats.org/officeDocument/2006/customXml" ds:itemID="{7BBB8317-3CC8-41A9-B664-E05D6F81EAE4}"/>
</file>

<file path=customXml/itemProps2.xml><?xml version="1.0" encoding="utf-8"?>
<ds:datastoreItem xmlns:ds="http://schemas.openxmlformats.org/officeDocument/2006/customXml" ds:itemID="{89EBE729-B260-40E5-84C3-8CC60C189579}">
  <ds:schemaRefs>
    <ds:schemaRef ds:uri="http://schemas.microsoft.com/sharepoint/v3/contenttype/forms"/>
  </ds:schemaRefs>
</ds:datastoreItem>
</file>

<file path=customXml/itemProps3.xml><?xml version="1.0" encoding="utf-8"?>
<ds:datastoreItem xmlns:ds="http://schemas.openxmlformats.org/officeDocument/2006/customXml" ds:itemID="{1D29AB2F-79D8-4F05-A1E7-B17FB09D401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2207</TotalTime>
  <Words>2166</Words>
  <Application>Microsoft Office PowerPoint</Application>
  <PresentationFormat>Widescreen</PresentationFormat>
  <Paragraphs>343</Paragraphs>
  <Slides>96</Slides>
  <Notes>1</Notes>
  <HiddenSlides>0</HiddenSlides>
  <MMClips>0</MMClips>
  <ScaleCrop>false</ScaleCrop>
  <HeadingPairs>
    <vt:vector size="4" baseType="variant">
      <vt:variant>
        <vt:lpstr>Theme</vt:lpstr>
      </vt:variant>
      <vt:variant>
        <vt:i4>1</vt:i4>
      </vt:variant>
      <vt:variant>
        <vt:lpstr>Slide Titles</vt:lpstr>
      </vt:variant>
      <vt:variant>
        <vt:i4>96</vt:i4>
      </vt:variant>
    </vt:vector>
  </HeadingPairs>
  <TitlesOfParts>
    <vt:vector size="97" baseType="lpstr">
      <vt:lpstr>Office Theme</vt:lpstr>
      <vt:lpstr>SQL</vt:lpstr>
      <vt:lpstr>syllabus</vt:lpstr>
      <vt:lpstr>SQL</vt:lpstr>
      <vt:lpstr>History of SQL</vt:lpstr>
      <vt:lpstr>PowerPoint Presentation</vt:lpstr>
      <vt:lpstr>Free Databases</vt:lpstr>
      <vt:lpstr>SQL Commands</vt:lpstr>
      <vt:lpstr>DDL</vt:lpstr>
      <vt:lpstr>CREATE TABLE</vt:lpstr>
      <vt:lpstr>ALTER TABLE  -add</vt:lpstr>
      <vt:lpstr>ALTER TABLE - modify</vt:lpstr>
      <vt:lpstr>Decribe  &amp; Drop table</vt:lpstr>
      <vt:lpstr>Rename</vt:lpstr>
      <vt:lpstr>CREATE WITH KEYS</vt:lpstr>
      <vt:lpstr>PowerPoint Presentation</vt:lpstr>
      <vt:lpstr>  DML   </vt:lpstr>
      <vt:lpstr>INSERT</vt:lpstr>
      <vt:lpstr>PowerPoint Presentation</vt:lpstr>
      <vt:lpstr>Insert multiple rows  in single query;</vt:lpstr>
      <vt:lpstr>Insert using another table</vt:lpstr>
      <vt:lpstr>SELECT</vt:lpstr>
      <vt:lpstr>UPDATE</vt:lpstr>
      <vt:lpstr>DELETE</vt:lpstr>
      <vt:lpstr>PowerPoint Presentation</vt:lpstr>
      <vt:lpstr>DCL </vt:lpstr>
      <vt:lpstr>GRANT</vt:lpstr>
      <vt:lpstr>GRANT</vt:lpstr>
      <vt:lpstr>REVOKE </vt:lpstr>
      <vt:lpstr>TCL</vt:lpstr>
      <vt:lpstr>COmmit</vt:lpstr>
      <vt:lpstr>Rollback</vt:lpstr>
      <vt:lpstr> SAVEPOINT </vt:lpstr>
      <vt:lpstr>PowerPoint Presentation</vt:lpstr>
      <vt:lpstr>Savepoint</vt:lpstr>
      <vt:lpstr>SQL Functions</vt:lpstr>
      <vt:lpstr>Single Row functions  </vt:lpstr>
      <vt:lpstr>Character functions</vt:lpstr>
      <vt:lpstr>Examples</vt:lpstr>
      <vt:lpstr>Number Functions</vt:lpstr>
      <vt:lpstr>Examples</vt:lpstr>
      <vt:lpstr>Date Functions</vt:lpstr>
      <vt:lpstr>DATE</vt:lpstr>
      <vt:lpstr>Examples</vt:lpstr>
      <vt:lpstr>Conversion Functions</vt:lpstr>
      <vt:lpstr>Examples</vt:lpstr>
      <vt:lpstr>General Functions</vt:lpstr>
      <vt:lpstr>Examples</vt:lpstr>
      <vt:lpstr>MULTIPLE ROW FUNCTIONS</vt:lpstr>
      <vt:lpstr>GROUP</vt:lpstr>
      <vt:lpstr>Examples</vt:lpstr>
      <vt:lpstr>SQL Operators</vt:lpstr>
      <vt:lpstr>Arithmetic operators</vt:lpstr>
      <vt:lpstr>Comparison operators</vt:lpstr>
      <vt:lpstr>Logical operators</vt:lpstr>
      <vt:lpstr>Examples</vt:lpstr>
      <vt:lpstr>PowerPoint Presentation</vt:lpstr>
      <vt:lpstr>SQL Constraints</vt:lpstr>
      <vt:lpstr>PowerPoint Presentation</vt:lpstr>
      <vt:lpstr>NOT NULL</vt:lpstr>
      <vt:lpstr>UNIQUE</vt:lpstr>
      <vt:lpstr>Primary key</vt:lpstr>
      <vt:lpstr>PowerPoint Presentation</vt:lpstr>
      <vt:lpstr>Foreign key</vt:lpstr>
      <vt:lpstr>PowerPoint Presentation</vt:lpstr>
      <vt:lpstr>CHECK</vt:lpstr>
      <vt:lpstr>DEFAULT</vt:lpstr>
      <vt:lpstr>Index</vt:lpstr>
      <vt:lpstr>PowerPoint Presentation</vt:lpstr>
      <vt:lpstr>Auto increment</vt:lpstr>
      <vt:lpstr>PowerPoint Presentation</vt:lpstr>
      <vt:lpstr>PowerPoint Presentation</vt:lpstr>
      <vt:lpstr>PowerPoint Presentation</vt:lpstr>
      <vt:lpstr>Order by</vt:lpstr>
      <vt:lpstr>GROUP BY</vt:lpstr>
      <vt:lpstr>PowerPoint Presentation</vt:lpstr>
      <vt:lpstr>SQL GROUP BY  - Having</vt:lpstr>
      <vt:lpstr>Group by Example</vt:lpstr>
      <vt:lpstr>PowerPoint Presentation</vt:lpstr>
      <vt:lpstr>Example- Group by having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hp</dc:creator>
  <cp:lastModifiedBy>hp</cp:lastModifiedBy>
  <cp:revision>78</cp:revision>
  <dcterms:created xsi:type="dcterms:W3CDTF">2021-04-29T03:13:46Z</dcterms:created>
  <dcterms:modified xsi:type="dcterms:W3CDTF">2021-05-17T07:26:15Z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0x0101008DDDC2F608D2FB4EBD8DD28B537063C7</vt:lpwstr>
  </property>
</Properties>
</file>