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81"/>
  </p:notesMasterIdLst>
  <p:sldIdLst>
    <p:sldId id="256" r:id="rId2"/>
    <p:sldId id="257" r:id="rId3"/>
    <p:sldId id="411" r:id="rId4"/>
    <p:sldId id="258" r:id="rId5"/>
    <p:sldId id="261" r:id="rId6"/>
    <p:sldId id="412" r:id="rId7"/>
    <p:sldId id="273" r:id="rId8"/>
    <p:sldId id="274" r:id="rId9"/>
    <p:sldId id="260" r:id="rId10"/>
    <p:sldId id="264" r:id="rId11"/>
    <p:sldId id="268" r:id="rId12"/>
    <p:sldId id="269" r:id="rId13"/>
    <p:sldId id="270" r:id="rId14"/>
    <p:sldId id="271" r:id="rId15"/>
    <p:sldId id="262" r:id="rId16"/>
    <p:sldId id="342" r:id="rId17"/>
    <p:sldId id="343" r:id="rId18"/>
    <p:sldId id="344" r:id="rId19"/>
    <p:sldId id="345" r:id="rId20"/>
    <p:sldId id="385" r:id="rId21"/>
    <p:sldId id="386" r:id="rId22"/>
    <p:sldId id="387" r:id="rId23"/>
    <p:sldId id="413" r:id="rId24"/>
    <p:sldId id="352" r:id="rId25"/>
    <p:sldId id="353" r:id="rId26"/>
    <p:sldId id="354" r:id="rId27"/>
    <p:sldId id="355" r:id="rId28"/>
    <p:sldId id="356" r:id="rId29"/>
    <p:sldId id="357" r:id="rId30"/>
    <p:sldId id="358" r:id="rId31"/>
    <p:sldId id="404" r:id="rId32"/>
    <p:sldId id="359" r:id="rId33"/>
    <p:sldId id="405" r:id="rId34"/>
    <p:sldId id="360" r:id="rId35"/>
    <p:sldId id="361" r:id="rId36"/>
    <p:sldId id="362" r:id="rId37"/>
    <p:sldId id="363" r:id="rId38"/>
    <p:sldId id="406" r:id="rId39"/>
    <p:sldId id="414" r:id="rId40"/>
    <p:sldId id="364" r:id="rId41"/>
    <p:sldId id="365" r:id="rId42"/>
    <p:sldId id="366" r:id="rId43"/>
    <p:sldId id="415" r:id="rId44"/>
    <p:sldId id="416" r:id="rId45"/>
    <p:sldId id="417" r:id="rId46"/>
    <p:sldId id="376" r:id="rId47"/>
    <p:sldId id="407" r:id="rId48"/>
    <p:sldId id="408" r:id="rId49"/>
    <p:sldId id="409" r:id="rId50"/>
    <p:sldId id="410" r:id="rId51"/>
    <p:sldId id="289" r:id="rId52"/>
    <p:sldId id="290" r:id="rId53"/>
    <p:sldId id="291" r:id="rId54"/>
    <p:sldId id="292" r:id="rId55"/>
    <p:sldId id="293" r:id="rId56"/>
    <p:sldId id="393" r:id="rId57"/>
    <p:sldId id="371" r:id="rId58"/>
    <p:sldId id="372" r:id="rId59"/>
    <p:sldId id="373" r:id="rId60"/>
    <p:sldId id="400" r:id="rId61"/>
    <p:sldId id="401" r:id="rId62"/>
    <p:sldId id="403" r:id="rId63"/>
    <p:sldId id="394" r:id="rId64"/>
    <p:sldId id="398" r:id="rId65"/>
    <p:sldId id="421" r:id="rId66"/>
    <p:sldId id="422" r:id="rId67"/>
    <p:sldId id="392" r:id="rId68"/>
    <p:sldId id="423" r:id="rId69"/>
    <p:sldId id="424" r:id="rId70"/>
    <p:sldId id="395" r:id="rId71"/>
    <p:sldId id="396" r:id="rId72"/>
    <p:sldId id="377" r:id="rId73"/>
    <p:sldId id="420" r:id="rId74"/>
    <p:sldId id="263" r:id="rId75"/>
    <p:sldId id="418" r:id="rId76"/>
    <p:sldId id="419" r:id="rId77"/>
    <p:sldId id="425" r:id="rId78"/>
    <p:sldId id="426" r:id="rId79"/>
    <p:sldId id="427"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5" autoAdjust="0"/>
  </p:normalViewPr>
  <p:slideViewPr>
    <p:cSldViewPr snapToGrid="0">
      <p:cViewPr varScale="1">
        <p:scale>
          <a:sx n="62" d="100"/>
          <a:sy n="62" d="100"/>
        </p:scale>
        <p:origin x="10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393B1-E260-4939-BD44-41E3C3F2E318}" type="datetimeFigureOut">
              <a:rPr lang="en-IN" smtClean="0"/>
              <a:t>14-06-2021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A52D2-2334-4214-A610-0433F3236043}" type="slidenum">
              <a:rPr lang="en-IN" smtClean="0"/>
              <a:t>‹#›</a:t>
            </a:fld>
            <a:endParaRPr lang="en-IN"/>
          </a:p>
        </p:txBody>
      </p:sp>
    </p:spTree>
    <p:extLst>
      <p:ext uri="{BB962C8B-B14F-4D97-AF65-F5344CB8AC3E}">
        <p14:creationId xmlns:p14="http://schemas.microsoft.com/office/powerpoint/2010/main" val="208206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8A52D2-2334-4214-A610-0433F3236043}" type="slidenum">
              <a:rPr lang="en-IN" smtClean="0"/>
              <a:t>3</a:t>
            </a:fld>
            <a:endParaRPr lang="en-IN"/>
          </a:p>
        </p:txBody>
      </p:sp>
    </p:spTree>
    <p:extLst>
      <p:ext uri="{BB962C8B-B14F-4D97-AF65-F5344CB8AC3E}">
        <p14:creationId xmlns:p14="http://schemas.microsoft.com/office/powerpoint/2010/main" val="2791829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0C9CCE2-7ED7-4BA0-A4B3-8CE627FB826E}"/>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3358C66A-F081-4BF7-88CA-C7AFE4A9775F}" type="slidenum">
              <a:rPr lang="en-CA" altLang="en-US" sz="1200" i="0">
                <a:latin typeface="Tahoma" panose="020B0604030504040204" pitchFamily="34" charset="0"/>
              </a:rPr>
              <a:pPr/>
              <a:t>25</a:t>
            </a:fld>
            <a:endParaRPr lang="en-CA" altLang="en-US" sz="1200" i="0">
              <a:latin typeface="Tahoma" panose="020B0604030504040204" pitchFamily="34" charset="0"/>
            </a:endParaRPr>
          </a:p>
        </p:txBody>
      </p:sp>
      <p:sp>
        <p:nvSpPr>
          <p:cNvPr id="65539" name="Rectangle 2">
            <a:extLst>
              <a:ext uri="{FF2B5EF4-FFF2-40B4-BE49-F238E27FC236}">
                <a16:creationId xmlns:a16="http://schemas.microsoft.com/office/drawing/2014/main" id="{F123260C-B6AC-4B66-91AA-9AA29F33FC4B}"/>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3E30031-4AFF-4DD9-A82F-8F532A7FAE9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62F26DF-88BD-4CBB-858E-E5677A6A5618}"/>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86F53A7-6A01-418E-870D-E8D8FC630E36}" type="slidenum">
              <a:rPr lang="en-CA" altLang="en-US" sz="1200" i="0">
                <a:latin typeface="Tahoma" panose="020B0604030504040204" pitchFamily="34" charset="0"/>
              </a:rPr>
              <a:pPr/>
              <a:t>26</a:t>
            </a:fld>
            <a:endParaRPr lang="en-CA" altLang="en-US" sz="1200" i="0">
              <a:latin typeface="Tahoma" panose="020B0604030504040204" pitchFamily="34" charset="0"/>
            </a:endParaRPr>
          </a:p>
        </p:txBody>
      </p:sp>
      <p:sp>
        <p:nvSpPr>
          <p:cNvPr id="67587" name="Rectangle 2">
            <a:extLst>
              <a:ext uri="{FF2B5EF4-FFF2-40B4-BE49-F238E27FC236}">
                <a16:creationId xmlns:a16="http://schemas.microsoft.com/office/drawing/2014/main" id="{B3E527C8-FB0F-41F6-80C8-6A51AE7FCAC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F55EA148-D319-46DB-810D-DA61B89BA72B}"/>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E09E151-0E44-43DE-BB3F-7390C69EC42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0ED6A081-07E6-4220-9D4D-FD68F5746C64}" type="slidenum">
              <a:rPr lang="en-CA" altLang="en-US" sz="1200" i="0">
                <a:latin typeface="Tahoma" panose="020B0604030504040204" pitchFamily="34" charset="0"/>
              </a:rPr>
              <a:pPr/>
              <a:t>27</a:t>
            </a:fld>
            <a:endParaRPr lang="en-CA" altLang="en-US" sz="1200" i="0">
              <a:latin typeface="Tahoma" panose="020B0604030504040204" pitchFamily="34" charset="0"/>
            </a:endParaRPr>
          </a:p>
        </p:txBody>
      </p:sp>
      <p:sp>
        <p:nvSpPr>
          <p:cNvPr id="69635" name="Rectangle 2">
            <a:extLst>
              <a:ext uri="{FF2B5EF4-FFF2-40B4-BE49-F238E27FC236}">
                <a16:creationId xmlns:a16="http://schemas.microsoft.com/office/drawing/2014/main" id="{6C52FB98-9919-4BB6-B7CD-BA4C84D41FD2}"/>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34720B53-635F-4E5D-A81D-A490B4B7C8D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1399F867-157D-423D-80DE-53D1914E5248}"/>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E25447D-58A0-4077-AECE-AF5625D7D28A}" type="slidenum">
              <a:rPr lang="en-CA" altLang="en-US" sz="1200" i="0">
                <a:latin typeface="Tahoma" panose="020B0604030504040204" pitchFamily="34" charset="0"/>
              </a:rPr>
              <a:pPr/>
              <a:t>28</a:t>
            </a:fld>
            <a:endParaRPr lang="en-CA" altLang="en-US" sz="1200" i="0">
              <a:latin typeface="Tahoma" panose="020B0604030504040204" pitchFamily="34" charset="0"/>
            </a:endParaRPr>
          </a:p>
        </p:txBody>
      </p:sp>
      <p:sp>
        <p:nvSpPr>
          <p:cNvPr id="71683" name="Rectangle 2">
            <a:extLst>
              <a:ext uri="{FF2B5EF4-FFF2-40B4-BE49-F238E27FC236}">
                <a16:creationId xmlns:a16="http://schemas.microsoft.com/office/drawing/2014/main" id="{5CC54B72-0D8A-4923-93D9-2E3FC8759B91}"/>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8E7F3450-0C29-4F08-97F2-30CA083F8F0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D6771DA1-E544-4510-989C-0C3E5967B8F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B23F5BE4-53B4-4F8A-9780-F82BAAB92D7D}" type="slidenum">
              <a:rPr lang="en-CA" altLang="en-US" sz="1200" i="0">
                <a:latin typeface="Tahoma" panose="020B0604030504040204" pitchFamily="34" charset="0"/>
              </a:rPr>
              <a:pPr/>
              <a:t>29</a:t>
            </a:fld>
            <a:endParaRPr lang="en-CA" altLang="en-US" sz="1200" i="0">
              <a:latin typeface="Tahoma" panose="020B0604030504040204" pitchFamily="34" charset="0"/>
            </a:endParaRPr>
          </a:p>
        </p:txBody>
      </p:sp>
      <p:sp>
        <p:nvSpPr>
          <p:cNvPr id="73731" name="Rectangle 2">
            <a:extLst>
              <a:ext uri="{FF2B5EF4-FFF2-40B4-BE49-F238E27FC236}">
                <a16:creationId xmlns:a16="http://schemas.microsoft.com/office/drawing/2014/main" id="{075CE48E-E543-48A5-AC2C-A98C6C8BE1AD}"/>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1CA9A077-5FA1-42F4-9893-7FAB7D29AE63}"/>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5E1D24C-3222-4EF7-957F-B057864ECB8A}"/>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DF6CF168-FA29-47CC-A501-D240D700E3BF}" type="slidenum">
              <a:rPr lang="en-CA" altLang="en-US" sz="1200" i="0">
                <a:latin typeface="Tahoma" panose="020B0604030504040204" pitchFamily="34" charset="0"/>
              </a:rPr>
              <a:pPr/>
              <a:t>30</a:t>
            </a:fld>
            <a:endParaRPr lang="en-CA" altLang="en-US" sz="1200" i="0">
              <a:latin typeface="Tahoma" panose="020B0604030504040204" pitchFamily="34" charset="0"/>
            </a:endParaRPr>
          </a:p>
        </p:txBody>
      </p:sp>
      <p:sp>
        <p:nvSpPr>
          <p:cNvPr id="75779" name="Rectangle 2">
            <a:extLst>
              <a:ext uri="{FF2B5EF4-FFF2-40B4-BE49-F238E27FC236}">
                <a16:creationId xmlns:a16="http://schemas.microsoft.com/office/drawing/2014/main" id="{2ED3DC15-67E7-4DDB-AA46-42AA6D3F4CC6}"/>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A52A3FFF-EB70-47BC-9B5A-E762B3D61D1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F0C7DA04-F1CA-42ED-8CBD-7EFDE3F5EAD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5B7E56D0-EA3C-484A-9D7D-B5543D715355}" type="slidenum">
              <a:rPr lang="en-CA" altLang="en-US" sz="1200" i="0">
                <a:latin typeface="Tahoma" panose="020B0604030504040204" pitchFamily="34" charset="0"/>
              </a:rPr>
              <a:pPr/>
              <a:t>32</a:t>
            </a:fld>
            <a:endParaRPr lang="en-CA" altLang="en-US" sz="1200" i="0">
              <a:latin typeface="Tahoma" panose="020B0604030504040204" pitchFamily="34" charset="0"/>
            </a:endParaRPr>
          </a:p>
        </p:txBody>
      </p:sp>
      <p:sp>
        <p:nvSpPr>
          <p:cNvPr id="77827" name="Rectangle 2">
            <a:extLst>
              <a:ext uri="{FF2B5EF4-FFF2-40B4-BE49-F238E27FC236}">
                <a16:creationId xmlns:a16="http://schemas.microsoft.com/office/drawing/2014/main" id="{249A9BFA-FFA8-416C-BE54-AA63C05B42AA}"/>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43766972-CE9D-4D38-BFE8-E1FAE83B88E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D1A0939-DE8E-4F86-A194-D62C7B8E5D53}"/>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CD0ADC01-010B-4B06-8791-681D7BC26891}" type="slidenum">
              <a:rPr lang="en-CA" altLang="en-US" sz="1200" i="0">
                <a:latin typeface="Tahoma" panose="020B0604030504040204" pitchFamily="34" charset="0"/>
              </a:rPr>
              <a:pPr/>
              <a:t>34</a:t>
            </a:fld>
            <a:endParaRPr lang="en-CA" altLang="en-US" sz="1200" i="0">
              <a:latin typeface="Tahoma" panose="020B0604030504040204" pitchFamily="34" charset="0"/>
            </a:endParaRPr>
          </a:p>
        </p:txBody>
      </p:sp>
      <p:sp>
        <p:nvSpPr>
          <p:cNvPr id="79875" name="Rectangle 2">
            <a:extLst>
              <a:ext uri="{FF2B5EF4-FFF2-40B4-BE49-F238E27FC236}">
                <a16:creationId xmlns:a16="http://schemas.microsoft.com/office/drawing/2014/main" id="{C3010550-D21A-48CE-AD34-904BE2F44154}"/>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7B457D3-EB21-4E3A-81C6-24891489E09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7D433923-8BBF-4B32-BD09-56BF3900A685}"/>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94D85130-6F92-4547-972A-3920C37EF8DC}" type="slidenum">
              <a:rPr lang="en-CA" altLang="en-US" sz="1200" i="0">
                <a:latin typeface="Tahoma" panose="020B0604030504040204" pitchFamily="34" charset="0"/>
              </a:rPr>
              <a:pPr/>
              <a:t>35</a:t>
            </a:fld>
            <a:endParaRPr lang="en-CA" altLang="en-US" sz="1200" i="0">
              <a:latin typeface="Tahoma" panose="020B0604030504040204" pitchFamily="34" charset="0"/>
            </a:endParaRPr>
          </a:p>
        </p:txBody>
      </p:sp>
      <p:sp>
        <p:nvSpPr>
          <p:cNvPr id="81923" name="Rectangle 2">
            <a:extLst>
              <a:ext uri="{FF2B5EF4-FFF2-40B4-BE49-F238E27FC236}">
                <a16:creationId xmlns:a16="http://schemas.microsoft.com/office/drawing/2014/main" id="{C833F3BF-8EDC-4D31-96A8-084C00C253D4}"/>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7C91585B-BF4F-4370-B51F-623B28C388D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7A7E081-F8F7-4DCF-8B86-96B5997CBC63}"/>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4C0F0E92-4A21-480B-B9A4-89539C8E9151}" type="slidenum">
              <a:rPr lang="en-CA" altLang="en-US" sz="1200" i="0">
                <a:latin typeface="Tahoma" panose="020B0604030504040204" pitchFamily="34" charset="0"/>
              </a:rPr>
              <a:pPr/>
              <a:t>36</a:t>
            </a:fld>
            <a:endParaRPr lang="en-CA" altLang="en-US" sz="1200" i="0">
              <a:latin typeface="Tahoma" panose="020B0604030504040204" pitchFamily="34" charset="0"/>
            </a:endParaRPr>
          </a:p>
        </p:txBody>
      </p:sp>
      <p:sp>
        <p:nvSpPr>
          <p:cNvPr id="83971" name="Rectangle 2">
            <a:extLst>
              <a:ext uri="{FF2B5EF4-FFF2-40B4-BE49-F238E27FC236}">
                <a16:creationId xmlns:a16="http://schemas.microsoft.com/office/drawing/2014/main" id="{C777ED57-8532-4C09-8ADC-C6D8C1098203}"/>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CCED1A11-77D7-4CDB-B2FA-E7F84D447A0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19A8788-4792-42F4-ADA2-43740B7163FC}"/>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8C2C91B9-8BCA-4EB2-8A2E-EBB4E5410B64}" type="slidenum">
              <a:rPr lang="en-CA" altLang="en-US" sz="1200" i="0">
                <a:latin typeface="Tahoma" panose="020B0604030504040204" pitchFamily="34" charset="0"/>
              </a:rPr>
              <a:pPr/>
              <a:t>16</a:t>
            </a:fld>
            <a:endParaRPr lang="en-CA" altLang="en-US" sz="1200" i="0">
              <a:latin typeface="Tahoma" panose="020B0604030504040204" pitchFamily="34" charset="0"/>
            </a:endParaRPr>
          </a:p>
        </p:txBody>
      </p:sp>
      <p:sp>
        <p:nvSpPr>
          <p:cNvPr id="43011" name="Rectangle 2">
            <a:extLst>
              <a:ext uri="{FF2B5EF4-FFF2-40B4-BE49-F238E27FC236}">
                <a16:creationId xmlns:a16="http://schemas.microsoft.com/office/drawing/2014/main" id="{94F63526-831F-4022-B309-F2C048601911}"/>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B8D8EE68-ECB5-4F00-A762-B47395D820D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D0B7F01-FFA2-45C9-9671-8278567F4D8C}"/>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B0F2A099-12D6-4834-BB73-F3CD646E6F16}" type="slidenum">
              <a:rPr lang="en-CA" altLang="en-US" sz="1200" i="0">
                <a:latin typeface="Tahoma" panose="020B0604030504040204" pitchFamily="34" charset="0"/>
              </a:rPr>
              <a:pPr/>
              <a:t>37</a:t>
            </a:fld>
            <a:endParaRPr lang="en-CA" altLang="en-US" sz="1200" i="0">
              <a:latin typeface="Tahoma" panose="020B0604030504040204" pitchFamily="34" charset="0"/>
            </a:endParaRPr>
          </a:p>
        </p:txBody>
      </p:sp>
      <p:sp>
        <p:nvSpPr>
          <p:cNvPr id="86019" name="Rectangle 2">
            <a:extLst>
              <a:ext uri="{FF2B5EF4-FFF2-40B4-BE49-F238E27FC236}">
                <a16:creationId xmlns:a16="http://schemas.microsoft.com/office/drawing/2014/main" id="{5BFF0C16-866B-4324-8AF6-FCE6142A2106}"/>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FFF63E71-8DB6-4F18-9073-DDD93EA4FE8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8A52D2-2334-4214-A610-0433F3236043}" type="slidenum">
              <a:rPr lang="en-IN" smtClean="0"/>
              <a:t>39</a:t>
            </a:fld>
            <a:endParaRPr lang="en-IN"/>
          </a:p>
        </p:txBody>
      </p:sp>
    </p:spTree>
    <p:extLst>
      <p:ext uri="{BB962C8B-B14F-4D97-AF65-F5344CB8AC3E}">
        <p14:creationId xmlns:p14="http://schemas.microsoft.com/office/powerpoint/2010/main" val="3835199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D892E4B-F79E-4BDB-9216-805CCDD3644E}"/>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6FD411FA-5FE6-493A-8036-B0F81EC83A0D}" type="slidenum">
              <a:rPr lang="en-CA" altLang="en-US" sz="1200" i="0">
                <a:latin typeface="Tahoma" panose="020B0604030504040204" pitchFamily="34" charset="0"/>
              </a:rPr>
              <a:pPr/>
              <a:t>40</a:t>
            </a:fld>
            <a:endParaRPr lang="en-CA" altLang="en-US" sz="1200" i="0">
              <a:latin typeface="Tahoma" panose="020B0604030504040204" pitchFamily="34" charset="0"/>
            </a:endParaRPr>
          </a:p>
        </p:txBody>
      </p:sp>
      <p:sp>
        <p:nvSpPr>
          <p:cNvPr id="88067" name="Rectangle 2">
            <a:extLst>
              <a:ext uri="{FF2B5EF4-FFF2-40B4-BE49-F238E27FC236}">
                <a16:creationId xmlns:a16="http://schemas.microsoft.com/office/drawing/2014/main" id="{F9D24B2D-D1CC-4315-84A9-12C45B880D89}"/>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921D54DD-9507-4DEA-B7FA-96A9B5AF559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6D8569C0-7C0B-40CB-A803-393F88DF2CA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6EA3EC4A-6F34-4103-8150-69CA075C4483}" type="slidenum">
              <a:rPr lang="en-CA" altLang="en-US" sz="1200" i="0">
                <a:latin typeface="Tahoma" panose="020B0604030504040204" pitchFamily="34" charset="0"/>
              </a:rPr>
              <a:pPr/>
              <a:t>41</a:t>
            </a:fld>
            <a:endParaRPr lang="en-CA" altLang="en-US" sz="1200" i="0">
              <a:latin typeface="Tahoma" panose="020B0604030504040204" pitchFamily="34" charset="0"/>
            </a:endParaRPr>
          </a:p>
        </p:txBody>
      </p:sp>
      <p:sp>
        <p:nvSpPr>
          <p:cNvPr id="90115" name="Rectangle 2">
            <a:extLst>
              <a:ext uri="{FF2B5EF4-FFF2-40B4-BE49-F238E27FC236}">
                <a16:creationId xmlns:a16="http://schemas.microsoft.com/office/drawing/2014/main" id="{C2131027-180A-4F9A-B055-84FD80F8B651}"/>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5F667BB1-89B1-4A09-A0FB-5DD051E4024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DC26B9C-41EA-40F9-9C8C-B573FD0F90B0}"/>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1B38031-26DA-4A4B-BD70-FDEFB966EDFF}" type="slidenum">
              <a:rPr lang="en-CA" altLang="en-US" sz="1200" i="0">
                <a:latin typeface="Tahoma" panose="020B0604030504040204" pitchFamily="34" charset="0"/>
              </a:rPr>
              <a:pPr/>
              <a:t>42</a:t>
            </a:fld>
            <a:endParaRPr lang="en-CA" altLang="en-US" sz="1200" i="0">
              <a:latin typeface="Tahoma" panose="020B0604030504040204" pitchFamily="34" charset="0"/>
            </a:endParaRPr>
          </a:p>
        </p:txBody>
      </p:sp>
      <p:sp>
        <p:nvSpPr>
          <p:cNvPr id="92163" name="Rectangle 2">
            <a:extLst>
              <a:ext uri="{FF2B5EF4-FFF2-40B4-BE49-F238E27FC236}">
                <a16:creationId xmlns:a16="http://schemas.microsoft.com/office/drawing/2014/main" id="{CF6218A8-ED88-4ABC-B013-6309E10AAC0B}"/>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C28A1C23-78D4-4287-9074-643C31DADE1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BCB7DF5-8466-46F1-945B-B169B3C767D5}"/>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2B2BC94-A422-486B-BC16-14CE86E53532}" type="slidenum">
              <a:rPr lang="en-CA" altLang="en-US" sz="1200" i="0">
                <a:latin typeface="Tahoma" panose="020B0604030504040204" pitchFamily="34" charset="0"/>
              </a:rPr>
              <a:pPr/>
              <a:t>46</a:t>
            </a:fld>
            <a:endParaRPr lang="en-CA" altLang="en-US" sz="1200" i="0">
              <a:latin typeface="Tahoma" panose="020B0604030504040204" pitchFamily="34" charset="0"/>
            </a:endParaRPr>
          </a:p>
        </p:txBody>
      </p:sp>
      <p:sp>
        <p:nvSpPr>
          <p:cNvPr id="94211" name="Rectangle 2">
            <a:extLst>
              <a:ext uri="{FF2B5EF4-FFF2-40B4-BE49-F238E27FC236}">
                <a16:creationId xmlns:a16="http://schemas.microsoft.com/office/drawing/2014/main" id="{CEE28AD1-F3C4-4EDE-92B3-8AA876BFBDE8}"/>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0F5F4DD4-E840-4306-AB26-A55651EBD31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BDED05C3-4F46-4331-8D2D-9C02E1811F5C}"/>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8787A279-F547-423D-BB6B-A18763F0C85A}" type="slidenum">
              <a:rPr lang="en-CA" altLang="en-US" sz="1200" i="0">
                <a:latin typeface="Tahoma" panose="020B0604030504040204" pitchFamily="34" charset="0"/>
              </a:rPr>
              <a:pPr/>
              <a:t>57</a:t>
            </a:fld>
            <a:endParaRPr lang="en-CA" altLang="en-US" sz="1200" i="0">
              <a:latin typeface="Tahoma" panose="020B0604030504040204" pitchFamily="34" charset="0"/>
            </a:endParaRPr>
          </a:p>
        </p:txBody>
      </p:sp>
      <p:sp>
        <p:nvSpPr>
          <p:cNvPr id="104451" name="Rectangle 2">
            <a:extLst>
              <a:ext uri="{FF2B5EF4-FFF2-40B4-BE49-F238E27FC236}">
                <a16:creationId xmlns:a16="http://schemas.microsoft.com/office/drawing/2014/main" id="{163E18BA-B865-401A-BA68-1F3DF0F43D8B}"/>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692EC195-9531-4DE4-92B7-721DDD06DD0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A09AED55-FD2A-44C7-9065-E6C5EFDB7FD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98CC2D0F-2C11-4EDF-8269-87D5A16B1C13}" type="slidenum">
              <a:rPr lang="en-CA" altLang="en-US" sz="1200" i="0">
                <a:latin typeface="Tahoma" panose="020B0604030504040204" pitchFamily="34" charset="0"/>
              </a:rPr>
              <a:pPr/>
              <a:t>58</a:t>
            </a:fld>
            <a:endParaRPr lang="en-CA" altLang="en-US" sz="1200" i="0">
              <a:latin typeface="Tahoma" panose="020B0604030504040204" pitchFamily="34" charset="0"/>
            </a:endParaRPr>
          </a:p>
        </p:txBody>
      </p:sp>
      <p:sp>
        <p:nvSpPr>
          <p:cNvPr id="106499" name="Rectangle 2">
            <a:extLst>
              <a:ext uri="{FF2B5EF4-FFF2-40B4-BE49-F238E27FC236}">
                <a16:creationId xmlns:a16="http://schemas.microsoft.com/office/drawing/2014/main" id="{ECA61AF6-7DB5-4DA8-9107-93211F605B45}"/>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88AE8743-B529-4468-B141-EB9E2B499A43}"/>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ACCFB9C7-1676-41FD-8D2F-EB560A0080B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B88E333D-87AB-481E-BAFC-3A5CE7B38CE0}" type="slidenum">
              <a:rPr lang="en-CA" altLang="en-US" sz="1200" i="0">
                <a:latin typeface="Tahoma" panose="020B0604030504040204" pitchFamily="34" charset="0"/>
              </a:rPr>
              <a:pPr/>
              <a:t>59</a:t>
            </a:fld>
            <a:endParaRPr lang="en-CA" altLang="en-US" sz="1200" i="0">
              <a:latin typeface="Tahoma" panose="020B0604030504040204" pitchFamily="34" charset="0"/>
            </a:endParaRPr>
          </a:p>
        </p:txBody>
      </p:sp>
      <p:sp>
        <p:nvSpPr>
          <p:cNvPr id="108547" name="Rectangle 2">
            <a:extLst>
              <a:ext uri="{FF2B5EF4-FFF2-40B4-BE49-F238E27FC236}">
                <a16:creationId xmlns:a16="http://schemas.microsoft.com/office/drawing/2014/main" id="{79A71D53-10B0-43D8-B4CE-273A592BB1C0}"/>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5259B1EB-1916-4F15-8561-8722999F793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5A685DB3-7288-4762-80C9-3BFE30C307B0}"/>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8F58D4B4-B6BD-41C7-BCE1-4C6972EE30FD}" type="slidenum">
              <a:rPr lang="en-CA" altLang="en-US" sz="1200" i="0">
                <a:latin typeface="Tahoma" panose="020B0604030504040204" pitchFamily="34" charset="0"/>
              </a:rPr>
              <a:pPr/>
              <a:t>60</a:t>
            </a:fld>
            <a:endParaRPr lang="en-CA" altLang="en-US" sz="1200" i="0">
              <a:latin typeface="Tahoma" panose="020B0604030504040204" pitchFamily="34" charset="0"/>
            </a:endParaRPr>
          </a:p>
        </p:txBody>
      </p:sp>
      <p:sp>
        <p:nvSpPr>
          <p:cNvPr id="783362" name="Rectangle 2">
            <a:extLst>
              <a:ext uri="{FF2B5EF4-FFF2-40B4-BE49-F238E27FC236}">
                <a16:creationId xmlns:a16="http://schemas.microsoft.com/office/drawing/2014/main" id="{9596FBA4-9335-4A4F-A08D-1DBBE8427C39}"/>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A5084A-3B04-4171-B52D-CA63ADAD8F9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A9C29E9-CF78-4CD8-8058-CFB425E927D0}"/>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6322391C-0A2D-4F8E-9DB3-B03FB03282B8}" type="slidenum">
              <a:rPr lang="en-CA" altLang="en-US" sz="1200" i="0">
                <a:latin typeface="Tahoma" panose="020B0604030504040204" pitchFamily="34" charset="0"/>
              </a:rPr>
              <a:pPr/>
              <a:t>17</a:t>
            </a:fld>
            <a:endParaRPr lang="en-CA" altLang="en-US" sz="1200" i="0">
              <a:latin typeface="Tahoma" panose="020B0604030504040204" pitchFamily="34" charset="0"/>
            </a:endParaRPr>
          </a:p>
        </p:txBody>
      </p:sp>
      <p:sp>
        <p:nvSpPr>
          <p:cNvPr id="45059" name="Rectangle 2">
            <a:extLst>
              <a:ext uri="{FF2B5EF4-FFF2-40B4-BE49-F238E27FC236}">
                <a16:creationId xmlns:a16="http://schemas.microsoft.com/office/drawing/2014/main" id="{FDE5A17D-253C-424B-AD8D-1992F7DD20A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5E17417D-4ABA-406D-8A71-221D7918B5C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D43D8C37-0ED3-4936-90A0-68416A60EEA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01FEAA72-8DED-43ED-8951-98BD164CF415}" type="slidenum">
              <a:rPr lang="en-CA" altLang="en-US" sz="1200" i="0">
                <a:latin typeface="Tahoma" panose="020B0604030504040204" pitchFamily="34" charset="0"/>
              </a:rPr>
              <a:pPr/>
              <a:t>61</a:t>
            </a:fld>
            <a:endParaRPr lang="en-CA" altLang="en-US" sz="1200" i="0">
              <a:latin typeface="Tahoma" panose="020B0604030504040204" pitchFamily="34" charset="0"/>
            </a:endParaRPr>
          </a:p>
        </p:txBody>
      </p:sp>
      <p:sp>
        <p:nvSpPr>
          <p:cNvPr id="783362" name="Rectangle 2">
            <a:extLst>
              <a:ext uri="{FF2B5EF4-FFF2-40B4-BE49-F238E27FC236}">
                <a16:creationId xmlns:a16="http://schemas.microsoft.com/office/drawing/2014/main" id="{889B7207-FBA9-4735-8F26-9D164C01AF87}"/>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B51ECF30-56C9-47AD-ACEC-581A420AC5A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494E9FF9-3C10-4F25-8FF5-EAF92A422B5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FE4102A8-560E-43E3-80E2-8BD6238A553C}" type="slidenum">
              <a:rPr lang="en-CA" altLang="en-US" sz="1200" i="0">
                <a:latin typeface="Tahoma" panose="020B0604030504040204" pitchFamily="34" charset="0"/>
              </a:rPr>
              <a:pPr/>
              <a:t>62</a:t>
            </a:fld>
            <a:endParaRPr lang="en-CA" altLang="en-US" sz="1200" i="0">
              <a:latin typeface="Tahoma" panose="020B0604030504040204" pitchFamily="34" charset="0"/>
            </a:endParaRPr>
          </a:p>
        </p:txBody>
      </p:sp>
      <p:sp>
        <p:nvSpPr>
          <p:cNvPr id="783362" name="Rectangle 2">
            <a:extLst>
              <a:ext uri="{FF2B5EF4-FFF2-40B4-BE49-F238E27FC236}">
                <a16:creationId xmlns:a16="http://schemas.microsoft.com/office/drawing/2014/main" id="{48B00E5F-55F7-44D1-B555-8C9B8DC64B52}"/>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B2A6F4EF-8415-4C12-9C06-D2825BBFDEE3}"/>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E6958CC1-A737-448A-8406-4AA46AFFD08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463035B6-B385-44AE-9FC1-2E802F4016EB}" type="slidenum">
              <a:rPr lang="en-CA" altLang="en-US" sz="1200" i="0">
                <a:latin typeface="Tahoma" panose="020B0604030504040204" pitchFamily="34" charset="0"/>
              </a:rPr>
              <a:pPr/>
              <a:t>63</a:t>
            </a:fld>
            <a:endParaRPr lang="en-CA" altLang="en-US" sz="1200" i="0">
              <a:latin typeface="Tahoma" panose="020B0604030504040204" pitchFamily="34" charset="0"/>
            </a:endParaRPr>
          </a:p>
        </p:txBody>
      </p:sp>
      <p:sp>
        <p:nvSpPr>
          <p:cNvPr id="812034" name="Rectangle 2">
            <a:extLst>
              <a:ext uri="{FF2B5EF4-FFF2-40B4-BE49-F238E27FC236}">
                <a16:creationId xmlns:a16="http://schemas.microsoft.com/office/drawing/2014/main" id="{CB59383A-876E-4AE6-A4AD-EBACF7AEA94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510A8F97-20A7-4A99-84D6-282B3A9E3DE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2EB6AD6-E714-448C-8229-DE5B137230C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8842F3B-5D54-4EDA-AE50-E4BDA0ADC8A1}" type="slidenum">
              <a:rPr lang="en-CA" altLang="en-US" sz="1200" i="0">
                <a:latin typeface="Tahoma" panose="020B0604030504040204" pitchFamily="34" charset="0"/>
              </a:rPr>
              <a:pPr/>
              <a:t>64</a:t>
            </a:fld>
            <a:endParaRPr lang="en-CA" altLang="en-US" sz="1200" i="0">
              <a:latin typeface="Tahoma" panose="020B0604030504040204" pitchFamily="34" charset="0"/>
            </a:endParaRPr>
          </a:p>
        </p:txBody>
      </p:sp>
      <p:sp>
        <p:nvSpPr>
          <p:cNvPr id="816130" name="Rectangle 2">
            <a:extLst>
              <a:ext uri="{FF2B5EF4-FFF2-40B4-BE49-F238E27FC236}">
                <a16:creationId xmlns:a16="http://schemas.microsoft.com/office/drawing/2014/main" id="{6A0EA7FC-757A-48B3-B1FA-49DB49EC4888}"/>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039E6C52-AD6E-4A5C-89F1-2B2A2BAD0C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E736FE75-D24B-4E5B-AE07-3F6B0FA1039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35AE1D2B-67B5-482F-81FC-F124AA1F747D}" type="slidenum">
              <a:rPr lang="en-CA" altLang="en-US" sz="1200" i="0">
                <a:latin typeface="Tahoma" panose="020B0604030504040204" pitchFamily="34" charset="0"/>
              </a:rPr>
              <a:pPr/>
              <a:t>67</a:t>
            </a:fld>
            <a:endParaRPr lang="en-CA" altLang="en-US" sz="1200" i="0">
              <a:latin typeface="Tahoma" panose="020B0604030504040204" pitchFamily="34" charset="0"/>
            </a:endParaRPr>
          </a:p>
        </p:txBody>
      </p:sp>
      <p:sp>
        <p:nvSpPr>
          <p:cNvPr id="104451" name="Rectangle 2">
            <a:extLst>
              <a:ext uri="{FF2B5EF4-FFF2-40B4-BE49-F238E27FC236}">
                <a16:creationId xmlns:a16="http://schemas.microsoft.com/office/drawing/2014/main" id="{900932F5-9FCE-48F0-AD2A-3B283336C4DC}"/>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EAE86AC1-9489-45A8-AD48-AFD14DF858F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09B1C1D6-6210-466B-8A56-72F4A83A887D}"/>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C121127-632C-4C1C-B0CF-0BEC332B497F}" type="slidenum">
              <a:rPr lang="en-CA" altLang="en-US" sz="1200" i="0">
                <a:latin typeface="Tahoma" panose="020B0604030504040204" pitchFamily="34" charset="0"/>
              </a:rPr>
              <a:pPr/>
              <a:t>70</a:t>
            </a:fld>
            <a:endParaRPr lang="en-CA" altLang="en-US" sz="1200" i="0">
              <a:latin typeface="Tahoma" panose="020B0604030504040204" pitchFamily="34" charset="0"/>
            </a:endParaRPr>
          </a:p>
        </p:txBody>
      </p:sp>
      <p:sp>
        <p:nvSpPr>
          <p:cNvPr id="824322" name="Rectangle 2">
            <a:extLst>
              <a:ext uri="{FF2B5EF4-FFF2-40B4-BE49-F238E27FC236}">
                <a16:creationId xmlns:a16="http://schemas.microsoft.com/office/drawing/2014/main" id="{4273F033-BB5B-40FF-AFF5-E5843C3DFA21}"/>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1BBC586C-B755-43E1-8868-B62F5AEDBE21}"/>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28CC02D-6CDA-4B68-9CB7-5B8C25957A2F}"/>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5A4EA2D8-50A1-4265-AFB1-B6531D264864}" type="slidenum">
              <a:rPr lang="en-CA" altLang="en-US" sz="1200" i="0">
                <a:latin typeface="Tahoma" panose="020B0604030504040204" pitchFamily="34" charset="0"/>
              </a:rPr>
              <a:pPr/>
              <a:t>71</a:t>
            </a:fld>
            <a:endParaRPr lang="en-CA" altLang="en-US" sz="1200" i="0">
              <a:latin typeface="Tahoma" panose="020B0604030504040204" pitchFamily="34" charset="0"/>
            </a:endParaRPr>
          </a:p>
        </p:txBody>
      </p:sp>
      <p:sp>
        <p:nvSpPr>
          <p:cNvPr id="826370" name="Rectangle 2">
            <a:extLst>
              <a:ext uri="{FF2B5EF4-FFF2-40B4-BE49-F238E27FC236}">
                <a16:creationId xmlns:a16="http://schemas.microsoft.com/office/drawing/2014/main" id="{F389590D-979F-430B-92F6-FDA2DC75B100}"/>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9F8441AB-C476-4B1B-89F7-F0C3FB0AB7D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A6161794-081C-4EF5-9D86-999FAE3C85BA}"/>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3FA1BE7-26EA-4533-BB92-BA912D61A654}" type="slidenum">
              <a:rPr lang="en-CA" altLang="en-US" sz="1200" i="0">
                <a:latin typeface="Tahoma" panose="020B0604030504040204" pitchFamily="34" charset="0"/>
              </a:rPr>
              <a:pPr/>
              <a:t>72</a:t>
            </a:fld>
            <a:endParaRPr lang="en-CA" altLang="en-US" sz="1200" i="0">
              <a:latin typeface="Tahoma" panose="020B0604030504040204" pitchFamily="34" charset="0"/>
            </a:endParaRPr>
          </a:p>
        </p:txBody>
      </p:sp>
      <p:sp>
        <p:nvSpPr>
          <p:cNvPr id="110595" name="Rectangle 2">
            <a:extLst>
              <a:ext uri="{FF2B5EF4-FFF2-40B4-BE49-F238E27FC236}">
                <a16:creationId xmlns:a16="http://schemas.microsoft.com/office/drawing/2014/main" id="{461058A4-80F1-41B1-A398-5A5F3482BF3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75E6D61C-6BCA-4F6F-BAB8-5779015C546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8A52D2-2334-4214-A610-0433F3236043}" type="slidenum">
              <a:rPr lang="en-IN" smtClean="0"/>
              <a:t>73</a:t>
            </a:fld>
            <a:endParaRPr lang="en-IN"/>
          </a:p>
        </p:txBody>
      </p:sp>
    </p:spTree>
    <p:extLst>
      <p:ext uri="{BB962C8B-B14F-4D97-AF65-F5344CB8AC3E}">
        <p14:creationId xmlns:p14="http://schemas.microsoft.com/office/powerpoint/2010/main" val="2777455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8A52D2-2334-4214-A610-0433F3236043}" type="slidenum">
              <a:rPr lang="en-IN" smtClean="0"/>
              <a:t>76</a:t>
            </a:fld>
            <a:endParaRPr lang="en-IN"/>
          </a:p>
        </p:txBody>
      </p:sp>
    </p:spTree>
    <p:extLst>
      <p:ext uri="{BB962C8B-B14F-4D97-AF65-F5344CB8AC3E}">
        <p14:creationId xmlns:p14="http://schemas.microsoft.com/office/powerpoint/2010/main" val="78224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496AC83-60AD-4480-BB8B-C3C16E1741B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84E84A2-7499-4884-85C3-741B6F85783E}" type="slidenum">
              <a:rPr lang="en-CA" altLang="en-US" sz="1200" i="0">
                <a:latin typeface="Tahoma" panose="020B0604030504040204" pitchFamily="34" charset="0"/>
              </a:rPr>
              <a:pPr/>
              <a:t>18</a:t>
            </a:fld>
            <a:endParaRPr lang="en-CA" altLang="en-US" sz="1200" i="0">
              <a:latin typeface="Tahoma" panose="020B0604030504040204" pitchFamily="34" charset="0"/>
            </a:endParaRPr>
          </a:p>
        </p:txBody>
      </p:sp>
      <p:sp>
        <p:nvSpPr>
          <p:cNvPr id="47107" name="Rectangle 2">
            <a:extLst>
              <a:ext uri="{FF2B5EF4-FFF2-40B4-BE49-F238E27FC236}">
                <a16:creationId xmlns:a16="http://schemas.microsoft.com/office/drawing/2014/main" id="{B708434A-AA87-476F-B6D1-E7459D58A2CB}"/>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1BC0F915-193A-4726-8963-1BCB5CAA7FF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2B4D887-554B-4298-912E-FDFF88A334B9}"/>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E98BACD3-E8DC-4DB0-9420-30BDC845471D}" type="slidenum">
              <a:rPr lang="en-CA" altLang="en-US" sz="1200" i="0">
                <a:latin typeface="Tahoma" panose="020B0604030504040204" pitchFamily="34" charset="0"/>
              </a:rPr>
              <a:pPr/>
              <a:t>19</a:t>
            </a:fld>
            <a:endParaRPr lang="en-CA" altLang="en-US" sz="1200" i="0">
              <a:latin typeface="Tahoma" panose="020B0604030504040204" pitchFamily="34" charset="0"/>
            </a:endParaRPr>
          </a:p>
        </p:txBody>
      </p:sp>
      <p:sp>
        <p:nvSpPr>
          <p:cNvPr id="49155" name="Rectangle 2">
            <a:extLst>
              <a:ext uri="{FF2B5EF4-FFF2-40B4-BE49-F238E27FC236}">
                <a16:creationId xmlns:a16="http://schemas.microsoft.com/office/drawing/2014/main" id="{5BC7BFCE-B186-4CB7-BD03-8D0CFA4D304A}"/>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E36F6C76-B13E-4526-AFF6-7A09AACDAF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7D0198E-2987-42A0-9CE1-9A56718ED90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E2CE7DE1-DFA8-4D1C-9BAC-CC233AE721B0}" type="slidenum">
              <a:rPr lang="en-CA" altLang="en-US" sz="1200" i="0">
                <a:latin typeface="Tahoma" panose="020B0604030504040204" pitchFamily="34" charset="0"/>
              </a:rPr>
              <a:pPr/>
              <a:t>20</a:t>
            </a:fld>
            <a:endParaRPr lang="en-CA" altLang="en-US" sz="1200" i="0">
              <a:latin typeface="Tahoma" panose="020B0604030504040204" pitchFamily="34" charset="0"/>
            </a:endParaRPr>
          </a:p>
        </p:txBody>
      </p:sp>
      <p:sp>
        <p:nvSpPr>
          <p:cNvPr id="49155" name="Rectangle 2">
            <a:extLst>
              <a:ext uri="{FF2B5EF4-FFF2-40B4-BE49-F238E27FC236}">
                <a16:creationId xmlns:a16="http://schemas.microsoft.com/office/drawing/2014/main" id="{BAE51A1B-B3E0-481E-BDAF-7AC49118034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651FF078-8432-4546-BA50-58F5B2516E1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4346EDC-1940-48D9-A7AC-1A05AAFD2303}"/>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07A02001-D96D-42D8-A7EA-D80C9715F655}" type="slidenum">
              <a:rPr lang="en-CA" altLang="en-US" sz="1200" i="0">
                <a:latin typeface="Tahoma" panose="020B0604030504040204" pitchFamily="34" charset="0"/>
              </a:rPr>
              <a:pPr/>
              <a:t>21</a:t>
            </a:fld>
            <a:endParaRPr lang="en-CA" altLang="en-US" sz="1200" i="0">
              <a:latin typeface="Tahoma" panose="020B0604030504040204" pitchFamily="34" charset="0"/>
            </a:endParaRPr>
          </a:p>
        </p:txBody>
      </p:sp>
      <p:sp>
        <p:nvSpPr>
          <p:cNvPr id="49155" name="Rectangle 2">
            <a:extLst>
              <a:ext uri="{FF2B5EF4-FFF2-40B4-BE49-F238E27FC236}">
                <a16:creationId xmlns:a16="http://schemas.microsoft.com/office/drawing/2014/main" id="{4C33C82A-1A83-4B5D-B08D-A3957663C01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15675897-B0FF-49A0-9F53-1FDA0FD82FD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8A52D2-2334-4214-A610-0433F3236043}" type="slidenum">
              <a:rPr lang="en-IN" smtClean="0"/>
              <a:t>23</a:t>
            </a:fld>
            <a:endParaRPr lang="en-IN"/>
          </a:p>
        </p:txBody>
      </p:sp>
    </p:spTree>
    <p:extLst>
      <p:ext uri="{BB962C8B-B14F-4D97-AF65-F5344CB8AC3E}">
        <p14:creationId xmlns:p14="http://schemas.microsoft.com/office/powerpoint/2010/main" val="809524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BAB894D-3CC1-49AE-99A6-5753E676896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957533F6-EC62-4A02-8BED-5D0FC25A9906}" type="slidenum">
              <a:rPr lang="en-CA" altLang="en-US" sz="1200" i="0">
                <a:latin typeface="Tahoma" panose="020B0604030504040204" pitchFamily="34" charset="0"/>
              </a:rPr>
              <a:pPr/>
              <a:t>24</a:t>
            </a:fld>
            <a:endParaRPr lang="en-CA" altLang="en-US" sz="1200" i="0">
              <a:latin typeface="Tahoma" panose="020B0604030504040204" pitchFamily="34" charset="0"/>
            </a:endParaRPr>
          </a:p>
        </p:txBody>
      </p:sp>
      <p:sp>
        <p:nvSpPr>
          <p:cNvPr id="63491" name="Rectangle 2">
            <a:extLst>
              <a:ext uri="{FF2B5EF4-FFF2-40B4-BE49-F238E27FC236}">
                <a16:creationId xmlns:a16="http://schemas.microsoft.com/office/drawing/2014/main" id="{B12100ED-14BB-4972-BDBC-C68D5E702545}"/>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7B5DEB35-ED9D-4829-A95E-BAFE4D15EBF3}"/>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60C2CA-056D-41D7-8201-8373691BB6A1}"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144617-D45A-4FA1-9175-ED436DB2ADB1}" type="slidenum">
              <a:rPr lang="en-IN" smtClean="0"/>
              <a:t>‹#›</a:t>
            </a:fld>
            <a:endParaRPr lang="en-IN"/>
          </a:p>
        </p:txBody>
      </p:sp>
    </p:spTree>
    <p:extLst>
      <p:ext uri="{BB962C8B-B14F-4D97-AF65-F5344CB8AC3E}">
        <p14:creationId xmlns:p14="http://schemas.microsoft.com/office/powerpoint/2010/main" val="343795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0C2CA-056D-41D7-8201-8373691BB6A1}"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92217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0C2CA-056D-41D7-8201-8373691BB6A1}"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12176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0C2CA-056D-41D7-8201-8373691BB6A1}"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40050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60C2CA-056D-41D7-8201-8373691BB6A1}" type="datetimeFigureOut">
              <a:rPr lang="en-IN" smtClean="0"/>
              <a:t>14-06-2021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144617-D45A-4FA1-9175-ED436DB2ADB1}" type="slidenum">
              <a:rPr lang="en-IN" smtClean="0"/>
              <a:t>‹#›</a:t>
            </a:fld>
            <a:endParaRPr lang="en-IN"/>
          </a:p>
        </p:txBody>
      </p:sp>
    </p:spTree>
    <p:extLst>
      <p:ext uri="{BB962C8B-B14F-4D97-AF65-F5344CB8AC3E}">
        <p14:creationId xmlns:p14="http://schemas.microsoft.com/office/powerpoint/2010/main" val="178634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60C2CA-056D-41D7-8201-8373691BB6A1}"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104763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60C2CA-056D-41D7-8201-8373691BB6A1}" type="datetimeFigureOut">
              <a:rPr lang="en-IN" smtClean="0"/>
              <a:t>14-06-2021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334169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60C2CA-056D-41D7-8201-8373691BB6A1}" type="datetimeFigureOut">
              <a:rPr lang="en-IN" smtClean="0"/>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135307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0C2CA-056D-41D7-8201-8373691BB6A1}" type="datetimeFigureOut">
              <a:rPr lang="en-IN" smtClean="0"/>
              <a:t>14-06-2021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1800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0C2CA-056D-41D7-8201-8373691BB6A1}"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18600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0C2CA-056D-41D7-8201-8373691BB6A1}" type="datetimeFigureOut">
              <a:rPr lang="en-IN" smtClean="0"/>
              <a:t>14-06-2021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144617-D45A-4FA1-9175-ED436DB2ADB1}" type="slidenum">
              <a:rPr lang="en-IN" smtClean="0"/>
              <a:t>‹#›</a:t>
            </a:fld>
            <a:endParaRPr lang="en-IN"/>
          </a:p>
        </p:txBody>
      </p:sp>
    </p:spTree>
    <p:extLst>
      <p:ext uri="{BB962C8B-B14F-4D97-AF65-F5344CB8AC3E}">
        <p14:creationId xmlns:p14="http://schemas.microsoft.com/office/powerpoint/2010/main" val="3458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60C2CA-056D-41D7-8201-8373691BB6A1}" type="datetimeFigureOut">
              <a:rPr lang="en-IN" smtClean="0"/>
              <a:t>14-06-2021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144617-D45A-4FA1-9175-ED436DB2ADB1}" type="slidenum">
              <a:rPr lang="en-IN" smtClean="0"/>
              <a:t>‹#›</a:t>
            </a:fld>
            <a:endParaRPr lang="en-IN"/>
          </a:p>
        </p:txBody>
      </p:sp>
    </p:spTree>
    <p:extLst>
      <p:ext uri="{BB962C8B-B14F-4D97-AF65-F5344CB8AC3E}">
        <p14:creationId xmlns:p14="http://schemas.microsoft.com/office/powerpoint/2010/main" val="401287506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3E0E-BA4B-4644-B288-AC94305923AB}"/>
              </a:ext>
            </a:extLst>
          </p:cNvPr>
          <p:cNvSpPr>
            <a:spLocks noGrp="1"/>
          </p:cNvSpPr>
          <p:nvPr>
            <p:ph type="ctrTitle"/>
          </p:nvPr>
        </p:nvSpPr>
        <p:spPr/>
        <p:txBody>
          <a:bodyPr/>
          <a:lstStyle/>
          <a:p>
            <a:r>
              <a:rPr lang="en-US" dirty="0"/>
              <a:t>Database Design</a:t>
            </a:r>
            <a:endParaRPr lang="en-IN" dirty="0"/>
          </a:p>
        </p:txBody>
      </p:sp>
      <p:sp>
        <p:nvSpPr>
          <p:cNvPr id="3" name="Subtitle 2">
            <a:extLst>
              <a:ext uri="{FF2B5EF4-FFF2-40B4-BE49-F238E27FC236}">
                <a16:creationId xmlns:a16="http://schemas.microsoft.com/office/drawing/2014/main" id="{45864892-6816-4017-8AEC-9EA10F2E76AF}"/>
              </a:ext>
            </a:extLst>
          </p:cNvPr>
          <p:cNvSpPr>
            <a:spLocks noGrp="1"/>
          </p:cNvSpPr>
          <p:nvPr>
            <p:ph type="subTitle" idx="1"/>
          </p:nvPr>
        </p:nvSpPr>
        <p:spPr/>
        <p:txBody>
          <a:bodyPr>
            <a:noAutofit/>
          </a:bodyPr>
          <a:lstStyle/>
          <a:p>
            <a:r>
              <a:rPr lang="en-US" sz="2000" dirty="0"/>
              <a:t>CM Suvarna Varma</a:t>
            </a:r>
          </a:p>
          <a:p>
            <a:r>
              <a:rPr lang="en-US" sz="2000" dirty="0"/>
              <a:t>Assoc Prof</a:t>
            </a:r>
          </a:p>
          <a:p>
            <a:r>
              <a:rPr lang="en-US" sz="2000" dirty="0"/>
              <a:t>VVIT</a:t>
            </a:r>
          </a:p>
          <a:p>
            <a:r>
              <a:rPr lang="en-IN" sz="2000" dirty="0"/>
              <a:t>UNIT 4 part 1/2</a:t>
            </a:r>
          </a:p>
        </p:txBody>
      </p:sp>
    </p:spTree>
    <p:extLst>
      <p:ext uri="{BB962C8B-B14F-4D97-AF65-F5344CB8AC3E}">
        <p14:creationId xmlns:p14="http://schemas.microsoft.com/office/powerpoint/2010/main" val="244690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8661-A286-4EE1-8443-8332AB274E51}"/>
              </a:ext>
            </a:extLst>
          </p:cNvPr>
          <p:cNvSpPr>
            <a:spLocks noGrp="1"/>
          </p:cNvSpPr>
          <p:nvPr>
            <p:ph type="title"/>
          </p:nvPr>
        </p:nvSpPr>
        <p:spPr/>
        <p:txBody>
          <a:bodyPr/>
          <a:lstStyle/>
          <a:p>
            <a:r>
              <a:rPr lang="en-US" dirty="0" err="1"/>
              <a:t>Anamolies</a:t>
            </a:r>
            <a:endParaRPr lang="en-IN" dirty="0"/>
          </a:p>
        </p:txBody>
      </p:sp>
      <p:sp>
        <p:nvSpPr>
          <p:cNvPr id="3" name="Content Placeholder 2">
            <a:extLst>
              <a:ext uri="{FF2B5EF4-FFF2-40B4-BE49-F238E27FC236}">
                <a16:creationId xmlns:a16="http://schemas.microsoft.com/office/drawing/2014/main" id="{DA309B62-B31A-4CA0-8158-9FAEA6224B9E}"/>
              </a:ext>
            </a:extLst>
          </p:cNvPr>
          <p:cNvSpPr>
            <a:spLocks noGrp="1"/>
          </p:cNvSpPr>
          <p:nvPr>
            <p:ph idx="1"/>
          </p:nvPr>
        </p:nvSpPr>
        <p:spPr/>
        <p:txBody>
          <a:bodyPr>
            <a:normAutofit fontScale="92500" lnSpcReduction="10000"/>
          </a:bodyPr>
          <a:lstStyle/>
          <a:p>
            <a:r>
              <a:rPr lang="en-US" sz="4000" dirty="0">
                <a:cs typeface="Times New Roman" pitchFamily="18" charset="0"/>
              </a:rPr>
              <a:t>Mixing attributes of multiple entities may cause problems</a:t>
            </a:r>
            <a:r>
              <a:rPr lang="en-US" sz="4000" dirty="0"/>
              <a:t> </a:t>
            </a:r>
          </a:p>
          <a:p>
            <a:pPr eaLnBrk="1" hangingPunct="1"/>
            <a:r>
              <a:rPr lang="en-US" altLang="en-US" sz="2800" dirty="0"/>
              <a:t>Information is stored redundantly </a:t>
            </a:r>
          </a:p>
          <a:p>
            <a:pPr lvl="1" eaLnBrk="1" hangingPunct="1"/>
            <a:r>
              <a:rPr lang="en-US" altLang="en-US" sz="2800" dirty="0"/>
              <a:t>Wastes storage</a:t>
            </a:r>
          </a:p>
          <a:p>
            <a:pPr marL="274320" lvl="1" indent="0" eaLnBrk="1" hangingPunct="1">
              <a:buNone/>
            </a:pPr>
            <a:endParaRPr lang="en-US" altLang="en-US" sz="2800" dirty="0"/>
          </a:p>
          <a:p>
            <a:pPr lvl="1" eaLnBrk="1" hangingPunct="1"/>
            <a:r>
              <a:rPr lang="en-US" altLang="en-US" sz="2800" dirty="0"/>
              <a:t>Causes problems with update anomalies</a:t>
            </a:r>
          </a:p>
          <a:p>
            <a:pPr lvl="2" eaLnBrk="1" hangingPunct="1"/>
            <a:r>
              <a:rPr lang="en-US" altLang="en-US" sz="2800" dirty="0"/>
              <a:t>Insertion anomalies</a:t>
            </a:r>
          </a:p>
          <a:p>
            <a:pPr lvl="2" eaLnBrk="1" hangingPunct="1"/>
            <a:r>
              <a:rPr lang="en-US" altLang="en-US" sz="2800" dirty="0"/>
              <a:t>Deletion anomalies</a:t>
            </a:r>
          </a:p>
          <a:p>
            <a:pPr lvl="2" eaLnBrk="1" hangingPunct="1"/>
            <a:r>
              <a:rPr lang="en-US" altLang="en-US" sz="2800" dirty="0"/>
              <a:t>Modification anomalies </a:t>
            </a:r>
          </a:p>
          <a:p>
            <a:endParaRPr lang="en-IN" sz="2800" dirty="0"/>
          </a:p>
        </p:txBody>
      </p:sp>
    </p:spTree>
    <p:extLst>
      <p:ext uri="{BB962C8B-B14F-4D97-AF65-F5344CB8AC3E}">
        <p14:creationId xmlns:p14="http://schemas.microsoft.com/office/powerpoint/2010/main" val="4911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133600" y="484188"/>
            <a:ext cx="10058400" cy="1609725"/>
          </a:xfrm>
        </p:spPr>
        <p:txBody>
          <a:bodyPr anchor="ctr"/>
          <a:lstStyle/>
          <a:p>
            <a:r>
              <a:rPr lang="en-US" b="1">
                <a:cs typeface="Times New Roman" pitchFamily="18" charset="0"/>
              </a:rPr>
              <a:t>EXAMPLE OF ANOMALIES</a:t>
            </a:r>
            <a:r>
              <a:rPr lang="en-US"/>
              <a:t> </a:t>
            </a:r>
          </a:p>
        </p:txBody>
      </p:sp>
      <p:sp>
        <p:nvSpPr>
          <p:cNvPr id="25603" name="Rectangle 3"/>
          <p:cNvSpPr>
            <a:spLocks noGrp="1" noChangeArrowheads="1"/>
          </p:cNvSpPr>
          <p:nvPr>
            <p:ph type="body" idx="4294967295"/>
          </p:nvPr>
        </p:nvSpPr>
        <p:spPr>
          <a:xfrm>
            <a:off x="2133600" y="2120900"/>
            <a:ext cx="10058400" cy="4051300"/>
          </a:xfrm>
        </p:spPr>
        <p:txBody>
          <a:bodyPr>
            <a:normAutofit/>
          </a:bodyPr>
          <a:lstStyle/>
          <a:p>
            <a:pPr>
              <a:buFont typeface="Wingdings" pitchFamily="2" charset="2"/>
              <a:buNone/>
            </a:pPr>
            <a:r>
              <a:rPr lang="en-US" sz="2800" dirty="0"/>
              <a:t> </a:t>
            </a:r>
            <a:r>
              <a:rPr lang="en-US" sz="2800" dirty="0">
                <a:cs typeface="Times New Roman" pitchFamily="18" charset="0"/>
              </a:rPr>
              <a:t>Consider the relation:</a:t>
            </a:r>
          </a:p>
          <a:p>
            <a:pPr>
              <a:buFont typeface="Wingdings" pitchFamily="2" charset="2"/>
              <a:buNone/>
            </a:pPr>
            <a:r>
              <a:rPr lang="en-US" dirty="0">
                <a:solidFill>
                  <a:schemeClr val="folHlink"/>
                </a:solidFill>
                <a:cs typeface="Times New Roman" pitchFamily="18" charset="0"/>
              </a:rPr>
              <a:t>    </a:t>
            </a:r>
            <a:r>
              <a:rPr lang="en-US" dirty="0">
                <a:solidFill>
                  <a:schemeClr val="accent1"/>
                </a:solidFill>
                <a:cs typeface="Times New Roman" pitchFamily="18" charset="0"/>
              </a:rPr>
              <a:t>EMP_PROJ ( </a:t>
            </a:r>
            <a:r>
              <a:rPr lang="en-US" u="sng" dirty="0">
                <a:solidFill>
                  <a:schemeClr val="accent1"/>
                </a:solidFill>
                <a:cs typeface="Times New Roman" pitchFamily="18" charset="0"/>
              </a:rPr>
              <a:t>Emp#, </a:t>
            </a:r>
            <a:r>
              <a:rPr lang="en-US" u="sng" dirty="0" err="1">
                <a:solidFill>
                  <a:schemeClr val="accent1"/>
                </a:solidFill>
                <a:cs typeface="Times New Roman" pitchFamily="18" charset="0"/>
              </a:rPr>
              <a:t>Proj</a:t>
            </a:r>
            <a:r>
              <a:rPr lang="en-US" u="sng" dirty="0">
                <a:solidFill>
                  <a:schemeClr val="accent1"/>
                </a:solidFill>
                <a:cs typeface="Times New Roman" pitchFamily="18" charset="0"/>
              </a:rPr>
              <a:t>#,</a:t>
            </a:r>
            <a:r>
              <a:rPr lang="en-US" dirty="0">
                <a:solidFill>
                  <a:schemeClr val="accent1"/>
                </a:solidFill>
                <a:cs typeface="Times New Roman" pitchFamily="18" charset="0"/>
              </a:rPr>
              <a:t> </a:t>
            </a:r>
            <a:r>
              <a:rPr lang="en-US" dirty="0" err="1">
                <a:solidFill>
                  <a:schemeClr val="accent1"/>
                </a:solidFill>
                <a:cs typeface="Times New Roman" pitchFamily="18" charset="0"/>
              </a:rPr>
              <a:t>Ename</a:t>
            </a:r>
            <a:r>
              <a:rPr lang="en-US" dirty="0">
                <a:solidFill>
                  <a:schemeClr val="accent1"/>
                </a:solidFill>
                <a:cs typeface="Times New Roman" pitchFamily="18" charset="0"/>
              </a:rPr>
              <a:t>, </a:t>
            </a:r>
            <a:r>
              <a:rPr lang="en-US" dirty="0" err="1">
                <a:solidFill>
                  <a:schemeClr val="accent1"/>
                </a:solidFill>
                <a:cs typeface="Times New Roman" pitchFamily="18" charset="0"/>
              </a:rPr>
              <a:t>Pname</a:t>
            </a:r>
            <a:r>
              <a:rPr lang="en-US" dirty="0">
                <a:solidFill>
                  <a:schemeClr val="accent1"/>
                </a:solidFill>
                <a:cs typeface="Times New Roman" pitchFamily="18" charset="0"/>
              </a:rPr>
              <a:t>, </a:t>
            </a:r>
            <a:r>
              <a:rPr lang="en-US" dirty="0" err="1">
                <a:solidFill>
                  <a:schemeClr val="accent1"/>
                </a:solidFill>
                <a:cs typeface="Times New Roman" pitchFamily="18" charset="0"/>
              </a:rPr>
              <a:t>No_hours</a:t>
            </a:r>
            <a:r>
              <a:rPr lang="en-US" dirty="0">
                <a:solidFill>
                  <a:schemeClr val="accent1"/>
                </a:solidFill>
                <a:cs typeface="Times New Roman" pitchFamily="18" charset="0"/>
              </a:rPr>
              <a:t>)</a:t>
            </a:r>
            <a:r>
              <a:rPr lang="en-US" dirty="0">
                <a:solidFill>
                  <a:schemeClr val="accent1"/>
                </a:solidFill>
              </a:rPr>
              <a:t> </a:t>
            </a:r>
          </a:p>
          <a:p>
            <a:pPr lvl="1"/>
            <a:r>
              <a:rPr lang="en-US" sz="2400" b="1" dirty="0">
                <a:cs typeface="Times New Roman" pitchFamily="18" charset="0"/>
              </a:rPr>
              <a:t>Update Anomaly</a:t>
            </a:r>
            <a:r>
              <a:rPr lang="en-US" sz="2400" dirty="0"/>
              <a:t> </a:t>
            </a:r>
          </a:p>
          <a:p>
            <a:pPr marL="1085850" lvl="2" indent="-228600"/>
            <a:r>
              <a:rPr lang="en-US" sz="2000" dirty="0">
                <a:cs typeface="Times New Roman" pitchFamily="18" charset="0"/>
              </a:rPr>
              <a:t>Changing the name of  project number P1 from “Billing” to “Customer-Accounting” may cause this update to be made for all 100 employees working on project P1</a:t>
            </a:r>
          </a:p>
          <a:p>
            <a:pPr lvl="1"/>
            <a:r>
              <a:rPr lang="en-US" sz="2400" b="1" dirty="0">
                <a:cs typeface="Times New Roman" pitchFamily="18" charset="0"/>
              </a:rPr>
              <a:t>Insert Anomaly</a:t>
            </a:r>
            <a:r>
              <a:rPr lang="en-US" sz="2400" dirty="0"/>
              <a:t> </a:t>
            </a:r>
          </a:p>
          <a:p>
            <a:pPr marL="1085850" lvl="2" indent="-228600"/>
            <a:r>
              <a:rPr lang="en-US" sz="2000" dirty="0">
                <a:cs typeface="Times New Roman" pitchFamily="18" charset="0"/>
              </a:rPr>
              <a:t>Cannot insert a project unless an employee is assigned to .</a:t>
            </a:r>
          </a:p>
          <a:p>
            <a:pPr marL="1085850" lvl="2" indent="-228600"/>
            <a:r>
              <a:rPr lang="en-US" sz="2000" dirty="0">
                <a:cs typeface="Times New Roman" pitchFamily="18" charset="0"/>
              </a:rPr>
              <a:t>Inversely- Cannot insert an employee unless he/she is assigned to a project.</a:t>
            </a:r>
            <a:r>
              <a:rPr lang="en-US" sz="2000" dirty="0"/>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133600" y="484188"/>
            <a:ext cx="10058400" cy="1609725"/>
          </a:xfrm>
        </p:spPr>
        <p:txBody>
          <a:bodyPr anchor="ctr"/>
          <a:lstStyle/>
          <a:p>
            <a:r>
              <a:rPr lang="en-US" b="1">
                <a:cs typeface="Times New Roman" pitchFamily="18" charset="0"/>
              </a:rPr>
              <a:t>EXAMPLE OF ANOMALIES</a:t>
            </a:r>
          </a:p>
        </p:txBody>
      </p:sp>
      <p:sp>
        <p:nvSpPr>
          <p:cNvPr id="26627" name="Rectangle 3"/>
          <p:cNvSpPr>
            <a:spLocks noGrp="1" noChangeArrowheads="1"/>
          </p:cNvSpPr>
          <p:nvPr>
            <p:ph type="body" idx="4294967295"/>
          </p:nvPr>
        </p:nvSpPr>
        <p:spPr>
          <a:xfrm>
            <a:off x="4495800" y="2405063"/>
            <a:ext cx="7696200" cy="3687762"/>
          </a:xfrm>
        </p:spPr>
        <p:txBody>
          <a:bodyPr/>
          <a:lstStyle/>
          <a:p>
            <a:pPr lvl="1"/>
            <a:r>
              <a:rPr lang="en-US" sz="2400" b="1">
                <a:cs typeface="Times New Roman" pitchFamily="18" charset="0"/>
              </a:rPr>
              <a:t>Delete Anomaly</a:t>
            </a:r>
            <a:r>
              <a:rPr lang="en-US" sz="2400">
                <a:cs typeface="Times New Roman" pitchFamily="18" charset="0"/>
              </a:rPr>
              <a:t> </a:t>
            </a:r>
          </a:p>
          <a:p>
            <a:pPr marL="1085850" lvl="2" indent="-228600"/>
            <a:r>
              <a:rPr lang="en-US" sz="2000">
                <a:cs typeface="Times New Roman" pitchFamily="18" charset="0"/>
              </a:rPr>
              <a:t>When a project is deleted, it will result in deleting all the employees who work on that project. Alternately, if an employee is the sole employee on a project, deleting that employee would result in deleting the corresponding project.</a:t>
            </a:r>
          </a:p>
          <a:p>
            <a:pPr marL="1085850" lvl="2" indent="-228600"/>
            <a:endParaRPr lang="en-US" sz="2000">
              <a:cs typeface="Times New Roman" pitchFamily="18" charset="0"/>
            </a:endParaRPr>
          </a:p>
          <a:p>
            <a:r>
              <a:rPr lang="en-US" sz="2400">
                <a:solidFill>
                  <a:schemeClr val="hlink"/>
                </a:solidFill>
                <a:cs typeface="Times New Roman" pitchFamily="18" charset="0"/>
              </a:rPr>
              <a:t>Design a schema that does not suffer from the insertion, deletion and update anomalies.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fig14_03.jpg">
            <a:extLst>
              <a:ext uri="{FF2B5EF4-FFF2-40B4-BE49-F238E27FC236}">
                <a16:creationId xmlns:a16="http://schemas.microsoft.com/office/drawing/2014/main" id="{DCBFBFA8-7898-491F-8732-4494C63633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1981200"/>
            <a:ext cx="6329362"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E2F1B26-B4F1-450E-BCDF-9F9EE938D514}"/>
              </a:ext>
            </a:extLst>
          </p:cNvPr>
          <p:cNvSpPr txBox="1"/>
          <p:nvPr/>
        </p:nvSpPr>
        <p:spPr>
          <a:xfrm>
            <a:off x="1346982" y="493494"/>
            <a:ext cx="9696156" cy="954107"/>
          </a:xfrm>
          <a:prstGeom prst="rect">
            <a:avLst/>
          </a:prstGeom>
          <a:noFill/>
        </p:spPr>
        <p:txBody>
          <a:bodyPr wrap="square">
            <a:spAutoFit/>
          </a:bodyPr>
          <a:lstStyle/>
          <a:p>
            <a:pPr>
              <a:defRPr/>
            </a:pPr>
            <a:r>
              <a:rPr lang="en-US" altLang="en-US" sz="2800" i="0" kern="0" dirty="0">
                <a:latin typeface="Verdana" charset="0"/>
              </a:rPr>
              <a:t>Two relation schemas suffering from update anomalies. (a) EMP_DEPT and (b) EMP_PROJ.</a:t>
            </a:r>
          </a:p>
        </p:txBody>
      </p:sp>
    </p:spTree>
    <p:extLst>
      <p:ext uri="{BB962C8B-B14F-4D97-AF65-F5344CB8AC3E}">
        <p14:creationId xmlns:p14="http://schemas.microsoft.com/office/powerpoint/2010/main" val="2927833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fig14_04.jpg">
            <a:extLst>
              <a:ext uri="{FF2B5EF4-FFF2-40B4-BE49-F238E27FC236}">
                <a16:creationId xmlns:a16="http://schemas.microsoft.com/office/drawing/2014/main" id="{F9CA011D-CD1E-444B-A566-F1BCD8CFC5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1010" y="323557"/>
            <a:ext cx="8693834" cy="600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32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511E-05E7-4F37-A909-1B84280BDAA1}"/>
              </a:ext>
            </a:extLst>
          </p:cNvPr>
          <p:cNvSpPr>
            <a:spLocks noGrp="1"/>
          </p:cNvSpPr>
          <p:nvPr>
            <p:ph type="title"/>
          </p:nvPr>
        </p:nvSpPr>
        <p:spPr>
          <a:xfrm>
            <a:off x="563411" y="301752"/>
            <a:ext cx="10058400" cy="1006543"/>
          </a:xfrm>
        </p:spPr>
        <p:txBody>
          <a:bodyPr/>
          <a:lstStyle/>
          <a:p>
            <a:r>
              <a:rPr lang="en-US" dirty="0"/>
              <a:t>Relations</a:t>
            </a:r>
            <a:endParaRPr lang="en-IN" dirty="0"/>
          </a:p>
        </p:txBody>
      </p:sp>
      <p:pic>
        <p:nvPicPr>
          <p:cNvPr id="4" name="Picture 6" descr="fig14_01.jpg">
            <a:extLst>
              <a:ext uri="{FF2B5EF4-FFF2-40B4-BE49-F238E27FC236}">
                <a16:creationId xmlns:a16="http://schemas.microsoft.com/office/drawing/2014/main" id="{78CE7472-4C16-4B37-A108-46E296313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750533" y="2120900"/>
            <a:ext cx="2697284"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0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4C944DFF-A917-419D-9156-F702782910DD}"/>
              </a:ext>
            </a:extLst>
          </p:cNvPr>
          <p:cNvSpPr>
            <a:spLocks noGrp="1" noChangeArrowheads="1"/>
          </p:cNvSpPr>
          <p:nvPr>
            <p:ph type="title"/>
          </p:nvPr>
        </p:nvSpPr>
        <p:spPr/>
        <p:txBody>
          <a:bodyPr/>
          <a:lstStyle/>
          <a:p>
            <a:pPr eaLnBrk="1" hangingPunct="1"/>
            <a:r>
              <a:rPr lang="en-US" altLang="en-US" dirty="0"/>
              <a:t>2. Functional Dependencies</a:t>
            </a:r>
          </a:p>
        </p:txBody>
      </p:sp>
      <p:sp>
        <p:nvSpPr>
          <p:cNvPr id="49155" name="Rectangle 7">
            <a:extLst>
              <a:ext uri="{FF2B5EF4-FFF2-40B4-BE49-F238E27FC236}">
                <a16:creationId xmlns:a16="http://schemas.microsoft.com/office/drawing/2014/main" id="{6CBC5CFB-7B72-457F-ADEC-6DF6057D24A1}"/>
              </a:ext>
            </a:extLst>
          </p:cNvPr>
          <p:cNvSpPr>
            <a:spLocks noGrp="1" noChangeArrowheads="1"/>
          </p:cNvSpPr>
          <p:nvPr>
            <p:ph idx="1"/>
          </p:nvPr>
        </p:nvSpPr>
        <p:spPr/>
        <p:txBody>
          <a:bodyPr>
            <a:normAutofit/>
          </a:bodyPr>
          <a:lstStyle/>
          <a:p>
            <a:pPr eaLnBrk="1" hangingPunct="1"/>
            <a:r>
              <a:rPr lang="en-US" altLang="en-US" sz="2400" dirty="0"/>
              <a:t>Functional dependencies (FDs)</a:t>
            </a:r>
          </a:p>
          <a:p>
            <a:pPr lvl="1" eaLnBrk="1" hangingPunct="1"/>
            <a:r>
              <a:rPr lang="en-US" altLang="en-US" sz="2400" dirty="0"/>
              <a:t>Are used to specify </a:t>
            </a:r>
            <a:r>
              <a:rPr lang="en-US" altLang="en-US" sz="2400" i="1" dirty="0"/>
              <a:t>formal measures</a:t>
            </a:r>
            <a:r>
              <a:rPr lang="en-US" altLang="en-US" sz="2400" dirty="0"/>
              <a:t> of the "goodness" of relational designs</a:t>
            </a:r>
          </a:p>
          <a:p>
            <a:pPr lvl="1" eaLnBrk="1" hangingPunct="1"/>
            <a:r>
              <a:rPr lang="en-US" altLang="en-US" sz="2400" dirty="0"/>
              <a:t>And keys are used to define </a:t>
            </a:r>
            <a:r>
              <a:rPr lang="en-US" altLang="en-US" sz="2400" b="1" dirty="0"/>
              <a:t>normal forms</a:t>
            </a:r>
            <a:r>
              <a:rPr lang="en-US" altLang="en-US" sz="2400" dirty="0"/>
              <a:t> for relations</a:t>
            </a:r>
          </a:p>
          <a:p>
            <a:pPr lvl="1" eaLnBrk="1" hangingPunct="1"/>
            <a:r>
              <a:rPr lang="en-US" altLang="en-US" sz="2400" dirty="0"/>
              <a:t>Are </a:t>
            </a:r>
            <a:r>
              <a:rPr lang="en-US" altLang="en-US" sz="2400" b="1" dirty="0"/>
              <a:t>constraints</a:t>
            </a:r>
            <a:r>
              <a:rPr lang="en-US" altLang="en-US" sz="2400" dirty="0"/>
              <a:t> that are derived from the </a:t>
            </a:r>
            <a:r>
              <a:rPr lang="en-US" altLang="en-US" sz="2400" i="1" dirty="0"/>
              <a:t>meaning</a:t>
            </a:r>
            <a:r>
              <a:rPr lang="en-US" altLang="en-US" sz="2400" dirty="0"/>
              <a:t>  and </a:t>
            </a:r>
            <a:r>
              <a:rPr lang="en-US" altLang="en-US" sz="2400" i="1" dirty="0"/>
              <a:t>interrelationships</a:t>
            </a:r>
            <a:r>
              <a:rPr lang="en-US" altLang="en-US" sz="2400" dirty="0"/>
              <a:t>  of the data attributes</a:t>
            </a:r>
          </a:p>
          <a:p>
            <a:pPr eaLnBrk="1" hangingPunct="1"/>
            <a:r>
              <a:rPr lang="en-US" altLang="en-US" sz="2400" dirty="0"/>
              <a:t>A set of attributes X </a:t>
            </a:r>
            <a:r>
              <a:rPr lang="en-US" altLang="en-US" sz="2400" i="1" dirty="0"/>
              <a:t>functionally</a:t>
            </a:r>
            <a:r>
              <a:rPr lang="en-US" altLang="en-US" sz="2400" dirty="0"/>
              <a:t> </a:t>
            </a:r>
            <a:r>
              <a:rPr lang="en-US" altLang="en-US" sz="2400" i="1" dirty="0"/>
              <a:t>determines</a:t>
            </a:r>
            <a:r>
              <a:rPr lang="en-US" altLang="en-US" sz="2400" dirty="0"/>
              <a:t>  a set of attributes Y if the value of X determines a unique value for 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35D8505D-3894-4E75-B94E-DC135CD6D5A6}"/>
              </a:ext>
            </a:extLst>
          </p:cNvPr>
          <p:cNvSpPr>
            <a:spLocks noGrp="1" noChangeArrowheads="1"/>
          </p:cNvSpPr>
          <p:nvPr>
            <p:ph type="title"/>
          </p:nvPr>
        </p:nvSpPr>
        <p:spPr/>
        <p:txBody>
          <a:bodyPr/>
          <a:lstStyle/>
          <a:p>
            <a:pPr eaLnBrk="1" hangingPunct="1"/>
            <a:r>
              <a:rPr lang="en-US" altLang="en-US" dirty="0"/>
              <a:t>2.1 Defining Functional Dependencies </a:t>
            </a:r>
          </a:p>
        </p:txBody>
      </p:sp>
      <p:sp>
        <p:nvSpPr>
          <p:cNvPr id="51203" name="Rectangle 7">
            <a:extLst>
              <a:ext uri="{FF2B5EF4-FFF2-40B4-BE49-F238E27FC236}">
                <a16:creationId xmlns:a16="http://schemas.microsoft.com/office/drawing/2014/main" id="{EC8C6A15-C044-4EBC-909D-293EDE618B9A}"/>
              </a:ext>
            </a:extLst>
          </p:cNvPr>
          <p:cNvSpPr>
            <a:spLocks noGrp="1" noChangeArrowheads="1"/>
          </p:cNvSpPr>
          <p:nvPr>
            <p:ph idx="1"/>
          </p:nvPr>
        </p:nvSpPr>
        <p:spPr/>
        <p:txBody>
          <a:bodyPr>
            <a:normAutofit/>
          </a:bodyPr>
          <a:lstStyle/>
          <a:p>
            <a:pPr eaLnBrk="1" hangingPunct="1"/>
            <a:r>
              <a:rPr lang="en-US" altLang="en-US" sz="2400" dirty="0"/>
              <a:t>X </a:t>
            </a:r>
            <a:r>
              <a:rPr lang="en-US" altLang="en-US" sz="2400" dirty="0">
                <a:sym typeface="Wingdings 3" panose="05040102010807070707" pitchFamily="18" charset="2"/>
              </a:rPr>
              <a:t></a:t>
            </a:r>
            <a:r>
              <a:rPr lang="en-US" altLang="en-US" sz="2400" dirty="0"/>
              <a:t> Y holds if whenever two tuples have the same value for X, they </a:t>
            </a:r>
            <a:r>
              <a:rPr lang="en-US" altLang="en-US" sz="2400" i="1" dirty="0"/>
              <a:t>must have </a:t>
            </a:r>
            <a:r>
              <a:rPr lang="en-US" altLang="en-US" sz="2400" dirty="0"/>
              <a:t>the same value for Y</a:t>
            </a:r>
          </a:p>
          <a:p>
            <a:pPr lvl="1" eaLnBrk="1" hangingPunct="1"/>
            <a:r>
              <a:rPr lang="en-US" altLang="en-US" sz="2200" dirty="0"/>
              <a:t>For any two tuples t1 and t2 in any relation instance r(R): If  t1[X]=t2[X], </a:t>
            </a:r>
            <a:r>
              <a:rPr lang="en-US" altLang="en-US" sz="2200" i="1" dirty="0"/>
              <a:t>then</a:t>
            </a:r>
            <a:r>
              <a:rPr lang="en-US" altLang="en-US" sz="2200" dirty="0"/>
              <a:t> t1[Y]=t2[Y]</a:t>
            </a:r>
          </a:p>
          <a:p>
            <a:pPr eaLnBrk="1" hangingPunct="1"/>
            <a:r>
              <a:rPr lang="en-US" altLang="en-US" sz="2400" dirty="0"/>
              <a:t>X </a:t>
            </a:r>
            <a:r>
              <a:rPr lang="en-US" altLang="en-US" sz="2400" dirty="0">
                <a:sym typeface="Wingdings 3" panose="05040102010807070707" pitchFamily="18" charset="2"/>
              </a:rPr>
              <a:t></a:t>
            </a:r>
            <a:r>
              <a:rPr lang="en-US" altLang="en-US" sz="2400" dirty="0"/>
              <a:t> Y in R specifies a </a:t>
            </a:r>
            <a:r>
              <a:rPr lang="en-US" altLang="en-US" sz="2400" i="1" dirty="0"/>
              <a:t>constraint</a:t>
            </a:r>
            <a:r>
              <a:rPr lang="en-US" altLang="en-US" sz="2400" dirty="0"/>
              <a:t> on all relation instances r(R)</a:t>
            </a:r>
          </a:p>
          <a:p>
            <a:pPr eaLnBrk="1" hangingPunct="1"/>
            <a:r>
              <a:rPr lang="en-US" altLang="en-US" sz="2400" dirty="0"/>
              <a:t>Written as X </a:t>
            </a:r>
            <a:r>
              <a:rPr lang="en-US" altLang="en-US" sz="2400" dirty="0">
                <a:sym typeface="Wingdings 3" panose="05040102010807070707" pitchFamily="18" charset="2"/>
              </a:rPr>
              <a:t></a:t>
            </a:r>
            <a:r>
              <a:rPr lang="en-US" altLang="en-US" sz="2400" dirty="0"/>
              <a:t> Y; can be displayed graphically on a relation schema as in Figures.  ( denoted by the arrow:  ).</a:t>
            </a:r>
          </a:p>
          <a:p>
            <a:pPr eaLnBrk="1" hangingPunct="1"/>
            <a:r>
              <a:rPr lang="en-US" altLang="en-US" sz="2400" dirty="0"/>
              <a:t>FDs are derived from the real-world constraints on the attributes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9576435C-107E-450B-9850-85B406AD0E94}"/>
              </a:ext>
            </a:extLst>
          </p:cNvPr>
          <p:cNvSpPr>
            <a:spLocks noGrp="1" noChangeArrowheads="1"/>
          </p:cNvSpPr>
          <p:nvPr>
            <p:ph type="title"/>
          </p:nvPr>
        </p:nvSpPr>
        <p:spPr/>
        <p:txBody>
          <a:bodyPr/>
          <a:lstStyle/>
          <a:p>
            <a:pPr eaLnBrk="1" hangingPunct="1"/>
            <a:r>
              <a:rPr lang="en-US" altLang="en-US"/>
              <a:t>Examples of FD constraints (1) </a:t>
            </a:r>
          </a:p>
        </p:txBody>
      </p:sp>
      <p:sp>
        <p:nvSpPr>
          <p:cNvPr id="53251" name="Rectangle 7">
            <a:extLst>
              <a:ext uri="{FF2B5EF4-FFF2-40B4-BE49-F238E27FC236}">
                <a16:creationId xmlns:a16="http://schemas.microsoft.com/office/drawing/2014/main" id="{EDF9E660-60A1-43B0-A610-A1AF1E3C6344}"/>
              </a:ext>
            </a:extLst>
          </p:cNvPr>
          <p:cNvSpPr>
            <a:spLocks noGrp="1" noChangeArrowheads="1"/>
          </p:cNvSpPr>
          <p:nvPr>
            <p:ph idx="1"/>
          </p:nvPr>
        </p:nvSpPr>
        <p:spPr/>
        <p:txBody>
          <a:bodyPr>
            <a:normAutofit/>
          </a:bodyPr>
          <a:lstStyle/>
          <a:p>
            <a:pPr eaLnBrk="1" hangingPunct="1">
              <a:lnSpc>
                <a:spcPct val="90000"/>
              </a:lnSpc>
            </a:pPr>
            <a:r>
              <a:rPr lang="en-US" altLang="en-US" sz="2400" dirty="0"/>
              <a:t>Social security number determines employee name</a:t>
            </a:r>
          </a:p>
          <a:p>
            <a:pPr lvl="1" eaLnBrk="1" hangingPunct="1">
              <a:lnSpc>
                <a:spcPct val="90000"/>
              </a:lnSpc>
            </a:pPr>
            <a:r>
              <a:rPr lang="en-US" altLang="en-US" sz="2400" dirty="0"/>
              <a:t>SSN </a:t>
            </a:r>
            <a:r>
              <a:rPr lang="en-US" altLang="en-US" sz="2400" dirty="0">
                <a:sym typeface="Wingdings 3" panose="05040102010807070707" pitchFamily="18" charset="2"/>
              </a:rPr>
              <a:t></a:t>
            </a:r>
            <a:r>
              <a:rPr lang="en-US" altLang="en-US" sz="2400" dirty="0"/>
              <a:t> ENAME</a:t>
            </a:r>
          </a:p>
          <a:p>
            <a:pPr eaLnBrk="1" hangingPunct="1">
              <a:lnSpc>
                <a:spcPct val="90000"/>
              </a:lnSpc>
            </a:pPr>
            <a:r>
              <a:rPr lang="en-US" altLang="en-US" sz="2400" dirty="0"/>
              <a:t>Project number determines project name and location</a:t>
            </a:r>
          </a:p>
          <a:p>
            <a:pPr lvl="1" eaLnBrk="1" hangingPunct="1">
              <a:lnSpc>
                <a:spcPct val="90000"/>
              </a:lnSpc>
            </a:pPr>
            <a:r>
              <a:rPr lang="en-US" altLang="en-US" sz="2400" dirty="0"/>
              <a:t>PNUMBER </a:t>
            </a:r>
            <a:r>
              <a:rPr lang="en-US" altLang="en-US" sz="2400" dirty="0">
                <a:sym typeface="Wingdings 3" panose="05040102010807070707" pitchFamily="18" charset="2"/>
              </a:rPr>
              <a:t></a:t>
            </a:r>
            <a:r>
              <a:rPr lang="en-US" altLang="en-US" sz="2400" dirty="0"/>
              <a:t> {PNAME, PLOCATION}</a:t>
            </a:r>
          </a:p>
          <a:p>
            <a:pPr eaLnBrk="1" hangingPunct="1">
              <a:lnSpc>
                <a:spcPct val="90000"/>
              </a:lnSpc>
            </a:pPr>
            <a:r>
              <a:rPr lang="en-US" altLang="en-US" sz="2400" dirty="0"/>
              <a:t>Employee </a:t>
            </a:r>
            <a:r>
              <a:rPr lang="en-US" altLang="en-US" sz="2400" dirty="0" err="1"/>
              <a:t>ssn</a:t>
            </a:r>
            <a:r>
              <a:rPr lang="en-US" altLang="en-US" sz="2400" dirty="0"/>
              <a:t> and project number determines the hours per week that the employee works on the project</a:t>
            </a:r>
          </a:p>
          <a:p>
            <a:pPr lvl="1" eaLnBrk="1" hangingPunct="1">
              <a:lnSpc>
                <a:spcPct val="90000"/>
              </a:lnSpc>
            </a:pPr>
            <a:r>
              <a:rPr lang="en-US" altLang="en-US" sz="2400" dirty="0"/>
              <a:t>{SSN, PNUMBER} </a:t>
            </a:r>
            <a:r>
              <a:rPr lang="en-US" altLang="en-US" sz="2400" dirty="0">
                <a:sym typeface="Wingdings 3" panose="05040102010807070707" pitchFamily="18" charset="2"/>
              </a:rPr>
              <a:t></a:t>
            </a:r>
            <a:r>
              <a:rPr lang="en-US" altLang="en-US" sz="2400" dirty="0"/>
              <a:t> HOURS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FA91449C-6C9D-4727-A5C4-73B128473AAA}"/>
              </a:ext>
            </a:extLst>
          </p:cNvPr>
          <p:cNvSpPr>
            <a:spLocks noGrp="1" noChangeArrowheads="1"/>
          </p:cNvSpPr>
          <p:nvPr>
            <p:ph type="title"/>
          </p:nvPr>
        </p:nvSpPr>
        <p:spPr/>
        <p:txBody>
          <a:bodyPr/>
          <a:lstStyle/>
          <a:p>
            <a:pPr eaLnBrk="1" hangingPunct="1"/>
            <a:r>
              <a:rPr lang="en-US" altLang="en-US"/>
              <a:t>Examples of FD constraints (2)</a:t>
            </a:r>
          </a:p>
        </p:txBody>
      </p:sp>
      <p:sp>
        <p:nvSpPr>
          <p:cNvPr id="55299" name="Rectangle 7">
            <a:extLst>
              <a:ext uri="{FF2B5EF4-FFF2-40B4-BE49-F238E27FC236}">
                <a16:creationId xmlns:a16="http://schemas.microsoft.com/office/drawing/2014/main" id="{74B9886D-8D92-416E-8C1E-B92DE6F90F63}"/>
              </a:ext>
            </a:extLst>
          </p:cNvPr>
          <p:cNvSpPr>
            <a:spLocks noGrp="1" noChangeArrowheads="1"/>
          </p:cNvSpPr>
          <p:nvPr>
            <p:ph idx="1"/>
          </p:nvPr>
        </p:nvSpPr>
        <p:spPr/>
        <p:txBody>
          <a:bodyPr>
            <a:normAutofit/>
          </a:bodyPr>
          <a:lstStyle/>
          <a:p>
            <a:pPr eaLnBrk="1" hangingPunct="1"/>
            <a:r>
              <a:rPr lang="en-US" altLang="en-US" sz="2400" dirty="0"/>
              <a:t>An FD is a property of the attributes in the schema R</a:t>
            </a:r>
          </a:p>
          <a:p>
            <a:pPr eaLnBrk="1" hangingPunct="1"/>
            <a:r>
              <a:rPr lang="en-US" altLang="en-US" sz="2400" dirty="0"/>
              <a:t>The constraint must hold on </a:t>
            </a:r>
            <a:r>
              <a:rPr lang="en-US" altLang="en-US" sz="2400" i="1" dirty="0"/>
              <a:t>every</a:t>
            </a:r>
            <a:r>
              <a:rPr lang="en-US" altLang="en-US" sz="2400" dirty="0"/>
              <a:t> relation instance r(R)</a:t>
            </a:r>
          </a:p>
          <a:p>
            <a:pPr eaLnBrk="1" hangingPunct="1"/>
            <a:r>
              <a:rPr lang="en-US" altLang="en-US" sz="2400" dirty="0"/>
              <a:t>If K is a key of R, then K functionally determines all attributes in R </a:t>
            </a:r>
          </a:p>
          <a:p>
            <a:pPr lvl="1" eaLnBrk="1" hangingPunct="1"/>
            <a:r>
              <a:rPr lang="en-US" altLang="en-US" sz="2400" dirty="0"/>
              <a:t>(since we never have two distinct tuples with t1[K]=t2[K])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243A-1CC5-42B8-9BFA-0F61D50F9DD8}"/>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AD252DBF-A7D0-42B7-89FC-687503D1C1BF}"/>
              </a:ext>
            </a:extLst>
          </p:cNvPr>
          <p:cNvSpPr>
            <a:spLocks noGrp="1"/>
          </p:cNvSpPr>
          <p:nvPr>
            <p:ph idx="1"/>
          </p:nvPr>
        </p:nvSpPr>
        <p:spPr/>
        <p:txBody>
          <a:bodyPr/>
          <a:lstStyle/>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Database Design: Normalization, Purpose of Normalization, Functional Dependency, Closure, </a:t>
            </a:r>
          </a:p>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1NF, 2NF, 3NF, BCNF, </a:t>
            </a:r>
          </a:p>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MVFD, 4NF, Join Dependency, 5NF</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Why NoSQL?, Importance of NoSQL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8264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25D6B8F0-6D7D-43ED-B190-B109642D4C7B}"/>
              </a:ext>
            </a:extLst>
          </p:cNvPr>
          <p:cNvSpPr>
            <a:spLocks noGrp="1" noChangeArrowheads="1"/>
          </p:cNvSpPr>
          <p:nvPr>
            <p:ph type="title"/>
          </p:nvPr>
        </p:nvSpPr>
        <p:spPr/>
        <p:txBody>
          <a:bodyPr/>
          <a:lstStyle/>
          <a:p>
            <a:pPr eaLnBrk="1" hangingPunct="1"/>
            <a:r>
              <a:rPr lang="en-US" altLang="en-US" dirty="0"/>
              <a:t>Defining FDs from instances</a:t>
            </a:r>
          </a:p>
        </p:txBody>
      </p:sp>
      <p:sp>
        <p:nvSpPr>
          <p:cNvPr id="57347" name="Rectangle 7">
            <a:extLst>
              <a:ext uri="{FF2B5EF4-FFF2-40B4-BE49-F238E27FC236}">
                <a16:creationId xmlns:a16="http://schemas.microsoft.com/office/drawing/2014/main" id="{A757A870-88EC-422B-9997-D880591FEA19}"/>
              </a:ext>
            </a:extLst>
          </p:cNvPr>
          <p:cNvSpPr>
            <a:spLocks noGrp="1" noChangeArrowheads="1"/>
          </p:cNvSpPr>
          <p:nvPr>
            <p:ph idx="1"/>
          </p:nvPr>
        </p:nvSpPr>
        <p:spPr/>
        <p:txBody>
          <a:bodyPr>
            <a:normAutofit/>
          </a:bodyPr>
          <a:lstStyle/>
          <a:p>
            <a:pPr eaLnBrk="1" hangingPunct="1"/>
            <a:r>
              <a:rPr lang="en-US" altLang="en-US" sz="2400" dirty="0"/>
              <a:t>Note that in order to define the FDs, we need to understand the meaning of the attributes involved  and the relationship between them. </a:t>
            </a:r>
          </a:p>
          <a:p>
            <a:pPr eaLnBrk="1" hangingPunct="1"/>
            <a:r>
              <a:rPr lang="en-US" altLang="en-US" sz="2400" dirty="0"/>
              <a:t>An FD is a property of the attributes in the schema R</a:t>
            </a:r>
          </a:p>
          <a:p>
            <a:pPr eaLnBrk="1" hangingPunct="1"/>
            <a:r>
              <a:rPr lang="en-US" altLang="en-US" sz="2400" dirty="0"/>
              <a:t>Given the instance (population) of a relation, all we can conclude is that an FD </a:t>
            </a:r>
            <a:r>
              <a:rPr lang="en-US" altLang="en-US" sz="2400" i="1" u="sng" dirty="0">
                <a:solidFill>
                  <a:srgbClr val="990033"/>
                </a:solidFill>
              </a:rPr>
              <a:t>may exist </a:t>
            </a:r>
            <a:r>
              <a:rPr lang="en-US" altLang="en-US" sz="2400" dirty="0"/>
              <a:t>between certain attributes. </a:t>
            </a:r>
          </a:p>
          <a:p>
            <a:pPr eaLnBrk="1" hangingPunct="1"/>
            <a:r>
              <a:rPr lang="en-US" altLang="en-US" sz="2400" dirty="0"/>
              <a:t>What we can definitely conclude is – that certain FDs </a:t>
            </a:r>
            <a:r>
              <a:rPr lang="en-US" altLang="en-US" sz="2400" i="1" u="sng" dirty="0">
                <a:solidFill>
                  <a:srgbClr val="990033"/>
                </a:solidFill>
              </a:rPr>
              <a:t>do not exist </a:t>
            </a:r>
            <a:r>
              <a:rPr lang="en-US" altLang="en-US" sz="2400" dirty="0"/>
              <a:t>because there are tuples that show a violation of those dependencies.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D85F60FF-7A3F-4A6A-A134-A00104FCF719}"/>
              </a:ext>
            </a:extLst>
          </p:cNvPr>
          <p:cNvSpPr>
            <a:spLocks noGrp="1" noChangeArrowheads="1"/>
          </p:cNvSpPr>
          <p:nvPr>
            <p:ph type="title"/>
          </p:nvPr>
        </p:nvSpPr>
        <p:spPr/>
        <p:txBody>
          <a:bodyPr/>
          <a:lstStyle/>
          <a:p>
            <a:pPr eaLnBrk="1" hangingPunct="1"/>
            <a:r>
              <a:rPr lang="en-US" altLang="en-US" dirty="0"/>
              <a:t>Ruling Out FDs</a:t>
            </a:r>
          </a:p>
        </p:txBody>
      </p:sp>
      <p:pic>
        <p:nvPicPr>
          <p:cNvPr id="59396" name="Picture 2" descr="fig14_07.jpg">
            <a:extLst>
              <a:ext uri="{FF2B5EF4-FFF2-40B4-BE49-F238E27FC236}">
                <a16:creationId xmlns:a16="http://schemas.microsoft.com/office/drawing/2014/main" id="{AE67F3F2-451A-4B22-AA84-AB22E97835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7186" y="3541217"/>
            <a:ext cx="2563978" cy="1210666"/>
          </a:xfrm>
          <a:noFill/>
        </p:spPr>
      </p:pic>
      <p:sp>
        <p:nvSpPr>
          <p:cNvPr id="2" name="TextBox 4">
            <a:extLst>
              <a:ext uri="{FF2B5EF4-FFF2-40B4-BE49-F238E27FC236}">
                <a16:creationId xmlns:a16="http://schemas.microsoft.com/office/drawing/2014/main" id="{CB6D0C08-9613-4B6F-8BB1-D63D0E648249}"/>
              </a:ext>
            </a:extLst>
          </p:cNvPr>
          <p:cNvSpPr txBox="1">
            <a:spLocks noChangeArrowheads="1"/>
          </p:cNvSpPr>
          <p:nvPr/>
        </p:nvSpPr>
        <p:spPr bwMode="auto">
          <a:xfrm>
            <a:off x="1905001" y="1447800"/>
            <a:ext cx="80422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defRPr/>
            </a:pPr>
            <a:r>
              <a:rPr lang="en-US" altLang="en-US" sz="2400" dirty="0">
                <a:latin typeface="+mn-lt"/>
                <a:cs typeface="MS PGothic" charset="0"/>
              </a:rPr>
              <a:t>Note that given the state of the TEACH relation, we can say that the FD: Text → Course may exist. However, the FDs  Teacher → Course, Teacher </a:t>
            </a:r>
            <a:r>
              <a:rPr lang="en-US" altLang="en-US" sz="2400" dirty="0">
                <a:cs typeface="MS PGothic" charset="0"/>
              </a:rPr>
              <a:t>→ Text </a:t>
            </a:r>
            <a:r>
              <a:rPr lang="en-US" altLang="en-US" sz="2400" dirty="0">
                <a:latin typeface="+mn-lt"/>
                <a:cs typeface="MS PGothic" charset="0"/>
              </a:rPr>
              <a:t>and </a:t>
            </a:r>
          </a:p>
          <a:p>
            <a:pPr>
              <a:spcBef>
                <a:spcPct val="0"/>
              </a:spcBef>
              <a:buClrTx/>
              <a:buSzTx/>
              <a:buFontTx/>
              <a:buNone/>
              <a:defRPr/>
            </a:pPr>
            <a:r>
              <a:rPr lang="en-US" altLang="en-US" sz="2400" dirty="0">
                <a:latin typeface="+mn-lt"/>
                <a:cs typeface="MS PGothic" charset="0"/>
              </a:rPr>
              <a:t>Couse → Text are ruled out. </a:t>
            </a:r>
          </a:p>
        </p:txBody>
      </p:sp>
      <p:sp>
        <p:nvSpPr>
          <p:cNvPr id="3" name="TextBox 2">
            <a:extLst>
              <a:ext uri="{FF2B5EF4-FFF2-40B4-BE49-F238E27FC236}">
                <a16:creationId xmlns:a16="http://schemas.microsoft.com/office/drawing/2014/main" id="{7F6984EC-B9E8-4E45-9E18-46AE190387BB}"/>
              </a:ext>
            </a:extLst>
          </p:cNvPr>
          <p:cNvSpPr txBox="1"/>
          <p:nvPr/>
        </p:nvSpPr>
        <p:spPr>
          <a:xfrm>
            <a:off x="9748911" y="3995225"/>
            <a:ext cx="1379337" cy="923330"/>
          </a:xfrm>
          <a:prstGeom prst="rect">
            <a:avLst/>
          </a:prstGeom>
          <a:noFill/>
        </p:spPr>
        <p:txBody>
          <a:bodyPr wrap="square" rtlCol="0">
            <a:spAutoFit/>
          </a:bodyPr>
          <a:lstStyle/>
          <a:p>
            <a:r>
              <a:rPr lang="en-US" dirty="0"/>
              <a:t>Fig 1:</a:t>
            </a:r>
          </a:p>
          <a:p>
            <a:r>
              <a:rPr lang="en-US" dirty="0"/>
              <a:t>Teach relation</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4873CD54-738F-48B8-BAB0-EB295D1BA27C}"/>
              </a:ext>
            </a:extLst>
          </p:cNvPr>
          <p:cNvSpPr>
            <a:spLocks noGrp="1"/>
          </p:cNvSpPr>
          <p:nvPr>
            <p:ph type="title"/>
          </p:nvPr>
        </p:nvSpPr>
        <p:spPr/>
        <p:txBody>
          <a:bodyPr/>
          <a:lstStyle/>
          <a:p>
            <a:r>
              <a:rPr lang="en-US" altLang="en-US" dirty="0"/>
              <a:t>What FDs may exist?</a:t>
            </a:r>
          </a:p>
        </p:txBody>
      </p:sp>
      <p:sp>
        <p:nvSpPr>
          <p:cNvPr id="61444" name="Title 1">
            <a:extLst>
              <a:ext uri="{FF2B5EF4-FFF2-40B4-BE49-F238E27FC236}">
                <a16:creationId xmlns:a16="http://schemas.microsoft.com/office/drawing/2014/main" id="{BD8DCB7C-1371-4BB9-B678-2B691AFFBFD8}"/>
              </a:ext>
            </a:extLst>
          </p:cNvPr>
          <p:cNvSpPr>
            <a:spLocks noGrp="1"/>
          </p:cNvSpPr>
          <p:nvPr>
            <p:ph idx="1"/>
          </p:nvPr>
        </p:nvSpPr>
        <p:spPr/>
        <p:txBody>
          <a:bodyPr/>
          <a:lstStyle/>
          <a:p>
            <a:r>
              <a:rPr lang="en-US" altLang="en-US" dirty="0">
                <a:latin typeface="Verdana" panose="020B0604030504040204" pitchFamily="34" charset="0"/>
              </a:rPr>
              <a:t>A relation </a:t>
            </a:r>
            <a:r>
              <a:rPr lang="en-US" altLang="en-US" i="1" dirty="0">
                <a:latin typeface="Verdana" panose="020B0604030504040204" pitchFamily="34" charset="0"/>
              </a:rPr>
              <a:t>R</a:t>
            </a:r>
            <a:r>
              <a:rPr lang="en-US" altLang="en-US" dirty="0">
                <a:latin typeface="Verdana" panose="020B0604030504040204" pitchFamily="34" charset="0"/>
              </a:rPr>
              <a:t>(A, B, C, D) with its extension.</a:t>
            </a:r>
          </a:p>
          <a:p>
            <a:r>
              <a:rPr lang="en-US" altLang="en-US" dirty="0">
                <a:latin typeface="Verdana" panose="020B0604030504040204" pitchFamily="34" charset="0"/>
              </a:rPr>
              <a:t>Which FDs </a:t>
            </a:r>
            <a:r>
              <a:rPr lang="en-US" altLang="en-US" i="1" u="sng" dirty="0">
                <a:latin typeface="Verdana" panose="020B0604030504040204" pitchFamily="34" charset="0"/>
              </a:rPr>
              <a:t>may exist </a:t>
            </a:r>
            <a:r>
              <a:rPr lang="en-US" altLang="en-US" dirty="0">
                <a:latin typeface="Verdana" panose="020B0604030504040204" pitchFamily="34" charset="0"/>
              </a:rPr>
              <a:t>in this relation?</a:t>
            </a:r>
          </a:p>
        </p:txBody>
      </p:sp>
      <p:pic>
        <p:nvPicPr>
          <p:cNvPr id="61445" name="Picture 2" descr="fig14_08.jpg">
            <a:extLst>
              <a:ext uri="{FF2B5EF4-FFF2-40B4-BE49-F238E27FC236}">
                <a16:creationId xmlns:a16="http://schemas.microsoft.com/office/drawing/2014/main" id="{94C4B102-B968-4008-A5CB-9D02CD629A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6163" y="3295651"/>
            <a:ext cx="46482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64638BA-8E3D-41C4-A0E7-A950C4A1B261}"/>
              </a:ext>
            </a:extLst>
          </p:cNvPr>
          <p:cNvSpPr txBox="1"/>
          <p:nvPr/>
        </p:nvSpPr>
        <p:spPr>
          <a:xfrm>
            <a:off x="8904849" y="3854548"/>
            <a:ext cx="2217303" cy="923330"/>
          </a:xfrm>
          <a:prstGeom prst="rect">
            <a:avLst/>
          </a:prstGeom>
          <a:noFill/>
        </p:spPr>
        <p:txBody>
          <a:bodyPr wrap="square" rtlCol="0">
            <a:spAutoFit/>
          </a:bodyPr>
          <a:lstStyle/>
          <a:p>
            <a:r>
              <a:rPr lang="en-US" dirty="0"/>
              <a:t>Fig 2:</a:t>
            </a:r>
          </a:p>
          <a:p>
            <a:endParaRPr lang="en-US" dirty="0"/>
          </a:p>
          <a:p>
            <a:r>
              <a:rPr lang="en-US" dirty="0"/>
              <a:t>R(ABCD)</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ECB46A-4CB8-4C3F-960F-1ED67335F361}"/>
              </a:ext>
            </a:extLst>
          </p:cNvPr>
          <p:cNvPicPr>
            <a:picLocks noGrp="1" noChangeAspect="1"/>
          </p:cNvPicPr>
          <p:nvPr>
            <p:ph idx="1"/>
          </p:nvPr>
        </p:nvPicPr>
        <p:blipFill>
          <a:blip r:embed="rId3"/>
          <a:stretch>
            <a:fillRect/>
          </a:stretch>
        </p:blipFill>
        <p:spPr>
          <a:xfrm>
            <a:off x="2855089" y="2120900"/>
            <a:ext cx="6488172" cy="4051300"/>
          </a:xfrm>
        </p:spPr>
      </p:pic>
    </p:spTree>
    <p:extLst>
      <p:ext uri="{BB962C8B-B14F-4D97-AF65-F5344CB8AC3E}">
        <p14:creationId xmlns:p14="http://schemas.microsoft.com/office/powerpoint/2010/main" val="933357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A633FFED-FB45-4114-B575-678A99FB5CAB}"/>
              </a:ext>
            </a:extLst>
          </p:cNvPr>
          <p:cNvSpPr>
            <a:spLocks noGrp="1" noChangeArrowheads="1"/>
          </p:cNvSpPr>
          <p:nvPr>
            <p:ph type="title"/>
          </p:nvPr>
        </p:nvSpPr>
        <p:spPr/>
        <p:txBody>
          <a:bodyPr/>
          <a:lstStyle/>
          <a:p>
            <a:pPr eaLnBrk="1" hangingPunct="1"/>
            <a:r>
              <a:rPr lang="en-US" altLang="en-US" dirty="0"/>
              <a:t>3 Normal Forms Based on Primary Keys </a:t>
            </a:r>
          </a:p>
        </p:txBody>
      </p:sp>
      <p:sp>
        <p:nvSpPr>
          <p:cNvPr id="62467" name="Rectangle 7">
            <a:extLst>
              <a:ext uri="{FF2B5EF4-FFF2-40B4-BE49-F238E27FC236}">
                <a16:creationId xmlns:a16="http://schemas.microsoft.com/office/drawing/2014/main" id="{E4BED1D1-16F6-460A-92F2-C74FBF98F719}"/>
              </a:ext>
            </a:extLst>
          </p:cNvPr>
          <p:cNvSpPr>
            <a:spLocks noGrp="1" noChangeArrowheads="1"/>
          </p:cNvSpPr>
          <p:nvPr>
            <p:ph idx="1"/>
          </p:nvPr>
        </p:nvSpPr>
        <p:spPr/>
        <p:txBody>
          <a:bodyPr>
            <a:normAutofit/>
          </a:bodyPr>
          <a:lstStyle/>
          <a:p>
            <a:pPr eaLnBrk="1" hangingPunct="1"/>
            <a:r>
              <a:rPr lang="en-US" altLang="en-US" sz="2800" dirty="0"/>
              <a:t>3.1	Normalization of Relations </a:t>
            </a:r>
          </a:p>
          <a:p>
            <a:pPr eaLnBrk="1" hangingPunct="1"/>
            <a:r>
              <a:rPr lang="en-US" altLang="en-US" sz="2800" dirty="0"/>
              <a:t>3.2	Practical Use of Normal Forms </a:t>
            </a:r>
          </a:p>
          <a:p>
            <a:pPr eaLnBrk="1" hangingPunct="1"/>
            <a:r>
              <a:rPr lang="en-US" altLang="en-US" sz="2800" dirty="0"/>
              <a:t>3.3	Definitions of Keys and Attributes Participating in Keys </a:t>
            </a:r>
          </a:p>
          <a:p>
            <a:pPr eaLnBrk="1" hangingPunct="1"/>
            <a:r>
              <a:rPr lang="en-US" altLang="en-US" sz="2800" dirty="0"/>
              <a:t>3.4	First Normal Form</a:t>
            </a:r>
          </a:p>
          <a:p>
            <a:pPr eaLnBrk="1" hangingPunct="1"/>
            <a:r>
              <a:rPr lang="en-US" altLang="en-US" sz="2800" dirty="0"/>
              <a:t>3.5	Second Normal Form</a:t>
            </a:r>
          </a:p>
          <a:p>
            <a:pPr eaLnBrk="1" hangingPunct="1"/>
            <a:r>
              <a:rPr lang="en-US" altLang="en-US" sz="2800" dirty="0"/>
              <a:t>3.6	Third Normal Form</a:t>
            </a:r>
          </a:p>
          <a:p>
            <a:pPr eaLnBrk="1" hangingPunct="1"/>
            <a:r>
              <a:rPr lang="en-US" altLang="en-US" sz="2800" dirty="0"/>
              <a:t>3.7 Boyce </a:t>
            </a:r>
            <a:r>
              <a:rPr lang="en-US" altLang="en-US" sz="2800" dirty="0" err="1"/>
              <a:t>codd</a:t>
            </a:r>
            <a:r>
              <a:rPr lang="en-US" altLang="en-US" sz="2800" dirty="0"/>
              <a:t> Normal Form</a:t>
            </a:r>
          </a:p>
          <a:p>
            <a:pPr eaLnBrk="1" hangingPunct="1"/>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8631DB90-088D-4B1C-B8D2-91B0340FC651}"/>
              </a:ext>
            </a:extLst>
          </p:cNvPr>
          <p:cNvSpPr>
            <a:spLocks noGrp="1" noChangeArrowheads="1"/>
          </p:cNvSpPr>
          <p:nvPr>
            <p:ph type="title"/>
          </p:nvPr>
        </p:nvSpPr>
        <p:spPr/>
        <p:txBody>
          <a:bodyPr/>
          <a:lstStyle/>
          <a:p>
            <a:pPr eaLnBrk="1" hangingPunct="1"/>
            <a:r>
              <a:rPr lang="en-US" altLang="en-US"/>
              <a:t>3.1 Normalization of Relations (1)</a:t>
            </a:r>
          </a:p>
        </p:txBody>
      </p:sp>
      <p:sp>
        <p:nvSpPr>
          <p:cNvPr id="64515" name="Rectangle 7">
            <a:extLst>
              <a:ext uri="{FF2B5EF4-FFF2-40B4-BE49-F238E27FC236}">
                <a16:creationId xmlns:a16="http://schemas.microsoft.com/office/drawing/2014/main" id="{B08CF32D-2436-438C-8F8E-894E658D383D}"/>
              </a:ext>
            </a:extLst>
          </p:cNvPr>
          <p:cNvSpPr>
            <a:spLocks noGrp="1" noChangeArrowheads="1"/>
          </p:cNvSpPr>
          <p:nvPr>
            <p:ph idx="1"/>
          </p:nvPr>
        </p:nvSpPr>
        <p:spPr/>
        <p:txBody>
          <a:bodyPr>
            <a:normAutofit/>
          </a:bodyPr>
          <a:lstStyle/>
          <a:p>
            <a:pPr eaLnBrk="1" hangingPunct="1"/>
            <a:r>
              <a:rPr lang="en-US" altLang="en-US" sz="2400" b="1" dirty="0"/>
              <a:t>Normalization:</a:t>
            </a:r>
          </a:p>
          <a:p>
            <a:pPr lvl="1" eaLnBrk="1" hangingPunct="1"/>
            <a:r>
              <a:rPr lang="en-US" altLang="en-US" sz="2400" dirty="0"/>
              <a:t>The process of decomposing unsatisfactory "bad" relations by breaking up their attributes into smaller relations</a:t>
            </a:r>
          </a:p>
          <a:p>
            <a:pPr eaLnBrk="1" hangingPunct="1"/>
            <a:endParaRPr lang="en-US" altLang="en-US" sz="2400" dirty="0"/>
          </a:p>
          <a:p>
            <a:pPr eaLnBrk="1" hangingPunct="1"/>
            <a:r>
              <a:rPr lang="en-US" altLang="en-US" sz="2400" b="1" dirty="0"/>
              <a:t>Normal form:</a:t>
            </a:r>
          </a:p>
          <a:p>
            <a:pPr lvl="1" eaLnBrk="1" hangingPunct="1"/>
            <a:r>
              <a:rPr lang="en-US" altLang="en-US" sz="2400" dirty="0"/>
              <a:t>Condition using keys and FDs of a relation to certify whether a relation schema is in a particular normal form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a:extLst>
              <a:ext uri="{FF2B5EF4-FFF2-40B4-BE49-F238E27FC236}">
                <a16:creationId xmlns:a16="http://schemas.microsoft.com/office/drawing/2014/main" id="{698045F4-024A-4899-9896-FD8C2626356C}"/>
              </a:ext>
            </a:extLst>
          </p:cNvPr>
          <p:cNvSpPr>
            <a:spLocks noGrp="1" noChangeArrowheads="1"/>
          </p:cNvSpPr>
          <p:nvPr>
            <p:ph type="title"/>
          </p:nvPr>
        </p:nvSpPr>
        <p:spPr/>
        <p:txBody>
          <a:bodyPr/>
          <a:lstStyle/>
          <a:p>
            <a:pPr eaLnBrk="1" hangingPunct="1"/>
            <a:r>
              <a:rPr lang="en-US" altLang="en-US"/>
              <a:t>Normalization of Relations (2)</a:t>
            </a:r>
          </a:p>
        </p:txBody>
      </p:sp>
      <p:sp>
        <p:nvSpPr>
          <p:cNvPr id="66563" name="Rectangle 7">
            <a:extLst>
              <a:ext uri="{FF2B5EF4-FFF2-40B4-BE49-F238E27FC236}">
                <a16:creationId xmlns:a16="http://schemas.microsoft.com/office/drawing/2014/main" id="{34B4BC9C-07E9-4F02-9981-AE57924E41AE}"/>
              </a:ext>
            </a:extLst>
          </p:cNvPr>
          <p:cNvSpPr>
            <a:spLocks noGrp="1" noChangeArrowheads="1"/>
          </p:cNvSpPr>
          <p:nvPr>
            <p:ph idx="1"/>
          </p:nvPr>
        </p:nvSpPr>
        <p:spPr/>
        <p:txBody>
          <a:bodyPr>
            <a:normAutofit/>
          </a:bodyPr>
          <a:lstStyle/>
          <a:p>
            <a:pPr eaLnBrk="1" hangingPunct="1"/>
            <a:r>
              <a:rPr lang="en-US" altLang="en-US" sz="2400" dirty="0"/>
              <a:t>2NF, 3NF, BCNF </a:t>
            </a:r>
          </a:p>
          <a:p>
            <a:pPr lvl="1" eaLnBrk="1" hangingPunct="1"/>
            <a:r>
              <a:rPr lang="en-US" altLang="en-US" sz="2400" dirty="0"/>
              <a:t>based on keys and FDs of a relation schema</a:t>
            </a:r>
          </a:p>
          <a:p>
            <a:pPr eaLnBrk="1" hangingPunct="1"/>
            <a:r>
              <a:rPr lang="en-US" altLang="en-US" sz="2400" dirty="0"/>
              <a:t>4NF</a:t>
            </a:r>
          </a:p>
          <a:p>
            <a:pPr lvl="1" eaLnBrk="1" hangingPunct="1"/>
            <a:r>
              <a:rPr lang="en-US" altLang="en-US" sz="2400" dirty="0"/>
              <a:t>based on keys, multi-valued dependencies : MVDs; </a:t>
            </a:r>
          </a:p>
          <a:p>
            <a:pPr eaLnBrk="1" hangingPunct="1"/>
            <a:r>
              <a:rPr lang="en-US" altLang="en-US" sz="2400" dirty="0"/>
              <a:t>5NF </a:t>
            </a:r>
          </a:p>
          <a:p>
            <a:pPr lvl="1" eaLnBrk="1" hangingPunct="1"/>
            <a:r>
              <a:rPr lang="en-US" altLang="en-US" sz="2400" dirty="0"/>
              <a:t>based on keys, join dependencies : JDs</a:t>
            </a:r>
          </a:p>
          <a:p>
            <a:pPr eaLnBrk="1" hangingPunct="1"/>
            <a:r>
              <a:rPr lang="en-US" altLang="en-US" sz="2400" dirty="0"/>
              <a:t>Additional properties may be needed to ensure a good relational design (lossless join, dependency preservation)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594CBA38-EF7B-491E-A849-4E14E7E92287}"/>
              </a:ext>
            </a:extLst>
          </p:cNvPr>
          <p:cNvSpPr>
            <a:spLocks noGrp="1" noChangeArrowheads="1"/>
          </p:cNvSpPr>
          <p:nvPr>
            <p:ph type="title"/>
          </p:nvPr>
        </p:nvSpPr>
        <p:spPr/>
        <p:txBody>
          <a:bodyPr/>
          <a:lstStyle/>
          <a:p>
            <a:pPr eaLnBrk="1" hangingPunct="1"/>
            <a:r>
              <a:rPr lang="en-US" altLang="en-US"/>
              <a:t>3.2 Practical Use of Normal Forms</a:t>
            </a:r>
          </a:p>
        </p:txBody>
      </p:sp>
      <p:sp>
        <p:nvSpPr>
          <p:cNvPr id="68611" name="Rectangle 7">
            <a:extLst>
              <a:ext uri="{FF2B5EF4-FFF2-40B4-BE49-F238E27FC236}">
                <a16:creationId xmlns:a16="http://schemas.microsoft.com/office/drawing/2014/main" id="{8A73EAD9-AA14-4616-85B5-260F120A27A1}"/>
              </a:ext>
            </a:extLst>
          </p:cNvPr>
          <p:cNvSpPr>
            <a:spLocks noGrp="1" noChangeArrowheads="1"/>
          </p:cNvSpPr>
          <p:nvPr>
            <p:ph idx="1"/>
          </p:nvPr>
        </p:nvSpPr>
        <p:spPr>
          <a:xfrm>
            <a:off x="1069848" y="2121408"/>
            <a:ext cx="10058400" cy="4151376"/>
          </a:xfrm>
        </p:spPr>
        <p:txBody>
          <a:bodyPr>
            <a:normAutofit lnSpcReduction="10000"/>
          </a:bodyPr>
          <a:lstStyle/>
          <a:p>
            <a:pPr eaLnBrk="1" hangingPunct="1">
              <a:lnSpc>
                <a:spcPct val="80000"/>
              </a:lnSpc>
            </a:pPr>
            <a:r>
              <a:rPr lang="en-US" altLang="en-US" sz="2400" b="1" dirty="0"/>
              <a:t>Normalization</a:t>
            </a:r>
            <a:r>
              <a:rPr lang="en-US" altLang="en-US" sz="2400" dirty="0"/>
              <a:t> is carried out in practice so that the resulting designs are of high quality and meet the desirable properties </a:t>
            </a:r>
          </a:p>
          <a:p>
            <a:pPr eaLnBrk="1" hangingPunct="1">
              <a:lnSpc>
                <a:spcPct val="80000"/>
              </a:lnSpc>
            </a:pPr>
            <a:endParaRPr lang="en-US" altLang="en-US" sz="2400" dirty="0"/>
          </a:p>
          <a:p>
            <a:pPr eaLnBrk="1" hangingPunct="1">
              <a:lnSpc>
                <a:spcPct val="80000"/>
              </a:lnSpc>
            </a:pPr>
            <a:r>
              <a:rPr lang="en-US" altLang="en-US" sz="2400" dirty="0"/>
              <a:t>The practical utility of these normal forms becomes questionable when the constraints on which they are based are </a:t>
            </a:r>
            <a:r>
              <a:rPr lang="en-US" altLang="en-US" sz="2400" i="1" dirty="0"/>
              <a:t>hard to understand</a:t>
            </a:r>
            <a:r>
              <a:rPr lang="en-US" altLang="en-US" sz="2400" dirty="0"/>
              <a:t> or to </a:t>
            </a:r>
            <a:r>
              <a:rPr lang="en-US" altLang="en-US" sz="2400" i="1" dirty="0"/>
              <a:t>detect</a:t>
            </a:r>
          </a:p>
          <a:p>
            <a:pPr eaLnBrk="1" hangingPunct="1">
              <a:lnSpc>
                <a:spcPct val="80000"/>
              </a:lnSpc>
            </a:pPr>
            <a:r>
              <a:rPr lang="en-US" altLang="en-US" sz="2400" dirty="0"/>
              <a:t>The database designers </a:t>
            </a:r>
            <a:r>
              <a:rPr lang="en-US" altLang="en-US" sz="2400" i="1" dirty="0"/>
              <a:t>need not</a:t>
            </a:r>
            <a:r>
              <a:rPr lang="en-US" altLang="en-US" sz="2400" dirty="0"/>
              <a:t> normalize to the highest possible normal form</a:t>
            </a:r>
          </a:p>
          <a:p>
            <a:pPr lvl="1" eaLnBrk="1" hangingPunct="1">
              <a:lnSpc>
                <a:spcPct val="80000"/>
              </a:lnSpc>
            </a:pPr>
            <a:r>
              <a:rPr lang="en-US" altLang="en-US" sz="2200" dirty="0"/>
              <a:t>(usually up to 3NF and BCNF. 4NF rarely used in practice.)</a:t>
            </a:r>
          </a:p>
          <a:p>
            <a:pPr eaLnBrk="1" hangingPunct="1">
              <a:lnSpc>
                <a:spcPct val="80000"/>
              </a:lnSpc>
            </a:pPr>
            <a:r>
              <a:rPr lang="en-US" altLang="en-US" sz="2400" b="1" dirty="0"/>
              <a:t>Denormalization</a:t>
            </a:r>
            <a:r>
              <a:rPr lang="en-US" altLang="en-US" sz="2400" dirty="0"/>
              <a:t>:</a:t>
            </a:r>
          </a:p>
          <a:p>
            <a:pPr lvl="1" eaLnBrk="1" hangingPunct="1">
              <a:lnSpc>
                <a:spcPct val="80000"/>
              </a:lnSpc>
            </a:pPr>
            <a:r>
              <a:rPr lang="en-US" altLang="en-US" sz="2200" dirty="0"/>
              <a:t>The process of storing the join of higher normal form relations as a base relation—which is in a lower normal form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CCA152A1-5F0C-42D8-9FFC-10AC1F8E10D7}"/>
              </a:ext>
            </a:extLst>
          </p:cNvPr>
          <p:cNvSpPr>
            <a:spLocks noGrp="1" noChangeArrowheads="1"/>
          </p:cNvSpPr>
          <p:nvPr>
            <p:ph type="title"/>
          </p:nvPr>
        </p:nvSpPr>
        <p:spPr/>
        <p:txBody>
          <a:bodyPr>
            <a:normAutofit fontScale="90000"/>
          </a:bodyPr>
          <a:lstStyle/>
          <a:p>
            <a:pPr eaLnBrk="1" hangingPunct="1"/>
            <a:r>
              <a:rPr lang="en-US" altLang="en-US"/>
              <a:t>3.3	Definitions of Keys and Attributes 	Participating in Keys (1)</a:t>
            </a:r>
          </a:p>
        </p:txBody>
      </p:sp>
      <p:sp>
        <p:nvSpPr>
          <p:cNvPr id="70659" name="Rectangle 7">
            <a:extLst>
              <a:ext uri="{FF2B5EF4-FFF2-40B4-BE49-F238E27FC236}">
                <a16:creationId xmlns:a16="http://schemas.microsoft.com/office/drawing/2014/main" id="{D1660822-EA65-4DF6-BDF0-EB54BB8DE6DF}"/>
              </a:ext>
            </a:extLst>
          </p:cNvPr>
          <p:cNvSpPr>
            <a:spLocks noGrp="1" noChangeArrowheads="1"/>
          </p:cNvSpPr>
          <p:nvPr>
            <p:ph idx="1"/>
          </p:nvPr>
        </p:nvSpPr>
        <p:spPr/>
        <p:txBody>
          <a:bodyPr>
            <a:normAutofit/>
          </a:bodyPr>
          <a:lstStyle/>
          <a:p>
            <a:pPr eaLnBrk="1" hangingPunct="1"/>
            <a:r>
              <a:rPr lang="en-US" altLang="en-US" sz="2400" dirty="0"/>
              <a:t>A </a:t>
            </a:r>
            <a:r>
              <a:rPr lang="en-US" altLang="en-US" sz="2400" b="1" dirty="0" err="1"/>
              <a:t>superkey</a:t>
            </a:r>
            <a:r>
              <a:rPr lang="en-US" altLang="en-US" sz="2400" dirty="0"/>
              <a:t> of a relation schema R = {A1, A2, ...., An} is a set of attributes S </a:t>
            </a:r>
            <a:r>
              <a:rPr lang="en-US" altLang="en-US" sz="2400" i="1" dirty="0"/>
              <a:t>subset-of</a:t>
            </a:r>
            <a:r>
              <a:rPr lang="en-US" altLang="en-US" sz="2400" dirty="0"/>
              <a:t> R with the property that no two tuples t1 and t2 in any legal relation state r of R will have t1[S] = t2[S] </a:t>
            </a:r>
          </a:p>
          <a:p>
            <a:pPr eaLnBrk="1" hangingPunct="1"/>
            <a:endParaRPr lang="en-US" altLang="en-US" sz="2400" dirty="0"/>
          </a:p>
          <a:p>
            <a:pPr eaLnBrk="1" hangingPunct="1"/>
            <a:r>
              <a:rPr lang="en-US" altLang="en-US" sz="2400" dirty="0"/>
              <a:t>A </a:t>
            </a:r>
            <a:r>
              <a:rPr lang="en-US" altLang="en-US" sz="2400" b="1" dirty="0"/>
              <a:t>key</a:t>
            </a:r>
            <a:r>
              <a:rPr lang="en-US" altLang="en-US" sz="2400" dirty="0"/>
              <a:t> K is a </a:t>
            </a:r>
            <a:r>
              <a:rPr lang="en-US" altLang="en-US" sz="2400" b="1" dirty="0" err="1"/>
              <a:t>superkey</a:t>
            </a:r>
            <a:r>
              <a:rPr lang="en-US" altLang="en-US" sz="2400" dirty="0"/>
              <a:t> with the </a:t>
            </a:r>
            <a:r>
              <a:rPr lang="en-US" altLang="en-US" sz="2400" i="1" dirty="0"/>
              <a:t>additional property</a:t>
            </a:r>
            <a:r>
              <a:rPr lang="en-US" altLang="en-US" sz="2400" dirty="0"/>
              <a:t> that removal of any attribute from K will cause K not to be a </a:t>
            </a:r>
            <a:r>
              <a:rPr lang="en-US" altLang="en-US" sz="2400" dirty="0" err="1"/>
              <a:t>superkey</a:t>
            </a:r>
            <a:r>
              <a:rPr lang="en-US" altLang="en-US" sz="2400" dirty="0"/>
              <a:t> any more. </a:t>
            </a:r>
          </a:p>
          <a:p>
            <a:pPr eaLnBrk="1" hangingPunct="1"/>
            <a:endParaRPr lang="en-US"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a:extLst>
              <a:ext uri="{FF2B5EF4-FFF2-40B4-BE49-F238E27FC236}">
                <a16:creationId xmlns:a16="http://schemas.microsoft.com/office/drawing/2014/main" id="{D28B44FB-D087-4397-A828-4A48E5C08DD8}"/>
              </a:ext>
            </a:extLst>
          </p:cNvPr>
          <p:cNvSpPr>
            <a:spLocks noGrp="1" noChangeArrowheads="1"/>
          </p:cNvSpPr>
          <p:nvPr>
            <p:ph type="title"/>
          </p:nvPr>
        </p:nvSpPr>
        <p:spPr/>
        <p:txBody>
          <a:bodyPr/>
          <a:lstStyle/>
          <a:p>
            <a:pPr eaLnBrk="1" hangingPunct="1"/>
            <a:r>
              <a:rPr lang="en-US" altLang="en-US"/>
              <a:t>Definitions of Keys and Attributes 	 Participating in Keys (2)</a:t>
            </a:r>
          </a:p>
        </p:txBody>
      </p:sp>
      <p:sp>
        <p:nvSpPr>
          <p:cNvPr id="72707" name="Rectangle 7">
            <a:extLst>
              <a:ext uri="{FF2B5EF4-FFF2-40B4-BE49-F238E27FC236}">
                <a16:creationId xmlns:a16="http://schemas.microsoft.com/office/drawing/2014/main" id="{210E5510-7016-4460-BFF5-8A801FDABD79}"/>
              </a:ext>
            </a:extLst>
          </p:cNvPr>
          <p:cNvSpPr>
            <a:spLocks noGrp="1" noChangeArrowheads="1"/>
          </p:cNvSpPr>
          <p:nvPr>
            <p:ph idx="1"/>
          </p:nvPr>
        </p:nvSpPr>
        <p:spPr/>
        <p:txBody>
          <a:bodyPr>
            <a:normAutofit/>
          </a:bodyPr>
          <a:lstStyle/>
          <a:p>
            <a:pPr eaLnBrk="1" hangingPunct="1"/>
            <a:r>
              <a:rPr lang="en-US" altLang="en-US" sz="2400" dirty="0"/>
              <a:t>If a relation schema has more than one key, each is called a </a:t>
            </a:r>
            <a:r>
              <a:rPr lang="en-US" altLang="en-US" sz="2400" b="1" dirty="0"/>
              <a:t>candidate</a:t>
            </a:r>
            <a:r>
              <a:rPr lang="en-US" altLang="en-US" sz="2400" dirty="0"/>
              <a:t> key.</a:t>
            </a:r>
          </a:p>
          <a:p>
            <a:pPr lvl="1" eaLnBrk="1" hangingPunct="1"/>
            <a:r>
              <a:rPr lang="en-US" altLang="en-US" sz="2400" dirty="0"/>
              <a:t>One of the candidate keys is </a:t>
            </a:r>
            <a:r>
              <a:rPr lang="en-US" altLang="en-US" sz="2400" i="1" dirty="0"/>
              <a:t>arbitrarily</a:t>
            </a:r>
            <a:r>
              <a:rPr lang="en-US" altLang="en-US" sz="2400" dirty="0"/>
              <a:t> designated to be the </a:t>
            </a:r>
            <a:r>
              <a:rPr lang="en-US" altLang="en-US" sz="2400" b="1" dirty="0"/>
              <a:t>primary key</a:t>
            </a:r>
            <a:r>
              <a:rPr lang="en-US" altLang="en-US" sz="2400" dirty="0"/>
              <a:t>, and the others are called </a:t>
            </a:r>
            <a:r>
              <a:rPr lang="en-US" altLang="en-US" sz="2400" b="1" dirty="0"/>
              <a:t>secondary keys</a:t>
            </a:r>
            <a:r>
              <a:rPr lang="en-US" altLang="en-US" sz="2400" dirty="0"/>
              <a:t>.</a:t>
            </a:r>
          </a:p>
          <a:p>
            <a:pPr eaLnBrk="1" hangingPunct="1"/>
            <a:r>
              <a:rPr lang="en-US" altLang="en-US" sz="2400" dirty="0"/>
              <a:t>A </a:t>
            </a:r>
            <a:r>
              <a:rPr lang="en-US" altLang="en-US" sz="2400" b="1" dirty="0"/>
              <a:t>Prime attribute</a:t>
            </a:r>
            <a:r>
              <a:rPr lang="en-US" altLang="en-US" sz="2400" dirty="0"/>
              <a:t> must be a member of </a:t>
            </a:r>
            <a:r>
              <a:rPr lang="en-US" altLang="en-US" sz="2400" i="1" dirty="0"/>
              <a:t>some</a:t>
            </a:r>
            <a:r>
              <a:rPr lang="en-US" altLang="en-US" sz="2400" dirty="0"/>
              <a:t> candidate key</a:t>
            </a:r>
          </a:p>
          <a:p>
            <a:pPr eaLnBrk="1" hangingPunct="1"/>
            <a:r>
              <a:rPr lang="en-US" altLang="en-US" sz="2400" dirty="0"/>
              <a:t>A </a:t>
            </a:r>
            <a:r>
              <a:rPr lang="en-US" altLang="en-US" sz="2400" b="1" dirty="0"/>
              <a:t>Nonprime attribute</a:t>
            </a:r>
            <a:r>
              <a:rPr lang="en-US" altLang="en-US" sz="2400" dirty="0"/>
              <a:t> is not a prime attribute—that is, it is not a member of any candidate key.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ED62-18AA-4822-B50A-AE1F3B6975E7}"/>
              </a:ext>
            </a:extLst>
          </p:cNvPr>
          <p:cNvSpPr>
            <a:spLocks noGrp="1"/>
          </p:cNvSpPr>
          <p:nvPr>
            <p:ph type="title"/>
          </p:nvPr>
        </p:nvSpPr>
        <p:spPr/>
        <p:txBody>
          <a:bodyPr>
            <a:normAutofit/>
          </a:bodyPr>
          <a:lstStyle/>
          <a:p>
            <a:r>
              <a:rPr lang="en-US" b="1" i="0" dirty="0">
                <a:solidFill>
                  <a:srgbClr val="202124"/>
                </a:solidFill>
                <a:effectLst/>
              </a:rPr>
              <a:t>Importance</a:t>
            </a:r>
            <a:r>
              <a:rPr lang="en-US" b="0" i="0" dirty="0">
                <a:solidFill>
                  <a:srgbClr val="202124"/>
                </a:solidFill>
                <a:effectLst/>
              </a:rPr>
              <a:t> of </a:t>
            </a:r>
            <a:r>
              <a:rPr lang="en-US" b="1" i="0" dirty="0">
                <a:solidFill>
                  <a:srgbClr val="202124"/>
                </a:solidFill>
                <a:effectLst/>
              </a:rPr>
              <a:t>Database Design</a:t>
            </a:r>
            <a:endParaRPr lang="en-IN" dirty="0"/>
          </a:p>
        </p:txBody>
      </p:sp>
      <p:sp>
        <p:nvSpPr>
          <p:cNvPr id="3" name="Content Placeholder 2">
            <a:extLst>
              <a:ext uri="{FF2B5EF4-FFF2-40B4-BE49-F238E27FC236}">
                <a16:creationId xmlns:a16="http://schemas.microsoft.com/office/drawing/2014/main" id="{9F6B8C42-64E4-44E0-B7E5-2040D8BBC681}"/>
              </a:ext>
            </a:extLst>
          </p:cNvPr>
          <p:cNvSpPr>
            <a:spLocks noGrp="1"/>
          </p:cNvSpPr>
          <p:nvPr>
            <p:ph idx="1"/>
          </p:nvPr>
        </p:nvSpPr>
        <p:spPr/>
        <p:txBody>
          <a:bodyPr>
            <a:normAutofit/>
          </a:bodyPr>
          <a:lstStyle/>
          <a:p>
            <a:r>
              <a:rPr lang="en-US" sz="2800" b="0" i="0" dirty="0">
                <a:solidFill>
                  <a:srgbClr val="202124"/>
                </a:solidFill>
                <a:effectLst/>
              </a:rPr>
              <a:t>A well-designed </a:t>
            </a:r>
            <a:r>
              <a:rPr lang="en-US" sz="2800" b="1" i="0" dirty="0">
                <a:solidFill>
                  <a:srgbClr val="202124"/>
                </a:solidFill>
                <a:effectLst/>
              </a:rPr>
              <a:t>database</a:t>
            </a:r>
            <a:r>
              <a:rPr lang="en-US" sz="2800" b="0" i="0" dirty="0">
                <a:solidFill>
                  <a:srgbClr val="202124"/>
                </a:solidFill>
                <a:effectLst/>
              </a:rPr>
              <a:t> is imperative in guaranteeing information consistency, eliminating redundant data, efficiently executing queries, and improving the performance of the </a:t>
            </a:r>
            <a:r>
              <a:rPr lang="en-US" sz="2800" b="1" i="0" dirty="0">
                <a:solidFill>
                  <a:srgbClr val="202124"/>
                </a:solidFill>
                <a:effectLst/>
              </a:rPr>
              <a:t>database</a:t>
            </a:r>
            <a:r>
              <a:rPr lang="en-US" sz="2800" b="0" i="0" dirty="0">
                <a:solidFill>
                  <a:srgbClr val="202124"/>
                </a:solidFill>
                <a:effectLst/>
              </a:rPr>
              <a:t>. ... </a:t>
            </a:r>
          </a:p>
          <a:p>
            <a:endParaRPr lang="en-US" sz="2800" dirty="0">
              <a:solidFill>
                <a:srgbClr val="202124"/>
              </a:solidFill>
            </a:endParaRPr>
          </a:p>
          <a:p>
            <a:r>
              <a:rPr lang="en-US" sz="2800" b="0" i="0" dirty="0">
                <a:solidFill>
                  <a:srgbClr val="202124"/>
                </a:solidFill>
                <a:effectLst/>
              </a:rPr>
              <a:t>A good </a:t>
            </a:r>
            <a:r>
              <a:rPr lang="en-US" sz="2800" b="1" i="0" dirty="0">
                <a:solidFill>
                  <a:srgbClr val="202124"/>
                </a:solidFill>
                <a:effectLst/>
              </a:rPr>
              <a:t>database design</a:t>
            </a:r>
            <a:r>
              <a:rPr lang="en-US" sz="2800" b="0" i="0" dirty="0">
                <a:solidFill>
                  <a:srgbClr val="202124"/>
                </a:solidFill>
                <a:effectLst/>
              </a:rPr>
              <a:t> also allows you to easily access and retrieve data whenever needed.</a:t>
            </a:r>
            <a:endParaRPr lang="en-IN" sz="2800" dirty="0"/>
          </a:p>
        </p:txBody>
      </p:sp>
    </p:spTree>
    <p:extLst>
      <p:ext uri="{BB962C8B-B14F-4D97-AF65-F5344CB8AC3E}">
        <p14:creationId xmlns:p14="http://schemas.microsoft.com/office/powerpoint/2010/main" val="322498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a:extLst>
              <a:ext uri="{FF2B5EF4-FFF2-40B4-BE49-F238E27FC236}">
                <a16:creationId xmlns:a16="http://schemas.microsoft.com/office/drawing/2014/main" id="{2C3DE152-DFD6-4641-8E65-BB0739BC336A}"/>
              </a:ext>
            </a:extLst>
          </p:cNvPr>
          <p:cNvSpPr>
            <a:spLocks noGrp="1" noChangeArrowheads="1"/>
          </p:cNvSpPr>
          <p:nvPr>
            <p:ph type="title"/>
          </p:nvPr>
        </p:nvSpPr>
        <p:spPr/>
        <p:txBody>
          <a:bodyPr/>
          <a:lstStyle/>
          <a:p>
            <a:pPr eaLnBrk="1" hangingPunct="1"/>
            <a:r>
              <a:rPr lang="en-US" altLang="en-US" dirty="0"/>
              <a:t> First Normal Form </a:t>
            </a:r>
          </a:p>
        </p:txBody>
      </p:sp>
      <p:sp>
        <p:nvSpPr>
          <p:cNvPr id="74755" name="Rectangle 7">
            <a:extLst>
              <a:ext uri="{FF2B5EF4-FFF2-40B4-BE49-F238E27FC236}">
                <a16:creationId xmlns:a16="http://schemas.microsoft.com/office/drawing/2014/main" id="{E31423D3-3ECE-4396-90A0-6071205B2FA5}"/>
              </a:ext>
            </a:extLst>
          </p:cNvPr>
          <p:cNvSpPr>
            <a:spLocks noGrp="1" noChangeArrowheads="1"/>
          </p:cNvSpPr>
          <p:nvPr>
            <p:ph idx="1"/>
          </p:nvPr>
        </p:nvSpPr>
        <p:spPr/>
        <p:txBody>
          <a:bodyPr>
            <a:normAutofit/>
          </a:bodyPr>
          <a:lstStyle/>
          <a:p>
            <a:pPr eaLnBrk="1" hangingPunct="1"/>
            <a:r>
              <a:rPr lang="en-US" altLang="en-US" sz="2400" dirty="0"/>
              <a:t>Disallows</a:t>
            </a:r>
          </a:p>
          <a:p>
            <a:pPr lvl="1" eaLnBrk="1" hangingPunct="1"/>
            <a:r>
              <a:rPr lang="en-US" altLang="en-US" sz="2400" dirty="0"/>
              <a:t>composite attributes</a:t>
            </a:r>
          </a:p>
          <a:p>
            <a:pPr lvl="1" eaLnBrk="1" hangingPunct="1"/>
            <a:r>
              <a:rPr lang="en-US" altLang="en-US" sz="2400" dirty="0"/>
              <a:t>multivalued attributes</a:t>
            </a:r>
          </a:p>
          <a:p>
            <a:pPr lvl="1" eaLnBrk="1" hangingPunct="1"/>
            <a:r>
              <a:rPr lang="en-US" altLang="en-US" sz="2400" b="1" dirty="0"/>
              <a:t>nested relations</a:t>
            </a:r>
            <a:r>
              <a:rPr lang="en-US" altLang="en-US" sz="2400" dirty="0"/>
              <a:t>; attributes whose values for an </a:t>
            </a:r>
            <a:r>
              <a:rPr lang="en-US" altLang="en-US" sz="2400" i="1" dirty="0"/>
              <a:t>individual tuple</a:t>
            </a:r>
            <a:r>
              <a:rPr lang="en-US" altLang="en-US" sz="2400" dirty="0"/>
              <a:t> are non-atomic</a:t>
            </a:r>
          </a:p>
          <a:p>
            <a:pPr eaLnBrk="1" hangingPunct="1"/>
            <a:r>
              <a:rPr lang="en-US" altLang="en-US" sz="2400" dirty="0"/>
              <a:t>Considered to be part of the definition of a relation </a:t>
            </a:r>
          </a:p>
          <a:p>
            <a:pPr eaLnBrk="1" hangingPunct="1"/>
            <a:r>
              <a:rPr lang="en-US" altLang="en-US" sz="2400" dirty="0"/>
              <a:t>Most RDBMSs allow only those relations to be defined that are in First Normal Form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2B38-3E46-4D1A-8382-8BBAC4320BC8}"/>
              </a:ext>
            </a:extLst>
          </p:cNvPr>
          <p:cNvSpPr>
            <a:spLocks noGrp="1"/>
          </p:cNvSpPr>
          <p:nvPr>
            <p:ph type="title"/>
          </p:nvPr>
        </p:nvSpPr>
        <p:spPr/>
        <p:txBody>
          <a:bodyPr/>
          <a:lstStyle/>
          <a:p>
            <a:r>
              <a:rPr lang="en-US" dirty="0"/>
              <a:t>FIRST NORMAL FORM – 1 NF</a:t>
            </a:r>
            <a:endParaRPr lang="en-IN" dirty="0"/>
          </a:p>
        </p:txBody>
      </p:sp>
      <p:sp>
        <p:nvSpPr>
          <p:cNvPr id="3" name="Content Placeholder 2">
            <a:extLst>
              <a:ext uri="{FF2B5EF4-FFF2-40B4-BE49-F238E27FC236}">
                <a16:creationId xmlns:a16="http://schemas.microsoft.com/office/drawing/2014/main" id="{08965C79-BEE5-4756-A518-570F7AA5A523}"/>
              </a:ext>
            </a:extLst>
          </p:cNvPr>
          <p:cNvSpPr>
            <a:spLocks noGrp="1"/>
          </p:cNvSpPr>
          <p:nvPr>
            <p:ph idx="1"/>
          </p:nvPr>
        </p:nvSpPr>
        <p:spPr/>
        <p:txBody>
          <a:bodyPr>
            <a:normAutofit/>
          </a:bodyPr>
          <a:lstStyle/>
          <a:p>
            <a:r>
              <a:rPr lang="en-US" sz="2400" dirty="0">
                <a:solidFill>
                  <a:srgbClr val="0070C0"/>
                </a:solidFill>
              </a:rPr>
              <a:t>We say that a relation schema </a:t>
            </a:r>
            <a:r>
              <a:rPr lang="en-US" sz="2400" i="1" dirty="0">
                <a:solidFill>
                  <a:srgbClr val="0070C0"/>
                </a:solidFill>
              </a:rPr>
              <a:t>R </a:t>
            </a:r>
            <a:r>
              <a:rPr lang="en-US" sz="2400" dirty="0">
                <a:solidFill>
                  <a:srgbClr val="0070C0"/>
                </a:solidFill>
              </a:rPr>
              <a:t>is in </a:t>
            </a:r>
            <a:r>
              <a:rPr lang="en-US" sz="2400" b="1" dirty="0">
                <a:solidFill>
                  <a:srgbClr val="0070C0"/>
                </a:solidFill>
              </a:rPr>
              <a:t>first normal form </a:t>
            </a:r>
            <a:r>
              <a:rPr lang="en-US" sz="2400" dirty="0">
                <a:solidFill>
                  <a:srgbClr val="0070C0"/>
                </a:solidFill>
              </a:rPr>
              <a:t>(1NF) if the domains of all attributes of </a:t>
            </a:r>
            <a:r>
              <a:rPr lang="en-US" sz="2400" i="1" dirty="0">
                <a:solidFill>
                  <a:srgbClr val="0070C0"/>
                </a:solidFill>
              </a:rPr>
              <a:t>R </a:t>
            </a:r>
            <a:r>
              <a:rPr lang="en-US" sz="2400" dirty="0">
                <a:solidFill>
                  <a:srgbClr val="0070C0"/>
                </a:solidFill>
              </a:rPr>
              <a:t>are atomic.</a:t>
            </a:r>
          </a:p>
          <a:p>
            <a:endParaRPr lang="en-US" sz="2400" dirty="0"/>
          </a:p>
          <a:p>
            <a:r>
              <a:rPr lang="en-US" sz="2400" dirty="0"/>
              <a:t>A domain is </a:t>
            </a:r>
            <a:r>
              <a:rPr lang="en-US" sz="2400" b="1" dirty="0"/>
              <a:t>atomic </a:t>
            </a:r>
            <a:r>
              <a:rPr lang="en-US" sz="2400" dirty="0"/>
              <a:t>if elements of the domain are considered to be indivisible units.</a:t>
            </a:r>
          </a:p>
          <a:p>
            <a:endParaRPr lang="en-IN" sz="2400" dirty="0"/>
          </a:p>
        </p:txBody>
      </p:sp>
    </p:spTree>
    <p:extLst>
      <p:ext uri="{BB962C8B-B14F-4D97-AF65-F5344CB8AC3E}">
        <p14:creationId xmlns:p14="http://schemas.microsoft.com/office/powerpoint/2010/main" val="2318213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a:extLst>
              <a:ext uri="{FF2B5EF4-FFF2-40B4-BE49-F238E27FC236}">
                <a16:creationId xmlns:a16="http://schemas.microsoft.com/office/drawing/2014/main" id="{16CDBB4A-DFC0-4CB2-A4E9-39DAB26B85CC}"/>
              </a:ext>
            </a:extLst>
          </p:cNvPr>
          <p:cNvSpPr>
            <a:spLocks noGrp="1" noChangeArrowheads="1"/>
          </p:cNvSpPr>
          <p:nvPr>
            <p:ph type="title"/>
          </p:nvPr>
        </p:nvSpPr>
        <p:spPr/>
        <p:txBody>
          <a:bodyPr/>
          <a:lstStyle/>
          <a:p>
            <a:pPr eaLnBrk="1" hangingPunct="1"/>
            <a:r>
              <a:rPr lang="en-US" altLang="en-US" dirty="0"/>
              <a:t>Normalization into 1NF</a:t>
            </a:r>
          </a:p>
        </p:txBody>
      </p:sp>
      <p:sp>
        <p:nvSpPr>
          <p:cNvPr id="76804" name="Rectangle 4">
            <a:extLst>
              <a:ext uri="{FF2B5EF4-FFF2-40B4-BE49-F238E27FC236}">
                <a16:creationId xmlns:a16="http://schemas.microsoft.com/office/drawing/2014/main" id="{48A21B55-9816-4C5B-931C-D0BF68D91841}"/>
              </a:ext>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pic>
        <p:nvPicPr>
          <p:cNvPr id="76805" name="Picture 6" descr="fig14_09.jpg">
            <a:extLst>
              <a:ext uri="{FF2B5EF4-FFF2-40B4-BE49-F238E27FC236}">
                <a16:creationId xmlns:a16="http://schemas.microsoft.com/office/drawing/2014/main" id="{38D50877-1F7E-4D03-91AD-81BEB66395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115" y="1524000"/>
            <a:ext cx="7277686"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160DD36-55D5-4C25-BD0D-BCFAA6319CA2}"/>
              </a:ext>
            </a:extLst>
          </p:cNvPr>
          <p:cNvSpPr txBox="1">
            <a:spLocks/>
          </p:cNvSpPr>
          <p:nvPr/>
        </p:nvSpPr>
        <p:spPr bwMode="auto">
          <a:xfrm>
            <a:off x="8173329" y="1676400"/>
            <a:ext cx="3488787" cy="3247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800" kern="0" dirty="0">
                <a:latin typeface="Verdana" charset="0"/>
              </a:rPr>
              <a:t>Fig3: Normalization into 1NF. (a) A relation schema that is not in 1NF. (b) Sample state of relation DEPARTMENT. (c) 1NF version of the same relation with redundancy.</a:t>
            </a:r>
          </a:p>
        </p:txBody>
      </p:sp>
      <p:cxnSp>
        <p:nvCxnSpPr>
          <p:cNvPr id="4" name="Straight Connector 3">
            <a:extLst>
              <a:ext uri="{FF2B5EF4-FFF2-40B4-BE49-F238E27FC236}">
                <a16:creationId xmlns:a16="http://schemas.microsoft.com/office/drawing/2014/main" id="{A1B79472-8A44-4EDE-B2AF-68797C061F4B}"/>
              </a:ext>
            </a:extLst>
          </p:cNvPr>
          <p:cNvCxnSpPr>
            <a:cxnSpLocks/>
          </p:cNvCxnSpPr>
          <p:nvPr/>
        </p:nvCxnSpPr>
        <p:spPr>
          <a:xfrm>
            <a:off x="4937760" y="3770142"/>
            <a:ext cx="2700997"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B93293-5B66-4ABA-AA63-3CE572E44B13}"/>
              </a:ext>
            </a:extLst>
          </p:cNvPr>
          <p:cNvSpPr txBox="1"/>
          <p:nvPr/>
        </p:nvSpPr>
        <p:spPr>
          <a:xfrm>
            <a:off x="802562" y="1535077"/>
            <a:ext cx="9228406" cy="5133713"/>
          </a:xfrm>
          <a:prstGeom prst="rect">
            <a:avLst/>
          </a:prstGeom>
          <a:noFill/>
        </p:spPr>
        <p:txBody>
          <a:bodyPr wrap="square">
            <a:spAutoFit/>
          </a:bodyPr>
          <a:lstStyle/>
          <a:p>
            <a:pPr>
              <a:lnSpc>
                <a:spcPct val="90000"/>
              </a:lnSpc>
            </a:pPr>
            <a:r>
              <a:rPr lang="en-US" sz="2800" dirty="0"/>
              <a:t>Above </a:t>
            </a:r>
            <a:r>
              <a:rPr lang="en-US" sz="2800" dirty="0" err="1"/>
              <a:t>Example:Fig</a:t>
            </a:r>
            <a:r>
              <a:rPr lang="en-US" sz="2800" dirty="0"/>
              <a:t> 3b) Consider a table Department with attributes (DNAME, DNUMBER,DMGRSSN,DLOCATIONS)</a:t>
            </a:r>
          </a:p>
          <a:p>
            <a:pPr>
              <a:lnSpc>
                <a:spcPct val="90000"/>
              </a:lnSpc>
            </a:pPr>
            <a:endParaRPr lang="en-US" sz="2800" dirty="0"/>
          </a:p>
          <a:p>
            <a:pPr>
              <a:lnSpc>
                <a:spcPct val="90000"/>
              </a:lnSpc>
            </a:pPr>
            <a:r>
              <a:rPr lang="en-US" sz="2800" dirty="0"/>
              <a:t>Their FD’s DNUMBER </a:t>
            </a:r>
            <a:r>
              <a:rPr lang="en-US" sz="2800" dirty="0">
                <a:sym typeface="Wingdings" pitchFamily="2" charset="2"/>
              </a:rPr>
              <a:t>DNAME</a:t>
            </a:r>
          </a:p>
          <a:p>
            <a:pPr>
              <a:lnSpc>
                <a:spcPct val="90000"/>
              </a:lnSpc>
              <a:buFont typeface="Wingdings" pitchFamily="2" charset="2"/>
              <a:buNone/>
            </a:pPr>
            <a:r>
              <a:rPr lang="en-US" sz="2800" dirty="0"/>
              <a:t>                       DNUMBER </a:t>
            </a:r>
            <a:r>
              <a:rPr lang="en-US" sz="2800" dirty="0">
                <a:sym typeface="Wingdings" pitchFamily="2" charset="2"/>
              </a:rPr>
              <a:t>DMGRSSN</a:t>
            </a:r>
          </a:p>
          <a:p>
            <a:pPr>
              <a:lnSpc>
                <a:spcPct val="90000"/>
              </a:lnSpc>
              <a:buFont typeface="Wingdings" pitchFamily="2" charset="2"/>
              <a:buNone/>
            </a:pPr>
            <a:r>
              <a:rPr lang="en-US" sz="2800" dirty="0">
                <a:sym typeface="Wingdings" pitchFamily="2" charset="2"/>
              </a:rPr>
              <a:t>                       </a:t>
            </a:r>
            <a:r>
              <a:rPr lang="en-US" sz="2800" dirty="0"/>
              <a:t>DNUMBER </a:t>
            </a:r>
            <a:r>
              <a:rPr lang="en-US" sz="2800" dirty="0">
                <a:sym typeface="Wingdings" pitchFamily="2" charset="2"/>
              </a:rPr>
              <a:t>DLOCATIONS </a:t>
            </a:r>
          </a:p>
          <a:p>
            <a:pPr>
              <a:lnSpc>
                <a:spcPct val="90000"/>
              </a:lnSpc>
              <a:buFont typeface="Wingdings" pitchFamily="2" charset="2"/>
              <a:buNone/>
            </a:pPr>
            <a:endParaRPr lang="en-US" sz="2800" dirty="0">
              <a:sym typeface="Wingdings" pitchFamily="2" charset="2"/>
            </a:endParaRPr>
          </a:p>
          <a:p>
            <a:pPr>
              <a:lnSpc>
                <a:spcPct val="90000"/>
              </a:lnSpc>
            </a:pPr>
            <a:r>
              <a:rPr lang="en-US" sz="2800" dirty="0">
                <a:solidFill>
                  <a:schemeClr val="hlink"/>
                </a:solidFill>
                <a:sym typeface="Wingdings" pitchFamily="2" charset="2"/>
              </a:rPr>
              <a:t>The 1NF fails due to the FD “D</a:t>
            </a:r>
            <a:r>
              <a:rPr lang="en-US" sz="2800" dirty="0">
                <a:solidFill>
                  <a:schemeClr val="hlink"/>
                </a:solidFill>
              </a:rPr>
              <a:t>NUMBER </a:t>
            </a:r>
            <a:r>
              <a:rPr lang="en-US" sz="2800" dirty="0">
                <a:solidFill>
                  <a:schemeClr val="hlink"/>
                </a:solidFill>
                <a:sym typeface="Wingdings" pitchFamily="2" charset="2"/>
              </a:rPr>
              <a:t>DLOCATIONS”</a:t>
            </a:r>
            <a:r>
              <a:rPr lang="en-US" sz="2800" dirty="0">
                <a:sym typeface="Wingdings" pitchFamily="2" charset="2"/>
              </a:rPr>
              <a:t> </a:t>
            </a:r>
          </a:p>
          <a:p>
            <a:pPr>
              <a:lnSpc>
                <a:spcPct val="90000"/>
              </a:lnSpc>
            </a:pPr>
            <a:endParaRPr lang="en-US" sz="2800" dirty="0">
              <a:sym typeface="Wingdings" pitchFamily="2" charset="2"/>
            </a:endParaRPr>
          </a:p>
          <a:p>
            <a:pPr>
              <a:lnSpc>
                <a:spcPct val="90000"/>
              </a:lnSpc>
            </a:pPr>
            <a:r>
              <a:rPr lang="en-US" sz="2800" dirty="0">
                <a:sym typeface="Wingdings" pitchFamily="2" charset="2"/>
              </a:rPr>
              <a:t>Fig c) is in 1 NF  and doesn’t fail the definition</a:t>
            </a:r>
          </a:p>
          <a:p>
            <a:pPr>
              <a:lnSpc>
                <a:spcPct val="90000"/>
              </a:lnSpc>
              <a:buFont typeface="Wingdings" pitchFamily="2" charset="2"/>
              <a:buNone/>
            </a:pPr>
            <a:endParaRPr lang="en-US" sz="2800" dirty="0"/>
          </a:p>
        </p:txBody>
      </p:sp>
      <p:sp>
        <p:nvSpPr>
          <p:cNvPr id="7" name="Rectangle 9">
            <a:extLst>
              <a:ext uri="{FF2B5EF4-FFF2-40B4-BE49-F238E27FC236}">
                <a16:creationId xmlns:a16="http://schemas.microsoft.com/office/drawing/2014/main" id="{D3FDBFA1-1BE4-4233-B856-2DE793C358C9}"/>
              </a:ext>
            </a:extLst>
          </p:cNvPr>
          <p:cNvSpPr>
            <a:spLocks noGrp="1" noChangeArrowheads="1"/>
          </p:cNvSpPr>
          <p:nvPr>
            <p:ph type="title"/>
          </p:nvPr>
        </p:nvSpPr>
        <p:spPr>
          <a:xfrm>
            <a:off x="239854" y="189210"/>
            <a:ext cx="10058400" cy="1609344"/>
          </a:xfrm>
        </p:spPr>
        <p:txBody>
          <a:bodyPr/>
          <a:lstStyle/>
          <a:p>
            <a:pPr eaLnBrk="1" hangingPunct="1"/>
            <a:r>
              <a:rPr lang="en-US" altLang="en-US" dirty="0"/>
              <a:t>Normalization into 1NF</a:t>
            </a:r>
          </a:p>
        </p:txBody>
      </p:sp>
    </p:spTree>
    <p:extLst>
      <p:ext uri="{BB962C8B-B14F-4D97-AF65-F5344CB8AC3E}">
        <p14:creationId xmlns:p14="http://schemas.microsoft.com/office/powerpoint/2010/main" val="2936522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a:extLst>
              <a:ext uri="{FF2B5EF4-FFF2-40B4-BE49-F238E27FC236}">
                <a16:creationId xmlns:a16="http://schemas.microsoft.com/office/drawing/2014/main" id="{C0F9BE29-3E37-4CEF-925C-E8BBD8914FBE}"/>
              </a:ext>
            </a:extLst>
          </p:cNvPr>
          <p:cNvSpPr>
            <a:spLocks noGrp="1" noChangeArrowheads="1"/>
          </p:cNvSpPr>
          <p:nvPr>
            <p:ph type="title"/>
          </p:nvPr>
        </p:nvSpPr>
        <p:spPr>
          <a:xfrm>
            <a:off x="1069848" y="484632"/>
            <a:ext cx="10381254" cy="1609344"/>
          </a:xfrm>
        </p:spPr>
        <p:txBody>
          <a:bodyPr/>
          <a:lstStyle/>
          <a:p>
            <a:pPr eaLnBrk="1" hangingPunct="1"/>
            <a:r>
              <a:rPr lang="en-US" altLang="en-US" dirty="0"/>
              <a:t>Normalizing nested relations into 1NF</a:t>
            </a:r>
          </a:p>
        </p:txBody>
      </p:sp>
      <p:sp>
        <p:nvSpPr>
          <p:cNvPr id="78852" name="Rectangle 4">
            <a:extLst>
              <a:ext uri="{FF2B5EF4-FFF2-40B4-BE49-F238E27FC236}">
                <a16:creationId xmlns:a16="http://schemas.microsoft.com/office/drawing/2014/main" id="{A4AB6A3B-3BC0-45FD-A7A5-6A081E2AEEAF}"/>
              </a:ext>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pic>
        <p:nvPicPr>
          <p:cNvPr id="78853" name="Picture 6" descr="fig14_10.jpg">
            <a:extLst>
              <a:ext uri="{FF2B5EF4-FFF2-40B4-BE49-F238E27FC236}">
                <a16:creationId xmlns:a16="http://schemas.microsoft.com/office/drawing/2014/main" id="{BE7E9DB8-6FF6-4421-8278-832E045589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0897" y="1524000"/>
            <a:ext cx="64336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DDC863E5-9627-4A00-B56C-EC2D25A5BD3F}"/>
              </a:ext>
            </a:extLst>
          </p:cNvPr>
          <p:cNvSpPr txBox="1">
            <a:spLocks/>
          </p:cNvSpPr>
          <p:nvPr/>
        </p:nvSpPr>
        <p:spPr bwMode="auto">
          <a:xfrm>
            <a:off x="7948246" y="1795741"/>
            <a:ext cx="3502856" cy="375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600" kern="0" dirty="0">
                <a:latin typeface="Verdana" charset="0"/>
              </a:rPr>
              <a:t>Fig 4:Normalizing nested relations into 1NF. (a) Schema of the EMP_PROJ relation with a nested relation attribute PROJS. (b) Sample extension of the EMP_PROJ relation showing nested relations within each tuple. (c) Decomposition of EMP_PROJ into relations EMP_PROJ1 and EMP_PROJ2 by propagating the primary key.</a:t>
            </a:r>
          </a:p>
        </p:txBody>
      </p:sp>
      <p:cxnSp>
        <p:nvCxnSpPr>
          <p:cNvPr id="7" name="Straight Connector 6">
            <a:extLst>
              <a:ext uri="{FF2B5EF4-FFF2-40B4-BE49-F238E27FC236}">
                <a16:creationId xmlns:a16="http://schemas.microsoft.com/office/drawing/2014/main" id="{10A6D6AE-CFB7-4462-AA09-B83177B76188}"/>
              </a:ext>
            </a:extLst>
          </p:cNvPr>
          <p:cNvCxnSpPr/>
          <p:nvPr/>
        </p:nvCxnSpPr>
        <p:spPr>
          <a:xfrm>
            <a:off x="3770142" y="2335237"/>
            <a:ext cx="0" cy="32130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45263A-C2B6-41C8-BDC3-2C74D9159F04}"/>
              </a:ext>
            </a:extLst>
          </p:cNvPr>
          <p:cNvCxnSpPr/>
          <p:nvPr/>
        </p:nvCxnSpPr>
        <p:spPr>
          <a:xfrm>
            <a:off x="7059637" y="2335237"/>
            <a:ext cx="0" cy="32130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E556819-FAC8-4740-A95F-77E0098E3AD1}"/>
              </a:ext>
            </a:extLst>
          </p:cNvPr>
          <p:cNvCxnSpPr>
            <a:cxnSpLocks/>
          </p:cNvCxnSpPr>
          <p:nvPr/>
        </p:nvCxnSpPr>
        <p:spPr>
          <a:xfrm>
            <a:off x="3770141" y="2335237"/>
            <a:ext cx="328949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A76446-1085-4DD7-9621-FEAB705A3C28}"/>
              </a:ext>
            </a:extLst>
          </p:cNvPr>
          <p:cNvCxnSpPr>
            <a:cxnSpLocks/>
          </p:cNvCxnSpPr>
          <p:nvPr/>
        </p:nvCxnSpPr>
        <p:spPr>
          <a:xfrm>
            <a:off x="3770141" y="5548310"/>
            <a:ext cx="3289496" cy="1"/>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a:extLst>
              <a:ext uri="{FF2B5EF4-FFF2-40B4-BE49-F238E27FC236}">
                <a16:creationId xmlns:a16="http://schemas.microsoft.com/office/drawing/2014/main" id="{94A85472-FA4A-4AC2-A667-4849BEF4CFAA}"/>
              </a:ext>
            </a:extLst>
          </p:cNvPr>
          <p:cNvSpPr>
            <a:spLocks noGrp="1" noChangeArrowheads="1"/>
          </p:cNvSpPr>
          <p:nvPr>
            <p:ph type="title"/>
          </p:nvPr>
        </p:nvSpPr>
        <p:spPr>
          <a:xfrm>
            <a:off x="1069848" y="484632"/>
            <a:ext cx="10058400" cy="1090950"/>
          </a:xfrm>
        </p:spPr>
        <p:txBody>
          <a:bodyPr/>
          <a:lstStyle/>
          <a:p>
            <a:pPr eaLnBrk="1" hangingPunct="1"/>
            <a:r>
              <a:rPr lang="en-US" altLang="en-US" dirty="0"/>
              <a:t>3.5 Second Normal Form </a:t>
            </a:r>
          </a:p>
        </p:txBody>
      </p:sp>
      <p:sp>
        <p:nvSpPr>
          <p:cNvPr id="80899" name="Rectangle 7">
            <a:extLst>
              <a:ext uri="{FF2B5EF4-FFF2-40B4-BE49-F238E27FC236}">
                <a16:creationId xmlns:a16="http://schemas.microsoft.com/office/drawing/2014/main" id="{7A7D9A32-679F-4B78-86A5-26E14D6CB3ED}"/>
              </a:ext>
            </a:extLst>
          </p:cNvPr>
          <p:cNvSpPr>
            <a:spLocks noGrp="1" noChangeArrowheads="1"/>
          </p:cNvSpPr>
          <p:nvPr>
            <p:ph idx="1"/>
          </p:nvPr>
        </p:nvSpPr>
        <p:spPr/>
        <p:txBody>
          <a:bodyPr>
            <a:normAutofit/>
          </a:bodyPr>
          <a:lstStyle/>
          <a:p>
            <a:pPr eaLnBrk="1" hangingPunct="1">
              <a:lnSpc>
                <a:spcPct val="90000"/>
              </a:lnSpc>
            </a:pPr>
            <a:r>
              <a:rPr lang="en-US" altLang="en-US" sz="2400" dirty="0"/>
              <a:t>Uses the concepts of </a:t>
            </a:r>
            <a:r>
              <a:rPr lang="en-US" altLang="en-US" sz="2400" b="1" dirty="0"/>
              <a:t>FDs, primary key</a:t>
            </a:r>
          </a:p>
          <a:p>
            <a:pPr eaLnBrk="1" hangingPunct="1">
              <a:lnSpc>
                <a:spcPct val="90000"/>
              </a:lnSpc>
            </a:pPr>
            <a:r>
              <a:rPr lang="en-US" altLang="en-US" sz="2400" dirty="0"/>
              <a:t>Definitions</a:t>
            </a:r>
          </a:p>
          <a:p>
            <a:pPr lvl="1" eaLnBrk="1" hangingPunct="1">
              <a:lnSpc>
                <a:spcPct val="90000"/>
              </a:lnSpc>
            </a:pPr>
            <a:r>
              <a:rPr lang="en-US" altLang="en-US" sz="2400" b="1" dirty="0"/>
              <a:t>Prime attribute:</a:t>
            </a:r>
            <a:r>
              <a:rPr lang="en-US" altLang="en-US" sz="2400" dirty="0"/>
              <a:t> An attribute that is member of the primary key K</a:t>
            </a:r>
          </a:p>
          <a:p>
            <a:pPr lvl="1" eaLnBrk="1" hangingPunct="1">
              <a:lnSpc>
                <a:spcPct val="90000"/>
              </a:lnSpc>
            </a:pPr>
            <a:r>
              <a:rPr lang="en-US" altLang="en-US" sz="2400" b="1" dirty="0"/>
              <a:t>Full functional dependency:</a:t>
            </a:r>
            <a:r>
              <a:rPr lang="en-US" altLang="en-US" sz="2400" dirty="0"/>
              <a:t> a FD  Y -&gt; Z where removal of any attribute from Y means the FD does not hold any more</a:t>
            </a:r>
          </a:p>
          <a:p>
            <a:pPr eaLnBrk="1" hangingPunct="1">
              <a:lnSpc>
                <a:spcPct val="90000"/>
              </a:lnSpc>
            </a:pPr>
            <a:r>
              <a:rPr lang="en-US" altLang="en-US" sz="2400" dirty="0"/>
              <a:t>Examples:</a:t>
            </a:r>
          </a:p>
          <a:p>
            <a:pPr lvl="1" eaLnBrk="1" hangingPunct="1">
              <a:lnSpc>
                <a:spcPct val="90000"/>
              </a:lnSpc>
            </a:pPr>
            <a:r>
              <a:rPr lang="en-US" altLang="en-US" sz="2400" dirty="0"/>
              <a:t>{SSN, PNUMBER} -&gt; HOURS is a full FD since neither SSN -&gt; HOURS nor PNUMBER -&gt; HOURS hold </a:t>
            </a:r>
          </a:p>
          <a:p>
            <a:pPr lvl="1" eaLnBrk="1" hangingPunct="1">
              <a:lnSpc>
                <a:spcPct val="90000"/>
              </a:lnSpc>
            </a:pPr>
            <a:r>
              <a:rPr lang="en-US" altLang="en-US" sz="2400" dirty="0"/>
              <a:t>{SSN, PNUMBER} -&gt; ENAME is not  a full FD (it is called a partial dependency ) since SSN -&gt; ENAME also holds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850A5F24-B5D6-4162-8865-386163E666C0}"/>
              </a:ext>
            </a:extLst>
          </p:cNvPr>
          <p:cNvSpPr>
            <a:spLocks noGrp="1" noChangeArrowheads="1"/>
          </p:cNvSpPr>
          <p:nvPr>
            <p:ph type="title"/>
          </p:nvPr>
        </p:nvSpPr>
        <p:spPr>
          <a:xfrm>
            <a:off x="1069848" y="484632"/>
            <a:ext cx="10058400" cy="753325"/>
          </a:xfrm>
        </p:spPr>
        <p:txBody>
          <a:bodyPr>
            <a:normAutofit fontScale="90000"/>
          </a:bodyPr>
          <a:lstStyle/>
          <a:p>
            <a:pPr eaLnBrk="1" hangingPunct="1"/>
            <a:r>
              <a:rPr lang="en-US" altLang="en-US" dirty="0"/>
              <a:t>Second Normal Form – 2 NF</a:t>
            </a:r>
          </a:p>
        </p:txBody>
      </p:sp>
      <p:sp>
        <p:nvSpPr>
          <p:cNvPr id="82947" name="Rectangle 7">
            <a:extLst>
              <a:ext uri="{FF2B5EF4-FFF2-40B4-BE49-F238E27FC236}">
                <a16:creationId xmlns:a16="http://schemas.microsoft.com/office/drawing/2014/main" id="{C3E924C0-ADDC-40E3-8662-36DC16ADA029}"/>
              </a:ext>
            </a:extLst>
          </p:cNvPr>
          <p:cNvSpPr>
            <a:spLocks noGrp="1" noChangeArrowheads="1"/>
          </p:cNvSpPr>
          <p:nvPr>
            <p:ph idx="1"/>
          </p:nvPr>
        </p:nvSpPr>
        <p:spPr>
          <a:xfrm>
            <a:off x="1069848" y="1477107"/>
            <a:ext cx="10058400" cy="5078437"/>
          </a:xfrm>
        </p:spPr>
        <p:txBody>
          <a:bodyPr>
            <a:noAutofit/>
          </a:bodyPr>
          <a:lstStyle/>
          <a:p>
            <a:r>
              <a:rPr lang="en-US" sz="2400" dirty="0">
                <a:solidFill>
                  <a:schemeClr val="accent1"/>
                </a:solidFill>
                <a:cs typeface="Times New Roman" pitchFamily="18" charset="0"/>
              </a:rPr>
              <a:t>A relation schema R is in </a:t>
            </a:r>
            <a:r>
              <a:rPr lang="en-US" sz="2400" b="1" dirty="0">
                <a:solidFill>
                  <a:schemeClr val="accent1"/>
                </a:solidFill>
                <a:cs typeface="Times New Roman" pitchFamily="18" charset="0"/>
              </a:rPr>
              <a:t>second normal form </a:t>
            </a:r>
            <a:r>
              <a:rPr lang="en-US" sz="2400" dirty="0">
                <a:solidFill>
                  <a:schemeClr val="accent1"/>
                </a:solidFill>
                <a:cs typeface="Times New Roman" pitchFamily="18" charset="0"/>
              </a:rPr>
              <a:t>(</a:t>
            </a:r>
            <a:r>
              <a:rPr lang="en-US" sz="2400" b="1" dirty="0">
                <a:solidFill>
                  <a:schemeClr val="accent1"/>
                </a:solidFill>
                <a:cs typeface="Times New Roman" pitchFamily="18" charset="0"/>
              </a:rPr>
              <a:t>2NF</a:t>
            </a:r>
            <a:r>
              <a:rPr lang="en-US" sz="2400" dirty="0">
                <a:solidFill>
                  <a:schemeClr val="accent1"/>
                </a:solidFill>
                <a:cs typeface="Times New Roman" pitchFamily="18" charset="0"/>
              </a:rPr>
              <a:t>) if every non-key attribute A in R is fully functionally dependent on the primary key </a:t>
            </a:r>
          </a:p>
          <a:p>
            <a:r>
              <a:rPr lang="en-US" sz="2400" dirty="0">
                <a:solidFill>
                  <a:srgbClr val="0070C0"/>
                </a:solidFill>
                <a:cs typeface="Times New Roman" pitchFamily="18" charset="0"/>
              </a:rPr>
              <a:t>A relation schema R is in </a:t>
            </a:r>
            <a:r>
              <a:rPr lang="en-US" sz="2400" b="1" dirty="0">
                <a:solidFill>
                  <a:srgbClr val="0070C0"/>
                </a:solidFill>
                <a:cs typeface="Times New Roman" pitchFamily="18" charset="0"/>
              </a:rPr>
              <a:t>second normal form </a:t>
            </a:r>
            <a:r>
              <a:rPr lang="en-US" sz="2400" dirty="0">
                <a:solidFill>
                  <a:srgbClr val="0070C0"/>
                </a:solidFill>
                <a:cs typeface="Times New Roman" pitchFamily="18" charset="0"/>
              </a:rPr>
              <a:t>(</a:t>
            </a:r>
            <a:r>
              <a:rPr lang="en-US" sz="2400" b="1" dirty="0">
                <a:solidFill>
                  <a:srgbClr val="0070C0"/>
                </a:solidFill>
                <a:cs typeface="Times New Roman" pitchFamily="18" charset="0"/>
              </a:rPr>
              <a:t>2NF</a:t>
            </a:r>
            <a:r>
              <a:rPr lang="en-US" sz="2400" dirty="0">
                <a:solidFill>
                  <a:srgbClr val="0070C0"/>
                </a:solidFill>
                <a:cs typeface="Times New Roman" pitchFamily="18" charset="0"/>
              </a:rPr>
              <a:t>) if every non-key attribute A in R is not partially functionally dependent on the primary key</a:t>
            </a:r>
          </a:p>
          <a:p>
            <a:pPr eaLnBrk="1" hangingPunct="1"/>
            <a:endParaRPr lang="en-US" altLang="en-US" sz="2400" dirty="0"/>
          </a:p>
          <a:p>
            <a:pPr eaLnBrk="1" hangingPunct="1"/>
            <a:r>
              <a:rPr lang="en-US" altLang="en-US" sz="2400" dirty="0"/>
              <a:t>R can be decomposed into 2NF relations via the process of 2NF normalization or “second normalization”</a:t>
            </a:r>
          </a:p>
          <a:p>
            <a:pPr eaLnBrk="1" hangingPunct="1"/>
            <a:endParaRPr lang="en-US" altLang="en-US" sz="2400" dirty="0"/>
          </a:p>
          <a:p>
            <a:r>
              <a:rPr lang="en-US" sz="2400" dirty="0"/>
              <a:t>It must be in 1 NF</a:t>
            </a:r>
          </a:p>
          <a:p>
            <a:r>
              <a:rPr lang="en-US" sz="2400" dirty="0"/>
              <a:t>Holds the definition as said before</a:t>
            </a:r>
          </a:p>
          <a:p>
            <a:pPr eaLnBrk="1" hangingPunct="1"/>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a:extLst>
              <a:ext uri="{FF2B5EF4-FFF2-40B4-BE49-F238E27FC236}">
                <a16:creationId xmlns:a16="http://schemas.microsoft.com/office/drawing/2014/main" id="{C74B3BDC-AD71-4712-A900-0A0442B84455}"/>
              </a:ext>
            </a:extLst>
          </p:cNvPr>
          <p:cNvSpPr>
            <a:spLocks noGrp="1" noChangeArrowheads="1"/>
          </p:cNvSpPr>
          <p:nvPr>
            <p:ph type="title"/>
          </p:nvPr>
        </p:nvSpPr>
        <p:spPr>
          <a:xfrm>
            <a:off x="183583" y="67056"/>
            <a:ext cx="10058400" cy="1609344"/>
          </a:xfrm>
        </p:spPr>
        <p:txBody>
          <a:bodyPr/>
          <a:lstStyle/>
          <a:p>
            <a:pPr eaLnBrk="1" hangingPunct="1"/>
            <a:r>
              <a:rPr lang="en-US" altLang="en-US" dirty="0"/>
              <a:t>Normalizing into 2NF and 3NF</a:t>
            </a:r>
          </a:p>
        </p:txBody>
      </p:sp>
      <p:sp>
        <p:nvSpPr>
          <p:cNvPr id="84996" name="Rectangle 4">
            <a:extLst>
              <a:ext uri="{FF2B5EF4-FFF2-40B4-BE49-F238E27FC236}">
                <a16:creationId xmlns:a16="http://schemas.microsoft.com/office/drawing/2014/main" id="{9D4E19C3-1565-4D7A-AE4E-3307AE584527}"/>
              </a:ext>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pic>
        <p:nvPicPr>
          <p:cNvPr id="84997" name="Picture 8" descr="fig14_11.jpg">
            <a:extLst>
              <a:ext uri="{FF2B5EF4-FFF2-40B4-BE49-F238E27FC236}">
                <a16:creationId xmlns:a16="http://schemas.microsoft.com/office/drawing/2014/main" id="{9ADFC58F-CEBD-40C3-BFE3-C62045ACFE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6775" y="1533378"/>
            <a:ext cx="8359263" cy="482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8D13132E-6985-43D6-A3FF-1AA26F4E6F3B}"/>
              </a:ext>
            </a:extLst>
          </p:cNvPr>
          <p:cNvSpPr txBox="1">
            <a:spLocks/>
          </p:cNvSpPr>
          <p:nvPr/>
        </p:nvSpPr>
        <p:spPr bwMode="auto">
          <a:xfrm>
            <a:off x="9329229" y="2126566"/>
            <a:ext cx="2285995" cy="189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endParaRPr lang="en-US" altLang="en-US" sz="1600" kern="0" dirty="0">
              <a:latin typeface="Verdana" charset="0"/>
            </a:endParaRPr>
          </a:p>
          <a:p>
            <a:pPr algn="r">
              <a:defRPr/>
            </a:pPr>
            <a:r>
              <a:rPr lang="en-US" altLang="en-US" sz="1600" kern="0" dirty="0">
                <a:latin typeface="Verdana" charset="0"/>
              </a:rPr>
              <a:t> Fig 5:Normalizing into 2NF and 3NF. (a) Normalizing EMP_PROJ into 2NF relations. (b) Normalizing EMP_DEPT into 3NF relations.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E30BF7B3-289F-4FFB-AEF8-CA6DE0525870}"/>
              </a:ext>
            </a:extLst>
          </p:cNvPr>
          <p:cNvPicPr>
            <a:picLocks noChangeAspect="1" noChangeArrowheads="1"/>
          </p:cNvPicPr>
          <p:nvPr/>
        </p:nvPicPr>
        <p:blipFill>
          <a:blip r:embed="rId2"/>
          <a:srcRect/>
          <a:stretch>
            <a:fillRect/>
          </a:stretch>
        </p:blipFill>
        <p:spPr>
          <a:xfrm>
            <a:off x="1471834" y="381000"/>
            <a:ext cx="8153400" cy="6096000"/>
          </a:xfrm>
          <a:prstGeom prst="rect">
            <a:avLst/>
          </a:prstGeom>
          <a:noFill/>
          <a:ln/>
        </p:spPr>
      </p:pic>
      <p:sp>
        <p:nvSpPr>
          <p:cNvPr id="4" name="TextBox 3">
            <a:extLst>
              <a:ext uri="{FF2B5EF4-FFF2-40B4-BE49-F238E27FC236}">
                <a16:creationId xmlns:a16="http://schemas.microsoft.com/office/drawing/2014/main" id="{993597C7-325B-4A9A-A8BE-1871181801F9}"/>
              </a:ext>
            </a:extLst>
          </p:cNvPr>
          <p:cNvSpPr txBox="1"/>
          <p:nvPr/>
        </p:nvSpPr>
        <p:spPr>
          <a:xfrm>
            <a:off x="10452295" y="604912"/>
            <a:ext cx="1041009" cy="369332"/>
          </a:xfrm>
          <a:prstGeom prst="rect">
            <a:avLst/>
          </a:prstGeom>
          <a:noFill/>
        </p:spPr>
        <p:txBody>
          <a:bodyPr wrap="square" rtlCol="0">
            <a:spAutoFit/>
          </a:bodyPr>
          <a:lstStyle/>
          <a:p>
            <a:r>
              <a:rPr lang="en-US" dirty="0"/>
              <a:t>Fig 5a</a:t>
            </a:r>
            <a:endParaRPr lang="en-IN" dirty="0"/>
          </a:p>
        </p:txBody>
      </p:sp>
    </p:spTree>
    <p:extLst>
      <p:ext uri="{BB962C8B-B14F-4D97-AF65-F5344CB8AC3E}">
        <p14:creationId xmlns:p14="http://schemas.microsoft.com/office/powerpoint/2010/main" val="3898600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31590D-FA21-49BF-8706-A42A0163ED30}"/>
              </a:ext>
            </a:extLst>
          </p:cNvPr>
          <p:cNvPicPr>
            <a:picLocks noChangeAspect="1"/>
          </p:cNvPicPr>
          <p:nvPr/>
        </p:nvPicPr>
        <p:blipFill>
          <a:blip r:embed="rId3"/>
          <a:stretch>
            <a:fillRect/>
          </a:stretch>
        </p:blipFill>
        <p:spPr>
          <a:xfrm>
            <a:off x="387458" y="278969"/>
            <a:ext cx="10910806" cy="6276814"/>
          </a:xfrm>
          <a:prstGeom prst="rect">
            <a:avLst/>
          </a:prstGeom>
        </p:spPr>
      </p:pic>
    </p:spTree>
    <p:extLst>
      <p:ext uri="{BB962C8B-B14F-4D97-AF65-F5344CB8AC3E}">
        <p14:creationId xmlns:p14="http://schemas.microsoft.com/office/powerpoint/2010/main" val="223639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CEA8-944B-4C05-A65F-387413DE1D6F}"/>
              </a:ext>
            </a:extLst>
          </p:cNvPr>
          <p:cNvSpPr>
            <a:spLocks noGrp="1"/>
          </p:cNvSpPr>
          <p:nvPr>
            <p:ph type="title"/>
          </p:nvPr>
        </p:nvSpPr>
        <p:spPr/>
        <p:txBody>
          <a:bodyPr>
            <a:normAutofit/>
          </a:bodyPr>
          <a:lstStyle/>
          <a:p>
            <a:r>
              <a:rPr lang="en-US" altLang="en-US" dirty="0"/>
              <a:t>Informal Design Guidelines for Relational Databases</a:t>
            </a:r>
            <a:endParaRPr lang="en-IN" dirty="0"/>
          </a:p>
        </p:txBody>
      </p:sp>
      <p:sp>
        <p:nvSpPr>
          <p:cNvPr id="4" name="Content Placeholder 5">
            <a:extLst>
              <a:ext uri="{FF2B5EF4-FFF2-40B4-BE49-F238E27FC236}">
                <a16:creationId xmlns:a16="http://schemas.microsoft.com/office/drawing/2014/main" id="{AAF8EECF-2D69-433B-B007-260DDD5474BA}"/>
              </a:ext>
            </a:extLst>
          </p:cNvPr>
          <p:cNvSpPr>
            <a:spLocks noGrp="1"/>
          </p:cNvSpPr>
          <p:nvPr>
            <p:ph idx="1"/>
          </p:nvPr>
        </p:nvSpPr>
        <p:spPr/>
        <p:txBody>
          <a:bodyPr>
            <a:normAutofit/>
          </a:bodyPr>
          <a:lstStyle/>
          <a:p>
            <a:pPr eaLnBrk="1" hangingPunct="1"/>
            <a:r>
              <a:rPr lang="en-US" altLang="en-US" sz="2800" dirty="0">
                <a:solidFill>
                  <a:srgbClr val="333399"/>
                </a:solidFill>
              </a:rPr>
              <a:t>What is relational database design?</a:t>
            </a:r>
          </a:p>
          <a:p>
            <a:pPr lvl="1" eaLnBrk="1" hangingPunct="1">
              <a:buClr>
                <a:srgbClr val="333399"/>
              </a:buClr>
            </a:pPr>
            <a:r>
              <a:rPr lang="en-US" altLang="en-US" sz="2800" dirty="0"/>
              <a:t>The grouping of attributes to form "good" relation schemas</a:t>
            </a:r>
          </a:p>
          <a:p>
            <a:pPr eaLnBrk="1" hangingPunct="1"/>
            <a:r>
              <a:rPr lang="en-US" altLang="en-US" sz="2800" dirty="0">
                <a:solidFill>
                  <a:srgbClr val="333399"/>
                </a:solidFill>
              </a:rPr>
              <a:t> Two levels of relation schemas</a:t>
            </a:r>
          </a:p>
          <a:p>
            <a:pPr lvl="1" eaLnBrk="1" hangingPunct="1">
              <a:buClr>
                <a:srgbClr val="333399"/>
              </a:buClr>
            </a:pPr>
            <a:r>
              <a:rPr lang="en-US" altLang="en-US" sz="2800" dirty="0"/>
              <a:t>The logical "user view" level</a:t>
            </a:r>
          </a:p>
          <a:p>
            <a:pPr lvl="1" eaLnBrk="1" hangingPunct="1">
              <a:buClr>
                <a:srgbClr val="333399"/>
              </a:buClr>
            </a:pPr>
            <a:r>
              <a:rPr lang="en-US" altLang="en-US" sz="2800" dirty="0"/>
              <a:t>The storage "base relation" level</a:t>
            </a:r>
          </a:p>
          <a:p>
            <a:pPr eaLnBrk="1" hangingPunct="1"/>
            <a:r>
              <a:rPr lang="en-US" altLang="en-US" sz="2800" dirty="0">
                <a:solidFill>
                  <a:srgbClr val="333399"/>
                </a:solidFill>
              </a:rPr>
              <a:t> Design is concerned mainly with base relations</a:t>
            </a:r>
          </a:p>
          <a:p>
            <a:pPr eaLnBrk="1" hangingPunct="1"/>
            <a:r>
              <a:rPr lang="en-US" altLang="en-US" sz="2800" dirty="0">
                <a:solidFill>
                  <a:srgbClr val="333399"/>
                </a:solidFill>
              </a:rPr>
              <a:t> What are the criteria for "good" base relations? </a:t>
            </a:r>
          </a:p>
          <a:p>
            <a:pPr eaLnBrk="1" hangingPunct="1"/>
            <a:endParaRPr lang="en-US" altLang="en-US" dirty="0">
              <a:solidFill>
                <a:srgbClr val="333399"/>
              </a:solidFill>
            </a:endParaRPr>
          </a:p>
          <a:p>
            <a:endParaRPr lang="en-US" altLang="en-US" dirty="0"/>
          </a:p>
        </p:txBody>
      </p:sp>
    </p:spTree>
    <p:extLst>
      <p:ext uri="{BB962C8B-B14F-4D97-AF65-F5344CB8AC3E}">
        <p14:creationId xmlns:p14="http://schemas.microsoft.com/office/powerpoint/2010/main" val="503155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9">
            <a:extLst>
              <a:ext uri="{FF2B5EF4-FFF2-40B4-BE49-F238E27FC236}">
                <a16:creationId xmlns:a16="http://schemas.microsoft.com/office/drawing/2014/main" id="{3EF9E96B-D8E2-4B02-B99F-54B21534EAF4}"/>
              </a:ext>
            </a:extLst>
          </p:cNvPr>
          <p:cNvSpPr>
            <a:spLocks noGrp="1" noChangeArrowheads="1"/>
          </p:cNvSpPr>
          <p:nvPr>
            <p:ph type="title"/>
          </p:nvPr>
        </p:nvSpPr>
        <p:spPr>
          <a:xfrm>
            <a:off x="1069848" y="99718"/>
            <a:ext cx="9607530" cy="846580"/>
          </a:xfrm>
        </p:spPr>
        <p:txBody>
          <a:bodyPr>
            <a:normAutofit/>
          </a:bodyPr>
          <a:lstStyle/>
          <a:p>
            <a:pPr eaLnBrk="1" hangingPunct="1"/>
            <a:r>
              <a:rPr lang="en-US" altLang="en-US" dirty="0"/>
              <a:t>Normalization into 2NF and 3NF</a:t>
            </a:r>
          </a:p>
        </p:txBody>
      </p:sp>
      <p:sp>
        <p:nvSpPr>
          <p:cNvPr id="87044" name="Rectangle 4">
            <a:extLst>
              <a:ext uri="{FF2B5EF4-FFF2-40B4-BE49-F238E27FC236}">
                <a16:creationId xmlns:a16="http://schemas.microsoft.com/office/drawing/2014/main" id="{E4DA3CEA-F40F-4A6B-9A58-949C1A5643E2}"/>
              </a:ext>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sp>
        <p:nvSpPr>
          <p:cNvPr id="87045" name="Title 2">
            <a:extLst>
              <a:ext uri="{FF2B5EF4-FFF2-40B4-BE49-F238E27FC236}">
                <a16:creationId xmlns:a16="http://schemas.microsoft.com/office/drawing/2014/main" id="{F3940C8D-E21F-4B6D-8252-DC722F389B5F}"/>
              </a:ext>
            </a:extLst>
          </p:cNvPr>
          <p:cNvSpPr txBox="1">
            <a:spLocks/>
          </p:cNvSpPr>
          <p:nvPr/>
        </p:nvSpPr>
        <p:spPr bwMode="auto">
          <a:xfrm>
            <a:off x="118805" y="1083212"/>
            <a:ext cx="2433711" cy="408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b="1" dirty="0">
                <a:solidFill>
                  <a:srgbClr val="000000"/>
                </a:solidFill>
                <a:latin typeface="Verdana" panose="020B0604030504040204" pitchFamily="34" charset="0"/>
              </a:rPr>
              <a:t>Fig6</a:t>
            </a:r>
            <a:r>
              <a:rPr lang="en-US" altLang="en-US" sz="1400" dirty="0">
                <a:solidFill>
                  <a:srgbClr val="000000"/>
                </a:solidFill>
                <a:latin typeface="Verdana" panose="020B0604030504040204" pitchFamily="34" charset="0"/>
              </a:rPr>
              <a:t>Normalization into 2NF and 3NF. (a) The LOTS relation with its functional dependencies FD1 through FD4. </a:t>
            </a:r>
          </a:p>
          <a:p>
            <a:pPr>
              <a:spcBef>
                <a:spcPct val="0"/>
              </a:spcBef>
              <a:buClrTx/>
              <a:buSzTx/>
              <a:buFontTx/>
              <a:buNone/>
            </a:pPr>
            <a:r>
              <a:rPr lang="en-US" altLang="en-US" sz="1400" dirty="0">
                <a:solidFill>
                  <a:srgbClr val="000000"/>
                </a:solidFill>
                <a:latin typeface="Verdana" panose="020B0604030504040204" pitchFamily="34" charset="0"/>
              </a:rPr>
              <a:t>(b) Decomposing into the 2NF relations LOTS1 and LOTS2. </a:t>
            </a:r>
            <a:r>
              <a:rPr lang="de-DE" altLang="en-US" sz="1400" dirty="0">
                <a:solidFill>
                  <a:srgbClr val="000000"/>
                </a:solidFill>
                <a:latin typeface="Verdana" panose="020B0604030504040204" pitchFamily="34" charset="0"/>
              </a:rPr>
              <a:t>(c) </a:t>
            </a:r>
            <a:r>
              <a:rPr lang="en-US" altLang="en-US" sz="1400" dirty="0">
                <a:solidFill>
                  <a:srgbClr val="000000"/>
                </a:solidFill>
                <a:latin typeface="Verdana" panose="020B0604030504040204" pitchFamily="34" charset="0"/>
              </a:rPr>
              <a:t>Decomposing LOTS1 into the 3NF relations LOTS1A and LOTS1B. (d) Progressive normalization of LOTS into a 3NF design.</a:t>
            </a:r>
          </a:p>
          <a:p>
            <a:pPr>
              <a:spcBef>
                <a:spcPct val="0"/>
              </a:spcBef>
              <a:buClrTx/>
              <a:buSzTx/>
              <a:buFontTx/>
              <a:buNone/>
            </a:pPr>
            <a:endParaRPr lang="en-US" altLang="en-US" sz="1400" dirty="0">
              <a:solidFill>
                <a:srgbClr val="000000"/>
              </a:solidFill>
              <a:latin typeface="Verdana" panose="020B0604030504040204" pitchFamily="34" charset="0"/>
            </a:endParaRPr>
          </a:p>
          <a:p>
            <a:pPr>
              <a:spcBef>
                <a:spcPct val="0"/>
              </a:spcBef>
              <a:buClrTx/>
              <a:buSzTx/>
              <a:buFontTx/>
              <a:buNone/>
            </a:pPr>
            <a:r>
              <a:rPr lang="en-US" altLang="en-US" sz="1400" dirty="0">
                <a:solidFill>
                  <a:srgbClr val="000000"/>
                </a:solidFill>
                <a:latin typeface="Verdana" panose="020B0604030504040204" pitchFamily="34" charset="0"/>
              </a:rPr>
              <a:t> </a:t>
            </a:r>
          </a:p>
        </p:txBody>
      </p:sp>
      <p:pic>
        <p:nvPicPr>
          <p:cNvPr id="87046" name="Picture 3" descr="fig14_12a.jpg">
            <a:extLst>
              <a:ext uri="{FF2B5EF4-FFF2-40B4-BE49-F238E27FC236}">
                <a16:creationId xmlns:a16="http://schemas.microsoft.com/office/drawing/2014/main" id="{59D56FAA-4D67-46A3-A0A3-76C82A56C9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368" y="930764"/>
            <a:ext cx="6752491" cy="173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7" name="Picture 12" descr="fig14_12b.jpg">
            <a:extLst>
              <a:ext uri="{FF2B5EF4-FFF2-40B4-BE49-F238E27FC236}">
                <a16:creationId xmlns:a16="http://schemas.microsoft.com/office/drawing/2014/main" id="{CEF005BD-498B-4AAC-A511-42E140F9BF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60652" y="2761954"/>
            <a:ext cx="6752490" cy="173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8" name="Picture 16" descr="fig14_12c.jpg">
            <a:extLst>
              <a:ext uri="{FF2B5EF4-FFF2-40B4-BE49-F238E27FC236}">
                <a16:creationId xmlns:a16="http://schemas.microsoft.com/office/drawing/2014/main" id="{CDB23DF7-3644-4DC5-807A-25864AA056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56406" y="4472309"/>
            <a:ext cx="6935371" cy="192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9" name="Picture 20" descr="fig14_12d.jpg">
            <a:extLst>
              <a:ext uri="{FF2B5EF4-FFF2-40B4-BE49-F238E27FC236}">
                <a16:creationId xmlns:a16="http://schemas.microsoft.com/office/drawing/2014/main" id="{D4998DDD-553A-4C4E-96C3-4D5EFE844AE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929" y="4593144"/>
            <a:ext cx="4151123" cy="206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a:extLst>
              <a:ext uri="{FF2B5EF4-FFF2-40B4-BE49-F238E27FC236}">
                <a16:creationId xmlns:a16="http://schemas.microsoft.com/office/drawing/2014/main" id="{69C12C39-38B4-4ED5-9B7D-F460F8F2F5A7}"/>
              </a:ext>
            </a:extLst>
          </p:cNvPr>
          <p:cNvSpPr>
            <a:spLocks noGrp="1" noChangeArrowheads="1"/>
          </p:cNvSpPr>
          <p:nvPr>
            <p:ph type="title"/>
          </p:nvPr>
        </p:nvSpPr>
        <p:spPr/>
        <p:txBody>
          <a:bodyPr/>
          <a:lstStyle/>
          <a:p>
            <a:pPr eaLnBrk="1" hangingPunct="1"/>
            <a:r>
              <a:rPr lang="en-US" altLang="en-US" dirty="0"/>
              <a:t>3.6 Third Normal Form </a:t>
            </a:r>
          </a:p>
        </p:txBody>
      </p:sp>
      <p:sp>
        <p:nvSpPr>
          <p:cNvPr id="89091" name="Rectangle 7">
            <a:extLst>
              <a:ext uri="{FF2B5EF4-FFF2-40B4-BE49-F238E27FC236}">
                <a16:creationId xmlns:a16="http://schemas.microsoft.com/office/drawing/2014/main" id="{A76E2D33-9E9A-43D0-B2CA-18A0B8C21B7E}"/>
              </a:ext>
            </a:extLst>
          </p:cNvPr>
          <p:cNvSpPr>
            <a:spLocks noGrp="1" noChangeArrowheads="1"/>
          </p:cNvSpPr>
          <p:nvPr>
            <p:ph idx="1"/>
          </p:nvPr>
        </p:nvSpPr>
        <p:spPr/>
        <p:txBody>
          <a:bodyPr>
            <a:normAutofit/>
          </a:bodyPr>
          <a:lstStyle/>
          <a:p>
            <a:pPr eaLnBrk="1" hangingPunct="1">
              <a:lnSpc>
                <a:spcPct val="90000"/>
              </a:lnSpc>
            </a:pPr>
            <a:r>
              <a:rPr lang="en-US" altLang="en-US" sz="2400" dirty="0"/>
              <a:t>Definition:</a:t>
            </a:r>
          </a:p>
          <a:p>
            <a:pPr lvl="1" eaLnBrk="1" hangingPunct="1">
              <a:lnSpc>
                <a:spcPct val="90000"/>
              </a:lnSpc>
            </a:pPr>
            <a:r>
              <a:rPr lang="en-US" altLang="en-US" sz="2400" b="1" dirty="0"/>
              <a:t>Transitive functional dependency:</a:t>
            </a:r>
            <a:r>
              <a:rPr lang="en-US" altLang="en-US" sz="2400" dirty="0"/>
              <a:t> a FD  X -&gt; Z that can be derived from two FDs   X -&gt; Y and Y -&gt; Z </a:t>
            </a:r>
          </a:p>
          <a:p>
            <a:pPr eaLnBrk="1" hangingPunct="1">
              <a:lnSpc>
                <a:spcPct val="90000"/>
              </a:lnSpc>
            </a:pPr>
            <a:r>
              <a:rPr lang="en-US" altLang="en-US" sz="2400" dirty="0"/>
              <a:t>Examples:</a:t>
            </a:r>
          </a:p>
          <a:p>
            <a:pPr lvl="1" eaLnBrk="1" hangingPunct="1">
              <a:lnSpc>
                <a:spcPct val="90000"/>
              </a:lnSpc>
            </a:pPr>
            <a:r>
              <a:rPr lang="en-US" altLang="en-US" sz="2400" dirty="0"/>
              <a:t>SSN -&gt; DMGRSSN is a </a:t>
            </a:r>
            <a:r>
              <a:rPr lang="en-US" altLang="en-US" sz="2400" b="1" dirty="0"/>
              <a:t>transitive</a:t>
            </a:r>
            <a:r>
              <a:rPr lang="en-US" altLang="en-US" sz="2400" dirty="0"/>
              <a:t> FD </a:t>
            </a:r>
          </a:p>
          <a:p>
            <a:pPr lvl="2" eaLnBrk="1" hangingPunct="1">
              <a:lnSpc>
                <a:spcPct val="90000"/>
              </a:lnSpc>
            </a:pPr>
            <a:r>
              <a:rPr lang="en-US" altLang="en-US" sz="2400" dirty="0"/>
              <a:t>Since SSN -&gt; DNUMBER and DNUMBER -&gt; DMGRSSN hold </a:t>
            </a:r>
          </a:p>
          <a:p>
            <a:pPr lvl="1" eaLnBrk="1" hangingPunct="1">
              <a:lnSpc>
                <a:spcPct val="90000"/>
              </a:lnSpc>
            </a:pPr>
            <a:r>
              <a:rPr lang="en-US" altLang="en-US" sz="2400" dirty="0"/>
              <a:t>SSN -&gt; ENAME is </a:t>
            </a:r>
            <a:r>
              <a:rPr lang="en-US" altLang="en-US" sz="2400" b="1" dirty="0"/>
              <a:t>non-transitive</a:t>
            </a:r>
          </a:p>
          <a:p>
            <a:pPr lvl="2" eaLnBrk="1" hangingPunct="1">
              <a:lnSpc>
                <a:spcPct val="90000"/>
              </a:lnSpc>
            </a:pPr>
            <a:r>
              <a:rPr lang="en-US" altLang="en-US" sz="2400" dirty="0"/>
              <a:t>Since there is no set of attributes X where SSN -&gt; X and X -&gt; ENAME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a:extLst>
              <a:ext uri="{FF2B5EF4-FFF2-40B4-BE49-F238E27FC236}">
                <a16:creationId xmlns:a16="http://schemas.microsoft.com/office/drawing/2014/main" id="{A159AE4B-DE98-43CA-A462-F9001BF2BAD7}"/>
              </a:ext>
            </a:extLst>
          </p:cNvPr>
          <p:cNvSpPr>
            <a:spLocks noGrp="1" noChangeArrowheads="1"/>
          </p:cNvSpPr>
          <p:nvPr>
            <p:ph type="title"/>
          </p:nvPr>
        </p:nvSpPr>
        <p:spPr>
          <a:xfrm>
            <a:off x="1069848" y="484632"/>
            <a:ext cx="10058400" cy="654851"/>
          </a:xfrm>
        </p:spPr>
        <p:txBody>
          <a:bodyPr>
            <a:normAutofit fontScale="90000"/>
          </a:bodyPr>
          <a:lstStyle/>
          <a:p>
            <a:pPr eaLnBrk="1" hangingPunct="1"/>
            <a:r>
              <a:rPr lang="en-US" altLang="en-US" dirty="0"/>
              <a:t>Third Normal Form  - 3 NF </a:t>
            </a:r>
          </a:p>
        </p:txBody>
      </p:sp>
      <p:sp>
        <p:nvSpPr>
          <p:cNvPr id="91139" name="Rectangle 7">
            <a:extLst>
              <a:ext uri="{FF2B5EF4-FFF2-40B4-BE49-F238E27FC236}">
                <a16:creationId xmlns:a16="http://schemas.microsoft.com/office/drawing/2014/main" id="{0CE3F483-40D4-4042-ABD8-7D26DDD3C9F7}"/>
              </a:ext>
            </a:extLst>
          </p:cNvPr>
          <p:cNvSpPr>
            <a:spLocks noGrp="1" noChangeArrowheads="1"/>
          </p:cNvSpPr>
          <p:nvPr>
            <p:ph idx="1"/>
          </p:nvPr>
        </p:nvSpPr>
        <p:spPr>
          <a:xfrm>
            <a:off x="325465" y="1434905"/>
            <a:ext cx="11127782" cy="5423095"/>
          </a:xfrm>
        </p:spPr>
        <p:txBody>
          <a:bodyPr>
            <a:noAutofit/>
          </a:bodyPr>
          <a:lstStyle/>
          <a:p>
            <a:pPr eaLnBrk="1" hangingPunct="1">
              <a:lnSpc>
                <a:spcPct val="90000"/>
              </a:lnSpc>
            </a:pPr>
            <a:r>
              <a:rPr lang="en-US" altLang="en-US" sz="2400" dirty="0">
                <a:solidFill>
                  <a:srgbClr val="FF0000"/>
                </a:solidFill>
              </a:rPr>
              <a:t>A relation schema R is in </a:t>
            </a:r>
            <a:r>
              <a:rPr lang="en-US" altLang="en-US" sz="2400" b="1" dirty="0">
                <a:solidFill>
                  <a:srgbClr val="FF0000"/>
                </a:solidFill>
              </a:rPr>
              <a:t>third normal form (3NF)</a:t>
            </a:r>
            <a:r>
              <a:rPr lang="en-US" altLang="en-US" sz="2400" dirty="0">
                <a:solidFill>
                  <a:srgbClr val="FF0000"/>
                </a:solidFill>
              </a:rPr>
              <a:t> if it is in 2NF </a:t>
            </a:r>
            <a:r>
              <a:rPr lang="en-US" altLang="en-US" sz="2400" i="1" dirty="0">
                <a:solidFill>
                  <a:srgbClr val="FF0000"/>
                </a:solidFill>
              </a:rPr>
              <a:t>and</a:t>
            </a:r>
            <a:r>
              <a:rPr lang="en-US" altLang="en-US" sz="2400" dirty="0">
                <a:solidFill>
                  <a:srgbClr val="FF0000"/>
                </a:solidFill>
              </a:rPr>
              <a:t> no non-prime attribute A in R is transitively dependent on the primary key</a:t>
            </a:r>
          </a:p>
          <a:p>
            <a:pPr eaLnBrk="1" hangingPunct="1">
              <a:lnSpc>
                <a:spcPct val="90000"/>
              </a:lnSpc>
            </a:pPr>
            <a:r>
              <a:rPr lang="en-US" altLang="en-US" sz="2400" dirty="0"/>
              <a:t>R can be decomposed into 3NF relations via the process of 3NF normalization </a:t>
            </a:r>
          </a:p>
          <a:p>
            <a:pPr lvl="1"/>
            <a:r>
              <a:rPr lang="en-US" sz="2400" b="1" dirty="0">
                <a:cs typeface="Times New Roman" pitchFamily="18" charset="0"/>
              </a:rPr>
              <a:t>It must be in 2NF</a:t>
            </a:r>
          </a:p>
          <a:p>
            <a:pPr lvl="1"/>
            <a:r>
              <a:rPr lang="en-US" sz="2400" b="1" dirty="0">
                <a:cs typeface="Times New Roman" pitchFamily="18" charset="0"/>
              </a:rPr>
              <a:t>It must hold Transitive functional dependency</a:t>
            </a:r>
            <a:r>
              <a:rPr lang="en-US" sz="2400" dirty="0">
                <a:cs typeface="Times New Roman" pitchFamily="18" charset="0"/>
              </a:rPr>
              <a:t> – if there is a set of </a:t>
            </a:r>
            <a:r>
              <a:rPr lang="en-US" sz="2400" dirty="0" err="1">
                <a:cs typeface="Times New Roman" pitchFamily="18" charset="0"/>
              </a:rPr>
              <a:t>atribute</a:t>
            </a:r>
            <a:r>
              <a:rPr lang="en-US" sz="2400" dirty="0">
                <a:cs typeface="Times New Roman" pitchFamily="18" charset="0"/>
              </a:rPr>
              <a:t> Z that are neither a primary or candidate key and both</a:t>
            </a:r>
          </a:p>
          <a:p>
            <a:pPr lvl="1">
              <a:buFont typeface="Wingdings" pitchFamily="2" charset="2"/>
              <a:buNone/>
            </a:pPr>
            <a:r>
              <a:rPr lang="en-US" sz="2400" dirty="0">
                <a:cs typeface="Times New Roman" pitchFamily="18" charset="0"/>
              </a:rPr>
              <a:t>    X </a:t>
            </a:r>
            <a:r>
              <a:rPr lang="en-US" sz="2400" dirty="0">
                <a:latin typeface="BostonII" charset="0"/>
                <a:cs typeface="Times New Roman" pitchFamily="18" charset="0"/>
                <a:sym typeface="Wingdings" pitchFamily="2" charset="2"/>
              </a:rPr>
              <a:t></a:t>
            </a:r>
            <a:r>
              <a:rPr lang="en-US" sz="2400" dirty="0">
                <a:latin typeface="BostonII" charset="0"/>
                <a:cs typeface="Times New Roman" pitchFamily="18" charset="0"/>
              </a:rPr>
              <a:t> </a:t>
            </a:r>
            <a:r>
              <a:rPr lang="en-US" sz="2400" dirty="0">
                <a:cs typeface="Times New Roman" pitchFamily="18" charset="0"/>
              </a:rPr>
              <a:t>Z  and Y </a:t>
            </a:r>
            <a:r>
              <a:rPr lang="en-US" sz="2400" dirty="0">
                <a:latin typeface="BostonII" charset="0"/>
                <a:cs typeface="Times New Roman" pitchFamily="18" charset="0"/>
                <a:sym typeface="Wingdings" pitchFamily="2" charset="2"/>
              </a:rPr>
              <a:t></a:t>
            </a:r>
            <a:r>
              <a:rPr lang="en-US" sz="2400" dirty="0">
                <a:latin typeface="BostonII" charset="0"/>
                <a:cs typeface="Times New Roman" pitchFamily="18" charset="0"/>
              </a:rPr>
              <a:t> Z</a:t>
            </a:r>
            <a:r>
              <a:rPr lang="en-US" sz="2400" dirty="0">
                <a:cs typeface="Times New Roman" pitchFamily="18" charset="0"/>
              </a:rPr>
              <a:t> holds. </a:t>
            </a:r>
          </a:p>
          <a:p>
            <a:pPr eaLnBrk="1" hangingPunct="1">
              <a:lnSpc>
                <a:spcPct val="90000"/>
              </a:lnSpc>
            </a:pPr>
            <a:r>
              <a:rPr lang="en-US" altLang="en-US" sz="1800" dirty="0"/>
              <a:t>NOTE:</a:t>
            </a:r>
          </a:p>
          <a:p>
            <a:pPr lvl="1" eaLnBrk="1" hangingPunct="1">
              <a:lnSpc>
                <a:spcPct val="90000"/>
              </a:lnSpc>
            </a:pPr>
            <a:r>
              <a:rPr lang="en-US" altLang="en-US" dirty="0"/>
              <a:t>In X -&gt; Y and Y -&gt; Z, with X as the primary key, we consider this a problem only if Y is not a candidate key.</a:t>
            </a:r>
          </a:p>
          <a:p>
            <a:pPr lvl="1" eaLnBrk="1" hangingPunct="1">
              <a:lnSpc>
                <a:spcPct val="90000"/>
              </a:lnSpc>
            </a:pPr>
            <a:r>
              <a:rPr lang="en-US" altLang="en-US" dirty="0"/>
              <a:t>When Y is a candidate key, there is no problem with the transitive dependency .</a:t>
            </a:r>
          </a:p>
          <a:p>
            <a:pPr lvl="1" eaLnBrk="1" hangingPunct="1">
              <a:lnSpc>
                <a:spcPct val="90000"/>
              </a:lnSpc>
            </a:pPr>
            <a:r>
              <a:rPr lang="en-US" altLang="en-US" dirty="0"/>
              <a:t>E.g., Consider EMP (SSN, Emp#, Salary ). </a:t>
            </a:r>
          </a:p>
          <a:p>
            <a:pPr lvl="2" eaLnBrk="1" hangingPunct="1">
              <a:lnSpc>
                <a:spcPct val="90000"/>
              </a:lnSpc>
            </a:pPr>
            <a:r>
              <a:rPr lang="en-US" altLang="en-US" sz="1800" dirty="0"/>
              <a:t>Here, SSN -&gt; Emp# -&gt; Salary and Emp# is a candidate key.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D57626-B64F-436C-B96C-C00CC3DD4856}"/>
              </a:ext>
            </a:extLst>
          </p:cNvPr>
          <p:cNvPicPr>
            <a:picLocks noChangeAspect="1"/>
          </p:cNvPicPr>
          <p:nvPr/>
        </p:nvPicPr>
        <p:blipFill>
          <a:blip r:embed="rId2"/>
          <a:stretch>
            <a:fillRect/>
          </a:stretch>
        </p:blipFill>
        <p:spPr>
          <a:xfrm>
            <a:off x="1363850" y="480447"/>
            <a:ext cx="9422969" cy="5656882"/>
          </a:xfrm>
          <a:prstGeom prst="rect">
            <a:avLst/>
          </a:prstGeom>
        </p:spPr>
      </p:pic>
    </p:spTree>
    <p:extLst>
      <p:ext uri="{BB962C8B-B14F-4D97-AF65-F5344CB8AC3E}">
        <p14:creationId xmlns:p14="http://schemas.microsoft.com/office/powerpoint/2010/main" val="2272382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E7D488-37C7-4070-A772-1453C0031761}"/>
              </a:ext>
            </a:extLst>
          </p:cNvPr>
          <p:cNvPicPr>
            <a:picLocks noChangeAspect="1"/>
          </p:cNvPicPr>
          <p:nvPr/>
        </p:nvPicPr>
        <p:blipFill>
          <a:blip r:embed="rId2"/>
          <a:stretch>
            <a:fillRect/>
          </a:stretch>
        </p:blipFill>
        <p:spPr>
          <a:xfrm>
            <a:off x="526942" y="108488"/>
            <a:ext cx="8281180" cy="2603716"/>
          </a:xfrm>
          <a:prstGeom prst="rect">
            <a:avLst/>
          </a:prstGeom>
        </p:spPr>
      </p:pic>
      <p:pic>
        <p:nvPicPr>
          <p:cNvPr id="7" name="Picture 6">
            <a:extLst>
              <a:ext uri="{FF2B5EF4-FFF2-40B4-BE49-F238E27FC236}">
                <a16:creationId xmlns:a16="http://schemas.microsoft.com/office/drawing/2014/main" id="{2B1F2550-0D48-4FA1-8CEE-F67EB77FD252}"/>
              </a:ext>
            </a:extLst>
          </p:cNvPr>
          <p:cNvPicPr>
            <a:picLocks noChangeAspect="1"/>
          </p:cNvPicPr>
          <p:nvPr/>
        </p:nvPicPr>
        <p:blipFill>
          <a:blip r:embed="rId3"/>
          <a:stretch>
            <a:fillRect/>
          </a:stretch>
        </p:blipFill>
        <p:spPr>
          <a:xfrm>
            <a:off x="1704814" y="2712204"/>
            <a:ext cx="9345477" cy="4145796"/>
          </a:xfrm>
          <a:prstGeom prst="rect">
            <a:avLst/>
          </a:prstGeom>
        </p:spPr>
      </p:pic>
    </p:spTree>
    <p:extLst>
      <p:ext uri="{BB962C8B-B14F-4D97-AF65-F5344CB8AC3E}">
        <p14:creationId xmlns:p14="http://schemas.microsoft.com/office/powerpoint/2010/main" val="1403301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F7F62D-32E7-4A93-91A0-0785F033CC51}"/>
              </a:ext>
            </a:extLst>
          </p:cNvPr>
          <p:cNvPicPr>
            <a:picLocks noChangeAspect="1"/>
          </p:cNvPicPr>
          <p:nvPr/>
        </p:nvPicPr>
        <p:blipFill>
          <a:blip r:embed="rId2"/>
          <a:stretch>
            <a:fillRect/>
          </a:stretch>
        </p:blipFill>
        <p:spPr>
          <a:xfrm>
            <a:off x="402956" y="433953"/>
            <a:ext cx="11468746" cy="5920352"/>
          </a:xfrm>
          <a:prstGeom prst="rect">
            <a:avLst/>
          </a:prstGeom>
        </p:spPr>
      </p:pic>
    </p:spTree>
    <p:extLst>
      <p:ext uri="{BB962C8B-B14F-4D97-AF65-F5344CB8AC3E}">
        <p14:creationId xmlns:p14="http://schemas.microsoft.com/office/powerpoint/2010/main" val="8399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FE9A926-A9F4-4BBA-BFCA-BEBE1D50FAFF}"/>
              </a:ext>
            </a:extLst>
          </p:cNvPr>
          <p:cNvSpPr>
            <a:spLocks noGrp="1" noChangeArrowheads="1"/>
          </p:cNvSpPr>
          <p:nvPr>
            <p:ph type="title"/>
          </p:nvPr>
        </p:nvSpPr>
        <p:spPr/>
        <p:txBody>
          <a:bodyPr/>
          <a:lstStyle/>
          <a:p>
            <a:pPr eaLnBrk="1" hangingPunct="1"/>
            <a:r>
              <a:rPr lang="en-US" altLang="en-US"/>
              <a:t>Normal Forms Defined Informally	</a:t>
            </a:r>
          </a:p>
        </p:txBody>
      </p:sp>
      <p:sp>
        <p:nvSpPr>
          <p:cNvPr id="93187" name="Rectangle 3">
            <a:extLst>
              <a:ext uri="{FF2B5EF4-FFF2-40B4-BE49-F238E27FC236}">
                <a16:creationId xmlns:a16="http://schemas.microsoft.com/office/drawing/2014/main" id="{20B58925-0073-471D-88BF-31D4BB76849E}"/>
              </a:ext>
            </a:extLst>
          </p:cNvPr>
          <p:cNvSpPr>
            <a:spLocks noGrp="1" noChangeArrowheads="1"/>
          </p:cNvSpPr>
          <p:nvPr>
            <p:ph idx="1"/>
          </p:nvPr>
        </p:nvSpPr>
        <p:spPr/>
        <p:txBody>
          <a:bodyPr>
            <a:normAutofit/>
          </a:bodyPr>
          <a:lstStyle/>
          <a:p>
            <a:pPr eaLnBrk="1" hangingPunct="1"/>
            <a:r>
              <a:rPr lang="en-US" altLang="en-US" sz="2800" dirty="0"/>
              <a:t>1</a:t>
            </a:r>
            <a:r>
              <a:rPr lang="en-US" altLang="en-US" sz="2800" baseline="30000" dirty="0"/>
              <a:t>st</a:t>
            </a:r>
            <a:r>
              <a:rPr lang="en-US" altLang="en-US" sz="2800" dirty="0"/>
              <a:t> normal form</a:t>
            </a:r>
          </a:p>
          <a:p>
            <a:pPr lvl="1" eaLnBrk="1" hangingPunct="1"/>
            <a:r>
              <a:rPr lang="en-US" altLang="en-US" sz="2800" dirty="0"/>
              <a:t>All attributes depend on </a:t>
            </a:r>
            <a:r>
              <a:rPr lang="en-US" altLang="en-US" sz="2800" b="1" dirty="0"/>
              <a:t>the key</a:t>
            </a:r>
          </a:p>
          <a:p>
            <a:pPr eaLnBrk="1" hangingPunct="1"/>
            <a:r>
              <a:rPr lang="en-US" altLang="en-US" sz="2800" dirty="0"/>
              <a:t>2</a:t>
            </a:r>
            <a:r>
              <a:rPr lang="en-US" altLang="en-US" sz="2800" baseline="30000" dirty="0"/>
              <a:t>nd</a:t>
            </a:r>
            <a:r>
              <a:rPr lang="en-US" altLang="en-US" sz="2800" dirty="0"/>
              <a:t> normal form</a:t>
            </a:r>
          </a:p>
          <a:p>
            <a:pPr lvl="1" eaLnBrk="1" hangingPunct="1"/>
            <a:r>
              <a:rPr lang="en-US" altLang="en-US" sz="2800" dirty="0"/>
              <a:t>All attributes depend on </a:t>
            </a:r>
            <a:r>
              <a:rPr lang="en-US" altLang="en-US" sz="2800" b="1" dirty="0"/>
              <a:t>the whole key</a:t>
            </a:r>
          </a:p>
          <a:p>
            <a:pPr eaLnBrk="1" hangingPunct="1"/>
            <a:r>
              <a:rPr lang="en-US" altLang="en-US" sz="2800" dirty="0"/>
              <a:t>3</a:t>
            </a:r>
            <a:r>
              <a:rPr lang="en-US" altLang="en-US" sz="2800" baseline="30000" dirty="0"/>
              <a:t>rd</a:t>
            </a:r>
            <a:r>
              <a:rPr lang="en-US" altLang="en-US" sz="2800" dirty="0"/>
              <a:t> normal form</a:t>
            </a:r>
          </a:p>
          <a:p>
            <a:pPr lvl="1" eaLnBrk="1" hangingPunct="1"/>
            <a:r>
              <a:rPr lang="en-US" altLang="en-US" sz="2800" dirty="0"/>
              <a:t>All attributes depend on </a:t>
            </a:r>
            <a:r>
              <a:rPr lang="en-US" altLang="en-US" sz="2800" b="1" dirty="0"/>
              <a:t>nothing but the key</a:t>
            </a:r>
            <a:endParaRPr lang="en-US" altLang="en-US" sz="2800" dirty="0"/>
          </a:p>
        </p:txBody>
      </p:sp>
      <p:sp>
        <p:nvSpPr>
          <p:cNvPr id="2" name="Slide Number Placeholder 3">
            <a:extLst>
              <a:ext uri="{FF2B5EF4-FFF2-40B4-BE49-F238E27FC236}">
                <a16:creationId xmlns:a16="http://schemas.microsoft.com/office/drawing/2014/main" id="{80EE3C10-38EB-4FD0-B79F-D6511156FB22}"/>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F2212BFB-0C9D-465A-A9D8-D2FCE59AE26E}" type="slidenum">
              <a:rPr lang="en-US" altLang="en-US" sz="1400">
                <a:solidFill>
                  <a:srgbClr val="990033"/>
                </a:solidFill>
              </a:rPr>
              <a:pPr>
                <a:spcBef>
                  <a:spcPct val="0"/>
                </a:spcBef>
                <a:buClrTx/>
                <a:buSzTx/>
                <a:buFontTx/>
                <a:buNone/>
              </a:pPr>
              <a:t>46</a:t>
            </a:fld>
            <a:endParaRPr lang="en-CA" altLang="en-US" sz="1400">
              <a:solidFill>
                <a:srgbClr val="99003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61AA-FBF8-4367-B0E1-9EB5F3D4AB64}"/>
              </a:ext>
            </a:extLst>
          </p:cNvPr>
          <p:cNvSpPr>
            <a:spLocks noGrp="1"/>
          </p:cNvSpPr>
          <p:nvPr>
            <p:ph type="title"/>
          </p:nvPr>
        </p:nvSpPr>
        <p:spPr/>
        <p:txBody>
          <a:bodyPr/>
          <a:lstStyle/>
          <a:p>
            <a:r>
              <a:rPr lang="en-US" dirty="0"/>
              <a:t>3.7 Boyce CODD NORMAL FORM</a:t>
            </a:r>
            <a:endParaRPr lang="en-IN" dirty="0"/>
          </a:p>
        </p:txBody>
      </p:sp>
      <p:sp>
        <p:nvSpPr>
          <p:cNvPr id="3" name="Content Placeholder 2">
            <a:extLst>
              <a:ext uri="{FF2B5EF4-FFF2-40B4-BE49-F238E27FC236}">
                <a16:creationId xmlns:a16="http://schemas.microsoft.com/office/drawing/2014/main" id="{A004F320-36B7-43AB-8515-6B09CC69379A}"/>
              </a:ext>
            </a:extLst>
          </p:cNvPr>
          <p:cNvSpPr>
            <a:spLocks noGrp="1"/>
          </p:cNvSpPr>
          <p:nvPr>
            <p:ph idx="1"/>
          </p:nvPr>
        </p:nvSpPr>
        <p:spPr/>
        <p:txBody>
          <a:bodyPr>
            <a:normAutofit/>
          </a:bodyPr>
          <a:lstStyle/>
          <a:p>
            <a:pPr>
              <a:lnSpc>
                <a:spcPct val="90000"/>
              </a:lnSpc>
            </a:pPr>
            <a:r>
              <a:rPr lang="en-US" sz="2400" dirty="0"/>
              <a:t>Boyce Codd Normal Form </a:t>
            </a:r>
          </a:p>
          <a:p>
            <a:pPr>
              <a:lnSpc>
                <a:spcPct val="90000"/>
              </a:lnSpc>
            </a:pPr>
            <a:endParaRPr lang="en-US" sz="2400" dirty="0"/>
          </a:p>
          <a:p>
            <a:pPr>
              <a:lnSpc>
                <a:spcPct val="90000"/>
              </a:lnSpc>
            </a:pPr>
            <a:r>
              <a:rPr lang="en-US" sz="2400" dirty="0">
                <a:solidFill>
                  <a:srgbClr val="0070C0"/>
                </a:solidFill>
                <a:cs typeface="Times New Roman" pitchFamily="18" charset="0"/>
              </a:rPr>
              <a:t>A relation schema R is in </a:t>
            </a:r>
            <a:r>
              <a:rPr lang="en-US" sz="2400" b="1" dirty="0">
                <a:solidFill>
                  <a:srgbClr val="0070C0"/>
                </a:solidFill>
                <a:cs typeface="Times New Roman" pitchFamily="18" charset="0"/>
              </a:rPr>
              <a:t>Boyce-Codd Normal Form </a:t>
            </a:r>
            <a:r>
              <a:rPr lang="en-US" sz="2400" dirty="0">
                <a:solidFill>
                  <a:srgbClr val="0070C0"/>
                </a:solidFill>
                <a:cs typeface="Times New Roman" pitchFamily="18" charset="0"/>
              </a:rPr>
              <a:t>(</a:t>
            </a:r>
            <a:r>
              <a:rPr lang="en-US" sz="2400" b="1" dirty="0">
                <a:solidFill>
                  <a:srgbClr val="0070C0"/>
                </a:solidFill>
                <a:cs typeface="Times New Roman" pitchFamily="18" charset="0"/>
              </a:rPr>
              <a:t>BCNF</a:t>
            </a:r>
            <a:r>
              <a:rPr lang="en-US" sz="2400" dirty="0">
                <a:solidFill>
                  <a:srgbClr val="0070C0"/>
                </a:solidFill>
                <a:cs typeface="Times New Roman" pitchFamily="18" charset="0"/>
              </a:rPr>
              <a:t>) if whenever an FD X </a:t>
            </a:r>
            <a:r>
              <a:rPr lang="en-US" sz="2400" dirty="0">
                <a:solidFill>
                  <a:srgbClr val="0070C0"/>
                </a:solidFill>
                <a:latin typeface="BostonII" charset="0"/>
                <a:cs typeface="Times New Roman" pitchFamily="18" charset="0"/>
                <a:sym typeface="Wingdings" pitchFamily="2" charset="2"/>
              </a:rPr>
              <a:t></a:t>
            </a:r>
            <a:r>
              <a:rPr lang="en-US" sz="2400" dirty="0">
                <a:solidFill>
                  <a:srgbClr val="0070C0"/>
                </a:solidFill>
                <a:latin typeface="BostonII" charset="0"/>
                <a:cs typeface="Times New Roman" pitchFamily="18" charset="0"/>
              </a:rPr>
              <a:t> </a:t>
            </a:r>
            <a:r>
              <a:rPr lang="en-US" sz="2400" dirty="0">
                <a:solidFill>
                  <a:srgbClr val="0070C0"/>
                </a:solidFill>
                <a:cs typeface="Times New Roman" pitchFamily="18" charset="0"/>
              </a:rPr>
              <a:t>A holds in R, then X is a </a:t>
            </a:r>
            <a:r>
              <a:rPr lang="en-US" sz="2400" dirty="0" err="1">
                <a:solidFill>
                  <a:srgbClr val="0070C0"/>
                </a:solidFill>
                <a:cs typeface="Times New Roman" pitchFamily="18" charset="0"/>
              </a:rPr>
              <a:t>superkey</a:t>
            </a:r>
            <a:r>
              <a:rPr lang="en-US" sz="2400" dirty="0">
                <a:solidFill>
                  <a:srgbClr val="0070C0"/>
                </a:solidFill>
                <a:cs typeface="Times New Roman" pitchFamily="18" charset="0"/>
              </a:rPr>
              <a:t> of R</a:t>
            </a:r>
          </a:p>
          <a:p>
            <a:pPr>
              <a:lnSpc>
                <a:spcPct val="90000"/>
              </a:lnSpc>
            </a:pPr>
            <a:endParaRPr lang="en-US" sz="2400" dirty="0">
              <a:cs typeface="Times New Roman" pitchFamily="18" charset="0"/>
            </a:endParaRPr>
          </a:p>
          <a:p>
            <a:pPr>
              <a:lnSpc>
                <a:spcPct val="90000"/>
              </a:lnSpc>
            </a:pPr>
            <a:r>
              <a:rPr lang="en-US" sz="2400" dirty="0"/>
              <a:t>The steps are :</a:t>
            </a:r>
          </a:p>
          <a:p>
            <a:pPr>
              <a:lnSpc>
                <a:spcPct val="90000"/>
              </a:lnSpc>
            </a:pPr>
            <a:r>
              <a:rPr lang="en-US" sz="2400" dirty="0"/>
              <a:t>Find the candidate keys </a:t>
            </a:r>
          </a:p>
          <a:p>
            <a:pPr>
              <a:lnSpc>
                <a:spcPct val="90000"/>
              </a:lnSpc>
            </a:pPr>
            <a:r>
              <a:rPr lang="en-US" sz="2400" dirty="0"/>
              <a:t>Check if all the FD satisfies the definition.</a:t>
            </a:r>
          </a:p>
          <a:p>
            <a:endParaRPr lang="en-IN" sz="2400" dirty="0"/>
          </a:p>
        </p:txBody>
      </p:sp>
    </p:spTree>
    <p:extLst>
      <p:ext uri="{BB962C8B-B14F-4D97-AF65-F5344CB8AC3E}">
        <p14:creationId xmlns:p14="http://schemas.microsoft.com/office/powerpoint/2010/main" val="2451195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8432-50A9-497A-9EE4-786DE17456B0}"/>
              </a:ext>
            </a:extLst>
          </p:cNvPr>
          <p:cNvSpPr>
            <a:spLocks noGrp="1"/>
          </p:cNvSpPr>
          <p:nvPr>
            <p:ph type="title"/>
          </p:nvPr>
        </p:nvSpPr>
        <p:spPr/>
        <p:txBody>
          <a:bodyPr/>
          <a:lstStyle/>
          <a:p>
            <a:r>
              <a:rPr lang="en-US" dirty="0"/>
              <a:t>Boyce CODD NORMAL FORM - BCNF</a:t>
            </a:r>
            <a:endParaRPr lang="en-IN" dirty="0"/>
          </a:p>
        </p:txBody>
      </p:sp>
      <p:sp>
        <p:nvSpPr>
          <p:cNvPr id="3" name="Content Placeholder 2">
            <a:extLst>
              <a:ext uri="{FF2B5EF4-FFF2-40B4-BE49-F238E27FC236}">
                <a16:creationId xmlns:a16="http://schemas.microsoft.com/office/drawing/2014/main" id="{61F26DE0-0C73-4DA4-B302-2F774C5DFAEE}"/>
              </a:ext>
            </a:extLst>
          </p:cNvPr>
          <p:cNvSpPr>
            <a:spLocks noGrp="1"/>
          </p:cNvSpPr>
          <p:nvPr>
            <p:ph idx="1"/>
          </p:nvPr>
        </p:nvSpPr>
        <p:spPr/>
        <p:txBody>
          <a:bodyPr>
            <a:normAutofit/>
          </a:bodyPr>
          <a:lstStyle/>
          <a:p>
            <a:pPr marL="742950" lvl="1" indent="-285750"/>
            <a:r>
              <a:rPr lang="en-US" sz="2400" dirty="0">
                <a:cs typeface="Times New Roman" pitchFamily="18" charset="0"/>
              </a:rPr>
              <a:t>Each normal form is strictly stronger than the previous one:</a:t>
            </a:r>
          </a:p>
          <a:p>
            <a:pPr marL="742950" lvl="1" indent="-285750"/>
            <a:endParaRPr lang="en-US" sz="2400" dirty="0">
              <a:cs typeface="Times New Roman" pitchFamily="18" charset="0"/>
            </a:endParaRPr>
          </a:p>
          <a:p>
            <a:pPr marL="1085850" lvl="2" indent="-228600"/>
            <a:r>
              <a:rPr lang="en-US" sz="2400" dirty="0">
                <a:cs typeface="Times New Roman" pitchFamily="18" charset="0"/>
              </a:rPr>
              <a:t> Every 2NF relation is in 1NF</a:t>
            </a:r>
          </a:p>
          <a:p>
            <a:pPr marL="1085850" lvl="2" indent="-228600"/>
            <a:r>
              <a:rPr lang="en-US" sz="2400" dirty="0">
                <a:cs typeface="Times New Roman" pitchFamily="18" charset="0"/>
              </a:rPr>
              <a:t>Every 3NF relation is in 2NF</a:t>
            </a:r>
          </a:p>
          <a:p>
            <a:pPr marL="1085850" lvl="2" indent="-228600"/>
            <a:r>
              <a:rPr lang="en-US" sz="2400" dirty="0">
                <a:cs typeface="Times New Roman" pitchFamily="18" charset="0"/>
              </a:rPr>
              <a:t>Every BCNF relation is in 3NF ( not </a:t>
            </a:r>
            <a:r>
              <a:rPr lang="en-US" sz="2400" dirty="0" err="1">
                <a:cs typeface="Times New Roman" pitchFamily="18" charset="0"/>
              </a:rPr>
              <a:t>viceversa</a:t>
            </a:r>
            <a:r>
              <a:rPr lang="en-US" sz="2400" dirty="0">
                <a:cs typeface="Times New Roman" pitchFamily="18" charset="0"/>
              </a:rPr>
              <a:t>)</a:t>
            </a:r>
          </a:p>
          <a:p>
            <a:pPr marL="1085850" lvl="2" indent="-228600"/>
            <a:endParaRPr lang="en-US" sz="2400" dirty="0">
              <a:cs typeface="Times New Roman" pitchFamily="18" charset="0"/>
            </a:endParaRPr>
          </a:p>
          <a:p>
            <a:pPr marL="1085850" lvl="2" indent="-228600"/>
            <a:endParaRPr lang="en-US" sz="2400" dirty="0">
              <a:cs typeface="Times New Roman" pitchFamily="18" charset="0"/>
            </a:endParaRPr>
          </a:p>
          <a:p>
            <a:pPr marL="742950" lvl="1" indent="-285750"/>
            <a:r>
              <a:rPr lang="en-US" sz="2400" dirty="0">
                <a:cs typeface="Times New Roman" pitchFamily="18" charset="0"/>
              </a:rPr>
              <a:t>There exist relations that are in 3NF but not in BCNF</a:t>
            </a:r>
          </a:p>
          <a:p>
            <a:pPr marL="742950" lvl="1" indent="-285750"/>
            <a:r>
              <a:rPr lang="en-US" sz="2400" dirty="0">
                <a:cs typeface="Times New Roman" pitchFamily="18" charset="0"/>
              </a:rPr>
              <a:t>The goal is to have each relation in BCNF (or 3NF)</a:t>
            </a:r>
            <a:endParaRPr lang="en-US" sz="2400" dirty="0"/>
          </a:p>
          <a:p>
            <a:endParaRPr lang="en-IN" sz="2400" dirty="0"/>
          </a:p>
        </p:txBody>
      </p:sp>
    </p:spTree>
    <p:extLst>
      <p:ext uri="{BB962C8B-B14F-4D97-AF65-F5344CB8AC3E}">
        <p14:creationId xmlns:p14="http://schemas.microsoft.com/office/powerpoint/2010/main" val="22787683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BCNF</a:t>
            </a:r>
          </a:p>
        </p:txBody>
      </p:sp>
      <p:sp>
        <p:nvSpPr>
          <p:cNvPr id="30723" name="Rectangle 3"/>
          <p:cNvSpPr>
            <a:spLocks noGrp="1" noChangeArrowheads="1"/>
          </p:cNvSpPr>
          <p:nvPr>
            <p:ph idx="1"/>
          </p:nvPr>
        </p:nvSpPr>
        <p:spPr/>
        <p:txBody>
          <a:bodyPr>
            <a:normAutofit/>
          </a:bodyPr>
          <a:lstStyle/>
          <a:p>
            <a:r>
              <a:rPr lang="en-US" sz="2800" b="1" dirty="0"/>
              <a:t>Example #1 :</a:t>
            </a:r>
            <a:br>
              <a:rPr lang="en-US" sz="2800" dirty="0"/>
            </a:br>
            <a:r>
              <a:rPr lang="en-US" sz="2800" dirty="0"/>
              <a:t>ABCD</a:t>
            </a:r>
            <a:br>
              <a:rPr lang="en-US" sz="2800" dirty="0"/>
            </a:br>
            <a:r>
              <a:rPr lang="en-US" sz="2800" dirty="0"/>
              <a:t>AB → CD</a:t>
            </a:r>
          </a:p>
          <a:p>
            <a:pPr>
              <a:buFont typeface="Wingdings" pitchFamily="2" charset="2"/>
              <a:buNone/>
            </a:pPr>
            <a:r>
              <a:rPr lang="en-US" sz="2800" dirty="0"/>
              <a:t>The candidate key is only one, that is AB.</a:t>
            </a:r>
          </a:p>
          <a:p>
            <a:r>
              <a:rPr lang="en-US" sz="2800" dirty="0"/>
              <a:t>Fortunately that AB is also our left hand side FD (AB → CD), so the relation is in BCNF.</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7497-E8C7-44F9-B92E-EDEC1CEB2567}"/>
              </a:ext>
            </a:extLst>
          </p:cNvPr>
          <p:cNvSpPr>
            <a:spLocks noGrp="1"/>
          </p:cNvSpPr>
          <p:nvPr>
            <p:ph type="title"/>
          </p:nvPr>
        </p:nvSpPr>
        <p:spPr/>
        <p:txBody>
          <a:bodyPr/>
          <a:lstStyle/>
          <a:p>
            <a:r>
              <a:rPr lang="en-US" altLang="en-US" dirty="0"/>
              <a:t>Informal Design Guidelines for Relational Databases</a:t>
            </a:r>
            <a:endParaRPr lang="en-IN" dirty="0"/>
          </a:p>
        </p:txBody>
      </p:sp>
      <p:sp>
        <p:nvSpPr>
          <p:cNvPr id="3" name="Content Placeholder 2">
            <a:extLst>
              <a:ext uri="{FF2B5EF4-FFF2-40B4-BE49-F238E27FC236}">
                <a16:creationId xmlns:a16="http://schemas.microsoft.com/office/drawing/2014/main" id="{1BD31C31-4FD9-411E-8D4C-FD18FB7F1326}"/>
              </a:ext>
            </a:extLst>
          </p:cNvPr>
          <p:cNvSpPr>
            <a:spLocks noGrp="1"/>
          </p:cNvSpPr>
          <p:nvPr>
            <p:ph idx="1"/>
          </p:nvPr>
        </p:nvSpPr>
        <p:spPr>
          <a:xfrm>
            <a:off x="1069848" y="2121408"/>
            <a:ext cx="10058400" cy="4560746"/>
          </a:xfrm>
        </p:spPr>
        <p:txBody>
          <a:bodyPr>
            <a:normAutofit/>
          </a:bodyPr>
          <a:lstStyle/>
          <a:p>
            <a:pPr eaLnBrk="1" hangingPunct="1"/>
            <a:r>
              <a:rPr lang="en-US" altLang="en-US" sz="2400" dirty="0"/>
              <a:t>Guideline 1:</a:t>
            </a:r>
          </a:p>
          <a:p>
            <a:pPr eaLnBrk="1" hangingPunct="1"/>
            <a:r>
              <a:rPr lang="en-US" altLang="en-US" sz="2400" dirty="0"/>
              <a:t>Informally, each tuple in a relation should represent one entity or relationship instance. (Applies to individual relations and their attributes).</a:t>
            </a:r>
          </a:p>
          <a:p>
            <a:pPr lvl="1" eaLnBrk="1" hangingPunct="1"/>
            <a:r>
              <a:rPr lang="en-US" altLang="en-US" sz="2200" dirty="0"/>
              <a:t>Attributes of different entities (EMPLOYEEs, DEPARTMENTs, PROJECTs) should not be mixed in the same relation</a:t>
            </a:r>
          </a:p>
          <a:p>
            <a:pPr lvl="1" eaLnBrk="1" hangingPunct="1"/>
            <a:r>
              <a:rPr lang="en-US" altLang="en-US" sz="2200" dirty="0"/>
              <a:t>Only foreign keys should be used to refer to other entities</a:t>
            </a:r>
          </a:p>
          <a:p>
            <a:pPr lvl="1" eaLnBrk="1" hangingPunct="1"/>
            <a:r>
              <a:rPr lang="en-US" altLang="en-US" sz="2200" dirty="0"/>
              <a:t>Entity and relationship attributes should be kept apart as much as possible.</a:t>
            </a:r>
          </a:p>
          <a:p>
            <a:pPr eaLnBrk="1" hangingPunct="1"/>
            <a:r>
              <a:rPr lang="en-US" altLang="en-US" sz="2400" u="sng" dirty="0"/>
              <a:t>Bottom Line:</a:t>
            </a:r>
            <a:r>
              <a:rPr lang="en-US" altLang="en-US" sz="2400" dirty="0"/>
              <a:t> </a:t>
            </a:r>
            <a:r>
              <a:rPr lang="en-US" altLang="en-US" sz="2400" i="1" dirty="0"/>
              <a:t>Design a schema that can be explained easily relation by relation. The semantics of attributes should be easy to interpret. </a:t>
            </a:r>
          </a:p>
          <a:p>
            <a:endParaRPr lang="en-IN" dirty="0"/>
          </a:p>
        </p:txBody>
      </p:sp>
    </p:spTree>
    <p:extLst>
      <p:ext uri="{BB962C8B-B14F-4D97-AF65-F5344CB8AC3E}">
        <p14:creationId xmlns:p14="http://schemas.microsoft.com/office/powerpoint/2010/main" val="3730839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BCNF</a:t>
            </a:r>
          </a:p>
        </p:txBody>
      </p:sp>
      <p:sp>
        <p:nvSpPr>
          <p:cNvPr id="31747" name="Rectangle 3"/>
          <p:cNvSpPr>
            <a:spLocks noGrp="1" noChangeArrowheads="1"/>
          </p:cNvSpPr>
          <p:nvPr>
            <p:ph idx="1"/>
          </p:nvPr>
        </p:nvSpPr>
        <p:spPr/>
        <p:txBody>
          <a:bodyPr>
            <a:normAutofit/>
          </a:bodyPr>
          <a:lstStyle/>
          <a:p>
            <a:pPr>
              <a:lnSpc>
                <a:spcPct val="90000"/>
              </a:lnSpc>
            </a:pPr>
            <a:r>
              <a:rPr lang="en-US" sz="2800" b="1" dirty="0"/>
              <a:t>Example #2:</a:t>
            </a:r>
          </a:p>
          <a:p>
            <a:pPr>
              <a:lnSpc>
                <a:spcPct val="90000"/>
              </a:lnSpc>
            </a:pPr>
            <a:r>
              <a:rPr lang="en-US" sz="2800" dirty="0"/>
              <a:t>ABCDE</a:t>
            </a:r>
            <a:br>
              <a:rPr lang="en-US" sz="2800" dirty="0"/>
            </a:br>
            <a:r>
              <a:rPr lang="en-US" sz="2800" dirty="0"/>
              <a:t>AB → CD</a:t>
            </a:r>
            <a:br>
              <a:rPr lang="en-US" sz="2800" dirty="0"/>
            </a:br>
            <a:r>
              <a:rPr lang="en-US" sz="2800" dirty="0"/>
              <a:t>E → A</a:t>
            </a:r>
            <a:br>
              <a:rPr lang="en-US" sz="2800" dirty="0"/>
            </a:br>
            <a:r>
              <a:rPr lang="en-US" sz="2800" dirty="0"/>
              <a:t>D → A</a:t>
            </a:r>
          </a:p>
          <a:p>
            <a:pPr>
              <a:lnSpc>
                <a:spcPct val="90000"/>
              </a:lnSpc>
            </a:pPr>
            <a:r>
              <a:rPr lang="en-US" sz="2800" dirty="0"/>
              <a:t>Candidate key : BE.</a:t>
            </a:r>
          </a:p>
          <a:p>
            <a:pPr>
              <a:lnSpc>
                <a:spcPct val="90000"/>
              </a:lnSpc>
            </a:pPr>
            <a:r>
              <a:rPr lang="en-US" sz="2800" dirty="0"/>
              <a:t>Unfortunately, all the left hand side FDs does not include BE, so the relation is not in BCNF.</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56462" y="96838"/>
            <a:ext cx="10631836" cy="1122362"/>
          </a:xfrm>
        </p:spPr>
        <p:txBody>
          <a:bodyPr>
            <a:noAutofit/>
          </a:bodyPr>
          <a:lstStyle/>
          <a:p>
            <a:r>
              <a:rPr lang="en-US" sz="4400" dirty="0"/>
              <a:t>          Difference between BCNF and 3NF</a:t>
            </a:r>
          </a:p>
        </p:txBody>
      </p:sp>
      <p:sp>
        <p:nvSpPr>
          <p:cNvPr id="131075" name="Rectangle 3"/>
          <p:cNvSpPr>
            <a:spLocks noGrp="1" noChangeArrowheads="1"/>
          </p:cNvSpPr>
          <p:nvPr>
            <p:ph idx="1"/>
          </p:nvPr>
        </p:nvSpPr>
        <p:spPr/>
        <p:txBody>
          <a:bodyPr>
            <a:normAutofit/>
          </a:bodyPr>
          <a:lstStyle/>
          <a:p>
            <a:r>
              <a:rPr lang="en-US" sz="2800" dirty="0"/>
              <a:t>Third Normal Form (3NF) is a bit more relaxed form compared to BCNF. Let’s see the definition:</a:t>
            </a:r>
          </a:p>
          <a:p>
            <a:r>
              <a:rPr lang="en-US" sz="2800" dirty="0"/>
              <a:t>A relation is in 3NF if for every non-trivial FD X → A, X is a </a:t>
            </a:r>
            <a:r>
              <a:rPr lang="en-US" sz="2800" dirty="0" err="1"/>
              <a:t>superkey</a:t>
            </a:r>
            <a:r>
              <a:rPr lang="en-US" sz="2800" dirty="0"/>
              <a:t> or A is part of some key for R.</a:t>
            </a:r>
          </a:p>
          <a:p>
            <a:r>
              <a:rPr lang="en-US" sz="2800" dirty="0"/>
              <a:t>Once again, it doesn’t help much until we see the example. So let’s go back to our previous examples.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normAutofit/>
          </a:bodyPr>
          <a:lstStyle/>
          <a:p>
            <a:pPr>
              <a:lnSpc>
                <a:spcPct val="90000"/>
              </a:lnSpc>
            </a:pPr>
            <a:r>
              <a:rPr lang="en-US" sz="2400" b="1" dirty="0"/>
              <a:t>Example #1 :</a:t>
            </a:r>
            <a:br>
              <a:rPr lang="en-US" sz="2400" dirty="0"/>
            </a:br>
            <a:r>
              <a:rPr lang="en-US" sz="2400" dirty="0"/>
              <a:t>ABCD</a:t>
            </a:r>
            <a:br>
              <a:rPr lang="en-US" sz="2400" dirty="0"/>
            </a:br>
            <a:r>
              <a:rPr lang="en-US" sz="2400" dirty="0"/>
              <a:t>AB → CD</a:t>
            </a:r>
          </a:p>
          <a:p>
            <a:pPr>
              <a:lnSpc>
                <a:spcPct val="90000"/>
              </a:lnSpc>
            </a:pPr>
            <a:r>
              <a:rPr lang="en-US" sz="2400" dirty="0"/>
              <a:t>The steps are the same with checking for BCNF.</a:t>
            </a:r>
          </a:p>
          <a:p>
            <a:pPr>
              <a:lnSpc>
                <a:spcPct val="90000"/>
              </a:lnSpc>
            </a:pPr>
            <a:r>
              <a:rPr lang="en-US" sz="2400" dirty="0"/>
              <a:t>Candidate key is AB, and</a:t>
            </a:r>
          </a:p>
          <a:p>
            <a:pPr>
              <a:lnSpc>
                <a:spcPct val="90000"/>
              </a:lnSpc>
            </a:pPr>
            <a:r>
              <a:rPr lang="en-US" sz="2400" dirty="0"/>
              <a:t>Our only FD’s left hand side is equal to that candidate key, so it is in 3NF.</a:t>
            </a:r>
          </a:p>
          <a:p>
            <a:pPr>
              <a:lnSpc>
                <a:spcPct val="90000"/>
              </a:lnSpc>
            </a:pPr>
            <a:r>
              <a:rPr lang="en-US" sz="2400" dirty="0"/>
              <a:t>Honestly, you don’t need to check for 3NF for the first example, because all relation that is in BCNF is also in 3NF. </a:t>
            </a:r>
          </a:p>
        </p:txBody>
      </p:sp>
      <p:sp>
        <p:nvSpPr>
          <p:cNvPr id="4" name="Rectangle 2">
            <a:extLst>
              <a:ext uri="{FF2B5EF4-FFF2-40B4-BE49-F238E27FC236}">
                <a16:creationId xmlns:a16="http://schemas.microsoft.com/office/drawing/2014/main" id="{B4B41884-0A22-4CB8-90B1-DCF34A535972}"/>
              </a:ext>
            </a:extLst>
          </p:cNvPr>
          <p:cNvSpPr txBox="1">
            <a:spLocks noChangeArrowheads="1"/>
          </p:cNvSpPr>
          <p:nvPr/>
        </p:nvSpPr>
        <p:spPr>
          <a:xfrm>
            <a:off x="0" y="304865"/>
            <a:ext cx="10631836" cy="1122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a:t>          Difference between BCNF and 3NF</a:t>
            </a:r>
            <a:endParaRPr lang="en-US" sz="4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6467EBA-C9B4-47C9-B3D2-DB57C6EAB839}"/>
              </a:ext>
            </a:extLst>
          </p:cNvPr>
          <p:cNvSpPr>
            <a:spLocks noGrp="1" noChangeArrowheads="1"/>
          </p:cNvSpPr>
          <p:nvPr>
            <p:ph type="title"/>
          </p:nvPr>
        </p:nvSpPr>
        <p:spPr>
          <a:xfrm>
            <a:off x="356462" y="96838"/>
            <a:ext cx="10631836" cy="1122362"/>
          </a:xfrm>
        </p:spPr>
        <p:txBody>
          <a:bodyPr>
            <a:noAutofit/>
          </a:bodyPr>
          <a:lstStyle/>
          <a:p>
            <a:r>
              <a:rPr lang="en-US" sz="4400" dirty="0"/>
              <a:t>          Difference between BCNF and 3NF</a:t>
            </a:r>
          </a:p>
        </p:txBody>
      </p:sp>
      <p:sp>
        <p:nvSpPr>
          <p:cNvPr id="133123" name="Rectangle 3"/>
          <p:cNvSpPr>
            <a:spLocks noGrp="1" noChangeArrowheads="1"/>
          </p:cNvSpPr>
          <p:nvPr>
            <p:ph idx="1"/>
          </p:nvPr>
        </p:nvSpPr>
        <p:spPr/>
        <p:txBody>
          <a:bodyPr>
            <a:normAutofit/>
          </a:bodyPr>
          <a:lstStyle/>
          <a:p>
            <a:pPr>
              <a:lnSpc>
                <a:spcPct val="90000"/>
              </a:lnSpc>
            </a:pPr>
            <a:r>
              <a:rPr lang="en-US" sz="2800" b="1"/>
              <a:t>Example #2 :</a:t>
            </a:r>
            <a:br>
              <a:rPr lang="en-US" sz="2800"/>
            </a:br>
            <a:r>
              <a:rPr lang="en-US" sz="2800"/>
              <a:t>ABCDE</a:t>
            </a:r>
            <a:br>
              <a:rPr lang="en-US" sz="2800"/>
            </a:br>
            <a:r>
              <a:rPr lang="en-US" sz="2800"/>
              <a:t>AB → CD</a:t>
            </a:r>
            <a:br>
              <a:rPr lang="en-US" sz="2800"/>
            </a:br>
            <a:r>
              <a:rPr lang="en-US" sz="2800"/>
              <a:t>E → A</a:t>
            </a:r>
            <a:br>
              <a:rPr lang="en-US" sz="2800"/>
            </a:br>
            <a:r>
              <a:rPr lang="en-US" sz="2800"/>
              <a:t>D → A</a:t>
            </a:r>
          </a:p>
          <a:p>
            <a:pPr>
              <a:lnSpc>
                <a:spcPct val="90000"/>
              </a:lnSpc>
            </a:pPr>
            <a:r>
              <a:rPr lang="en-US" sz="2800"/>
              <a:t>Candidate key : BE.</a:t>
            </a:r>
          </a:p>
          <a:p>
            <a:pPr>
              <a:lnSpc>
                <a:spcPct val="90000"/>
              </a:lnSpc>
            </a:pPr>
            <a:r>
              <a:rPr lang="en-US" sz="2800"/>
              <a:t>Let’s check the FDs one by one:</a:t>
            </a:r>
          </a:p>
          <a:p>
            <a:pPr>
              <a:lnSpc>
                <a:spcPct val="90000"/>
              </a:lnSpc>
            </a:pPr>
            <a:r>
              <a:rPr lang="en-US" sz="2800"/>
              <a:t>E → A : this is not ok, because E is not a candidate key, and A is not part of BE.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1F3CBCD-3F67-4721-939C-2C18D200883E}"/>
              </a:ext>
            </a:extLst>
          </p:cNvPr>
          <p:cNvSpPr>
            <a:spLocks noGrp="1" noChangeArrowheads="1"/>
          </p:cNvSpPr>
          <p:nvPr>
            <p:ph type="title"/>
          </p:nvPr>
        </p:nvSpPr>
        <p:spPr>
          <a:xfrm>
            <a:off x="356462" y="96838"/>
            <a:ext cx="10631836" cy="1122362"/>
          </a:xfrm>
        </p:spPr>
        <p:txBody>
          <a:bodyPr>
            <a:noAutofit/>
          </a:bodyPr>
          <a:lstStyle/>
          <a:p>
            <a:r>
              <a:rPr lang="en-US" sz="4400" dirty="0"/>
              <a:t>          Difference between BCNF and 3NF</a:t>
            </a:r>
          </a:p>
        </p:txBody>
      </p:sp>
      <p:sp>
        <p:nvSpPr>
          <p:cNvPr id="134147" name="Rectangle 3"/>
          <p:cNvSpPr>
            <a:spLocks noGrp="1" noChangeArrowheads="1"/>
          </p:cNvSpPr>
          <p:nvPr>
            <p:ph idx="1"/>
          </p:nvPr>
        </p:nvSpPr>
        <p:spPr/>
        <p:txBody>
          <a:bodyPr>
            <a:normAutofit fontScale="92500" lnSpcReduction="10000"/>
          </a:bodyPr>
          <a:lstStyle/>
          <a:p>
            <a:pPr>
              <a:lnSpc>
                <a:spcPct val="80000"/>
              </a:lnSpc>
            </a:pPr>
            <a:r>
              <a:rPr lang="en-US" sz="2400" b="1"/>
              <a:t>Example #3:</a:t>
            </a:r>
            <a:br>
              <a:rPr lang="en-US" sz="2400"/>
            </a:br>
            <a:r>
              <a:rPr lang="en-US" sz="2400"/>
              <a:t>ABCD</a:t>
            </a:r>
            <a:br>
              <a:rPr lang="en-US" sz="2400"/>
            </a:br>
            <a:r>
              <a:rPr lang="en-US" sz="2400"/>
              <a:t>ABC → D</a:t>
            </a:r>
            <a:br>
              <a:rPr lang="en-US" sz="2400"/>
            </a:br>
            <a:r>
              <a:rPr lang="en-US" sz="2400"/>
              <a:t>D → A</a:t>
            </a:r>
          </a:p>
          <a:p>
            <a:pPr>
              <a:lnSpc>
                <a:spcPct val="80000"/>
              </a:lnSpc>
            </a:pPr>
            <a:r>
              <a:rPr lang="en-US" sz="2400"/>
              <a:t>Let’s check this relation for both BCNF and 3NF.</a:t>
            </a:r>
          </a:p>
          <a:p>
            <a:pPr>
              <a:lnSpc>
                <a:spcPct val="80000"/>
              </a:lnSpc>
            </a:pPr>
            <a:endParaRPr lang="en-US" sz="2400"/>
          </a:p>
          <a:p>
            <a:pPr>
              <a:lnSpc>
                <a:spcPct val="80000"/>
              </a:lnSpc>
            </a:pPr>
            <a:r>
              <a:rPr lang="en-US" sz="2400"/>
              <a:t>BCNF check:</a:t>
            </a:r>
          </a:p>
          <a:p>
            <a:pPr>
              <a:lnSpc>
                <a:spcPct val="80000"/>
              </a:lnSpc>
            </a:pPr>
            <a:r>
              <a:rPr lang="en-US" sz="2400"/>
              <a:t>Candidate keys : ABC and BCD.</a:t>
            </a:r>
          </a:p>
          <a:p>
            <a:pPr>
              <a:lnSpc>
                <a:spcPct val="80000"/>
              </a:lnSpc>
            </a:pPr>
            <a:r>
              <a:rPr lang="en-US" sz="2400"/>
              <a:t>Check the FDs:</a:t>
            </a:r>
          </a:p>
          <a:p>
            <a:pPr>
              <a:lnSpc>
                <a:spcPct val="80000"/>
              </a:lnSpc>
            </a:pPr>
            <a:r>
              <a:rPr lang="en-US" sz="2400"/>
              <a:t>ABC → D : ABC is a candidate key.</a:t>
            </a:r>
          </a:p>
          <a:p>
            <a:pPr>
              <a:lnSpc>
                <a:spcPct val="80000"/>
              </a:lnSpc>
            </a:pPr>
            <a:r>
              <a:rPr lang="en-US" sz="2400"/>
              <a:t>D → A : D is not a candidate key, so it is not in BCNF.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C32C138-CBD6-47EB-9E35-FA5F811F6C00}"/>
              </a:ext>
            </a:extLst>
          </p:cNvPr>
          <p:cNvSpPr>
            <a:spLocks noGrp="1" noChangeArrowheads="1"/>
          </p:cNvSpPr>
          <p:nvPr>
            <p:ph type="title"/>
          </p:nvPr>
        </p:nvSpPr>
        <p:spPr>
          <a:xfrm>
            <a:off x="356462" y="96838"/>
            <a:ext cx="10631836" cy="1122362"/>
          </a:xfrm>
        </p:spPr>
        <p:txBody>
          <a:bodyPr>
            <a:noAutofit/>
          </a:bodyPr>
          <a:lstStyle/>
          <a:p>
            <a:r>
              <a:rPr lang="en-US" sz="4400" dirty="0"/>
              <a:t>          Difference between BCNF and 3NF</a:t>
            </a:r>
          </a:p>
        </p:txBody>
      </p:sp>
      <p:sp>
        <p:nvSpPr>
          <p:cNvPr id="135170" name="Rectangle 2"/>
          <p:cNvSpPr>
            <a:spLocks noGrp="1" noChangeArrowheads="1"/>
          </p:cNvSpPr>
          <p:nvPr>
            <p:ph idx="1"/>
          </p:nvPr>
        </p:nvSpPr>
        <p:spPr>
          <a:xfrm>
            <a:off x="356462" y="1219200"/>
            <a:ext cx="10910806" cy="5638800"/>
          </a:xfrm>
        </p:spPr>
        <p:txBody>
          <a:bodyPr>
            <a:noAutofit/>
          </a:bodyPr>
          <a:lstStyle/>
          <a:p>
            <a:pPr>
              <a:lnSpc>
                <a:spcPct val="80000"/>
              </a:lnSpc>
            </a:pPr>
            <a:r>
              <a:rPr lang="en-US" sz="2400" b="1" dirty="0"/>
              <a:t>Example #3:</a:t>
            </a:r>
            <a:br>
              <a:rPr lang="en-US" sz="2400" dirty="0"/>
            </a:br>
            <a:r>
              <a:rPr lang="en-US" sz="2400" dirty="0"/>
              <a:t>ABCD</a:t>
            </a:r>
            <a:br>
              <a:rPr lang="en-US" sz="2400" dirty="0"/>
            </a:br>
            <a:r>
              <a:rPr lang="en-US" sz="2400" dirty="0"/>
              <a:t>ABC → D</a:t>
            </a:r>
            <a:br>
              <a:rPr lang="en-US" sz="2400" dirty="0"/>
            </a:br>
            <a:r>
              <a:rPr lang="en-US" sz="2400" dirty="0" err="1"/>
              <a:t>D</a:t>
            </a:r>
            <a:r>
              <a:rPr lang="en-US" sz="2400" dirty="0"/>
              <a:t> → A</a:t>
            </a:r>
          </a:p>
          <a:p>
            <a:pPr>
              <a:lnSpc>
                <a:spcPct val="80000"/>
              </a:lnSpc>
            </a:pPr>
            <a:endParaRPr lang="en-US" sz="2400" dirty="0"/>
          </a:p>
          <a:p>
            <a:pPr>
              <a:lnSpc>
                <a:spcPct val="80000"/>
              </a:lnSpc>
            </a:pPr>
            <a:r>
              <a:rPr lang="en-US" sz="2400" dirty="0"/>
              <a:t>3NF check:</a:t>
            </a:r>
          </a:p>
          <a:p>
            <a:pPr>
              <a:lnSpc>
                <a:spcPct val="80000"/>
              </a:lnSpc>
            </a:pPr>
            <a:r>
              <a:rPr lang="en-US" sz="2400" dirty="0"/>
              <a:t>Candidate keys : ABC and BCD.</a:t>
            </a:r>
          </a:p>
          <a:p>
            <a:pPr>
              <a:lnSpc>
                <a:spcPct val="80000"/>
              </a:lnSpc>
            </a:pPr>
            <a:r>
              <a:rPr lang="en-US" sz="2400" dirty="0"/>
              <a:t>Check the FDs:</a:t>
            </a:r>
          </a:p>
          <a:p>
            <a:pPr>
              <a:lnSpc>
                <a:spcPct val="80000"/>
              </a:lnSpc>
            </a:pPr>
            <a:r>
              <a:rPr lang="en-US" sz="2400" dirty="0"/>
              <a:t>ABC → D : ABC is a candidate key.</a:t>
            </a:r>
          </a:p>
          <a:p>
            <a:pPr>
              <a:lnSpc>
                <a:spcPct val="80000"/>
              </a:lnSpc>
            </a:pPr>
            <a:r>
              <a:rPr lang="en-US" sz="2400" dirty="0"/>
              <a:t>D → A : D is not a candidate key, BUT A is part of candidate key (ABC), so it is ok.</a:t>
            </a:r>
          </a:p>
          <a:p>
            <a:pPr>
              <a:lnSpc>
                <a:spcPct val="80000"/>
              </a:lnSpc>
            </a:pPr>
            <a:r>
              <a:rPr lang="en-US" sz="2400" dirty="0"/>
              <a:t>Since both are okay, this relation is 3NF.</a:t>
            </a:r>
          </a:p>
          <a:p>
            <a:pPr>
              <a:lnSpc>
                <a:spcPct val="80000"/>
              </a:lnSpc>
            </a:pPr>
            <a:r>
              <a:rPr lang="en-US" sz="2400" dirty="0"/>
              <a:t>That’s all there is in regards to determining whether a database relation is in BCNF or 3NF, it’s not that confusing at it appears to after all.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9">
            <a:extLst>
              <a:ext uri="{FF2B5EF4-FFF2-40B4-BE49-F238E27FC236}">
                <a16:creationId xmlns:a16="http://schemas.microsoft.com/office/drawing/2014/main" id="{9A5B28FC-B385-484D-956D-8C17F0F716C6}"/>
              </a:ext>
            </a:extLst>
          </p:cNvPr>
          <p:cNvSpPr>
            <a:spLocks noGrp="1" noChangeArrowheads="1"/>
          </p:cNvSpPr>
          <p:nvPr>
            <p:ph type="title"/>
          </p:nvPr>
        </p:nvSpPr>
        <p:spPr>
          <a:xfrm>
            <a:off x="1752601" y="268289"/>
            <a:ext cx="7796213" cy="992187"/>
          </a:xfrm>
        </p:spPr>
        <p:txBody>
          <a:bodyPr>
            <a:normAutofit/>
          </a:bodyPr>
          <a:lstStyle/>
          <a:p>
            <a:pPr eaLnBrk="1" hangingPunct="1"/>
            <a:r>
              <a:rPr lang="en-US" altLang="en-US" dirty="0"/>
              <a:t> Boyce-Codd normal form</a:t>
            </a:r>
          </a:p>
        </p:txBody>
      </p:sp>
      <p:pic>
        <p:nvPicPr>
          <p:cNvPr id="107524" name="Picture 6" descr="fig14_13.jpg">
            <a:extLst>
              <a:ext uri="{FF2B5EF4-FFF2-40B4-BE49-F238E27FC236}">
                <a16:creationId xmlns:a16="http://schemas.microsoft.com/office/drawing/2014/main" id="{3A60BDF3-1E95-4603-B24A-92E788B9EF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747838"/>
            <a:ext cx="57150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Title 1">
            <a:extLst>
              <a:ext uri="{FF2B5EF4-FFF2-40B4-BE49-F238E27FC236}">
                <a16:creationId xmlns:a16="http://schemas.microsoft.com/office/drawing/2014/main" id="{66E03A47-482E-416D-AEBF-F0C550ECDE97}"/>
              </a:ext>
            </a:extLst>
          </p:cNvPr>
          <p:cNvSpPr txBox="1">
            <a:spLocks/>
          </p:cNvSpPr>
          <p:nvPr/>
        </p:nvSpPr>
        <p:spPr bwMode="auto">
          <a:xfrm>
            <a:off x="5638800" y="5562600"/>
            <a:ext cx="396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b="1">
                <a:solidFill>
                  <a:srgbClr val="000000"/>
                </a:solidFill>
                <a:latin typeface="Verdana" panose="020B0604030504040204" pitchFamily="34" charset="0"/>
              </a:rPr>
              <a:t>Figure 14.13</a:t>
            </a:r>
            <a:r>
              <a:rPr lang="en-US" altLang="en-US" sz="1000">
                <a:solidFill>
                  <a:srgbClr val="000000"/>
                </a:solidFill>
                <a:latin typeface="Verdana" panose="020B0604030504040204" pitchFamily="34" charset="0"/>
              </a:rPr>
              <a:t>   </a:t>
            </a:r>
          </a:p>
          <a:p>
            <a:pPr algn="r">
              <a:spcBef>
                <a:spcPct val="0"/>
              </a:spcBef>
              <a:buClrTx/>
              <a:buSzTx/>
              <a:buFontTx/>
              <a:buNone/>
            </a:pPr>
            <a:r>
              <a:rPr lang="en-US" altLang="en-US" sz="1000">
                <a:solidFill>
                  <a:srgbClr val="000000"/>
                </a:solidFill>
                <a:latin typeface="Verdana" panose="020B0604030504040204" pitchFamily="34" charset="0"/>
              </a:rPr>
              <a:t>Boyce-Codd normal form. (a) BCNF normalization of LOTS1A with the functional dependency FD2 being lost in the decomposition. (b) A schematic relation with FDs; it is in 3NF, but not in BCNF due to the f.d. C → B.</a:t>
            </a:r>
          </a:p>
        </p:txBody>
      </p:sp>
    </p:spTree>
    <p:extLst>
      <p:ext uri="{BB962C8B-B14F-4D97-AF65-F5344CB8AC3E}">
        <p14:creationId xmlns:p14="http://schemas.microsoft.com/office/powerpoint/2010/main" val="2766606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9">
            <a:extLst>
              <a:ext uri="{FF2B5EF4-FFF2-40B4-BE49-F238E27FC236}">
                <a16:creationId xmlns:a16="http://schemas.microsoft.com/office/drawing/2014/main" id="{9EC2280B-E3FE-470D-A4A1-575A881A0F87}"/>
              </a:ext>
            </a:extLst>
          </p:cNvPr>
          <p:cNvSpPr>
            <a:spLocks noGrp="1" noChangeArrowheads="1"/>
          </p:cNvSpPr>
          <p:nvPr>
            <p:ph type="title"/>
          </p:nvPr>
        </p:nvSpPr>
        <p:spPr/>
        <p:txBody>
          <a:bodyPr/>
          <a:lstStyle/>
          <a:p>
            <a:pPr eaLnBrk="1" hangingPunct="1"/>
            <a:r>
              <a:rPr lang="de-DE" altLang="en-US" dirty="0"/>
              <a:t>A</a:t>
            </a:r>
            <a:r>
              <a:rPr lang="en-US" altLang="en-US" dirty="0"/>
              <a:t> relation TEACH that is in 3NF but not in BCNF</a:t>
            </a:r>
          </a:p>
        </p:txBody>
      </p:sp>
      <p:sp>
        <p:nvSpPr>
          <p:cNvPr id="103426" name="Slide Number Placeholder 2">
            <a:extLst>
              <a:ext uri="{FF2B5EF4-FFF2-40B4-BE49-F238E27FC236}">
                <a16:creationId xmlns:a16="http://schemas.microsoft.com/office/drawing/2014/main" id="{A6234FB4-ED38-4898-BEF3-7F40705483C9}"/>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89CCFA35-48E9-4C41-A2A1-57BC710D1C86}" type="slidenum">
              <a:rPr lang="en-US" altLang="en-US" sz="1400">
                <a:solidFill>
                  <a:srgbClr val="990033"/>
                </a:solidFill>
              </a:rPr>
              <a:pPr>
                <a:spcBef>
                  <a:spcPct val="0"/>
                </a:spcBef>
                <a:buClrTx/>
                <a:buSzTx/>
                <a:buFontTx/>
                <a:buNone/>
              </a:pPr>
              <a:t>57</a:t>
            </a:fld>
            <a:endParaRPr lang="en-CA" altLang="en-US" sz="1400">
              <a:solidFill>
                <a:srgbClr val="990033"/>
              </a:solidFill>
            </a:endParaRPr>
          </a:p>
        </p:txBody>
      </p:sp>
      <p:sp>
        <p:nvSpPr>
          <p:cNvPr id="103428" name="Rectangle 3">
            <a:extLst>
              <a:ext uri="{FF2B5EF4-FFF2-40B4-BE49-F238E27FC236}">
                <a16:creationId xmlns:a16="http://schemas.microsoft.com/office/drawing/2014/main" id="{7D0F2366-77FA-4550-B567-3310F73B9B25}"/>
              </a:ext>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pic>
        <p:nvPicPr>
          <p:cNvPr id="108550" name="Picture 8" descr="fig14_14.jpg">
            <a:extLst>
              <a:ext uri="{FF2B5EF4-FFF2-40B4-BE49-F238E27FC236}">
                <a16:creationId xmlns:a16="http://schemas.microsoft.com/office/drawing/2014/main" id="{8311C61B-8094-4BBB-91C7-A43481C98B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2305" y="1981201"/>
            <a:ext cx="7966129"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a:extLst>
              <a:ext uri="{FF2B5EF4-FFF2-40B4-BE49-F238E27FC236}">
                <a16:creationId xmlns:a16="http://schemas.microsoft.com/office/drawing/2014/main" id="{15768E6C-FFED-4FD3-9602-3A9F83B4E613}"/>
              </a:ext>
            </a:extLst>
          </p:cNvPr>
          <p:cNvSpPr>
            <a:spLocks noGrp="1" noChangeArrowheads="1"/>
          </p:cNvSpPr>
          <p:nvPr>
            <p:ph type="title"/>
          </p:nvPr>
        </p:nvSpPr>
        <p:spPr/>
        <p:txBody>
          <a:bodyPr/>
          <a:lstStyle/>
          <a:p>
            <a:pPr eaLnBrk="1" hangingPunct="1"/>
            <a:r>
              <a:rPr lang="en-US" altLang="en-US" dirty="0"/>
              <a:t>Achieving the BCNF by Decomposition (</a:t>
            </a:r>
          </a:p>
        </p:txBody>
      </p:sp>
      <p:sp>
        <p:nvSpPr>
          <p:cNvPr id="110595" name="Rectangle 7">
            <a:extLst>
              <a:ext uri="{FF2B5EF4-FFF2-40B4-BE49-F238E27FC236}">
                <a16:creationId xmlns:a16="http://schemas.microsoft.com/office/drawing/2014/main" id="{3ADA5E61-2D6F-48FD-952F-CBC4264507F0}"/>
              </a:ext>
            </a:extLst>
          </p:cNvPr>
          <p:cNvSpPr>
            <a:spLocks noGrp="1" noChangeArrowheads="1"/>
          </p:cNvSpPr>
          <p:nvPr>
            <p:ph idx="1"/>
          </p:nvPr>
        </p:nvSpPr>
        <p:spPr/>
        <p:txBody>
          <a:bodyPr>
            <a:normAutofit/>
          </a:bodyPr>
          <a:lstStyle/>
          <a:p>
            <a:pPr eaLnBrk="1" hangingPunct="1">
              <a:lnSpc>
                <a:spcPct val="90000"/>
              </a:lnSpc>
            </a:pPr>
            <a:r>
              <a:rPr lang="en-US" altLang="en-US" sz="2400"/>
              <a:t>Two FDs exist in the relation TEACH:</a:t>
            </a:r>
          </a:p>
          <a:p>
            <a:pPr lvl="1" eaLnBrk="1" hangingPunct="1">
              <a:lnSpc>
                <a:spcPct val="90000"/>
              </a:lnSpc>
            </a:pPr>
            <a:r>
              <a:rPr lang="en-US" altLang="en-US" sz="2200"/>
              <a:t>fd1: { student, course} </a:t>
            </a:r>
            <a:r>
              <a:rPr lang="en-US" altLang="en-US" sz="2200">
                <a:sym typeface="Symbol" panose="05050102010706020507" pitchFamily="18" charset="2"/>
              </a:rPr>
              <a:t>-&gt;</a:t>
            </a:r>
            <a:r>
              <a:rPr lang="en-US" altLang="en-US" sz="2200"/>
              <a:t> instructor</a:t>
            </a:r>
          </a:p>
          <a:p>
            <a:pPr lvl="1" eaLnBrk="1" hangingPunct="1">
              <a:lnSpc>
                <a:spcPct val="90000"/>
              </a:lnSpc>
            </a:pPr>
            <a:r>
              <a:rPr lang="en-US" altLang="en-US" sz="2200"/>
              <a:t>fd2: instructor </a:t>
            </a:r>
            <a:r>
              <a:rPr lang="en-US" altLang="en-US" sz="2200">
                <a:sym typeface="Symbol" panose="05050102010706020507" pitchFamily="18" charset="2"/>
              </a:rPr>
              <a:t> -&gt;</a:t>
            </a:r>
            <a:r>
              <a:rPr lang="en-US" altLang="en-US" sz="2200"/>
              <a:t> course </a:t>
            </a:r>
          </a:p>
          <a:p>
            <a:pPr eaLnBrk="1" hangingPunct="1">
              <a:lnSpc>
                <a:spcPct val="90000"/>
              </a:lnSpc>
            </a:pPr>
            <a:r>
              <a:rPr lang="en-US" altLang="en-US" sz="2400"/>
              <a:t>{student, course} is a candidate key for this relation and that the dependencies shown follow the pattern in Figure 14.13 (b).</a:t>
            </a:r>
          </a:p>
          <a:p>
            <a:pPr lvl="1" eaLnBrk="1" hangingPunct="1">
              <a:lnSpc>
                <a:spcPct val="90000"/>
              </a:lnSpc>
            </a:pPr>
            <a:r>
              <a:rPr lang="en-US" altLang="en-US" sz="2200"/>
              <a:t>So this relation is in 3NF </a:t>
            </a:r>
            <a:r>
              <a:rPr lang="en-US" altLang="en-US" sz="2200" i="1"/>
              <a:t>but not in</a:t>
            </a:r>
            <a:r>
              <a:rPr lang="en-US" altLang="en-US" sz="2200"/>
              <a:t> BCNF </a:t>
            </a:r>
          </a:p>
          <a:p>
            <a:pPr eaLnBrk="1" hangingPunct="1">
              <a:lnSpc>
                <a:spcPct val="90000"/>
              </a:lnSpc>
            </a:pPr>
            <a:r>
              <a:rPr lang="en-US" altLang="en-US" sz="2400"/>
              <a:t>A relation </a:t>
            </a:r>
            <a:r>
              <a:rPr lang="en-US" altLang="en-US" sz="2400" b="1"/>
              <a:t>NOT</a:t>
            </a:r>
            <a:r>
              <a:rPr lang="en-US" altLang="en-US" sz="2400"/>
              <a:t> in BCNF should be decomposed so as to meet this property, while possibly forgoing the preservation of all functional dependencies in the decomposed relations.</a:t>
            </a:r>
          </a:p>
          <a:p>
            <a:pPr lvl="1" eaLnBrk="1" hangingPunct="1">
              <a:lnSpc>
                <a:spcPct val="90000"/>
              </a:lnSpc>
            </a:pPr>
            <a:r>
              <a:rPr lang="en-US" altLang="en-US" sz="2200"/>
              <a:t>(See Algorithm 15.3) </a:t>
            </a:r>
          </a:p>
        </p:txBody>
      </p:sp>
      <p:sp>
        <p:nvSpPr>
          <p:cNvPr id="105474" name="Slide Number Placeholder 3">
            <a:extLst>
              <a:ext uri="{FF2B5EF4-FFF2-40B4-BE49-F238E27FC236}">
                <a16:creationId xmlns:a16="http://schemas.microsoft.com/office/drawing/2014/main" id="{D4F55EF9-3725-4301-9494-7979320D60CA}"/>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8D22CC1B-0BFE-4C27-A10D-683C06095AFB}" type="slidenum">
              <a:rPr lang="en-US" altLang="en-US" sz="1400">
                <a:solidFill>
                  <a:srgbClr val="990033"/>
                </a:solidFill>
              </a:rPr>
              <a:pPr>
                <a:spcBef>
                  <a:spcPct val="0"/>
                </a:spcBef>
                <a:buClrTx/>
                <a:buSzTx/>
                <a:buFontTx/>
                <a:buNone/>
              </a:pPr>
              <a:t>58</a:t>
            </a:fld>
            <a:endParaRPr lang="en-CA" altLang="en-US" sz="1400">
              <a:solidFill>
                <a:srgbClr val="99003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a:extLst>
              <a:ext uri="{FF2B5EF4-FFF2-40B4-BE49-F238E27FC236}">
                <a16:creationId xmlns:a16="http://schemas.microsoft.com/office/drawing/2014/main" id="{15B77201-F8B4-4F13-8297-D3087F5C8488}"/>
              </a:ext>
            </a:extLst>
          </p:cNvPr>
          <p:cNvSpPr>
            <a:spLocks noGrp="1" noChangeArrowheads="1"/>
          </p:cNvSpPr>
          <p:nvPr>
            <p:ph type="title"/>
          </p:nvPr>
        </p:nvSpPr>
        <p:spPr/>
        <p:txBody>
          <a:bodyPr/>
          <a:lstStyle/>
          <a:p>
            <a:pPr eaLnBrk="1" hangingPunct="1"/>
            <a:r>
              <a:rPr lang="en-US" altLang="en-US"/>
              <a:t>Achieving the BCNF by Decomposition (2)</a:t>
            </a:r>
          </a:p>
        </p:txBody>
      </p:sp>
      <p:sp>
        <p:nvSpPr>
          <p:cNvPr id="2" name="Rectangle 7">
            <a:extLst>
              <a:ext uri="{FF2B5EF4-FFF2-40B4-BE49-F238E27FC236}">
                <a16:creationId xmlns:a16="http://schemas.microsoft.com/office/drawing/2014/main" id="{A4FA90FF-2194-45A4-BCDA-D9807CFE7161}"/>
              </a:ext>
            </a:extLst>
          </p:cNvPr>
          <p:cNvSpPr>
            <a:spLocks noGrp="1" noChangeArrowheads="1"/>
          </p:cNvSpPr>
          <p:nvPr>
            <p:ph idx="1"/>
          </p:nvPr>
        </p:nvSpPr>
        <p:spPr/>
        <p:txBody>
          <a:bodyPr>
            <a:normAutofit fontScale="92500" lnSpcReduction="20000"/>
          </a:bodyPr>
          <a:lstStyle/>
          <a:p>
            <a:pPr eaLnBrk="1" hangingPunct="1">
              <a:lnSpc>
                <a:spcPct val="90000"/>
              </a:lnSpc>
              <a:defRPr/>
            </a:pPr>
            <a:r>
              <a:rPr lang="en-US" altLang="en-US" dirty="0"/>
              <a:t>Three possible decompositions for relation TEACH</a:t>
            </a:r>
          </a:p>
          <a:p>
            <a:pPr lvl="1" eaLnBrk="1" hangingPunct="1">
              <a:lnSpc>
                <a:spcPct val="90000"/>
              </a:lnSpc>
              <a:defRPr/>
            </a:pPr>
            <a:r>
              <a:rPr lang="en-US" altLang="en-US" sz="2000" dirty="0"/>
              <a:t>D1: {</a:t>
            </a:r>
            <a:r>
              <a:rPr lang="en-US" altLang="en-US" sz="2000" u="sng" dirty="0"/>
              <a:t>student, instructor</a:t>
            </a:r>
            <a:r>
              <a:rPr lang="en-US" altLang="en-US" sz="2000" dirty="0"/>
              <a:t>} and {</a:t>
            </a:r>
            <a:r>
              <a:rPr lang="en-US" altLang="en-US" sz="2000" u="sng" dirty="0"/>
              <a:t>student, course</a:t>
            </a:r>
            <a:r>
              <a:rPr lang="en-US" altLang="en-US" sz="2000" dirty="0"/>
              <a:t>}</a:t>
            </a:r>
          </a:p>
          <a:p>
            <a:pPr lvl="1" eaLnBrk="1" hangingPunct="1">
              <a:lnSpc>
                <a:spcPct val="90000"/>
              </a:lnSpc>
              <a:defRPr/>
            </a:pPr>
            <a:r>
              <a:rPr lang="en-US" altLang="en-US" sz="2000" dirty="0"/>
              <a:t>D2: {course, </a:t>
            </a:r>
            <a:r>
              <a:rPr lang="en-US" altLang="en-US" sz="2000" u="sng" dirty="0"/>
              <a:t>instructor</a:t>
            </a:r>
            <a:r>
              <a:rPr lang="en-US" altLang="en-US" sz="2000" dirty="0"/>
              <a:t> } and {</a:t>
            </a:r>
            <a:r>
              <a:rPr lang="en-US" altLang="en-US" sz="2000" u="sng" dirty="0"/>
              <a:t>course, student</a:t>
            </a:r>
            <a:r>
              <a:rPr lang="en-US" altLang="en-US" sz="2000" dirty="0"/>
              <a:t>}</a:t>
            </a:r>
          </a:p>
          <a:p>
            <a:pPr lvl="1" eaLnBrk="1" hangingPunct="1">
              <a:lnSpc>
                <a:spcPct val="90000"/>
              </a:lnSpc>
              <a:defRPr/>
            </a:pPr>
            <a:r>
              <a:rPr lang="en-US" altLang="en-US" sz="2000" dirty="0"/>
              <a:t>D3: {</a:t>
            </a:r>
            <a:r>
              <a:rPr lang="en-US" altLang="en-US" sz="2000" u="sng" dirty="0"/>
              <a:t>instructor</a:t>
            </a:r>
            <a:r>
              <a:rPr lang="en-US" altLang="en-US" sz="2000" dirty="0"/>
              <a:t>, course } and {</a:t>
            </a:r>
            <a:r>
              <a:rPr lang="en-US" altLang="en-US" sz="2000" u="sng" dirty="0"/>
              <a:t>instructor, student</a:t>
            </a:r>
            <a:r>
              <a:rPr lang="en-US" altLang="en-US" sz="2000" dirty="0"/>
              <a:t>} </a:t>
            </a:r>
            <a:r>
              <a:rPr lang="en-US" sz="2400" dirty="0">
                <a:sym typeface="Wingdings" charset="2"/>
              </a:rPr>
              <a:t></a:t>
            </a:r>
            <a:endParaRPr lang="en-US" altLang="en-US" sz="3200" b="1" dirty="0"/>
          </a:p>
          <a:p>
            <a:pPr eaLnBrk="1" hangingPunct="1">
              <a:lnSpc>
                <a:spcPct val="90000"/>
              </a:lnSpc>
              <a:defRPr/>
            </a:pPr>
            <a:r>
              <a:rPr lang="en-US" altLang="en-US" dirty="0"/>
              <a:t>All three decompositions will lose fd1. </a:t>
            </a:r>
          </a:p>
          <a:p>
            <a:pPr lvl="1" eaLnBrk="1" hangingPunct="1">
              <a:lnSpc>
                <a:spcPct val="90000"/>
              </a:lnSpc>
              <a:defRPr/>
            </a:pPr>
            <a:r>
              <a:rPr lang="en-US" altLang="en-US" sz="2000" dirty="0"/>
              <a:t>We have to settle for sacrificing the functional dependency preservation. But we </a:t>
            </a:r>
            <a:r>
              <a:rPr lang="en-US" altLang="en-US" sz="2000" u="sng" dirty="0"/>
              <a:t>cannot</a:t>
            </a:r>
            <a:r>
              <a:rPr lang="en-US" altLang="en-US" sz="2000" dirty="0"/>
              <a:t> sacrifice the non-additivity property after decomposition.</a:t>
            </a:r>
          </a:p>
          <a:p>
            <a:pPr eaLnBrk="1" hangingPunct="1">
              <a:lnSpc>
                <a:spcPct val="90000"/>
              </a:lnSpc>
              <a:defRPr/>
            </a:pPr>
            <a:r>
              <a:rPr lang="en-US" altLang="en-US" dirty="0"/>
              <a:t>Out of the above three, only the 3rd decomposition will not generate spurious tuples after join.(and hence has the non-additivity property).</a:t>
            </a:r>
          </a:p>
          <a:p>
            <a:pPr marL="0" indent="0">
              <a:buNone/>
              <a:defRPr/>
            </a:pPr>
            <a:endParaRPr lang="en-US" altLang="en-US" dirty="0"/>
          </a:p>
          <a:p>
            <a:pPr eaLnBrk="1" hangingPunct="1">
              <a:lnSpc>
                <a:spcPct val="90000"/>
              </a:lnSpc>
              <a:defRPr/>
            </a:pPr>
            <a:r>
              <a:rPr lang="en-US" altLang="en-US" dirty="0"/>
              <a:t>A test to determine whether a binary decomposition (decomposition into two relations) is non-additive (lossless) is discussed under Property NJB on the next slide. We then show how the third decomposition above meets the property.</a:t>
            </a:r>
          </a:p>
        </p:txBody>
      </p:sp>
      <p:sp>
        <p:nvSpPr>
          <p:cNvPr id="107522" name="Slide Number Placeholder 3">
            <a:extLst>
              <a:ext uri="{FF2B5EF4-FFF2-40B4-BE49-F238E27FC236}">
                <a16:creationId xmlns:a16="http://schemas.microsoft.com/office/drawing/2014/main" id="{C4E94C9E-A1C1-4423-9993-3A05557D0AD4}"/>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DDCDBBB3-ED8E-4B6E-81C9-976279CD7331}" type="slidenum">
              <a:rPr lang="en-US" altLang="en-US" sz="1400">
                <a:solidFill>
                  <a:srgbClr val="990033"/>
                </a:solidFill>
              </a:rPr>
              <a:pPr>
                <a:spcBef>
                  <a:spcPct val="0"/>
                </a:spcBef>
                <a:buClrTx/>
                <a:buSzTx/>
                <a:buFontTx/>
                <a:buNone/>
              </a:pPr>
              <a:t>59</a:t>
            </a:fld>
            <a:endParaRPr lang="en-CA" altLang="en-US" sz="1400">
              <a:solidFill>
                <a:srgbClr val="9900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44B3FB1-C6B4-4734-8D3D-D566BA38CC8F}"/>
              </a:ext>
            </a:extLst>
          </p:cNvPr>
          <p:cNvGraphicFramePr>
            <a:graphicFrameLocks noGrp="1"/>
          </p:cNvGraphicFramePr>
          <p:nvPr>
            <p:ph idx="1"/>
            <p:extLst>
              <p:ext uri="{D42A27DB-BD31-4B8C-83A1-F6EECF244321}">
                <p14:modId xmlns:p14="http://schemas.microsoft.com/office/powerpoint/2010/main" val="2926240517"/>
              </p:ext>
            </p:extLst>
          </p:nvPr>
        </p:nvGraphicFramePr>
        <p:xfrm>
          <a:off x="1224957" y="2047240"/>
          <a:ext cx="10305780" cy="3337560"/>
        </p:xfrm>
        <a:graphic>
          <a:graphicData uri="http://schemas.openxmlformats.org/drawingml/2006/table">
            <a:tbl>
              <a:tblPr firstRow="1" bandRow="1">
                <a:tableStyleId>{5C22544A-7EE6-4342-B048-85BDC9FD1C3A}</a:tableStyleId>
              </a:tblPr>
              <a:tblGrid>
                <a:gridCol w="1030578">
                  <a:extLst>
                    <a:ext uri="{9D8B030D-6E8A-4147-A177-3AD203B41FA5}">
                      <a16:colId xmlns:a16="http://schemas.microsoft.com/office/drawing/2014/main" val="222119691"/>
                    </a:ext>
                  </a:extLst>
                </a:gridCol>
                <a:gridCol w="1030578">
                  <a:extLst>
                    <a:ext uri="{9D8B030D-6E8A-4147-A177-3AD203B41FA5}">
                      <a16:colId xmlns:a16="http://schemas.microsoft.com/office/drawing/2014/main" val="2734836697"/>
                    </a:ext>
                  </a:extLst>
                </a:gridCol>
                <a:gridCol w="1030578">
                  <a:extLst>
                    <a:ext uri="{9D8B030D-6E8A-4147-A177-3AD203B41FA5}">
                      <a16:colId xmlns:a16="http://schemas.microsoft.com/office/drawing/2014/main" val="1627754441"/>
                    </a:ext>
                  </a:extLst>
                </a:gridCol>
                <a:gridCol w="1030578">
                  <a:extLst>
                    <a:ext uri="{9D8B030D-6E8A-4147-A177-3AD203B41FA5}">
                      <a16:colId xmlns:a16="http://schemas.microsoft.com/office/drawing/2014/main" val="1076536408"/>
                    </a:ext>
                  </a:extLst>
                </a:gridCol>
                <a:gridCol w="1895403">
                  <a:extLst>
                    <a:ext uri="{9D8B030D-6E8A-4147-A177-3AD203B41FA5}">
                      <a16:colId xmlns:a16="http://schemas.microsoft.com/office/drawing/2014/main" val="474986325"/>
                    </a:ext>
                  </a:extLst>
                </a:gridCol>
                <a:gridCol w="651058">
                  <a:extLst>
                    <a:ext uri="{9D8B030D-6E8A-4147-A177-3AD203B41FA5}">
                      <a16:colId xmlns:a16="http://schemas.microsoft.com/office/drawing/2014/main" val="1728798926"/>
                    </a:ext>
                  </a:extLst>
                </a:gridCol>
                <a:gridCol w="1095684">
                  <a:extLst>
                    <a:ext uri="{9D8B030D-6E8A-4147-A177-3AD203B41FA5}">
                      <a16:colId xmlns:a16="http://schemas.microsoft.com/office/drawing/2014/main" val="212719994"/>
                    </a:ext>
                  </a:extLst>
                </a:gridCol>
                <a:gridCol w="573040">
                  <a:extLst>
                    <a:ext uri="{9D8B030D-6E8A-4147-A177-3AD203B41FA5}">
                      <a16:colId xmlns:a16="http://schemas.microsoft.com/office/drawing/2014/main" val="2458033878"/>
                    </a:ext>
                  </a:extLst>
                </a:gridCol>
                <a:gridCol w="937705">
                  <a:extLst>
                    <a:ext uri="{9D8B030D-6E8A-4147-A177-3AD203B41FA5}">
                      <a16:colId xmlns:a16="http://schemas.microsoft.com/office/drawing/2014/main" val="856516493"/>
                    </a:ext>
                  </a:extLst>
                </a:gridCol>
                <a:gridCol w="1030578">
                  <a:extLst>
                    <a:ext uri="{9D8B030D-6E8A-4147-A177-3AD203B41FA5}">
                      <a16:colId xmlns:a16="http://schemas.microsoft.com/office/drawing/2014/main" val="3608186534"/>
                    </a:ext>
                  </a:extLst>
                </a:gridCol>
              </a:tblGrid>
              <a:tr h="370840">
                <a:tc>
                  <a:txBody>
                    <a:bodyPr/>
                    <a:lstStyle/>
                    <a:p>
                      <a:r>
                        <a:rPr lang="en-US" dirty="0" err="1"/>
                        <a:t>EmpId</a:t>
                      </a:r>
                      <a:endParaRPr lang="en-IN" dirty="0"/>
                    </a:p>
                  </a:txBody>
                  <a:tcPr/>
                </a:tc>
                <a:tc>
                  <a:txBody>
                    <a:bodyPr/>
                    <a:lstStyle/>
                    <a:p>
                      <a:r>
                        <a:rPr lang="en-US" dirty="0" err="1"/>
                        <a:t>Ename</a:t>
                      </a:r>
                      <a:endParaRPr lang="en-IN" dirty="0"/>
                    </a:p>
                  </a:txBody>
                  <a:tcPr/>
                </a:tc>
                <a:tc>
                  <a:txBody>
                    <a:bodyPr/>
                    <a:lstStyle/>
                    <a:p>
                      <a:r>
                        <a:rPr lang="en-US" dirty="0" err="1"/>
                        <a:t>Addr</a:t>
                      </a:r>
                      <a:endParaRPr lang="en-IN" dirty="0"/>
                    </a:p>
                  </a:txBody>
                  <a:tcPr/>
                </a:tc>
                <a:tc>
                  <a:txBody>
                    <a:bodyPr/>
                    <a:lstStyle/>
                    <a:p>
                      <a:r>
                        <a:rPr lang="en-US" dirty="0" err="1"/>
                        <a:t>DeptId</a:t>
                      </a:r>
                      <a:endParaRPr lang="en-IN" dirty="0"/>
                    </a:p>
                  </a:txBody>
                  <a:tcPr/>
                </a:tc>
                <a:tc>
                  <a:txBody>
                    <a:bodyPr/>
                    <a:lstStyle/>
                    <a:p>
                      <a:r>
                        <a:rPr lang="en-US" dirty="0" err="1"/>
                        <a:t>Deptname</a:t>
                      </a:r>
                      <a:endParaRPr lang="en-IN" dirty="0"/>
                    </a:p>
                  </a:txBody>
                  <a:tcPr/>
                </a:tc>
                <a:tc>
                  <a:txBody>
                    <a:bodyPr/>
                    <a:lstStyle/>
                    <a:p>
                      <a:r>
                        <a:rPr lang="en-US" dirty="0" err="1"/>
                        <a:t>Pid</a:t>
                      </a:r>
                      <a:endParaRPr lang="en-IN" dirty="0"/>
                    </a:p>
                  </a:txBody>
                  <a:tcPr/>
                </a:tc>
                <a:tc>
                  <a:txBody>
                    <a:bodyPr/>
                    <a:lstStyle/>
                    <a:p>
                      <a:r>
                        <a:rPr lang="en-US" dirty="0" err="1"/>
                        <a:t>Pname</a:t>
                      </a:r>
                      <a:endParaRPr lang="en-IN" dirty="0"/>
                    </a:p>
                  </a:txBody>
                  <a:tcPr/>
                </a:tc>
                <a:tc>
                  <a:txBody>
                    <a:bodyPr/>
                    <a:lstStyle/>
                    <a:p>
                      <a:r>
                        <a:rPr lang="en-US" dirty="0"/>
                        <a:t>Sal</a:t>
                      </a:r>
                      <a:endParaRPr lang="en-IN" dirty="0"/>
                    </a:p>
                  </a:txBody>
                  <a:tcPr/>
                </a:tc>
                <a:tc>
                  <a:txBody>
                    <a:bodyPr/>
                    <a:lstStyle/>
                    <a:p>
                      <a:r>
                        <a:rPr lang="en-US" dirty="0"/>
                        <a:t>comm</a:t>
                      </a:r>
                      <a:endParaRPr lang="en-IN" dirty="0"/>
                    </a:p>
                  </a:txBody>
                  <a:tcPr/>
                </a:tc>
                <a:tc>
                  <a:txBody>
                    <a:bodyPr/>
                    <a:lstStyle/>
                    <a:p>
                      <a:r>
                        <a:rPr lang="en-US" dirty="0"/>
                        <a:t>age</a:t>
                      </a:r>
                      <a:endParaRPr lang="en-IN" dirty="0"/>
                    </a:p>
                  </a:txBody>
                  <a:tcPr/>
                </a:tc>
                <a:extLst>
                  <a:ext uri="{0D108BD9-81ED-4DB2-BD59-A6C34878D82A}">
                    <a16:rowId xmlns:a16="http://schemas.microsoft.com/office/drawing/2014/main" val="1194936630"/>
                  </a:ext>
                </a:extLst>
              </a:tr>
              <a:tr h="370840">
                <a:tc>
                  <a:txBody>
                    <a:bodyPr/>
                    <a:lstStyle/>
                    <a:p>
                      <a:r>
                        <a:rPr lang="en-US" dirty="0"/>
                        <a:t>E0001</a:t>
                      </a:r>
                      <a:endParaRPr lang="en-IN" dirty="0"/>
                    </a:p>
                  </a:txBody>
                  <a:tcPr/>
                </a:tc>
                <a:tc>
                  <a:txBody>
                    <a:bodyPr/>
                    <a:lstStyle/>
                    <a:p>
                      <a:r>
                        <a:rPr lang="en-US" dirty="0"/>
                        <a:t>Sam</a:t>
                      </a:r>
                      <a:endParaRPr lang="en-IN" dirty="0"/>
                    </a:p>
                  </a:txBody>
                  <a:tcPr/>
                </a:tc>
                <a:tc>
                  <a:txBody>
                    <a:bodyPr/>
                    <a:lstStyle/>
                    <a:p>
                      <a:r>
                        <a:rPr lang="en-US" dirty="0" err="1"/>
                        <a:t>delhi</a:t>
                      </a:r>
                      <a:endParaRPr lang="en-IN" dirty="0"/>
                    </a:p>
                  </a:txBody>
                  <a:tcPr/>
                </a:tc>
                <a:tc>
                  <a:txBody>
                    <a:bodyPr/>
                    <a:lstStyle/>
                    <a:p>
                      <a:r>
                        <a:rPr lang="en-US" dirty="0"/>
                        <a:t>D002</a:t>
                      </a:r>
                      <a:endParaRPr lang="en-IN" dirty="0"/>
                    </a:p>
                  </a:txBody>
                  <a:tcPr/>
                </a:tc>
                <a:tc>
                  <a:txBody>
                    <a:bodyPr/>
                    <a:lstStyle/>
                    <a:p>
                      <a:r>
                        <a:rPr lang="en-US" dirty="0"/>
                        <a:t>English</a:t>
                      </a:r>
                      <a:endParaRPr lang="en-IN" dirty="0"/>
                    </a:p>
                  </a:txBody>
                  <a:tcPr/>
                </a:tc>
                <a:tc>
                  <a:txBody>
                    <a:bodyPr/>
                    <a:lstStyle/>
                    <a:p>
                      <a:r>
                        <a:rPr lang="en-US" dirty="0"/>
                        <a:t>P1</a:t>
                      </a:r>
                      <a:endParaRPr lang="en-IN" dirty="0"/>
                    </a:p>
                  </a:txBody>
                  <a:tcPr/>
                </a:tc>
                <a:tc>
                  <a:txBody>
                    <a:bodyPr/>
                    <a:lstStyle/>
                    <a:p>
                      <a:r>
                        <a:rPr lang="en-US" dirty="0" err="1"/>
                        <a:t>abc</a:t>
                      </a:r>
                      <a:endParaRPr lang="en-IN" dirty="0"/>
                    </a:p>
                  </a:txBody>
                  <a:tcPr/>
                </a:tc>
                <a:tc>
                  <a:txBody>
                    <a:bodyPr/>
                    <a:lstStyle/>
                    <a:p>
                      <a:r>
                        <a:rPr lang="en-US" dirty="0"/>
                        <a:t>10k</a:t>
                      </a:r>
                      <a:endParaRPr lang="en-IN" dirty="0"/>
                    </a:p>
                  </a:txBody>
                  <a:tcPr/>
                </a:tc>
                <a:tc>
                  <a:txBody>
                    <a:bodyPr/>
                    <a:lstStyle/>
                    <a:p>
                      <a:r>
                        <a:rPr lang="en-US" dirty="0"/>
                        <a:t>0</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285632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E0002</a:t>
                      </a:r>
                      <a:endParaRPr lang="en-IN" dirty="0"/>
                    </a:p>
                  </a:txBody>
                  <a:tcPr/>
                </a:tc>
                <a:tc>
                  <a:txBody>
                    <a:bodyPr/>
                    <a:lstStyle/>
                    <a:p>
                      <a:r>
                        <a:rPr lang="en-US" dirty="0"/>
                        <a:t>Mary</a:t>
                      </a:r>
                      <a:endParaRPr lang="en-IN" dirty="0"/>
                    </a:p>
                  </a:txBody>
                  <a:tcPr/>
                </a:tc>
                <a:tc>
                  <a:txBody>
                    <a:bodyPr/>
                    <a:lstStyle/>
                    <a:p>
                      <a:r>
                        <a:rPr lang="en-US" dirty="0" err="1"/>
                        <a:t>jaipur</a:t>
                      </a:r>
                      <a:endParaRPr lang="en-IN" dirty="0"/>
                    </a:p>
                  </a:txBody>
                  <a:tcPr/>
                </a:tc>
                <a:tc>
                  <a:txBody>
                    <a:bodyPr/>
                    <a:lstStyle/>
                    <a:p>
                      <a:r>
                        <a:rPr lang="en-US" dirty="0"/>
                        <a:t>D004</a:t>
                      </a:r>
                      <a:endParaRPr lang="en-IN" dirty="0"/>
                    </a:p>
                  </a:txBody>
                  <a:tcPr/>
                </a:tc>
                <a:tc>
                  <a:txBody>
                    <a:bodyPr/>
                    <a:lstStyle/>
                    <a:p>
                      <a:r>
                        <a:rPr lang="en-US" dirty="0"/>
                        <a:t>Computers</a:t>
                      </a:r>
                      <a:endParaRPr lang="en-IN" dirty="0"/>
                    </a:p>
                  </a:txBody>
                  <a:tcPr/>
                </a:tc>
                <a:tc>
                  <a:txBody>
                    <a:bodyPr/>
                    <a:lstStyle/>
                    <a:p>
                      <a:r>
                        <a:rPr lang="en-US" dirty="0"/>
                        <a:t>P2</a:t>
                      </a:r>
                      <a:endParaRPr lang="en-IN" dirty="0"/>
                    </a:p>
                  </a:txBody>
                  <a:tcPr/>
                </a:tc>
                <a:tc>
                  <a:txBody>
                    <a:bodyPr/>
                    <a:lstStyle/>
                    <a:p>
                      <a:r>
                        <a:rPr lang="en-US" dirty="0" err="1"/>
                        <a:t>xyz</a:t>
                      </a:r>
                      <a:endParaRPr lang="en-IN" dirty="0"/>
                    </a:p>
                  </a:txBody>
                  <a:tcPr/>
                </a:tc>
                <a:tc>
                  <a:txBody>
                    <a:bodyPr/>
                    <a:lstStyle/>
                    <a:p>
                      <a:r>
                        <a:rPr lang="en-US" dirty="0"/>
                        <a:t>20k</a:t>
                      </a:r>
                      <a:endParaRPr lang="en-IN" dirty="0"/>
                    </a:p>
                  </a:txBody>
                  <a:tcPr/>
                </a:tc>
                <a:tc>
                  <a:txBody>
                    <a:bodyPr/>
                    <a:lstStyle/>
                    <a:p>
                      <a:r>
                        <a:rPr lang="en-US" dirty="0"/>
                        <a:t>100</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36895324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E0003</a:t>
                      </a:r>
                      <a:endParaRPr lang="en-IN" dirty="0"/>
                    </a:p>
                  </a:txBody>
                  <a:tcPr/>
                </a:tc>
                <a:tc>
                  <a:txBody>
                    <a:bodyPr/>
                    <a:lstStyle/>
                    <a:p>
                      <a:r>
                        <a:rPr lang="en-US" dirty="0" err="1"/>
                        <a:t>deepa</a:t>
                      </a:r>
                      <a:endParaRPr lang="en-IN" dirty="0"/>
                    </a:p>
                  </a:txBody>
                  <a:tcPr/>
                </a:tc>
                <a:tc>
                  <a:txBody>
                    <a:bodyPr/>
                    <a:lstStyle/>
                    <a:p>
                      <a:r>
                        <a:rPr lang="en-US" dirty="0"/>
                        <a:t>AP</a:t>
                      </a:r>
                      <a:endParaRPr lang="en-IN" dirty="0"/>
                    </a:p>
                  </a:txBody>
                  <a:tcPr/>
                </a:tc>
                <a:tc>
                  <a:txBody>
                    <a:bodyPr/>
                    <a:lstStyle/>
                    <a:p>
                      <a:r>
                        <a:rPr lang="en-US" dirty="0"/>
                        <a:t>D006</a:t>
                      </a:r>
                      <a:endParaRPr lang="en-IN" dirty="0"/>
                    </a:p>
                  </a:txBody>
                  <a:tcPr/>
                </a:tc>
                <a:tc>
                  <a:txBody>
                    <a:bodyPr/>
                    <a:lstStyle/>
                    <a:p>
                      <a:r>
                        <a:rPr lang="en-US" dirty="0"/>
                        <a:t>Physics</a:t>
                      </a:r>
                      <a:endParaRPr lang="en-IN" dirty="0"/>
                    </a:p>
                  </a:txBody>
                  <a:tcPr/>
                </a:tc>
                <a:tc>
                  <a:txBody>
                    <a:bodyPr/>
                    <a:lstStyle/>
                    <a:p>
                      <a:r>
                        <a:rPr lang="en-US" dirty="0"/>
                        <a:t>P3</a:t>
                      </a:r>
                      <a:endParaRPr lang="en-IN" dirty="0"/>
                    </a:p>
                  </a:txBody>
                  <a:tcPr/>
                </a:tc>
                <a:tc>
                  <a:txBody>
                    <a:bodyPr/>
                    <a:lstStyle/>
                    <a:p>
                      <a:endParaRPr lang="en-IN" dirty="0"/>
                    </a:p>
                  </a:txBody>
                  <a:tcPr/>
                </a:tc>
                <a:tc>
                  <a:txBody>
                    <a:bodyPr/>
                    <a:lstStyle/>
                    <a:p>
                      <a:endParaRPr lang="en-IN" dirty="0"/>
                    </a:p>
                  </a:txBody>
                  <a:tcPr/>
                </a:tc>
                <a:tc>
                  <a:txBody>
                    <a:bodyPr/>
                    <a:lstStyle/>
                    <a:p>
                      <a:r>
                        <a:rPr lang="en-US" dirty="0"/>
                        <a:t>300</a:t>
                      </a:r>
                      <a:endParaRPr lang="en-IN" dirty="0"/>
                    </a:p>
                  </a:txBody>
                  <a:tcPr/>
                </a:tc>
                <a:tc>
                  <a:txBody>
                    <a:bodyPr/>
                    <a:lstStyle/>
                    <a:p>
                      <a:r>
                        <a:rPr lang="en-US" dirty="0"/>
                        <a:t>25</a:t>
                      </a:r>
                      <a:endParaRPr lang="en-IN" dirty="0"/>
                    </a:p>
                  </a:txBody>
                  <a:tcPr/>
                </a:tc>
                <a:extLst>
                  <a:ext uri="{0D108BD9-81ED-4DB2-BD59-A6C34878D82A}">
                    <a16:rowId xmlns:a16="http://schemas.microsoft.com/office/drawing/2014/main" val="1583201108"/>
                  </a:ext>
                </a:extLst>
              </a:tr>
              <a:tr h="370840">
                <a:tc>
                  <a:txBody>
                    <a:bodyPr/>
                    <a:lstStyle/>
                    <a:p>
                      <a:r>
                        <a:rPr lang="en-US" dirty="0"/>
                        <a:t>E0004</a:t>
                      </a:r>
                      <a:endParaRPr lang="en-IN" dirty="0"/>
                    </a:p>
                  </a:txBody>
                  <a:tcPr/>
                </a:tc>
                <a:tc>
                  <a:txBody>
                    <a:bodyPr/>
                    <a:lstStyle/>
                    <a:p>
                      <a:r>
                        <a:rPr lang="en-US" dirty="0" err="1"/>
                        <a:t>sreenu</a:t>
                      </a:r>
                      <a:endParaRPr lang="en-IN" dirty="0"/>
                    </a:p>
                  </a:txBody>
                  <a:tcPr/>
                </a:tc>
                <a:tc>
                  <a:txBody>
                    <a:bodyPr/>
                    <a:lstStyle/>
                    <a:p>
                      <a:r>
                        <a:rPr lang="en-US" dirty="0"/>
                        <a:t>MP</a:t>
                      </a:r>
                      <a:endParaRPr lang="en-IN" dirty="0"/>
                    </a:p>
                  </a:txBody>
                  <a:tcPr/>
                </a:tc>
                <a:tc>
                  <a:txBody>
                    <a:bodyPr/>
                    <a:lstStyle/>
                    <a:p>
                      <a:endParaRPr lang="en-IN" dirty="0"/>
                    </a:p>
                  </a:txBody>
                  <a:tcPr/>
                </a:tc>
                <a:tc>
                  <a:txBody>
                    <a:bodyPr/>
                    <a:lstStyle/>
                    <a:p>
                      <a:r>
                        <a:rPr lang="en-US" dirty="0"/>
                        <a:t>Chemistry</a:t>
                      </a:r>
                      <a:endParaRPr lang="en-IN" dirty="0"/>
                    </a:p>
                  </a:txBody>
                  <a:tcPr/>
                </a:tc>
                <a:tc>
                  <a:txBody>
                    <a:bodyPr/>
                    <a:lstStyle/>
                    <a:p>
                      <a:r>
                        <a:rPr lang="en-US" dirty="0"/>
                        <a:t>P2</a:t>
                      </a:r>
                      <a:endParaRPr lang="en-IN" dirty="0"/>
                    </a:p>
                  </a:txBody>
                  <a:tcPr/>
                </a:tc>
                <a:tc>
                  <a:txBody>
                    <a:bodyPr/>
                    <a:lstStyle/>
                    <a:p>
                      <a:r>
                        <a:rPr lang="en-US" dirty="0" err="1"/>
                        <a:t>xyz</a:t>
                      </a:r>
                      <a:endParaRPr lang="en-IN" dirty="0"/>
                    </a:p>
                  </a:txBody>
                  <a:tcPr/>
                </a:tc>
                <a:tc>
                  <a:txBody>
                    <a:bodyPr/>
                    <a:lstStyle/>
                    <a:p>
                      <a:r>
                        <a:rPr lang="en-US" dirty="0"/>
                        <a:t>30k</a:t>
                      </a:r>
                      <a:endParaRPr lang="en-IN" dirty="0"/>
                    </a:p>
                  </a:txBody>
                  <a:tcPr/>
                </a:tc>
                <a:tc>
                  <a:txBody>
                    <a:bodyPr/>
                    <a:lstStyle/>
                    <a:p>
                      <a:r>
                        <a:rPr lang="en-US" dirty="0"/>
                        <a:t>500</a:t>
                      </a:r>
                      <a:endParaRPr lang="en-IN" dirty="0"/>
                    </a:p>
                  </a:txBody>
                  <a:tcPr/>
                </a:tc>
                <a:tc>
                  <a:txBody>
                    <a:bodyPr/>
                    <a:lstStyle/>
                    <a:p>
                      <a:r>
                        <a:rPr lang="en-US" dirty="0"/>
                        <a:t>45</a:t>
                      </a:r>
                      <a:endParaRPr lang="en-IN" dirty="0"/>
                    </a:p>
                  </a:txBody>
                  <a:tcPr/>
                </a:tc>
                <a:extLst>
                  <a:ext uri="{0D108BD9-81ED-4DB2-BD59-A6C34878D82A}">
                    <a16:rowId xmlns:a16="http://schemas.microsoft.com/office/drawing/2014/main" val="400984549"/>
                  </a:ext>
                </a:extLst>
              </a:tr>
              <a:tr h="370840">
                <a:tc>
                  <a:txBody>
                    <a:bodyPr/>
                    <a:lstStyle/>
                    <a:p>
                      <a:r>
                        <a:rPr lang="en-US" dirty="0"/>
                        <a:t>E0005</a:t>
                      </a:r>
                      <a:endParaRPr lang="en-IN" dirty="0"/>
                    </a:p>
                  </a:txBody>
                  <a:tcPr/>
                </a:tc>
                <a:tc>
                  <a:txBody>
                    <a:bodyPr/>
                    <a:lstStyle/>
                    <a:p>
                      <a:r>
                        <a:rPr lang="en-US" dirty="0" err="1"/>
                        <a:t>iqbal</a:t>
                      </a:r>
                      <a:endParaRPr lang="en-IN" dirty="0"/>
                    </a:p>
                  </a:txBody>
                  <a:tcPr/>
                </a:tc>
                <a:tc>
                  <a:txBody>
                    <a:bodyPr/>
                    <a:lstStyle/>
                    <a:p>
                      <a:r>
                        <a:rPr lang="en-US" dirty="0"/>
                        <a:t>UP</a:t>
                      </a:r>
                      <a:endParaRPr lang="en-IN" dirty="0"/>
                    </a:p>
                  </a:txBody>
                  <a:tcPr/>
                </a:tc>
                <a:tc>
                  <a:txBody>
                    <a:bodyPr/>
                    <a:lstStyle/>
                    <a:p>
                      <a:r>
                        <a:rPr lang="en-US" dirty="0"/>
                        <a:t>D002</a:t>
                      </a:r>
                      <a:endParaRPr lang="en-IN" dirty="0"/>
                    </a:p>
                  </a:txBody>
                  <a:tcPr/>
                </a:tc>
                <a:tc>
                  <a:txBody>
                    <a:bodyPr/>
                    <a:lstStyle/>
                    <a:p>
                      <a:r>
                        <a:rPr lang="en-US" dirty="0"/>
                        <a:t>English</a:t>
                      </a:r>
                      <a:endParaRPr lang="en-IN" dirty="0"/>
                    </a:p>
                  </a:txBody>
                  <a:tcPr/>
                </a:tc>
                <a:tc>
                  <a:txBody>
                    <a:bodyPr/>
                    <a:lstStyle/>
                    <a:p>
                      <a:r>
                        <a:rPr lang="en-US" dirty="0"/>
                        <a:t>P4</a:t>
                      </a:r>
                      <a:endParaRPr lang="en-IN" dirty="0"/>
                    </a:p>
                  </a:txBody>
                  <a:tcPr/>
                </a:tc>
                <a:tc>
                  <a:txBody>
                    <a:bodyPr/>
                    <a:lstStyle/>
                    <a:p>
                      <a:r>
                        <a:rPr lang="en-US" dirty="0" err="1"/>
                        <a:t>qrs</a:t>
                      </a:r>
                      <a:endParaRPr lang="en-IN" dirty="0"/>
                    </a:p>
                  </a:txBody>
                  <a:tcPr/>
                </a:tc>
                <a:tc>
                  <a:txBody>
                    <a:bodyPr/>
                    <a:lstStyle/>
                    <a:p>
                      <a:r>
                        <a:rPr lang="en-US" dirty="0"/>
                        <a:t>10k</a:t>
                      </a:r>
                      <a:endParaRPr lang="en-IN" dirty="0"/>
                    </a:p>
                  </a:txBody>
                  <a:tcPr/>
                </a:tc>
                <a:tc>
                  <a:txBody>
                    <a:bodyPr/>
                    <a:lstStyle/>
                    <a:p>
                      <a:r>
                        <a:rPr lang="en-US" dirty="0"/>
                        <a:t>1000</a:t>
                      </a:r>
                      <a:endParaRPr lang="en-IN" dirty="0"/>
                    </a:p>
                  </a:txBody>
                  <a:tcPr/>
                </a:tc>
                <a:tc>
                  <a:txBody>
                    <a:bodyPr/>
                    <a:lstStyle/>
                    <a:p>
                      <a:endParaRPr lang="en-IN" dirty="0"/>
                    </a:p>
                  </a:txBody>
                  <a:tcPr/>
                </a:tc>
                <a:extLst>
                  <a:ext uri="{0D108BD9-81ED-4DB2-BD59-A6C34878D82A}">
                    <a16:rowId xmlns:a16="http://schemas.microsoft.com/office/drawing/2014/main" val="875491082"/>
                  </a:ext>
                </a:extLst>
              </a:tr>
              <a:tr h="370840">
                <a:tc>
                  <a:txBody>
                    <a:bodyPr/>
                    <a:lstStyle/>
                    <a:p>
                      <a:r>
                        <a:rPr lang="en-US" dirty="0"/>
                        <a:t>E0006</a:t>
                      </a:r>
                      <a:endParaRPr lang="en-IN" dirty="0"/>
                    </a:p>
                  </a:txBody>
                  <a:tcPr/>
                </a:tc>
                <a:tc>
                  <a:txBody>
                    <a:bodyPr/>
                    <a:lstStyle/>
                    <a:p>
                      <a:r>
                        <a:rPr lang="en-US" dirty="0" err="1"/>
                        <a:t>zara</a:t>
                      </a:r>
                      <a:endParaRPr lang="en-IN" dirty="0"/>
                    </a:p>
                  </a:txBody>
                  <a:tcPr/>
                </a:tc>
                <a:tc>
                  <a:txBody>
                    <a:bodyPr/>
                    <a:lstStyle/>
                    <a:p>
                      <a:r>
                        <a:rPr lang="en-US" dirty="0" err="1"/>
                        <a:t>bihar</a:t>
                      </a:r>
                      <a:endParaRPr lang="en-IN" dirty="0"/>
                    </a:p>
                  </a:txBody>
                  <a:tcPr/>
                </a:tc>
                <a:tc>
                  <a:txBody>
                    <a:bodyPr/>
                    <a:lstStyle/>
                    <a:p>
                      <a:r>
                        <a:rPr lang="en-US" dirty="0"/>
                        <a:t>D001</a:t>
                      </a:r>
                      <a:endParaRPr lang="en-IN" dirty="0"/>
                    </a:p>
                  </a:txBody>
                  <a:tcPr/>
                </a:tc>
                <a:tc>
                  <a:txBody>
                    <a:bodyPr/>
                    <a:lstStyle/>
                    <a:p>
                      <a:r>
                        <a:rPr lang="en-US" dirty="0" err="1"/>
                        <a:t>Maths</a:t>
                      </a:r>
                      <a:endParaRPr lang="en-IN" dirty="0"/>
                    </a:p>
                  </a:txBody>
                  <a:tcPr/>
                </a:tc>
                <a:tc>
                  <a:txBody>
                    <a:bodyPr/>
                    <a:lstStyle/>
                    <a:p>
                      <a:r>
                        <a:rPr lang="en-US" dirty="0"/>
                        <a:t>P5</a:t>
                      </a:r>
                      <a:endParaRPr lang="en-IN" dirty="0"/>
                    </a:p>
                  </a:txBody>
                  <a:tcPr/>
                </a:tc>
                <a:tc>
                  <a:txBody>
                    <a:bodyPr/>
                    <a:lstStyle/>
                    <a:p>
                      <a:r>
                        <a:rPr lang="en-US" dirty="0"/>
                        <a:t>www</a:t>
                      </a:r>
                      <a:endParaRPr lang="en-IN" dirty="0"/>
                    </a:p>
                  </a:txBody>
                  <a:tcPr/>
                </a:tc>
                <a:tc>
                  <a:txBody>
                    <a:bodyPr/>
                    <a:lstStyle/>
                    <a:p>
                      <a:r>
                        <a:rPr lang="en-US" dirty="0"/>
                        <a:t>20k</a:t>
                      </a:r>
                      <a:endParaRPr lang="en-IN" dirty="0"/>
                    </a:p>
                  </a:txBody>
                  <a:tcPr/>
                </a:tc>
                <a:tc>
                  <a:txBody>
                    <a:bodyPr/>
                    <a:lstStyle/>
                    <a:p>
                      <a:r>
                        <a:rPr lang="en-US" dirty="0"/>
                        <a:t>200</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3152056928"/>
                  </a:ext>
                </a:extLst>
              </a:tr>
              <a:tr h="370840">
                <a:tc>
                  <a:txBody>
                    <a:bodyPr/>
                    <a:lstStyle/>
                    <a:p>
                      <a:r>
                        <a:rPr lang="en-US" dirty="0"/>
                        <a:t>E0007</a:t>
                      </a:r>
                      <a:endParaRPr lang="en-IN" dirty="0"/>
                    </a:p>
                  </a:txBody>
                  <a:tcPr/>
                </a:tc>
                <a:tc>
                  <a:txBody>
                    <a:bodyPr/>
                    <a:lstStyle/>
                    <a:p>
                      <a:r>
                        <a:rPr lang="en-US" dirty="0" err="1"/>
                        <a:t>sunita</a:t>
                      </a:r>
                      <a:endParaRPr lang="en-IN" dirty="0"/>
                    </a:p>
                  </a:txBody>
                  <a:tcPr/>
                </a:tc>
                <a:tc>
                  <a:txBody>
                    <a:bodyPr/>
                    <a:lstStyle/>
                    <a:p>
                      <a:endParaRPr lang="en-IN" dirty="0"/>
                    </a:p>
                  </a:txBody>
                  <a:tcPr/>
                </a:tc>
                <a:tc>
                  <a:txBody>
                    <a:bodyPr/>
                    <a:lstStyle/>
                    <a:p>
                      <a:r>
                        <a:rPr lang="en-US" dirty="0"/>
                        <a:t>D003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Phy.Education</a:t>
                      </a:r>
                      <a:endParaRPr lang="en-IN" dirty="0"/>
                    </a:p>
                  </a:txBody>
                  <a:tcPr/>
                </a:tc>
                <a:tc>
                  <a:txBody>
                    <a:bodyPr/>
                    <a:lstStyle/>
                    <a:p>
                      <a:r>
                        <a:rPr lang="en-US" dirty="0"/>
                        <a:t>P1</a:t>
                      </a:r>
                      <a:endParaRPr lang="en-IN" dirty="0"/>
                    </a:p>
                  </a:txBody>
                  <a:tcPr/>
                </a:tc>
                <a:tc>
                  <a:txBody>
                    <a:bodyPr/>
                    <a:lstStyle/>
                    <a:p>
                      <a:r>
                        <a:rPr lang="en-US" dirty="0" err="1"/>
                        <a:t>abc</a:t>
                      </a:r>
                      <a:endParaRPr lang="en-IN" dirty="0"/>
                    </a:p>
                  </a:txBody>
                  <a:tcPr/>
                </a:tc>
                <a:tc>
                  <a:txBody>
                    <a:bodyPr/>
                    <a:lstStyle/>
                    <a:p>
                      <a:r>
                        <a:rPr lang="en-US" dirty="0"/>
                        <a:t>15k</a:t>
                      </a:r>
                      <a:endParaRPr lang="en-IN" dirty="0"/>
                    </a:p>
                  </a:txBody>
                  <a:tcPr/>
                </a:tc>
                <a:tc>
                  <a:txBody>
                    <a:bodyPr/>
                    <a:lstStyle/>
                    <a:p>
                      <a:r>
                        <a:rPr lang="en-US" dirty="0"/>
                        <a:t>100</a:t>
                      </a:r>
                      <a:endParaRPr lang="en-IN" dirty="0"/>
                    </a:p>
                  </a:txBody>
                  <a:tcPr/>
                </a:tc>
                <a:tc>
                  <a:txBody>
                    <a:bodyPr/>
                    <a:lstStyle/>
                    <a:p>
                      <a:r>
                        <a:rPr lang="en-US" dirty="0"/>
                        <a:t>31</a:t>
                      </a:r>
                      <a:endParaRPr lang="en-IN" dirty="0"/>
                    </a:p>
                  </a:txBody>
                  <a:tcPr/>
                </a:tc>
                <a:extLst>
                  <a:ext uri="{0D108BD9-81ED-4DB2-BD59-A6C34878D82A}">
                    <a16:rowId xmlns:a16="http://schemas.microsoft.com/office/drawing/2014/main" val="2974850141"/>
                  </a:ext>
                </a:extLst>
              </a:tr>
              <a:tr h="370840">
                <a:tc>
                  <a:txBody>
                    <a:bodyPr/>
                    <a:lstStyle/>
                    <a:p>
                      <a:r>
                        <a:rPr lang="en-US" dirty="0"/>
                        <a:t>E0008</a:t>
                      </a:r>
                      <a:endParaRPr lang="en-IN" dirty="0"/>
                    </a:p>
                  </a:txBody>
                  <a:tcPr/>
                </a:tc>
                <a:tc>
                  <a:txBody>
                    <a:bodyPr/>
                    <a:lstStyle/>
                    <a:p>
                      <a:r>
                        <a:rPr lang="en-US" dirty="0" err="1"/>
                        <a:t>amit</a:t>
                      </a:r>
                      <a:endParaRPr lang="en-IN" dirty="0"/>
                    </a:p>
                  </a:txBody>
                  <a:tcPr/>
                </a:tc>
                <a:tc>
                  <a:txBody>
                    <a:bodyPr/>
                    <a:lstStyle/>
                    <a:p>
                      <a:r>
                        <a:rPr lang="en-US" dirty="0"/>
                        <a:t>Kerala</a:t>
                      </a:r>
                      <a:endParaRPr lang="en-IN" dirty="0"/>
                    </a:p>
                  </a:txBody>
                  <a:tcPr/>
                </a:tc>
                <a:tc>
                  <a:txBody>
                    <a:bodyPr/>
                    <a:lstStyle/>
                    <a:p>
                      <a:r>
                        <a:rPr lang="en-US" dirty="0"/>
                        <a:t>D005</a:t>
                      </a:r>
                      <a:endParaRPr lang="en-IN" dirty="0"/>
                    </a:p>
                  </a:txBody>
                  <a:tcPr/>
                </a:tc>
                <a:tc>
                  <a:txBody>
                    <a:bodyPr/>
                    <a:lstStyle/>
                    <a:p>
                      <a:r>
                        <a:rPr lang="en-US" dirty="0"/>
                        <a:t>Social</a:t>
                      </a:r>
                      <a:endParaRPr lang="en-IN" dirty="0"/>
                    </a:p>
                  </a:txBody>
                  <a:tcPr/>
                </a:tc>
                <a:tc>
                  <a:txBody>
                    <a:bodyPr/>
                    <a:lstStyle/>
                    <a:p>
                      <a:r>
                        <a:rPr lang="en-US" dirty="0"/>
                        <a:t>P6</a:t>
                      </a:r>
                      <a:endParaRPr lang="en-IN" dirty="0"/>
                    </a:p>
                  </a:txBody>
                  <a:tcPr/>
                </a:tc>
                <a:tc>
                  <a:txBody>
                    <a:bodyPr/>
                    <a:lstStyle/>
                    <a:p>
                      <a:r>
                        <a:rPr lang="en-US" dirty="0" err="1"/>
                        <a:t>zzz</a:t>
                      </a:r>
                      <a:endParaRPr lang="en-IN" dirty="0"/>
                    </a:p>
                  </a:txBody>
                  <a:tcPr/>
                </a:tc>
                <a:tc>
                  <a:txBody>
                    <a:bodyPr/>
                    <a:lstStyle/>
                    <a:p>
                      <a:r>
                        <a:rPr lang="en-US" dirty="0"/>
                        <a:t>25k</a:t>
                      </a:r>
                      <a:endParaRPr lang="en-IN" dirty="0"/>
                    </a:p>
                  </a:txBody>
                  <a:tcPr/>
                </a:tc>
                <a:tc>
                  <a:txBody>
                    <a:bodyPr/>
                    <a:lstStyle/>
                    <a:p>
                      <a:r>
                        <a:rPr lang="en-US" dirty="0"/>
                        <a:t>120</a:t>
                      </a:r>
                      <a:endParaRPr lang="en-IN" dirty="0"/>
                    </a:p>
                  </a:txBody>
                  <a:tcPr/>
                </a:tc>
                <a:tc>
                  <a:txBody>
                    <a:bodyPr/>
                    <a:lstStyle/>
                    <a:p>
                      <a:r>
                        <a:rPr lang="en-US" dirty="0"/>
                        <a:t>28</a:t>
                      </a:r>
                      <a:endParaRPr lang="en-IN" dirty="0"/>
                    </a:p>
                  </a:txBody>
                  <a:tcPr/>
                </a:tc>
                <a:extLst>
                  <a:ext uri="{0D108BD9-81ED-4DB2-BD59-A6C34878D82A}">
                    <a16:rowId xmlns:a16="http://schemas.microsoft.com/office/drawing/2014/main" val="3392909423"/>
                  </a:ext>
                </a:extLst>
              </a:tr>
            </a:tbl>
          </a:graphicData>
        </a:graphic>
      </p:graphicFrame>
      <p:sp>
        <p:nvSpPr>
          <p:cNvPr id="5" name="Multiplication Sign 4">
            <a:extLst>
              <a:ext uri="{FF2B5EF4-FFF2-40B4-BE49-F238E27FC236}">
                <a16:creationId xmlns:a16="http://schemas.microsoft.com/office/drawing/2014/main" id="{7FAF7317-67A6-4152-8A6B-962C7E8DFA07}"/>
              </a:ext>
            </a:extLst>
          </p:cNvPr>
          <p:cNvSpPr/>
          <p:nvPr/>
        </p:nvSpPr>
        <p:spPr>
          <a:xfrm>
            <a:off x="1890793" y="728420"/>
            <a:ext cx="1441343" cy="113137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B8A7CD8-CF1B-4A97-B2C7-FA981B07FE67}"/>
              </a:ext>
            </a:extLst>
          </p:cNvPr>
          <p:cNvSpPr txBox="1"/>
          <p:nvPr/>
        </p:nvSpPr>
        <p:spPr>
          <a:xfrm>
            <a:off x="4184542" y="604434"/>
            <a:ext cx="6116665" cy="707886"/>
          </a:xfrm>
          <a:prstGeom prst="rect">
            <a:avLst/>
          </a:prstGeom>
          <a:noFill/>
        </p:spPr>
        <p:txBody>
          <a:bodyPr wrap="square" rtlCol="0">
            <a:spAutoFit/>
          </a:bodyPr>
          <a:lstStyle/>
          <a:p>
            <a:r>
              <a:rPr lang="en-US" sz="4000" dirty="0">
                <a:solidFill>
                  <a:srgbClr val="FF0000"/>
                </a:solidFill>
              </a:rPr>
              <a:t>BAD DESIGN</a:t>
            </a:r>
            <a:endParaRPr lang="en-IN" sz="4000" dirty="0">
              <a:solidFill>
                <a:srgbClr val="FF0000"/>
              </a:solidFill>
            </a:endParaRPr>
          </a:p>
        </p:txBody>
      </p:sp>
    </p:spTree>
    <p:extLst>
      <p:ext uri="{BB962C8B-B14F-4D97-AF65-F5344CB8AC3E}">
        <p14:creationId xmlns:p14="http://schemas.microsoft.com/office/powerpoint/2010/main" val="21939153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4">
            <a:extLst>
              <a:ext uri="{FF2B5EF4-FFF2-40B4-BE49-F238E27FC236}">
                <a16:creationId xmlns:a16="http://schemas.microsoft.com/office/drawing/2014/main" id="{7594DEE6-E127-427B-A8C7-74FCA9DA37C0}"/>
              </a:ext>
            </a:extLst>
          </p:cNvPr>
          <p:cNvSpPr>
            <a:spLocks noGrp="1" noChangeArrowheads="1"/>
          </p:cNvSpPr>
          <p:nvPr>
            <p:ph type="title"/>
          </p:nvPr>
        </p:nvSpPr>
        <p:spPr/>
        <p:txBody>
          <a:bodyPr>
            <a:normAutofit/>
          </a:bodyPr>
          <a:lstStyle/>
          <a:p>
            <a:r>
              <a:rPr lang="en-US" altLang="en-US"/>
              <a:t>Test for checking non-additivity of Binary Relational Decompositions </a:t>
            </a:r>
          </a:p>
        </p:txBody>
      </p:sp>
      <p:sp>
        <p:nvSpPr>
          <p:cNvPr id="114692" name="Rectangle 5">
            <a:extLst>
              <a:ext uri="{FF2B5EF4-FFF2-40B4-BE49-F238E27FC236}">
                <a16:creationId xmlns:a16="http://schemas.microsoft.com/office/drawing/2014/main" id="{1E257171-42C1-4BE4-BFF5-590C86E3B99C}"/>
              </a:ext>
            </a:extLst>
          </p:cNvPr>
          <p:cNvSpPr>
            <a:spLocks noGrp="1" noChangeArrowheads="1"/>
          </p:cNvSpPr>
          <p:nvPr>
            <p:ph idx="1"/>
          </p:nvPr>
        </p:nvSpPr>
        <p:spPr/>
        <p:txBody>
          <a:bodyPr>
            <a:normAutofit/>
          </a:bodyPr>
          <a:lstStyle/>
          <a:p>
            <a:pPr>
              <a:lnSpc>
                <a:spcPct val="90000"/>
              </a:lnSpc>
            </a:pPr>
            <a:r>
              <a:rPr lang="en-US" altLang="en-US" sz="2400" b="1" dirty="0"/>
              <a:t>Testing Binary Decompositions for Lossless Join (Non-additive Join) Property</a:t>
            </a:r>
          </a:p>
          <a:p>
            <a:pPr lvl="1">
              <a:lnSpc>
                <a:spcPct val="90000"/>
              </a:lnSpc>
            </a:pPr>
            <a:r>
              <a:rPr lang="en-US" altLang="en-US" sz="2400" b="1" dirty="0"/>
              <a:t>Binary Decomposition:</a:t>
            </a:r>
            <a:r>
              <a:rPr lang="en-US" altLang="en-US" sz="2400" dirty="0"/>
              <a:t> Decomposition of a relation R into two relations. </a:t>
            </a:r>
          </a:p>
          <a:p>
            <a:pPr lvl="1">
              <a:lnSpc>
                <a:spcPct val="90000"/>
              </a:lnSpc>
            </a:pPr>
            <a:r>
              <a:rPr lang="en-US" altLang="en-US" sz="2400" b="1" dirty="0"/>
              <a:t>PROPERTY NJB (non-additive join test for binary decompositions):</a:t>
            </a:r>
            <a:r>
              <a:rPr lang="en-US" altLang="en-US" sz="2400" dirty="0"/>
              <a:t> A decomposition D = {R1, R2} of R has the lossless join property with respect to a set of functional dependencies F on R </a:t>
            </a:r>
            <a:r>
              <a:rPr lang="en-US" altLang="en-US" sz="2400" i="1" dirty="0"/>
              <a:t>if and only if</a:t>
            </a:r>
            <a:r>
              <a:rPr lang="en-US" altLang="en-US" sz="2400" dirty="0"/>
              <a:t> either</a:t>
            </a:r>
          </a:p>
          <a:p>
            <a:pPr lvl="2">
              <a:lnSpc>
                <a:spcPct val="90000"/>
              </a:lnSpc>
            </a:pPr>
            <a:r>
              <a:rPr lang="en-US" altLang="en-US" sz="2400" dirty="0"/>
              <a:t>The </a:t>
            </a:r>
            <a:r>
              <a:rPr lang="en-US" altLang="en-US" sz="2400" dirty="0" err="1"/>
              <a:t>f.d.</a:t>
            </a:r>
            <a:r>
              <a:rPr lang="en-US" altLang="en-US" sz="2400" dirty="0"/>
              <a:t> ((R1 </a:t>
            </a:r>
            <a:r>
              <a:rPr lang="en-US" altLang="en-US" sz="2400" dirty="0">
                <a:ea typeface="ヒラギノ角ゴ Pro W3"/>
                <a:cs typeface="ヒラギノ角ゴ Pro W3"/>
              </a:rPr>
              <a:t>∩</a:t>
            </a:r>
            <a:r>
              <a:rPr lang="en-US" altLang="en-US" sz="2400" dirty="0"/>
              <a:t> R2) </a:t>
            </a:r>
            <a:r>
              <a:rPr lang="en-US" altLang="en-US" sz="2400" dirty="0">
                <a:sym typeface="Wingdings 3" panose="05040102010807070707" pitchFamily="18" charset="2"/>
              </a:rPr>
              <a:t></a:t>
            </a:r>
            <a:r>
              <a:rPr lang="en-US" altLang="en-US" sz="2400" dirty="0"/>
              <a:t> (R1- R2)) is in F</a:t>
            </a:r>
            <a:r>
              <a:rPr lang="en-US" altLang="en-US" sz="2400" baseline="30000" dirty="0"/>
              <a:t>+</a:t>
            </a:r>
            <a:r>
              <a:rPr lang="en-US" altLang="en-US" sz="2400" dirty="0"/>
              <a:t>, or</a:t>
            </a:r>
          </a:p>
          <a:p>
            <a:pPr lvl="2">
              <a:lnSpc>
                <a:spcPct val="90000"/>
              </a:lnSpc>
            </a:pPr>
            <a:r>
              <a:rPr lang="en-US" altLang="en-US" sz="2400" dirty="0"/>
              <a:t>The </a:t>
            </a:r>
            <a:r>
              <a:rPr lang="en-US" altLang="en-US" sz="2400" dirty="0" err="1"/>
              <a:t>f.d.</a:t>
            </a:r>
            <a:r>
              <a:rPr lang="en-US" altLang="en-US" sz="2400" dirty="0"/>
              <a:t> ((R1 </a:t>
            </a:r>
            <a:r>
              <a:rPr lang="en-US" altLang="en-US" sz="2400" dirty="0">
                <a:ea typeface="ヒラギノ角ゴ Pro W3"/>
                <a:cs typeface="ヒラギノ角ゴ Pro W3"/>
              </a:rPr>
              <a:t>∩</a:t>
            </a:r>
            <a:r>
              <a:rPr lang="en-US" altLang="en-US" sz="2400" dirty="0"/>
              <a:t> R2) </a:t>
            </a:r>
            <a:r>
              <a:rPr lang="en-US" altLang="en-US" sz="2400" dirty="0">
                <a:sym typeface="Wingdings 3" panose="05040102010807070707" pitchFamily="18" charset="2"/>
              </a:rPr>
              <a:t></a:t>
            </a:r>
            <a:r>
              <a:rPr lang="en-US" altLang="en-US" sz="2400" dirty="0"/>
              <a:t> (R2 - R1)) is in F</a:t>
            </a:r>
            <a:r>
              <a:rPr lang="en-US" altLang="en-US" sz="2400" baseline="30000" dirty="0"/>
              <a:t>+</a:t>
            </a:r>
            <a:r>
              <a:rPr lang="en-US" altLang="en-US" sz="2400" dirty="0"/>
              <a:t>. </a:t>
            </a:r>
          </a:p>
        </p:txBody>
      </p:sp>
      <p:sp>
        <p:nvSpPr>
          <p:cNvPr id="114690" name="Slide Number Placeholder 3">
            <a:extLst>
              <a:ext uri="{FF2B5EF4-FFF2-40B4-BE49-F238E27FC236}">
                <a16:creationId xmlns:a16="http://schemas.microsoft.com/office/drawing/2014/main" id="{C93B6216-AB27-4517-AD44-D23B7C20C7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D4610B5A-01FC-4FB5-B3A1-0D4FF28546CE}" type="slidenum">
              <a:rPr lang="en-US" altLang="en-US" sz="1400">
                <a:solidFill>
                  <a:srgbClr val="990033"/>
                </a:solidFill>
              </a:rPr>
              <a:pPr>
                <a:spcBef>
                  <a:spcPct val="0"/>
                </a:spcBef>
                <a:buClrTx/>
                <a:buSzTx/>
                <a:buFontTx/>
                <a:buNone/>
              </a:pPr>
              <a:t>60</a:t>
            </a:fld>
            <a:endParaRPr lang="en-CA" altLang="en-US" sz="1400">
              <a:solidFill>
                <a:srgbClr val="990033"/>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4">
            <a:extLst>
              <a:ext uri="{FF2B5EF4-FFF2-40B4-BE49-F238E27FC236}">
                <a16:creationId xmlns:a16="http://schemas.microsoft.com/office/drawing/2014/main" id="{87F4871F-5105-4C43-8C70-86F62205A92D}"/>
              </a:ext>
            </a:extLst>
          </p:cNvPr>
          <p:cNvSpPr>
            <a:spLocks noGrp="1" noChangeArrowheads="1"/>
          </p:cNvSpPr>
          <p:nvPr>
            <p:ph type="title"/>
          </p:nvPr>
        </p:nvSpPr>
        <p:spPr/>
        <p:txBody>
          <a:bodyPr>
            <a:normAutofit/>
          </a:bodyPr>
          <a:lstStyle/>
          <a:p>
            <a:r>
              <a:rPr lang="en-US" altLang="en-US"/>
              <a:t>Test for checking non-additivity of Binary Relational Decompositions </a:t>
            </a:r>
          </a:p>
        </p:txBody>
      </p:sp>
      <p:sp>
        <p:nvSpPr>
          <p:cNvPr id="782341" name="Rectangle 5">
            <a:extLst>
              <a:ext uri="{FF2B5EF4-FFF2-40B4-BE49-F238E27FC236}">
                <a16:creationId xmlns:a16="http://schemas.microsoft.com/office/drawing/2014/main" id="{69476EF6-4A3A-4E3A-AAA1-46C689BF4BF7}"/>
              </a:ext>
            </a:extLst>
          </p:cNvPr>
          <p:cNvSpPr>
            <a:spLocks noGrp="1" noChangeArrowheads="1"/>
          </p:cNvSpPr>
          <p:nvPr>
            <p:ph idx="1"/>
          </p:nvPr>
        </p:nvSpPr>
        <p:spPr/>
        <p:txBody>
          <a:bodyPr>
            <a:normAutofit/>
          </a:bodyPr>
          <a:lstStyle/>
          <a:p>
            <a:pPr marL="0" indent="0">
              <a:buNone/>
              <a:defRPr/>
            </a:pPr>
            <a:r>
              <a:rPr lang="en-US" altLang="en-US" sz="2400" b="1" dirty="0"/>
              <a:t>If you apply the NJB test to the 3 decompositions of the TEACH relation:</a:t>
            </a:r>
          </a:p>
          <a:p>
            <a:pPr>
              <a:lnSpc>
                <a:spcPct val="90000"/>
              </a:lnSpc>
              <a:defRPr/>
            </a:pPr>
            <a:r>
              <a:rPr lang="en-US" altLang="en-US" sz="2400" dirty="0"/>
              <a:t>D1</a:t>
            </a:r>
            <a:r>
              <a:rPr lang="en-US" altLang="en-US" sz="2400" b="1" dirty="0"/>
              <a:t> </a:t>
            </a:r>
            <a:r>
              <a:rPr lang="en-US" altLang="en-US" sz="2400" dirty="0"/>
              <a:t>gives</a:t>
            </a:r>
            <a:r>
              <a:rPr lang="en-US" altLang="en-US" sz="2400" b="1" dirty="0"/>
              <a:t>  Student </a:t>
            </a:r>
            <a:r>
              <a:rPr lang="en-US" altLang="en-US" sz="2400" dirty="0">
                <a:sym typeface="Wingdings 3" charset="2"/>
              </a:rPr>
              <a:t></a:t>
            </a:r>
            <a:r>
              <a:rPr lang="en-US" altLang="en-US" sz="2400" dirty="0"/>
              <a:t> Instructor or </a:t>
            </a:r>
            <a:r>
              <a:rPr lang="en-US" altLang="en-US" sz="2400" b="1" dirty="0"/>
              <a:t>Student</a:t>
            </a:r>
            <a:r>
              <a:rPr lang="en-US" altLang="en-US" sz="2400" dirty="0"/>
              <a:t> </a:t>
            </a:r>
            <a:r>
              <a:rPr lang="en-US" altLang="en-US" sz="2400" dirty="0">
                <a:sym typeface="Wingdings 3" charset="2"/>
              </a:rPr>
              <a:t></a:t>
            </a:r>
            <a:r>
              <a:rPr lang="en-US" altLang="en-US" sz="2400" dirty="0"/>
              <a:t> Course, none of which is true.</a:t>
            </a:r>
          </a:p>
          <a:p>
            <a:pPr>
              <a:lnSpc>
                <a:spcPct val="90000"/>
              </a:lnSpc>
              <a:defRPr/>
            </a:pPr>
            <a:r>
              <a:rPr lang="en-US" altLang="en-US" sz="2400" dirty="0"/>
              <a:t>D2 gives</a:t>
            </a:r>
            <a:r>
              <a:rPr lang="en-US" altLang="en-US" sz="2400" b="1" dirty="0"/>
              <a:t>  Course </a:t>
            </a:r>
            <a:r>
              <a:rPr lang="en-US" altLang="en-US" sz="2400" dirty="0">
                <a:sym typeface="Wingdings 3" charset="2"/>
              </a:rPr>
              <a:t></a:t>
            </a:r>
            <a:r>
              <a:rPr lang="en-US" altLang="en-US" sz="2400" dirty="0"/>
              <a:t> Instructor or </a:t>
            </a:r>
            <a:r>
              <a:rPr lang="en-US" altLang="en-US" sz="2400" b="1" dirty="0"/>
              <a:t>Course</a:t>
            </a:r>
            <a:r>
              <a:rPr lang="en-US" altLang="en-US" sz="2400" dirty="0"/>
              <a:t> </a:t>
            </a:r>
            <a:r>
              <a:rPr lang="en-US" altLang="en-US" sz="2400" dirty="0">
                <a:sym typeface="Wingdings 3" charset="2"/>
              </a:rPr>
              <a:t></a:t>
            </a:r>
            <a:r>
              <a:rPr lang="en-US" altLang="en-US" sz="2400" dirty="0"/>
              <a:t> Student, none of which is true.</a:t>
            </a:r>
          </a:p>
          <a:p>
            <a:pPr>
              <a:lnSpc>
                <a:spcPct val="90000"/>
              </a:lnSpc>
              <a:defRPr/>
            </a:pPr>
            <a:r>
              <a:rPr lang="en-US" altLang="en-US" sz="2400" dirty="0"/>
              <a:t>However, in D3 we get </a:t>
            </a:r>
            <a:r>
              <a:rPr lang="en-US" altLang="en-US" sz="2400" b="1" dirty="0"/>
              <a:t>Instructor </a:t>
            </a:r>
            <a:r>
              <a:rPr lang="en-US" altLang="en-US" sz="2400" dirty="0">
                <a:sym typeface="Wingdings 3" charset="2"/>
              </a:rPr>
              <a:t></a:t>
            </a:r>
            <a:r>
              <a:rPr lang="en-US" altLang="en-US" sz="2400" dirty="0"/>
              <a:t> Course or </a:t>
            </a:r>
            <a:r>
              <a:rPr lang="en-US" altLang="en-US" sz="2400" b="1" dirty="0"/>
              <a:t>Instructor</a:t>
            </a:r>
            <a:r>
              <a:rPr lang="en-US" altLang="en-US" sz="2400" dirty="0"/>
              <a:t> </a:t>
            </a:r>
            <a:r>
              <a:rPr lang="en-US" altLang="en-US" sz="2400" dirty="0">
                <a:sym typeface="Wingdings 3" charset="2"/>
              </a:rPr>
              <a:t></a:t>
            </a:r>
            <a:r>
              <a:rPr lang="en-US" altLang="en-US" sz="2400" dirty="0"/>
              <a:t> Student.</a:t>
            </a:r>
          </a:p>
          <a:p>
            <a:pPr marL="0" indent="0">
              <a:buNone/>
              <a:defRPr/>
            </a:pPr>
            <a:r>
              <a:rPr lang="en-US" altLang="en-US" sz="2400" dirty="0"/>
              <a:t>Since </a:t>
            </a:r>
            <a:r>
              <a:rPr lang="en-US" altLang="en-US" sz="2400" b="1" dirty="0"/>
              <a:t>Instructor </a:t>
            </a:r>
            <a:r>
              <a:rPr lang="en-US" altLang="en-US" sz="2400" dirty="0">
                <a:sym typeface="Wingdings 3" charset="2"/>
              </a:rPr>
              <a:t></a:t>
            </a:r>
            <a:r>
              <a:rPr lang="en-US" altLang="en-US" sz="2400" dirty="0"/>
              <a:t> Course  is indeed true, the NJB property is satisfied and D3 is determined as a non-additive (good) decomposition.</a:t>
            </a:r>
          </a:p>
          <a:p>
            <a:pPr>
              <a:lnSpc>
                <a:spcPct val="90000"/>
              </a:lnSpc>
              <a:defRPr/>
            </a:pPr>
            <a:endParaRPr lang="en-US" altLang="en-US" sz="2400" dirty="0"/>
          </a:p>
        </p:txBody>
      </p:sp>
      <p:sp>
        <p:nvSpPr>
          <p:cNvPr id="116738" name="Slide Number Placeholder 3">
            <a:extLst>
              <a:ext uri="{FF2B5EF4-FFF2-40B4-BE49-F238E27FC236}">
                <a16:creationId xmlns:a16="http://schemas.microsoft.com/office/drawing/2014/main" id="{971BC00B-3286-4660-979F-986EEA10FA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6AB8ABDA-A8CC-4FC9-8E9D-367F01A8FB2B}" type="slidenum">
              <a:rPr lang="en-US" altLang="en-US" sz="1400">
                <a:solidFill>
                  <a:srgbClr val="990033"/>
                </a:solidFill>
              </a:rPr>
              <a:pPr>
                <a:spcBef>
                  <a:spcPct val="0"/>
                </a:spcBef>
                <a:buClrTx/>
                <a:buSzTx/>
                <a:buFontTx/>
                <a:buNone/>
              </a:pPr>
              <a:t>61</a:t>
            </a:fld>
            <a:endParaRPr lang="en-CA" altLang="en-US" sz="1400">
              <a:solidFill>
                <a:srgbClr val="99003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4">
            <a:extLst>
              <a:ext uri="{FF2B5EF4-FFF2-40B4-BE49-F238E27FC236}">
                <a16:creationId xmlns:a16="http://schemas.microsoft.com/office/drawing/2014/main" id="{FE8CF6DF-2E86-46C2-9C76-07EFF54C7ED2}"/>
              </a:ext>
            </a:extLst>
          </p:cNvPr>
          <p:cNvSpPr>
            <a:spLocks noGrp="1" noChangeArrowheads="1"/>
          </p:cNvSpPr>
          <p:nvPr>
            <p:ph type="title"/>
          </p:nvPr>
        </p:nvSpPr>
        <p:spPr>
          <a:xfrm>
            <a:off x="0" y="0"/>
            <a:ext cx="10058400" cy="1158188"/>
          </a:xfrm>
        </p:spPr>
        <p:txBody>
          <a:bodyPr>
            <a:normAutofit fontScale="90000"/>
          </a:bodyPr>
          <a:lstStyle/>
          <a:p>
            <a:r>
              <a:rPr lang="en-US" altLang="en-US" dirty="0"/>
              <a:t>General Procedure for achieving BCNF when a relation fails BCNF</a:t>
            </a:r>
          </a:p>
        </p:txBody>
      </p:sp>
      <p:sp>
        <p:nvSpPr>
          <p:cNvPr id="782341" name="Rectangle 5">
            <a:extLst>
              <a:ext uri="{FF2B5EF4-FFF2-40B4-BE49-F238E27FC236}">
                <a16:creationId xmlns:a16="http://schemas.microsoft.com/office/drawing/2014/main" id="{0D1A344F-0563-45C2-86B6-601EB0DAB098}"/>
              </a:ext>
            </a:extLst>
          </p:cNvPr>
          <p:cNvSpPr>
            <a:spLocks noGrp="1" noChangeArrowheads="1"/>
          </p:cNvSpPr>
          <p:nvPr>
            <p:ph idx="1"/>
          </p:nvPr>
        </p:nvSpPr>
        <p:spPr>
          <a:xfrm>
            <a:off x="960430" y="1716282"/>
            <a:ext cx="10058400" cy="4327902"/>
          </a:xfrm>
        </p:spPr>
        <p:txBody>
          <a:bodyPr>
            <a:noAutofit/>
          </a:bodyPr>
          <a:lstStyle/>
          <a:p>
            <a:pPr marL="0" indent="0">
              <a:buNone/>
              <a:defRPr/>
            </a:pPr>
            <a:r>
              <a:rPr lang="en-US" altLang="en-US" sz="2400" b="1" dirty="0"/>
              <a:t>Here we make use the algorithm :</a:t>
            </a:r>
          </a:p>
          <a:p>
            <a:pPr marL="0" indent="0">
              <a:buNone/>
              <a:defRPr/>
            </a:pPr>
            <a:r>
              <a:rPr lang="en-US" sz="2400" dirty="0"/>
              <a:t>Let R be the relation not in BCNF, let X be a subset-of R, and let </a:t>
            </a:r>
            <a:r>
              <a:rPr lang="en-IN" sz="2400" i="1" dirty="0"/>
              <a:t>X</a:t>
            </a:r>
            <a:r>
              <a:rPr lang="en-IN" sz="2400" dirty="0"/>
              <a:t> </a:t>
            </a:r>
            <a:r>
              <a:rPr lang="en-IN" sz="2400" dirty="0">
                <a:sym typeface="Symbol" panose="05050102010706020507" pitchFamily="18" charset="2"/>
              </a:rPr>
              <a:t></a:t>
            </a:r>
            <a:r>
              <a:rPr lang="en-IN" sz="2400" dirty="0"/>
              <a:t> </a:t>
            </a:r>
            <a:r>
              <a:rPr lang="en-IN" sz="2400" i="1" dirty="0"/>
              <a:t>A </a:t>
            </a:r>
            <a:r>
              <a:rPr lang="en-IN" sz="2400" dirty="0"/>
              <a:t>be the FD that causes a violation of BCNF.  Then R may be decomposed into two relations:</a:t>
            </a:r>
            <a:endParaRPr lang="en-US" sz="2400" dirty="0"/>
          </a:p>
          <a:p>
            <a:pPr>
              <a:defRPr/>
            </a:pPr>
            <a:r>
              <a:rPr lang="en-IN" sz="2400" dirty="0"/>
              <a:t>(</a:t>
            </a:r>
            <a:r>
              <a:rPr lang="en-IN" sz="2400" dirty="0" err="1"/>
              <a:t>i</a:t>
            </a:r>
            <a:r>
              <a:rPr lang="en-IN" sz="2400" dirty="0"/>
              <a:t>) </a:t>
            </a:r>
            <a:r>
              <a:rPr lang="en-IN" sz="2400" i="1" dirty="0"/>
              <a:t>R –A</a:t>
            </a:r>
            <a:r>
              <a:rPr lang="en-IN" sz="2400" dirty="0"/>
              <a:t>  and (ii) </a:t>
            </a:r>
            <a:r>
              <a:rPr lang="en-IN" sz="2400" i="1" dirty="0"/>
              <a:t>X</a:t>
            </a:r>
            <a:r>
              <a:rPr lang="en-US" altLang="en-US" sz="2400" dirty="0">
                <a:latin typeface="Lucida Grande" charset="0"/>
              </a:rPr>
              <a:t> υ </a:t>
            </a:r>
            <a:r>
              <a:rPr lang="en-IN" sz="2400" i="1" dirty="0"/>
              <a:t>A</a:t>
            </a:r>
            <a:r>
              <a:rPr lang="en-IN" sz="2400" dirty="0"/>
              <a:t>.</a:t>
            </a:r>
            <a:endParaRPr lang="en-US" sz="2400" dirty="0"/>
          </a:p>
          <a:p>
            <a:pPr>
              <a:defRPr/>
            </a:pPr>
            <a:r>
              <a:rPr lang="en-IN" sz="2400" dirty="0"/>
              <a:t>If either  </a:t>
            </a:r>
            <a:r>
              <a:rPr lang="en-IN" sz="2400" i="1" dirty="0"/>
              <a:t>R –A</a:t>
            </a:r>
            <a:r>
              <a:rPr lang="en-IN" sz="2400" dirty="0"/>
              <a:t>  or </a:t>
            </a:r>
            <a:r>
              <a:rPr lang="en-IN" sz="2400" i="1" dirty="0"/>
              <a:t>X</a:t>
            </a:r>
            <a:r>
              <a:rPr lang="en-US" altLang="en-US" sz="2400" dirty="0">
                <a:latin typeface="Lucida Grande" charset="0"/>
              </a:rPr>
              <a:t> υ </a:t>
            </a:r>
            <a:r>
              <a:rPr lang="en-IN" sz="2400" i="1" dirty="0"/>
              <a:t>A</a:t>
            </a:r>
            <a:r>
              <a:rPr lang="en-IN" sz="2400" dirty="0"/>
              <a:t>. is not in BCNF, repeat the process.</a:t>
            </a:r>
            <a:endParaRPr lang="en-US" sz="2400" dirty="0"/>
          </a:p>
          <a:p>
            <a:pPr marL="0" indent="0">
              <a:buNone/>
              <a:defRPr/>
            </a:pPr>
            <a:r>
              <a:rPr lang="en-US" altLang="en-US" sz="2400" dirty="0"/>
              <a:t>Note that the </a:t>
            </a:r>
            <a:r>
              <a:rPr lang="en-US" altLang="en-US" sz="2400" dirty="0" err="1"/>
              <a:t>f.d</a:t>
            </a:r>
            <a:r>
              <a:rPr lang="en-US" altLang="en-US" sz="2400" dirty="0"/>
              <a:t>. that violated BCNF in TEACH was Instructor </a:t>
            </a:r>
            <a:r>
              <a:rPr lang="en-IN" sz="2400" dirty="0">
                <a:sym typeface="Symbol" panose="05050102010706020507" pitchFamily="18" charset="2"/>
              </a:rPr>
              <a:t>Course. Hence its BCNF decomposition would be :</a:t>
            </a:r>
          </a:p>
          <a:p>
            <a:pPr marL="0" indent="0">
              <a:buNone/>
              <a:defRPr/>
            </a:pPr>
            <a:r>
              <a:rPr lang="en-IN" altLang="en-US" sz="2400" dirty="0">
                <a:sym typeface="Symbol" panose="05050102010706020507" pitchFamily="18" charset="2"/>
              </a:rPr>
              <a:t>(TEACH – COURSE) and (Instructor </a:t>
            </a:r>
            <a:r>
              <a:rPr lang="en-US" altLang="en-US" sz="2400" dirty="0">
                <a:latin typeface="Lucida Grande" charset="0"/>
              </a:rPr>
              <a:t>υ Course), which gives</a:t>
            </a:r>
          </a:p>
          <a:p>
            <a:pPr marL="0" indent="0">
              <a:buNone/>
              <a:defRPr/>
            </a:pPr>
            <a:r>
              <a:rPr lang="en-US" altLang="en-US" sz="2400" dirty="0">
                <a:latin typeface="Lucida Grande" charset="0"/>
              </a:rPr>
              <a:t>the relations: (Instructor, Student) and (Instructor, Course) that we obtained before in decomposition D3.</a:t>
            </a:r>
            <a:endParaRPr lang="en-US" altLang="en-US" sz="2400" dirty="0"/>
          </a:p>
          <a:p>
            <a:pPr>
              <a:lnSpc>
                <a:spcPct val="90000"/>
              </a:lnSpc>
              <a:defRPr/>
            </a:pPr>
            <a:endParaRPr lang="en-US"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a:extLst>
              <a:ext uri="{FF2B5EF4-FFF2-40B4-BE49-F238E27FC236}">
                <a16:creationId xmlns:a16="http://schemas.microsoft.com/office/drawing/2014/main" id="{DAC5EE0C-2352-4269-A784-3144FAE9D16C}"/>
              </a:ext>
            </a:extLst>
          </p:cNvPr>
          <p:cNvSpPr>
            <a:spLocks noGrp="1" noChangeArrowheads="1"/>
          </p:cNvSpPr>
          <p:nvPr>
            <p:ph type="title"/>
          </p:nvPr>
        </p:nvSpPr>
        <p:spPr>
          <a:xfrm>
            <a:off x="1778000" y="215900"/>
            <a:ext cx="8712200" cy="114300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en-US" altLang="en-US" dirty="0">
                <a:ea typeface="Times New Roman" charset="0"/>
                <a:cs typeface="Times New Roman" charset="0"/>
              </a:rPr>
              <a:t>5. Multivalued Dependencies and Fourth Normal Form </a:t>
            </a:r>
          </a:p>
        </p:txBody>
      </p:sp>
      <p:sp>
        <p:nvSpPr>
          <p:cNvPr id="120836" name="Rectangle 3">
            <a:extLst>
              <a:ext uri="{FF2B5EF4-FFF2-40B4-BE49-F238E27FC236}">
                <a16:creationId xmlns:a16="http://schemas.microsoft.com/office/drawing/2014/main" id="{AAF07799-C861-44C5-B925-8FECC41BE019}"/>
              </a:ext>
            </a:extLst>
          </p:cNvPr>
          <p:cNvSpPr>
            <a:spLocks noGrp="1" noChangeArrowheads="1"/>
          </p:cNvSpPr>
          <p:nvPr>
            <p:ph idx="1"/>
          </p:nvPr>
        </p:nvSpPr>
        <p:spPr>
          <a:xfrm>
            <a:off x="1778000" y="1574800"/>
            <a:ext cx="8356600" cy="4749800"/>
          </a:xfrm>
        </p:spPr>
        <p:txBody>
          <a:bodyPr>
            <a:normAutofit/>
          </a:bodyPr>
          <a:lstStyle/>
          <a:p>
            <a:pPr marL="609600" indent="-609600" algn="just">
              <a:buNone/>
            </a:pPr>
            <a:r>
              <a:rPr lang="en-US" altLang="en-US" b="1" u="sng"/>
              <a:t>Definition:</a:t>
            </a:r>
            <a:r>
              <a:rPr lang="en-US" altLang="en-US" b="1"/>
              <a:t> </a:t>
            </a:r>
          </a:p>
          <a:p>
            <a:pPr marL="609600" indent="-609600" algn="just">
              <a:lnSpc>
                <a:spcPct val="120000"/>
              </a:lnSpc>
            </a:pPr>
            <a:r>
              <a:rPr lang="en-US" altLang="en-US"/>
              <a:t>A </a:t>
            </a:r>
            <a:r>
              <a:rPr lang="en-US" altLang="en-US" b="1"/>
              <a:t>multivalued dependency </a:t>
            </a:r>
            <a:r>
              <a:rPr lang="en-US" altLang="en-US"/>
              <a:t>(</a:t>
            </a:r>
            <a:r>
              <a:rPr lang="en-US" altLang="en-US" b="1"/>
              <a:t>MVD</a:t>
            </a:r>
            <a:r>
              <a:rPr lang="en-US" altLang="en-US"/>
              <a:t>) </a:t>
            </a:r>
            <a:r>
              <a:rPr lang="en-US" altLang="en-US" i="1"/>
              <a:t>X</a:t>
            </a:r>
            <a:r>
              <a:rPr lang="en-US" altLang="en-US"/>
              <a:t> </a:t>
            </a:r>
            <a:r>
              <a:rPr lang="en-US" altLang="en-US">
                <a:latin typeface="Times New Roman" panose="02020603050405020304" pitchFamily="18" charset="0"/>
              </a:rPr>
              <a:t>—</a:t>
            </a:r>
            <a:r>
              <a:rPr lang="en-US" altLang="en-US"/>
              <a:t>&gt;&gt;</a:t>
            </a:r>
            <a:r>
              <a:rPr lang="en-US" altLang="en-US" i="1"/>
              <a:t> Y</a:t>
            </a:r>
            <a:r>
              <a:rPr lang="en-US" altLang="en-US"/>
              <a:t> specified on relation schema </a:t>
            </a:r>
            <a:r>
              <a:rPr lang="en-US" altLang="en-US" i="1"/>
              <a:t>R</a:t>
            </a:r>
            <a:r>
              <a:rPr lang="en-US" altLang="en-US"/>
              <a:t>, where </a:t>
            </a:r>
            <a:r>
              <a:rPr lang="en-US" altLang="en-US" i="1"/>
              <a:t>X</a:t>
            </a:r>
            <a:r>
              <a:rPr lang="en-US" altLang="en-US"/>
              <a:t> and </a:t>
            </a:r>
            <a:r>
              <a:rPr lang="en-US" altLang="en-US" i="1"/>
              <a:t>Y</a:t>
            </a:r>
            <a:r>
              <a:rPr lang="en-US" altLang="en-US"/>
              <a:t> are both subsets of </a:t>
            </a:r>
            <a:r>
              <a:rPr lang="en-US" altLang="en-US" i="1"/>
              <a:t>R</a:t>
            </a:r>
            <a:r>
              <a:rPr lang="en-US" altLang="en-US"/>
              <a:t>, specifies the following constraint on any relation state </a:t>
            </a:r>
            <a:r>
              <a:rPr lang="en-US" altLang="en-US" i="1"/>
              <a:t>r</a:t>
            </a:r>
            <a:r>
              <a:rPr lang="en-US" altLang="en-US"/>
              <a:t> of </a:t>
            </a:r>
            <a:r>
              <a:rPr lang="en-US" altLang="en-US" i="1"/>
              <a:t>R</a:t>
            </a:r>
            <a:r>
              <a:rPr lang="en-US" altLang="en-US"/>
              <a:t>: If two tuples </a:t>
            </a:r>
            <a:r>
              <a:rPr lang="en-US" altLang="en-US" i="1"/>
              <a:t>t</a:t>
            </a:r>
            <a:r>
              <a:rPr lang="en-US" altLang="en-US" baseline="-30000"/>
              <a:t>1</a:t>
            </a:r>
            <a:r>
              <a:rPr lang="en-US" altLang="en-US"/>
              <a:t> and </a:t>
            </a:r>
            <a:r>
              <a:rPr lang="en-US" altLang="en-US" i="1"/>
              <a:t>t</a:t>
            </a:r>
            <a:r>
              <a:rPr lang="en-US" altLang="en-US" baseline="-30000"/>
              <a:t>2</a:t>
            </a:r>
            <a:r>
              <a:rPr lang="en-US" altLang="en-US"/>
              <a:t> exist in </a:t>
            </a:r>
            <a:r>
              <a:rPr lang="en-US" altLang="en-US" i="1"/>
              <a:t>r</a:t>
            </a:r>
            <a:r>
              <a:rPr lang="en-US" altLang="en-US"/>
              <a:t> such that </a:t>
            </a:r>
            <a:r>
              <a:rPr lang="en-US" altLang="en-US" i="1"/>
              <a:t>t</a:t>
            </a:r>
            <a:r>
              <a:rPr lang="en-US" altLang="en-US" baseline="-30000"/>
              <a:t>1</a:t>
            </a:r>
            <a:r>
              <a:rPr lang="en-US" altLang="en-US"/>
              <a:t>[</a:t>
            </a:r>
            <a:r>
              <a:rPr lang="en-US" altLang="en-US" i="1"/>
              <a:t>X</a:t>
            </a:r>
            <a:r>
              <a:rPr lang="en-US" altLang="en-US"/>
              <a:t>] = </a:t>
            </a:r>
            <a:r>
              <a:rPr lang="en-US" altLang="en-US" i="1"/>
              <a:t>t</a:t>
            </a:r>
            <a:r>
              <a:rPr lang="en-US" altLang="en-US" baseline="-30000"/>
              <a:t>2</a:t>
            </a:r>
            <a:r>
              <a:rPr lang="en-US" altLang="en-US"/>
              <a:t>[</a:t>
            </a:r>
            <a:r>
              <a:rPr lang="en-US" altLang="en-US" i="1"/>
              <a:t>X</a:t>
            </a:r>
            <a:r>
              <a:rPr lang="en-US" altLang="en-US"/>
              <a:t>], then two tuples </a:t>
            </a:r>
            <a:r>
              <a:rPr lang="en-US" altLang="en-US" i="1"/>
              <a:t>t</a:t>
            </a:r>
            <a:r>
              <a:rPr lang="en-US" altLang="en-US" baseline="-30000"/>
              <a:t>3</a:t>
            </a:r>
            <a:r>
              <a:rPr lang="en-US" altLang="en-US"/>
              <a:t> and </a:t>
            </a:r>
            <a:r>
              <a:rPr lang="en-US" altLang="en-US" i="1"/>
              <a:t>t</a:t>
            </a:r>
            <a:r>
              <a:rPr lang="en-US" altLang="en-US" baseline="-30000"/>
              <a:t>4</a:t>
            </a:r>
            <a:r>
              <a:rPr lang="en-US" altLang="en-US"/>
              <a:t> should also exist in </a:t>
            </a:r>
            <a:r>
              <a:rPr lang="en-US" altLang="en-US" i="1"/>
              <a:t>r</a:t>
            </a:r>
            <a:r>
              <a:rPr lang="en-US" altLang="en-US"/>
              <a:t> with the following properties, where we use </a:t>
            </a:r>
            <a:r>
              <a:rPr lang="en-US" altLang="en-US" i="1"/>
              <a:t>Z</a:t>
            </a:r>
            <a:r>
              <a:rPr lang="en-US" altLang="en-US"/>
              <a:t> to denote (</a:t>
            </a:r>
            <a:r>
              <a:rPr lang="en-US" altLang="en-US" i="1"/>
              <a:t>R </a:t>
            </a:r>
            <a:r>
              <a:rPr lang="en-US" altLang="en-US" sz="1800">
                <a:latin typeface="MathematicalPi 1" pitchFamily="82" charset="0"/>
              </a:rPr>
              <a:t>2</a:t>
            </a:r>
            <a:r>
              <a:rPr lang="en-US" altLang="en-US"/>
              <a:t> (</a:t>
            </a:r>
            <a:r>
              <a:rPr lang="en-US" altLang="en-US" i="1"/>
              <a:t>X</a:t>
            </a:r>
            <a:r>
              <a:rPr lang="en-US" altLang="en-US"/>
              <a:t> </a:t>
            </a:r>
            <a:r>
              <a:rPr lang="en-US" altLang="en-US">
                <a:latin typeface="Lucida Grande" pitchFamily="-104" charset="0"/>
              </a:rPr>
              <a:t>υ</a:t>
            </a:r>
            <a:r>
              <a:rPr lang="en-US" altLang="en-US"/>
              <a:t> </a:t>
            </a:r>
            <a:r>
              <a:rPr lang="en-US" altLang="en-US" i="1"/>
              <a:t>Y</a:t>
            </a:r>
            <a:r>
              <a:rPr lang="en-US" altLang="en-US"/>
              <a:t>)):</a:t>
            </a:r>
          </a:p>
          <a:p>
            <a:pPr marL="990600" lvl="1" indent="-533400" algn="just">
              <a:lnSpc>
                <a:spcPct val="120000"/>
              </a:lnSpc>
            </a:pPr>
            <a:r>
              <a:rPr lang="en-US" altLang="en-US" sz="2000"/>
              <a:t> </a:t>
            </a:r>
            <a:r>
              <a:rPr lang="en-US" altLang="en-US" sz="2000" i="1"/>
              <a:t>t</a:t>
            </a:r>
            <a:r>
              <a:rPr lang="en-US" altLang="en-US" sz="2000" baseline="-30000"/>
              <a:t>3</a:t>
            </a:r>
            <a:r>
              <a:rPr lang="en-US" altLang="en-US" sz="2000"/>
              <a:t>[</a:t>
            </a:r>
            <a:r>
              <a:rPr lang="en-US" altLang="en-US" sz="2000" i="1"/>
              <a:t>X</a:t>
            </a:r>
            <a:r>
              <a:rPr lang="en-US" altLang="en-US" sz="2000"/>
              <a:t>] = </a:t>
            </a:r>
            <a:r>
              <a:rPr lang="en-US" altLang="en-US" sz="2000" i="1"/>
              <a:t>t</a:t>
            </a:r>
            <a:r>
              <a:rPr lang="en-US" altLang="en-US" sz="2000" baseline="-30000"/>
              <a:t>4</a:t>
            </a:r>
            <a:r>
              <a:rPr lang="en-US" altLang="en-US" sz="2000"/>
              <a:t>[</a:t>
            </a:r>
            <a:r>
              <a:rPr lang="en-US" altLang="en-US" sz="2000" i="1"/>
              <a:t>X</a:t>
            </a:r>
            <a:r>
              <a:rPr lang="en-US" altLang="en-US" sz="2000"/>
              <a:t>] = </a:t>
            </a:r>
            <a:r>
              <a:rPr lang="en-US" altLang="en-US" sz="2000" i="1"/>
              <a:t>t</a:t>
            </a:r>
            <a:r>
              <a:rPr lang="en-US" altLang="en-US" sz="2000" baseline="-30000"/>
              <a:t>1</a:t>
            </a:r>
            <a:r>
              <a:rPr lang="en-US" altLang="en-US" sz="2000"/>
              <a:t>[</a:t>
            </a:r>
            <a:r>
              <a:rPr lang="en-US" altLang="en-US" sz="2000" i="1"/>
              <a:t>X</a:t>
            </a:r>
            <a:r>
              <a:rPr lang="en-US" altLang="en-US" sz="2000"/>
              <a:t>] = </a:t>
            </a:r>
            <a:r>
              <a:rPr lang="en-US" altLang="en-US" sz="2000" i="1"/>
              <a:t>t</a:t>
            </a:r>
            <a:r>
              <a:rPr lang="en-US" altLang="en-US" sz="2000" baseline="-30000"/>
              <a:t>2</a:t>
            </a:r>
            <a:r>
              <a:rPr lang="en-US" altLang="en-US" sz="2000"/>
              <a:t>[</a:t>
            </a:r>
            <a:r>
              <a:rPr lang="en-US" altLang="en-US" sz="2000" i="1"/>
              <a:t>X</a:t>
            </a:r>
            <a:r>
              <a:rPr lang="en-US" altLang="en-US" sz="2000"/>
              <a:t>].</a:t>
            </a:r>
          </a:p>
          <a:p>
            <a:pPr marL="990600" lvl="1" indent="-533400" algn="just">
              <a:lnSpc>
                <a:spcPct val="120000"/>
              </a:lnSpc>
            </a:pPr>
            <a:r>
              <a:rPr lang="en-US" altLang="en-US" sz="2000" i="1"/>
              <a:t>t</a:t>
            </a:r>
            <a:r>
              <a:rPr lang="en-US" altLang="en-US" sz="2000" baseline="-30000"/>
              <a:t>3</a:t>
            </a:r>
            <a:r>
              <a:rPr lang="en-US" altLang="en-US" sz="2000"/>
              <a:t>[</a:t>
            </a:r>
            <a:r>
              <a:rPr lang="en-US" altLang="en-US" sz="2000" i="1"/>
              <a:t>Y</a:t>
            </a:r>
            <a:r>
              <a:rPr lang="en-US" altLang="en-US" sz="2000"/>
              <a:t>] = </a:t>
            </a:r>
            <a:r>
              <a:rPr lang="en-US" altLang="en-US" sz="2000" i="1"/>
              <a:t>t</a:t>
            </a:r>
            <a:r>
              <a:rPr lang="en-US" altLang="en-US" sz="2000" baseline="-30000"/>
              <a:t>1</a:t>
            </a:r>
            <a:r>
              <a:rPr lang="en-US" altLang="en-US" sz="2000"/>
              <a:t>[</a:t>
            </a:r>
            <a:r>
              <a:rPr lang="en-US" altLang="en-US" sz="2000" i="1"/>
              <a:t>Y</a:t>
            </a:r>
            <a:r>
              <a:rPr lang="en-US" altLang="en-US" sz="2000"/>
              <a:t>] and </a:t>
            </a:r>
            <a:r>
              <a:rPr lang="en-US" altLang="en-US" sz="2000" i="1"/>
              <a:t>t</a:t>
            </a:r>
            <a:r>
              <a:rPr lang="en-US" altLang="en-US" sz="2000" baseline="-30000"/>
              <a:t>4</a:t>
            </a:r>
            <a:r>
              <a:rPr lang="en-US" altLang="en-US" sz="2000"/>
              <a:t>[</a:t>
            </a:r>
            <a:r>
              <a:rPr lang="en-US" altLang="en-US" sz="2000" i="1"/>
              <a:t>Y</a:t>
            </a:r>
            <a:r>
              <a:rPr lang="en-US" altLang="en-US" sz="2000"/>
              <a:t>] = </a:t>
            </a:r>
            <a:r>
              <a:rPr lang="en-US" altLang="en-US" sz="2000" i="1"/>
              <a:t>t</a:t>
            </a:r>
            <a:r>
              <a:rPr lang="en-US" altLang="en-US" sz="2000" baseline="-30000"/>
              <a:t>2</a:t>
            </a:r>
            <a:r>
              <a:rPr lang="en-US" altLang="en-US" sz="2000"/>
              <a:t>[</a:t>
            </a:r>
            <a:r>
              <a:rPr lang="en-US" altLang="en-US" sz="2000" i="1"/>
              <a:t>Y</a:t>
            </a:r>
            <a:r>
              <a:rPr lang="en-US" altLang="en-US" sz="2000"/>
              <a:t>].</a:t>
            </a:r>
          </a:p>
          <a:p>
            <a:pPr marL="990600" lvl="1" indent="-533400" algn="just">
              <a:lnSpc>
                <a:spcPct val="120000"/>
              </a:lnSpc>
            </a:pPr>
            <a:r>
              <a:rPr lang="en-US" altLang="en-US" sz="2000" i="1"/>
              <a:t>t</a:t>
            </a:r>
            <a:r>
              <a:rPr lang="en-US" altLang="en-US" sz="2000" baseline="-30000"/>
              <a:t>3</a:t>
            </a:r>
            <a:r>
              <a:rPr lang="en-US" altLang="en-US" sz="2000"/>
              <a:t>[</a:t>
            </a:r>
            <a:r>
              <a:rPr lang="en-US" altLang="en-US" sz="2000" i="1"/>
              <a:t>Z</a:t>
            </a:r>
            <a:r>
              <a:rPr lang="en-US" altLang="en-US" sz="2000"/>
              <a:t>] = </a:t>
            </a:r>
            <a:r>
              <a:rPr lang="en-US" altLang="en-US" sz="2000" i="1"/>
              <a:t>t</a:t>
            </a:r>
            <a:r>
              <a:rPr lang="en-US" altLang="en-US" sz="2000" baseline="-30000"/>
              <a:t>2</a:t>
            </a:r>
            <a:r>
              <a:rPr lang="en-US" altLang="en-US" sz="2000"/>
              <a:t>[</a:t>
            </a:r>
            <a:r>
              <a:rPr lang="en-US" altLang="en-US" sz="2000" i="1"/>
              <a:t>Z</a:t>
            </a:r>
            <a:r>
              <a:rPr lang="en-US" altLang="en-US" sz="2000"/>
              <a:t>] and </a:t>
            </a:r>
            <a:r>
              <a:rPr lang="en-US" altLang="en-US" sz="2000" i="1"/>
              <a:t>t</a:t>
            </a:r>
            <a:r>
              <a:rPr lang="en-US" altLang="en-US" sz="2000" baseline="-30000"/>
              <a:t>4</a:t>
            </a:r>
            <a:r>
              <a:rPr lang="en-US" altLang="en-US" sz="2000"/>
              <a:t>[</a:t>
            </a:r>
            <a:r>
              <a:rPr lang="en-US" altLang="en-US" sz="2000" i="1"/>
              <a:t>Z</a:t>
            </a:r>
            <a:r>
              <a:rPr lang="en-US" altLang="en-US" sz="2000"/>
              <a:t>] = </a:t>
            </a:r>
            <a:r>
              <a:rPr lang="en-US" altLang="en-US" sz="2000" i="1"/>
              <a:t>t</a:t>
            </a:r>
            <a:r>
              <a:rPr lang="en-US" altLang="en-US" sz="2000" baseline="-30000"/>
              <a:t>1</a:t>
            </a:r>
            <a:r>
              <a:rPr lang="en-US" altLang="en-US" sz="2000"/>
              <a:t>[</a:t>
            </a:r>
            <a:r>
              <a:rPr lang="en-US" altLang="en-US" sz="2000" i="1"/>
              <a:t>Z</a:t>
            </a:r>
            <a:r>
              <a:rPr lang="en-US" altLang="en-US" sz="2000"/>
              <a:t>].</a:t>
            </a:r>
          </a:p>
          <a:p>
            <a:pPr marL="609600" indent="-609600" algn="just"/>
            <a:r>
              <a:rPr lang="en-US" altLang="en-US"/>
              <a:t>An MVD </a:t>
            </a:r>
            <a:r>
              <a:rPr lang="en-US" altLang="en-US" i="1"/>
              <a:t>X</a:t>
            </a:r>
            <a:r>
              <a:rPr lang="en-US" altLang="en-US"/>
              <a:t> </a:t>
            </a:r>
            <a:r>
              <a:rPr lang="en-US" altLang="en-US" sz="1800">
                <a:latin typeface="Times New Roman" panose="02020603050405020304" pitchFamily="18" charset="0"/>
              </a:rPr>
              <a:t>—</a:t>
            </a:r>
            <a:r>
              <a:rPr lang="en-US" altLang="en-US" sz="1800"/>
              <a:t>&gt;&gt;</a:t>
            </a:r>
            <a:r>
              <a:rPr lang="en-US" altLang="en-US"/>
              <a:t> </a:t>
            </a:r>
            <a:r>
              <a:rPr lang="en-US" altLang="en-US" i="1"/>
              <a:t>Y</a:t>
            </a:r>
            <a:r>
              <a:rPr lang="en-US" altLang="en-US"/>
              <a:t> in </a:t>
            </a:r>
            <a:r>
              <a:rPr lang="en-US" altLang="en-US" i="1"/>
              <a:t>R</a:t>
            </a:r>
            <a:r>
              <a:rPr lang="en-US" altLang="en-US"/>
              <a:t> is called a </a:t>
            </a:r>
            <a:r>
              <a:rPr lang="en-US" altLang="en-US" b="1"/>
              <a:t>trivial MVD</a:t>
            </a:r>
            <a:r>
              <a:rPr lang="en-US" altLang="en-US"/>
              <a:t> if (a) </a:t>
            </a:r>
            <a:r>
              <a:rPr lang="en-US" altLang="en-US" i="1"/>
              <a:t>Y</a:t>
            </a:r>
            <a:r>
              <a:rPr lang="en-US" altLang="en-US"/>
              <a:t> is a subset of </a:t>
            </a:r>
            <a:r>
              <a:rPr lang="en-US" altLang="en-US" i="1"/>
              <a:t>X</a:t>
            </a:r>
            <a:r>
              <a:rPr lang="en-US" altLang="en-US"/>
              <a:t>, or (b) </a:t>
            </a:r>
            <a:r>
              <a:rPr lang="en-US" altLang="en-US" i="1"/>
              <a:t>X</a:t>
            </a:r>
            <a:r>
              <a:rPr lang="en-US" altLang="en-US"/>
              <a:t> </a:t>
            </a:r>
            <a:r>
              <a:rPr lang="en-US" altLang="en-US">
                <a:latin typeface="Lucida Grande" pitchFamily="-104" charset="0"/>
              </a:rPr>
              <a:t>υ</a:t>
            </a:r>
            <a:r>
              <a:rPr lang="en-US" altLang="en-US"/>
              <a:t> </a:t>
            </a:r>
            <a:r>
              <a:rPr lang="en-US" altLang="en-US" i="1"/>
              <a:t>Y</a:t>
            </a:r>
            <a:r>
              <a:rPr lang="en-US" altLang="en-US"/>
              <a:t> = </a:t>
            </a:r>
            <a:r>
              <a:rPr lang="en-US" altLang="en-US" i="1"/>
              <a:t>R</a:t>
            </a:r>
            <a:r>
              <a:rPr lang="en-US" altLang="en-US"/>
              <a:t>. </a:t>
            </a:r>
          </a:p>
        </p:txBody>
      </p:sp>
      <p:sp>
        <p:nvSpPr>
          <p:cNvPr id="120834" name="Slide Number Placeholder 3">
            <a:extLst>
              <a:ext uri="{FF2B5EF4-FFF2-40B4-BE49-F238E27FC236}">
                <a16:creationId xmlns:a16="http://schemas.microsoft.com/office/drawing/2014/main" id="{D88D3099-D13C-4034-89E0-C8E48CF86E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14-56</a:t>
            </a:r>
            <a:endParaRPr lang="en-CA" altLang="en-US" sz="1400">
              <a:solidFill>
                <a:srgbClr val="990033"/>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a:extLst>
              <a:ext uri="{FF2B5EF4-FFF2-40B4-BE49-F238E27FC236}">
                <a16:creationId xmlns:a16="http://schemas.microsoft.com/office/drawing/2014/main" id="{253959A5-A62B-4992-8B92-6E227B278E98}"/>
              </a:ext>
            </a:extLst>
          </p:cNvPr>
          <p:cNvSpPr>
            <a:spLocks noGrp="1" noChangeArrowheads="1"/>
          </p:cNvSpPr>
          <p:nvPr>
            <p:ph type="title"/>
          </p:nvPr>
        </p:nvSpPr>
        <p:spPr>
          <a:xfrm>
            <a:off x="1778000" y="215900"/>
            <a:ext cx="8712200" cy="114300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en-US" altLang="en-US" dirty="0">
                <a:ea typeface="Times New Roman" charset="0"/>
                <a:cs typeface="Times New Roman" charset="0"/>
              </a:rPr>
              <a:t>Multivalued Dependencies and Fourth Normal Form </a:t>
            </a:r>
          </a:p>
        </p:txBody>
      </p:sp>
      <p:sp>
        <p:nvSpPr>
          <p:cNvPr id="122884" name="Rectangle 3">
            <a:extLst>
              <a:ext uri="{FF2B5EF4-FFF2-40B4-BE49-F238E27FC236}">
                <a16:creationId xmlns:a16="http://schemas.microsoft.com/office/drawing/2014/main" id="{C6F24445-9AFD-400C-9778-25173EC1F032}"/>
              </a:ext>
            </a:extLst>
          </p:cNvPr>
          <p:cNvSpPr>
            <a:spLocks noGrp="1" noChangeArrowheads="1"/>
          </p:cNvSpPr>
          <p:nvPr>
            <p:ph idx="1"/>
          </p:nvPr>
        </p:nvSpPr>
        <p:spPr>
          <a:xfrm>
            <a:off x="1778000" y="1574800"/>
            <a:ext cx="8204200" cy="4749800"/>
          </a:xfrm>
        </p:spPr>
        <p:txBody>
          <a:bodyPr/>
          <a:lstStyle/>
          <a:p>
            <a:pPr marL="609600" indent="-609600" algn="just">
              <a:buNone/>
            </a:pPr>
            <a:r>
              <a:rPr lang="en-US" altLang="en-US" sz="2400" b="1" u="sng"/>
              <a:t>Definition:</a:t>
            </a:r>
            <a:r>
              <a:rPr lang="en-US" altLang="en-US" b="1"/>
              <a:t> </a:t>
            </a:r>
          </a:p>
          <a:p>
            <a:pPr marL="609600" indent="-609600" algn="just"/>
            <a:r>
              <a:rPr lang="en-US" altLang="en-US" sz="2400"/>
              <a:t>A relation schema </a:t>
            </a:r>
            <a:r>
              <a:rPr lang="en-US" altLang="en-US" sz="2400" i="1"/>
              <a:t>R</a:t>
            </a:r>
            <a:r>
              <a:rPr lang="en-US" altLang="en-US" sz="2400"/>
              <a:t> is in </a:t>
            </a:r>
            <a:r>
              <a:rPr lang="en-US" altLang="en-US" sz="2400" b="1"/>
              <a:t>4NF</a:t>
            </a:r>
            <a:r>
              <a:rPr lang="en-US" altLang="en-US" sz="2400"/>
              <a:t> with respect to a set of dependencies </a:t>
            </a:r>
            <a:r>
              <a:rPr lang="en-US" altLang="en-US" sz="2400" i="1"/>
              <a:t>F</a:t>
            </a:r>
            <a:r>
              <a:rPr lang="en-US" altLang="en-US" sz="2400"/>
              <a:t> (that includes functional dependencies and multivalued dependencies) if, for every </a:t>
            </a:r>
            <a:r>
              <a:rPr lang="en-US" altLang="en-US" sz="2400" i="1"/>
              <a:t>nontrivial</a:t>
            </a:r>
            <a:r>
              <a:rPr lang="en-US" altLang="en-US" sz="2400"/>
              <a:t> multivalued dependency </a:t>
            </a:r>
            <a:r>
              <a:rPr lang="en-US" altLang="en-US" sz="2400" i="1"/>
              <a:t>X</a:t>
            </a:r>
            <a:r>
              <a:rPr lang="en-US" altLang="en-US" sz="2400"/>
              <a:t> </a:t>
            </a:r>
            <a:r>
              <a:rPr lang="en-US" altLang="en-US" sz="1800">
                <a:latin typeface="Times New Roman" panose="02020603050405020304" pitchFamily="18" charset="0"/>
              </a:rPr>
              <a:t>—</a:t>
            </a:r>
            <a:r>
              <a:rPr lang="en-US" altLang="en-US" sz="1800"/>
              <a:t>&gt;&gt;</a:t>
            </a:r>
            <a:r>
              <a:rPr lang="en-US" altLang="en-US" sz="2400" i="1"/>
              <a:t> Y</a:t>
            </a:r>
            <a:r>
              <a:rPr lang="en-US" altLang="en-US" sz="2400"/>
              <a:t> in </a:t>
            </a:r>
            <a:r>
              <a:rPr lang="en-US" altLang="en-US" sz="2400" i="1"/>
              <a:t>F</a:t>
            </a:r>
            <a:r>
              <a:rPr lang="en-US" altLang="en-US" sz="2400" baseline="30000"/>
              <a:t>+</a:t>
            </a:r>
            <a:r>
              <a:rPr lang="en-US" altLang="en-US" sz="2400"/>
              <a:t>, </a:t>
            </a:r>
            <a:r>
              <a:rPr lang="en-US" altLang="en-US" sz="2400" i="1"/>
              <a:t>X</a:t>
            </a:r>
            <a:r>
              <a:rPr lang="en-US" altLang="en-US" sz="2400"/>
              <a:t> is a superkey for R.</a:t>
            </a:r>
          </a:p>
          <a:p>
            <a:pPr marL="990600" lvl="1" indent="-533400" algn="just"/>
            <a:r>
              <a:rPr lang="en-US" altLang="en-US" sz="2200"/>
              <a:t>Note: </a:t>
            </a:r>
            <a:r>
              <a:rPr lang="en-US" altLang="en-US" sz="2200" i="1"/>
              <a:t>F</a:t>
            </a:r>
            <a:r>
              <a:rPr lang="en-US" altLang="en-US" sz="2200" baseline="30000"/>
              <a:t>+ </a:t>
            </a:r>
            <a:r>
              <a:rPr lang="en-US" altLang="en-US" sz="2200"/>
              <a:t>is the (complete) set of all dependencies (functional or multivalued) that will hold in every relation state </a:t>
            </a:r>
            <a:r>
              <a:rPr lang="en-US" altLang="en-US" sz="2200" i="1"/>
              <a:t>r</a:t>
            </a:r>
            <a:r>
              <a:rPr lang="en-US" altLang="en-US" sz="2200"/>
              <a:t> of </a:t>
            </a:r>
            <a:r>
              <a:rPr lang="en-US" altLang="en-US" sz="2200" i="1"/>
              <a:t>R</a:t>
            </a:r>
            <a:r>
              <a:rPr lang="en-US" altLang="en-US" sz="2200"/>
              <a:t> that satisfies </a:t>
            </a:r>
            <a:r>
              <a:rPr lang="en-US" altLang="en-US" sz="2200" i="1"/>
              <a:t>F</a:t>
            </a:r>
            <a:r>
              <a:rPr lang="en-US" altLang="en-US" sz="2200"/>
              <a:t>. It is also called the </a:t>
            </a:r>
            <a:r>
              <a:rPr lang="en-US" altLang="en-US" sz="2200" b="1"/>
              <a:t>closure</a:t>
            </a:r>
            <a:r>
              <a:rPr lang="en-US" altLang="en-US" sz="2200"/>
              <a:t> of </a:t>
            </a:r>
            <a:r>
              <a:rPr lang="en-US" altLang="en-US" sz="2200" i="1"/>
              <a:t>F</a:t>
            </a:r>
            <a:r>
              <a:rPr lang="en-US" altLang="en-US" sz="220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0C6B-08DE-45DA-A191-C9A10A4B6A25}"/>
              </a:ext>
            </a:extLst>
          </p:cNvPr>
          <p:cNvSpPr>
            <a:spLocks noGrp="1"/>
          </p:cNvSpPr>
          <p:nvPr>
            <p:ph type="title"/>
          </p:nvPr>
        </p:nvSpPr>
        <p:spPr>
          <a:xfrm>
            <a:off x="0" y="236659"/>
            <a:ext cx="10058400" cy="507260"/>
          </a:xfrm>
        </p:spPr>
        <p:txBody>
          <a:bodyPr>
            <a:normAutofit fontScale="90000"/>
          </a:bodyPr>
          <a:lstStyle/>
          <a:p>
            <a:r>
              <a:rPr lang="en-US" dirty="0"/>
              <a:t>4NF - Example</a:t>
            </a:r>
            <a:endParaRPr lang="en-IN" dirty="0"/>
          </a:p>
        </p:txBody>
      </p:sp>
      <p:pic>
        <p:nvPicPr>
          <p:cNvPr id="5" name="Content Placeholder 4">
            <a:extLst>
              <a:ext uri="{FF2B5EF4-FFF2-40B4-BE49-F238E27FC236}">
                <a16:creationId xmlns:a16="http://schemas.microsoft.com/office/drawing/2014/main" id="{DF263B81-2C27-43AE-A17F-97240B5A5A4F}"/>
              </a:ext>
            </a:extLst>
          </p:cNvPr>
          <p:cNvPicPr>
            <a:picLocks noGrp="1" noChangeAspect="1"/>
          </p:cNvPicPr>
          <p:nvPr>
            <p:ph idx="1"/>
          </p:nvPr>
        </p:nvPicPr>
        <p:blipFill>
          <a:blip r:embed="rId2"/>
          <a:stretch>
            <a:fillRect/>
          </a:stretch>
        </p:blipFill>
        <p:spPr>
          <a:xfrm>
            <a:off x="263472" y="1131377"/>
            <a:ext cx="7138530" cy="1803157"/>
          </a:xfrm>
        </p:spPr>
      </p:pic>
      <p:sp>
        <p:nvSpPr>
          <p:cNvPr id="6" name="TextBox 5">
            <a:extLst>
              <a:ext uri="{FF2B5EF4-FFF2-40B4-BE49-F238E27FC236}">
                <a16:creationId xmlns:a16="http://schemas.microsoft.com/office/drawing/2014/main" id="{68F65081-3097-4C3A-BD01-16140364C230}"/>
              </a:ext>
            </a:extLst>
          </p:cNvPr>
          <p:cNvSpPr txBox="1"/>
          <p:nvPr/>
        </p:nvSpPr>
        <p:spPr>
          <a:xfrm>
            <a:off x="263472" y="3208149"/>
            <a:ext cx="9484962" cy="2308324"/>
          </a:xfrm>
          <a:prstGeom prst="rect">
            <a:avLst/>
          </a:prstGeom>
          <a:noFill/>
        </p:spPr>
        <p:txBody>
          <a:bodyPr wrap="square" rtlCol="0">
            <a:spAutoFit/>
          </a:bodyPr>
          <a:lstStyle/>
          <a:p>
            <a:r>
              <a:rPr lang="en-US" dirty="0"/>
              <a:t>Primary Key   -&gt; {  </a:t>
            </a:r>
            <a:r>
              <a:rPr lang="en-US" dirty="0" err="1"/>
              <a:t>student_ID</a:t>
            </a:r>
            <a:r>
              <a:rPr lang="en-US" dirty="0"/>
              <a:t>,   Subject,   Activity }</a:t>
            </a:r>
          </a:p>
          <a:p>
            <a:endParaRPr lang="en-US" dirty="0"/>
          </a:p>
          <a:p>
            <a:r>
              <a:rPr lang="en-US" dirty="0"/>
              <a:t>Many students </a:t>
            </a:r>
            <a:r>
              <a:rPr lang="en-US" dirty="0">
                <a:sym typeface="Wingdings" panose="05000000000000000000" pitchFamily="2" charset="2"/>
              </a:rPr>
              <a:t> same subject   [ </a:t>
            </a:r>
            <a:r>
              <a:rPr lang="en-US" dirty="0" err="1">
                <a:sym typeface="Wingdings" panose="05000000000000000000" pitchFamily="2" charset="2"/>
              </a:rPr>
              <a:t>e.g</a:t>
            </a:r>
            <a:r>
              <a:rPr lang="en-US" dirty="0">
                <a:sym typeface="Wingdings" panose="05000000000000000000" pitchFamily="2" charset="2"/>
              </a:rPr>
              <a:t> music] </a:t>
            </a:r>
          </a:p>
          <a:p>
            <a:r>
              <a:rPr lang="en-US" dirty="0">
                <a:sym typeface="Wingdings" panose="05000000000000000000" pitchFamily="2" charset="2"/>
              </a:rPr>
              <a:t>Many students   same activity  [ </a:t>
            </a:r>
            <a:r>
              <a:rPr lang="en-US" dirty="0" err="1">
                <a:sym typeface="Wingdings" panose="05000000000000000000" pitchFamily="2" charset="2"/>
              </a:rPr>
              <a:t>e.g</a:t>
            </a:r>
            <a:r>
              <a:rPr lang="en-US" dirty="0">
                <a:sym typeface="Wingdings" panose="05000000000000000000" pitchFamily="2" charset="2"/>
              </a:rPr>
              <a:t>: swimming]</a:t>
            </a:r>
          </a:p>
          <a:p>
            <a:endParaRPr lang="en-US" dirty="0">
              <a:sym typeface="Wingdings" panose="05000000000000000000" pitchFamily="2" charset="2"/>
            </a:endParaRPr>
          </a:p>
          <a:p>
            <a:endParaRPr lang="en-US" dirty="0">
              <a:sym typeface="Wingdings" panose="05000000000000000000" pitchFamily="2" charset="2"/>
            </a:endParaRPr>
          </a:p>
          <a:p>
            <a:r>
              <a:rPr lang="en-US" b="1" dirty="0">
                <a:solidFill>
                  <a:srgbClr val="FF0000"/>
                </a:solidFill>
                <a:sym typeface="Wingdings" panose="05000000000000000000" pitchFamily="2" charset="2"/>
              </a:rPr>
              <a:t>Violates  4NF</a:t>
            </a:r>
          </a:p>
          <a:p>
            <a:endParaRPr lang="en-IN" dirty="0"/>
          </a:p>
        </p:txBody>
      </p:sp>
    </p:spTree>
    <p:extLst>
      <p:ext uri="{BB962C8B-B14F-4D97-AF65-F5344CB8AC3E}">
        <p14:creationId xmlns:p14="http://schemas.microsoft.com/office/powerpoint/2010/main" val="37812381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D1AA-F1E5-4F58-8DA8-152020927823}"/>
              </a:ext>
            </a:extLst>
          </p:cNvPr>
          <p:cNvSpPr>
            <a:spLocks noGrp="1"/>
          </p:cNvSpPr>
          <p:nvPr>
            <p:ph type="title"/>
          </p:nvPr>
        </p:nvSpPr>
        <p:spPr/>
        <p:txBody>
          <a:bodyPr/>
          <a:lstStyle/>
          <a:p>
            <a:r>
              <a:rPr lang="en-US" dirty="0"/>
              <a:t>4NF</a:t>
            </a:r>
            <a:endParaRPr lang="en-IN" dirty="0"/>
          </a:p>
        </p:txBody>
      </p:sp>
      <p:pic>
        <p:nvPicPr>
          <p:cNvPr id="5" name="Content Placeholder 4">
            <a:extLst>
              <a:ext uri="{FF2B5EF4-FFF2-40B4-BE49-F238E27FC236}">
                <a16:creationId xmlns:a16="http://schemas.microsoft.com/office/drawing/2014/main" id="{461DC08B-87BD-4EAA-ADB9-8434B1417ED7}"/>
              </a:ext>
            </a:extLst>
          </p:cNvPr>
          <p:cNvPicPr>
            <a:picLocks noGrp="1" noChangeAspect="1"/>
          </p:cNvPicPr>
          <p:nvPr>
            <p:ph idx="1"/>
          </p:nvPr>
        </p:nvPicPr>
        <p:blipFill>
          <a:blip r:embed="rId2"/>
          <a:stretch>
            <a:fillRect/>
          </a:stretch>
        </p:blipFill>
        <p:spPr>
          <a:xfrm>
            <a:off x="929036" y="2524125"/>
            <a:ext cx="3642963" cy="1908390"/>
          </a:xfrm>
        </p:spPr>
      </p:pic>
      <p:pic>
        <p:nvPicPr>
          <p:cNvPr id="7" name="Picture 6">
            <a:extLst>
              <a:ext uri="{FF2B5EF4-FFF2-40B4-BE49-F238E27FC236}">
                <a16:creationId xmlns:a16="http://schemas.microsoft.com/office/drawing/2014/main" id="{4BB26F26-775B-4927-B18E-B3124583401D}"/>
              </a:ext>
            </a:extLst>
          </p:cNvPr>
          <p:cNvPicPr>
            <a:picLocks noChangeAspect="1"/>
          </p:cNvPicPr>
          <p:nvPr/>
        </p:nvPicPr>
        <p:blipFill>
          <a:blip r:embed="rId3"/>
          <a:stretch>
            <a:fillRect/>
          </a:stretch>
        </p:blipFill>
        <p:spPr>
          <a:xfrm>
            <a:off x="6509288" y="2524125"/>
            <a:ext cx="4186964" cy="1908390"/>
          </a:xfrm>
          <a:prstGeom prst="rect">
            <a:avLst/>
          </a:prstGeom>
        </p:spPr>
      </p:pic>
      <p:sp>
        <p:nvSpPr>
          <p:cNvPr id="9" name="TextBox 8">
            <a:extLst>
              <a:ext uri="{FF2B5EF4-FFF2-40B4-BE49-F238E27FC236}">
                <a16:creationId xmlns:a16="http://schemas.microsoft.com/office/drawing/2014/main" id="{5514DD0D-21F8-42E7-86A3-E105F165DAAC}"/>
              </a:ext>
            </a:extLst>
          </p:cNvPr>
          <p:cNvSpPr txBox="1"/>
          <p:nvPr/>
        </p:nvSpPr>
        <p:spPr>
          <a:xfrm>
            <a:off x="929036" y="5154500"/>
            <a:ext cx="6098582" cy="369332"/>
          </a:xfrm>
          <a:prstGeom prst="rect">
            <a:avLst/>
          </a:prstGeom>
          <a:noFill/>
        </p:spPr>
        <p:txBody>
          <a:bodyPr wrap="square">
            <a:spAutoFit/>
          </a:bodyPr>
          <a:lstStyle/>
          <a:p>
            <a:r>
              <a:rPr lang="en-US"/>
              <a:t> {  student_ID,Subject }</a:t>
            </a:r>
            <a:endParaRPr lang="en-US" dirty="0"/>
          </a:p>
        </p:txBody>
      </p:sp>
      <p:sp>
        <p:nvSpPr>
          <p:cNvPr id="11" name="TextBox 10">
            <a:extLst>
              <a:ext uri="{FF2B5EF4-FFF2-40B4-BE49-F238E27FC236}">
                <a16:creationId xmlns:a16="http://schemas.microsoft.com/office/drawing/2014/main" id="{F6997F0B-0CD0-47A4-AFD7-45F8E952FB2A}"/>
              </a:ext>
            </a:extLst>
          </p:cNvPr>
          <p:cNvSpPr txBox="1"/>
          <p:nvPr/>
        </p:nvSpPr>
        <p:spPr>
          <a:xfrm>
            <a:off x="6799882" y="4969834"/>
            <a:ext cx="6098582" cy="369332"/>
          </a:xfrm>
          <a:prstGeom prst="rect">
            <a:avLst/>
          </a:prstGeom>
          <a:noFill/>
        </p:spPr>
        <p:txBody>
          <a:bodyPr wrap="square">
            <a:spAutoFit/>
          </a:bodyPr>
          <a:lstStyle/>
          <a:p>
            <a:r>
              <a:rPr lang="en-US" dirty="0"/>
              <a:t> {  </a:t>
            </a:r>
            <a:r>
              <a:rPr lang="en-US" dirty="0" err="1"/>
              <a:t>student_ID,Activity</a:t>
            </a:r>
            <a:r>
              <a:rPr lang="en-US" dirty="0"/>
              <a:t> }</a:t>
            </a:r>
          </a:p>
        </p:txBody>
      </p:sp>
    </p:spTree>
    <p:extLst>
      <p:ext uri="{BB962C8B-B14F-4D97-AF65-F5344CB8AC3E}">
        <p14:creationId xmlns:p14="http://schemas.microsoft.com/office/powerpoint/2010/main" val="3794051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9">
            <a:extLst>
              <a:ext uri="{FF2B5EF4-FFF2-40B4-BE49-F238E27FC236}">
                <a16:creationId xmlns:a16="http://schemas.microsoft.com/office/drawing/2014/main" id="{F46C4129-0A5B-45A2-9D68-B20281645C2D}"/>
              </a:ext>
            </a:extLst>
          </p:cNvPr>
          <p:cNvSpPr>
            <a:spLocks noGrp="1" noChangeArrowheads="1"/>
          </p:cNvSpPr>
          <p:nvPr>
            <p:ph type="title"/>
          </p:nvPr>
        </p:nvSpPr>
        <p:spPr/>
        <p:txBody>
          <a:bodyPr/>
          <a:lstStyle/>
          <a:p>
            <a:r>
              <a:rPr lang="en-US" altLang="en-US" dirty="0"/>
              <a:t>Fourth and fifth normal forms.</a:t>
            </a:r>
          </a:p>
        </p:txBody>
      </p:sp>
      <p:sp>
        <p:nvSpPr>
          <p:cNvPr id="103428" name="Rectangle 3">
            <a:extLst>
              <a:ext uri="{FF2B5EF4-FFF2-40B4-BE49-F238E27FC236}">
                <a16:creationId xmlns:a16="http://schemas.microsoft.com/office/drawing/2014/main" id="{8B47A8CB-EA17-408F-9F64-62412F8B824F}"/>
              </a:ext>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sp>
        <p:nvSpPr>
          <p:cNvPr id="124933" name="Title 1">
            <a:extLst>
              <a:ext uri="{FF2B5EF4-FFF2-40B4-BE49-F238E27FC236}">
                <a16:creationId xmlns:a16="http://schemas.microsoft.com/office/drawing/2014/main" id="{CB7A9299-F0B2-4B5D-8794-266E26C59BC0}"/>
              </a:ext>
            </a:extLst>
          </p:cNvPr>
          <p:cNvSpPr txBox="1">
            <a:spLocks/>
          </p:cNvSpPr>
          <p:nvPr/>
        </p:nvSpPr>
        <p:spPr bwMode="auto">
          <a:xfrm>
            <a:off x="2362200" y="5734050"/>
            <a:ext cx="7113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000" b="1">
                <a:solidFill>
                  <a:srgbClr val="000000"/>
                </a:solidFill>
                <a:latin typeface="Verdana" panose="020B0604030504040204" pitchFamily="34" charset="0"/>
              </a:rPr>
              <a:t>Figure 14.15</a:t>
            </a:r>
            <a:r>
              <a:rPr lang="en-US" altLang="en-US" sz="1000">
                <a:solidFill>
                  <a:srgbClr val="000000"/>
                </a:solidFill>
                <a:latin typeface="Verdana" panose="020B0604030504040204" pitchFamily="34" charset="0"/>
              </a:rPr>
              <a:t>   </a:t>
            </a:r>
          </a:p>
          <a:p>
            <a:pPr>
              <a:spcBef>
                <a:spcPct val="0"/>
              </a:spcBef>
              <a:buClrTx/>
              <a:buSzTx/>
              <a:buFontTx/>
              <a:buNone/>
            </a:pPr>
            <a:r>
              <a:rPr lang="en-US" altLang="en-US" sz="1000">
                <a:solidFill>
                  <a:srgbClr val="000000"/>
                </a:solidFill>
                <a:latin typeface="Verdana" panose="020B0604030504040204" pitchFamily="34" charset="0"/>
              </a:rPr>
              <a:t>Fourth and fifth normal forms. (a) The EMP relation with two MVDs: Ename –&gt;&gt; Pname and Ename –&gt;&gt; Dname. (b) Decomposing the EMP relation into two 4NF relations EMP_PROJECTS and EMP_DEPENDENTS. (c) The relation SUPPLY with no MVDs is in 4NF but not in 5NF if it has the JD(R1, R2, R3). (d) Decomposing the relation SUPPLY into the 5NF relations R1, R2, R3.</a:t>
            </a:r>
          </a:p>
        </p:txBody>
      </p:sp>
      <p:pic>
        <p:nvPicPr>
          <p:cNvPr id="124934" name="Picture 8" descr="fig14_15.jpg">
            <a:extLst>
              <a:ext uri="{FF2B5EF4-FFF2-40B4-BE49-F238E27FC236}">
                <a16:creationId xmlns:a16="http://schemas.microsoft.com/office/drawing/2014/main" id="{06D137B4-DE78-4541-A86D-42CB78824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11314"/>
            <a:ext cx="57912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E7B1-FD01-410D-8EED-12DCF5B1A5D1}"/>
              </a:ext>
            </a:extLst>
          </p:cNvPr>
          <p:cNvSpPr>
            <a:spLocks noGrp="1"/>
          </p:cNvSpPr>
          <p:nvPr>
            <p:ph type="title"/>
          </p:nvPr>
        </p:nvSpPr>
        <p:spPr>
          <a:xfrm>
            <a:off x="0" y="0"/>
            <a:ext cx="10058400" cy="1609344"/>
          </a:xfrm>
        </p:spPr>
        <p:txBody>
          <a:bodyPr/>
          <a:lstStyle/>
          <a:p>
            <a:r>
              <a:rPr lang="en-US" dirty="0"/>
              <a:t>example 2:</a:t>
            </a:r>
            <a:endParaRPr lang="en-IN" dirty="0"/>
          </a:p>
        </p:txBody>
      </p:sp>
      <p:pic>
        <p:nvPicPr>
          <p:cNvPr id="6" name="Picture 5">
            <a:extLst>
              <a:ext uri="{FF2B5EF4-FFF2-40B4-BE49-F238E27FC236}">
                <a16:creationId xmlns:a16="http://schemas.microsoft.com/office/drawing/2014/main" id="{F06CC3B4-6B6C-4D52-8AD5-55540950681A}"/>
              </a:ext>
            </a:extLst>
          </p:cNvPr>
          <p:cNvPicPr>
            <a:picLocks noChangeAspect="1"/>
          </p:cNvPicPr>
          <p:nvPr/>
        </p:nvPicPr>
        <p:blipFill>
          <a:blip r:embed="rId2"/>
          <a:stretch>
            <a:fillRect/>
          </a:stretch>
        </p:blipFill>
        <p:spPr>
          <a:xfrm>
            <a:off x="123986" y="1379349"/>
            <a:ext cx="6200371" cy="3502617"/>
          </a:xfrm>
          <a:prstGeom prst="rect">
            <a:avLst/>
          </a:prstGeom>
        </p:spPr>
      </p:pic>
      <p:pic>
        <p:nvPicPr>
          <p:cNvPr id="8" name="Picture 7">
            <a:extLst>
              <a:ext uri="{FF2B5EF4-FFF2-40B4-BE49-F238E27FC236}">
                <a16:creationId xmlns:a16="http://schemas.microsoft.com/office/drawing/2014/main" id="{2FB95C63-6470-4A25-A721-5C8F99D50B30}"/>
              </a:ext>
            </a:extLst>
          </p:cNvPr>
          <p:cNvPicPr>
            <a:picLocks noChangeAspect="1"/>
          </p:cNvPicPr>
          <p:nvPr/>
        </p:nvPicPr>
        <p:blipFill>
          <a:blip r:embed="rId3"/>
          <a:stretch>
            <a:fillRect/>
          </a:stretch>
        </p:blipFill>
        <p:spPr>
          <a:xfrm>
            <a:off x="6726264" y="2169762"/>
            <a:ext cx="5465736" cy="4433529"/>
          </a:xfrm>
          <a:prstGeom prst="rect">
            <a:avLst/>
          </a:prstGeom>
        </p:spPr>
      </p:pic>
    </p:spTree>
    <p:extLst>
      <p:ext uri="{BB962C8B-B14F-4D97-AF65-F5344CB8AC3E}">
        <p14:creationId xmlns:p14="http://schemas.microsoft.com/office/powerpoint/2010/main" val="2292645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52E8-D7EE-46E1-835A-44BB113A329E}"/>
              </a:ext>
            </a:extLst>
          </p:cNvPr>
          <p:cNvSpPr>
            <a:spLocks noGrp="1"/>
          </p:cNvSpPr>
          <p:nvPr>
            <p:ph type="title"/>
          </p:nvPr>
        </p:nvSpPr>
        <p:spPr/>
        <p:txBody>
          <a:bodyPr/>
          <a:lstStyle/>
          <a:p>
            <a:r>
              <a:rPr lang="en-US" dirty="0"/>
              <a:t>4 </a:t>
            </a:r>
            <a:r>
              <a:rPr lang="en-US" dirty="0" err="1"/>
              <a:t>nf</a:t>
            </a:r>
            <a:r>
              <a:rPr lang="en-US" dirty="0"/>
              <a:t> ?</a:t>
            </a:r>
            <a:endParaRPr lang="en-IN" dirty="0"/>
          </a:p>
        </p:txBody>
      </p:sp>
      <p:pic>
        <p:nvPicPr>
          <p:cNvPr id="4" name="Picture 3">
            <a:extLst>
              <a:ext uri="{FF2B5EF4-FFF2-40B4-BE49-F238E27FC236}">
                <a16:creationId xmlns:a16="http://schemas.microsoft.com/office/drawing/2014/main" id="{13252AF8-6E2C-4A9B-B5A6-9FA7ECB711F6}"/>
              </a:ext>
            </a:extLst>
          </p:cNvPr>
          <p:cNvPicPr>
            <a:picLocks noChangeAspect="1"/>
          </p:cNvPicPr>
          <p:nvPr/>
        </p:nvPicPr>
        <p:blipFill>
          <a:blip r:embed="rId2"/>
          <a:stretch>
            <a:fillRect/>
          </a:stretch>
        </p:blipFill>
        <p:spPr>
          <a:xfrm>
            <a:off x="1069848" y="2093976"/>
            <a:ext cx="7064502" cy="3190946"/>
          </a:xfrm>
          <a:prstGeom prst="rect">
            <a:avLst/>
          </a:prstGeom>
        </p:spPr>
      </p:pic>
      <p:sp>
        <p:nvSpPr>
          <p:cNvPr id="5" name="TextBox 4">
            <a:extLst>
              <a:ext uri="{FF2B5EF4-FFF2-40B4-BE49-F238E27FC236}">
                <a16:creationId xmlns:a16="http://schemas.microsoft.com/office/drawing/2014/main" id="{9429D5BB-116E-4635-BE18-EF3D2ED37056}"/>
              </a:ext>
            </a:extLst>
          </p:cNvPr>
          <p:cNvSpPr txBox="1"/>
          <p:nvPr/>
        </p:nvSpPr>
        <p:spPr>
          <a:xfrm>
            <a:off x="3564610" y="5811864"/>
            <a:ext cx="3719593" cy="369332"/>
          </a:xfrm>
          <a:prstGeom prst="rect">
            <a:avLst/>
          </a:prstGeom>
          <a:noFill/>
        </p:spPr>
        <p:txBody>
          <a:bodyPr wrap="square" rtlCol="0">
            <a:spAutoFit/>
          </a:bodyPr>
          <a:lstStyle/>
          <a:p>
            <a:r>
              <a:rPr lang="en-US" dirty="0"/>
              <a:t>The table is ___________</a:t>
            </a:r>
            <a:endParaRPr lang="en-IN" dirty="0"/>
          </a:p>
        </p:txBody>
      </p:sp>
    </p:spTree>
    <p:extLst>
      <p:ext uri="{BB962C8B-B14F-4D97-AF65-F5344CB8AC3E}">
        <p14:creationId xmlns:p14="http://schemas.microsoft.com/office/powerpoint/2010/main" val="398520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65D9-0F82-44CB-85A2-52A1CCE9E77A}"/>
              </a:ext>
            </a:extLst>
          </p:cNvPr>
          <p:cNvSpPr>
            <a:spLocks noGrp="1"/>
          </p:cNvSpPr>
          <p:nvPr>
            <p:ph type="title"/>
          </p:nvPr>
        </p:nvSpPr>
        <p:spPr>
          <a:xfrm>
            <a:off x="1069848" y="484632"/>
            <a:ext cx="10058400" cy="682986"/>
          </a:xfrm>
        </p:spPr>
        <p:txBody>
          <a:bodyPr>
            <a:normAutofit fontScale="90000"/>
          </a:bodyPr>
          <a:lstStyle/>
          <a:p>
            <a:r>
              <a:rPr lang="en-US" altLang="en-US" dirty="0"/>
              <a:t>Design </a:t>
            </a:r>
            <a:r>
              <a:rPr lang="en-US" altLang="en-US" dirty="0" err="1"/>
              <a:t>GuidelineS</a:t>
            </a:r>
            <a:r>
              <a:rPr lang="en-US" altLang="en-US" dirty="0"/>
              <a:t> ….</a:t>
            </a:r>
            <a:endParaRPr lang="en-IN" dirty="0"/>
          </a:p>
        </p:txBody>
      </p:sp>
      <p:sp>
        <p:nvSpPr>
          <p:cNvPr id="3" name="Content Placeholder 2">
            <a:extLst>
              <a:ext uri="{FF2B5EF4-FFF2-40B4-BE49-F238E27FC236}">
                <a16:creationId xmlns:a16="http://schemas.microsoft.com/office/drawing/2014/main" id="{904FD936-6180-422A-B6FE-3926214264E0}"/>
              </a:ext>
            </a:extLst>
          </p:cNvPr>
          <p:cNvSpPr>
            <a:spLocks noGrp="1"/>
          </p:cNvSpPr>
          <p:nvPr>
            <p:ph idx="1"/>
          </p:nvPr>
        </p:nvSpPr>
        <p:spPr>
          <a:xfrm>
            <a:off x="788494" y="1167618"/>
            <a:ext cx="10058400" cy="5584874"/>
          </a:xfrm>
        </p:spPr>
        <p:txBody>
          <a:bodyPr>
            <a:noAutofit/>
          </a:bodyPr>
          <a:lstStyle/>
          <a:p>
            <a:pPr eaLnBrk="1" hangingPunct="1"/>
            <a:r>
              <a:rPr lang="en-US" altLang="en-US" sz="2400" dirty="0"/>
              <a:t>GUIDELINE 2: </a:t>
            </a:r>
          </a:p>
          <a:p>
            <a:pPr lvl="1" eaLnBrk="1" hangingPunct="1"/>
            <a:r>
              <a:rPr lang="en-US" altLang="en-US" sz="2400" dirty="0"/>
              <a:t>Design a schema that does not suffer from the insertion, deletion and update anomalies.</a:t>
            </a:r>
          </a:p>
          <a:p>
            <a:pPr lvl="1" eaLnBrk="1" hangingPunct="1"/>
            <a:r>
              <a:rPr lang="en-US" altLang="en-US" sz="2400" dirty="0"/>
              <a:t>If there are any anomalies present, then note them so that applications can be made to take them into account. </a:t>
            </a:r>
          </a:p>
          <a:p>
            <a:pPr eaLnBrk="1" hangingPunct="1"/>
            <a:r>
              <a:rPr lang="en-US" altLang="en-US" sz="2400" dirty="0"/>
              <a:t>GUIDELINE 3: [ NULL VALUES IN TUPLES]</a:t>
            </a:r>
          </a:p>
          <a:p>
            <a:pPr lvl="1" eaLnBrk="1" hangingPunct="1"/>
            <a:r>
              <a:rPr lang="en-US" altLang="en-US" sz="2400" dirty="0"/>
              <a:t>Relations should be designed such that their tuples will have as few NULL values as possible</a:t>
            </a:r>
          </a:p>
          <a:p>
            <a:pPr lvl="1" eaLnBrk="1" hangingPunct="1"/>
            <a:r>
              <a:rPr lang="en-US" altLang="en-US" sz="2400" dirty="0"/>
              <a:t>Attributes that are NULL frequently could be placed in separate relations (with the primary key)</a:t>
            </a:r>
          </a:p>
          <a:p>
            <a:pPr eaLnBrk="1" hangingPunct="1"/>
            <a:r>
              <a:rPr lang="en-US" altLang="en-US" sz="2400" dirty="0"/>
              <a:t> Reasons for nulls: Attribute not applicable or invalid</a:t>
            </a:r>
          </a:p>
          <a:p>
            <a:pPr lvl="1" eaLnBrk="1" hangingPunct="1"/>
            <a:r>
              <a:rPr lang="en-US" altLang="en-US" sz="2400" dirty="0"/>
              <a:t>Attribute value unknown  (may exist)</a:t>
            </a:r>
          </a:p>
          <a:p>
            <a:pPr lvl="1" eaLnBrk="1" hangingPunct="1"/>
            <a:r>
              <a:rPr lang="en-US" altLang="en-US" sz="2400" dirty="0"/>
              <a:t>Value known to exist, but unavailable </a:t>
            </a:r>
          </a:p>
          <a:p>
            <a:endParaRPr lang="en-IN" sz="2400" dirty="0"/>
          </a:p>
        </p:txBody>
      </p:sp>
    </p:spTree>
    <p:extLst>
      <p:ext uri="{BB962C8B-B14F-4D97-AF65-F5344CB8AC3E}">
        <p14:creationId xmlns:p14="http://schemas.microsoft.com/office/powerpoint/2010/main" val="20087433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id="{395D4043-6263-4A6B-9D97-2C1E97A0B59D}"/>
              </a:ext>
            </a:extLst>
          </p:cNvPr>
          <p:cNvSpPr>
            <a:spLocks noGrp="1" noChangeArrowheads="1"/>
          </p:cNvSpPr>
          <p:nvPr>
            <p:ph type="title"/>
          </p:nvPr>
        </p:nvSpPr>
        <p:spPr>
          <a:xfrm>
            <a:off x="1778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en-US" altLang="en-US" dirty="0">
                <a:ea typeface="Times New Roman" charset="0"/>
                <a:cs typeface="Times New Roman" charset="0"/>
              </a:rPr>
              <a:t>6. Join Dependencies and Fifth Normal Form </a:t>
            </a:r>
          </a:p>
        </p:txBody>
      </p:sp>
      <p:sp>
        <p:nvSpPr>
          <p:cNvPr id="126980" name="Rectangle 3">
            <a:extLst>
              <a:ext uri="{FF2B5EF4-FFF2-40B4-BE49-F238E27FC236}">
                <a16:creationId xmlns:a16="http://schemas.microsoft.com/office/drawing/2014/main" id="{AEC8718D-1BB5-4DD8-B142-D463A8C6184C}"/>
              </a:ext>
            </a:extLst>
          </p:cNvPr>
          <p:cNvSpPr>
            <a:spLocks noGrp="1" noChangeArrowheads="1"/>
          </p:cNvSpPr>
          <p:nvPr>
            <p:ph idx="1"/>
          </p:nvPr>
        </p:nvSpPr>
        <p:spPr>
          <a:xfrm>
            <a:off x="1752600" y="1574800"/>
            <a:ext cx="8305800" cy="4749800"/>
          </a:xfrm>
        </p:spPr>
        <p:txBody>
          <a:bodyPr>
            <a:normAutofit/>
          </a:bodyPr>
          <a:lstStyle/>
          <a:p>
            <a:pPr marL="609600" indent="-609600" algn="just">
              <a:buNone/>
            </a:pPr>
            <a:r>
              <a:rPr lang="en-US" altLang="en-US" sz="2400" b="1" u="sng"/>
              <a:t>Definition:</a:t>
            </a:r>
            <a:r>
              <a:rPr lang="en-US" altLang="en-US" sz="2400" b="1"/>
              <a:t> </a:t>
            </a:r>
          </a:p>
          <a:p>
            <a:pPr marL="609600" indent="-609600" algn="just"/>
            <a:r>
              <a:rPr lang="en-US" altLang="en-US" sz="2400"/>
              <a:t>A </a:t>
            </a:r>
            <a:r>
              <a:rPr lang="en-US" altLang="en-US" sz="2400" b="1"/>
              <a:t>join dependency</a:t>
            </a:r>
            <a:r>
              <a:rPr lang="en-US" altLang="en-US" sz="2400"/>
              <a:t> (</a:t>
            </a:r>
            <a:r>
              <a:rPr lang="en-US" altLang="en-US" sz="2400" b="1"/>
              <a:t>JD</a:t>
            </a:r>
            <a:r>
              <a:rPr lang="en-US" altLang="en-US" sz="2400"/>
              <a:t>), denoted by JD(</a:t>
            </a:r>
            <a:r>
              <a:rPr lang="en-US" altLang="en-US" sz="2400" i="1"/>
              <a:t>R</a:t>
            </a:r>
            <a:r>
              <a:rPr lang="en-US" altLang="en-US" sz="2400" baseline="-30000"/>
              <a:t>1</a:t>
            </a:r>
            <a:r>
              <a:rPr lang="en-US" altLang="en-US" sz="2400"/>
              <a:t>, </a:t>
            </a:r>
            <a:r>
              <a:rPr lang="en-US" altLang="en-US" sz="2400" i="1"/>
              <a:t>R</a:t>
            </a:r>
            <a:r>
              <a:rPr lang="en-US" altLang="en-US" sz="2400" baseline="-30000"/>
              <a:t>2</a:t>
            </a:r>
            <a:r>
              <a:rPr lang="en-US" altLang="en-US" sz="2400"/>
              <a:t>, ..., </a:t>
            </a:r>
            <a:r>
              <a:rPr lang="en-US" altLang="en-US" sz="2400" i="1"/>
              <a:t>R</a:t>
            </a:r>
            <a:r>
              <a:rPr lang="en-US" altLang="en-US" sz="2400" baseline="-30000"/>
              <a:t>n</a:t>
            </a:r>
            <a:r>
              <a:rPr lang="en-US" altLang="en-US" sz="2400"/>
              <a:t>), specified on relation schema </a:t>
            </a:r>
            <a:r>
              <a:rPr lang="en-US" altLang="en-US" sz="2400" i="1"/>
              <a:t>R</a:t>
            </a:r>
            <a:r>
              <a:rPr lang="en-US" altLang="en-US" sz="2400"/>
              <a:t>, specifies a constraint on the states </a:t>
            </a:r>
            <a:r>
              <a:rPr lang="en-US" altLang="en-US" sz="2400" i="1"/>
              <a:t>r</a:t>
            </a:r>
            <a:r>
              <a:rPr lang="en-US" altLang="en-US" sz="2400"/>
              <a:t> of </a:t>
            </a:r>
            <a:r>
              <a:rPr lang="en-US" altLang="en-US" sz="2400" i="1"/>
              <a:t>R</a:t>
            </a:r>
            <a:r>
              <a:rPr lang="en-US" altLang="en-US" sz="2400"/>
              <a:t>.</a:t>
            </a:r>
          </a:p>
          <a:p>
            <a:pPr marL="990600" lvl="1" indent="-533400" algn="just"/>
            <a:r>
              <a:rPr lang="en-US" altLang="en-US" sz="2200"/>
              <a:t>The constraint states that every legal state </a:t>
            </a:r>
            <a:r>
              <a:rPr lang="en-US" altLang="en-US" sz="2200" i="1"/>
              <a:t>r</a:t>
            </a:r>
            <a:r>
              <a:rPr lang="en-US" altLang="en-US" sz="2200"/>
              <a:t> of </a:t>
            </a:r>
            <a:r>
              <a:rPr lang="en-US" altLang="en-US" sz="2200" i="1"/>
              <a:t>R</a:t>
            </a:r>
            <a:r>
              <a:rPr lang="en-US" altLang="en-US" sz="2200"/>
              <a:t> should have a non-additive join decomposition into </a:t>
            </a:r>
            <a:r>
              <a:rPr lang="en-US" altLang="en-US" sz="2200" i="1"/>
              <a:t>R</a:t>
            </a:r>
            <a:r>
              <a:rPr lang="en-US" altLang="en-US" sz="2200" baseline="-30000"/>
              <a:t>1</a:t>
            </a:r>
            <a:r>
              <a:rPr lang="en-US" altLang="en-US" sz="2200"/>
              <a:t>, </a:t>
            </a:r>
            <a:r>
              <a:rPr lang="en-US" altLang="en-US" sz="2200" i="1"/>
              <a:t>R</a:t>
            </a:r>
            <a:r>
              <a:rPr lang="en-US" altLang="en-US" sz="2200" baseline="-30000"/>
              <a:t>2</a:t>
            </a:r>
            <a:r>
              <a:rPr lang="en-US" altLang="en-US" sz="2200"/>
              <a:t>, ..., </a:t>
            </a:r>
            <a:r>
              <a:rPr lang="en-US" altLang="en-US" sz="2200" i="1"/>
              <a:t>R</a:t>
            </a:r>
            <a:r>
              <a:rPr lang="en-US" altLang="en-US" sz="2200" baseline="-30000"/>
              <a:t>n</a:t>
            </a:r>
            <a:r>
              <a:rPr lang="en-US" altLang="en-US" sz="2200"/>
              <a:t>; that is, for every such </a:t>
            </a:r>
            <a:r>
              <a:rPr lang="en-US" altLang="en-US" sz="2200" i="1"/>
              <a:t>r</a:t>
            </a:r>
            <a:r>
              <a:rPr lang="en-US" altLang="en-US" sz="2200"/>
              <a:t> we have</a:t>
            </a:r>
          </a:p>
          <a:p>
            <a:pPr marL="990600" lvl="1" indent="-533400" algn="just"/>
            <a:r>
              <a:rPr lang="en-US" altLang="en-US" sz="2200"/>
              <a:t>		* (</a:t>
            </a:r>
            <a:r>
              <a:rPr lang="en-US" altLang="en-US" sz="2200">
                <a:latin typeface="Symbol" panose="05050102010706020507" pitchFamily="18" charset="2"/>
              </a:rPr>
              <a:t></a:t>
            </a:r>
            <a:r>
              <a:rPr lang="en-US" altLang="en-US" sz="2200" i="1" baseline="-30000"/>
              <a:t>R1</a:t>
            </a:r>
            <a:r>
              <a:rPr lang="en-US" altLang="en-US" sz="2200"/>
              <a:t>(</a:t>
            </a:r>
            <a:r>
              <a:rPr lang="en-US" altLang="en-US" sz="2200" i="1"/>
              <a:t>r</a:t>
            </a:r>
            <a:r>
              <a:rPr lang="en-US" altLang="en-US" sz="2200"/>
              <a:t>), </a:t>
            </a:r>
            <a:r>
              <a:rPr lang="en-US" altLang="en-US" sz="2200">
                <a:latin typeface="Symbol" panose="05050102010706020507" pitchFamily="18" charset="2"/>
              </a:rPr>
              <a:t></a:t>
            </a:r>
            <a:r>
              <a:rPr lang="en-US" altLang="en-US" sz="2200" i="1" baseline="-30000"/>
              <a:t>R2</a:t>
            </a:r>
            <a:r>
              <a:rPr lang="en-US" altLang="en-US" sz="2200"/>
              <a:t>(</a:t>
            </a:r>
            <a:r>
              <a:rPr lang="en-US" altLang="en-US" sz="2200" i="1"/>
              <a:t>r</a:t>
            </a:r>
            <a:r>
              <a:rPr lang="en-US" altLang="en-US" sz="2200"/>
              <a:t>), ..., </a:t>
            </a:r>
            <a:r>
              <a:rPr lang="en-US" altLang="en-US" sz="2200">
                <a:latin typeface="Symbol" panose="05050102010706020507" pitchFamily="18" charset="2"/>
              </a:rPr>
              <a:t></a:t>
            </a:r>
            <a:r>
              <a:rPr lang="en-US" altLang="en-US" sz="2200" i="1" baseline="-30000"/>
              <a:t>Rn</a:t>
            </a:r>
            <a:r>
              <a:rPr lang="en-US" altLang="en-US" sz="2200"/>
              <a:t>(</a:t>
            </a:r>
            <a:r>
              <a:rPr lang="en-US" altLang="en-US" sz="2200" i="1"/>
              <a:t>r</a:t>
            </a:r>
            <a:r>
              <a:rPr lang="en-US" altLang="en-US" sz="2200"/>
              <a:t>)) = </a:t>
            </a:r>
            <a:r>
              <a:rPr lang="en-US" altLang="en-US" sz="2200" i="1"/>
              <a:t>r</a:t>
            </a:r>
          </a:p>
          <a:p>
            <a:pPr marL="609600" indent="-609600" algn="just">
              <a:buNone/>
            </a:pPr>
            <a:r>
              <a:rPr lang="en-US" altLang="en-US" sz="2400" i="1"/>
              <a:t>	</a:t>
            </a:r>
            <a:r>
              <a:rPr lang="en-US" altLang="en-US" sz="2400" b="1" i="1"/>
              <a:t>Note</a:t>
            </a:r>
            <a:r>
              <a:rPr lang="en-US" altLang="en-US" sz="2400" i="1"/>
              <a:t>: an MVD is a special case of a JD where n = 2. </a:t>
            </a:r>
          </a:p>
          <a:p>
            <a:pPr marL="609600" indent="-609600" algn="just"/>
            <a:r>
              <a:rPr lang="en-US" altLang="en-US" sz="2400"/>
              <a:t>A join dependency JD(</a:t>
            </a:r>
            <a:r>
              <a:rPr lang="en-US" altLang="en-US" sz="2400" i="1"/>
              <a:t>R</a:t>
            </a:r>
            <a:r>
              <a:rPr lang="en-US" altLang="en-US" sz="2400" baseline="-30000"/>
              <a:t>1</a:t>
            </a:r>
            <a:r>
              <a:rPr lang="en-US" altLang="en-US" sz="2400"/>
              <a:t>, </a:t>
            </a:r>
            <a:r>
              <a:rPr lang="en-US" altLang="en-US" sz="2400" i="1"/>
              <a:t>R</a:t>
            </a:r>
            <a:r>
              <a:rPr lang="en-US" altLang="en-US" sz="2400" baseline="-30000"/>
              <a:t>2</a:t>
            </a:r>
            <a:r>
              <a:rPr lang="en-US" altLang="en-US" sz="2400"/>
              <a:t>, ..., </a:t>
            </a:r>
            <a:r>
              <a:rPr lang="en-US" altLang="en-US" sz="2400" i="1"/>
              <a:t>R</a:t>
            </a:r>
            <a:r>
              <a:rPr lang="en-US" altLang="en-US" sz="2400" baseline="-30000"/>
              <a:t>n</a:t>
            </a:r>
            <a:r>
              <a:rPr lang="en-US" altLang="en-US" sz="2400"/>
              <a:t>), specified on relation schema </a:t>
            </a:r>
            <a:r>
              <a:rPr lang="en-US" altLang="en-US" sz="2400" i="1"/>
              <a:t>R</a:t>
            </a:r>
            <a:r>
              <a:rPr lang="en-US" altLang="en-US" sz="2400"/>
              <a:t>, is a </a:t>
            </a:r>
            <a:r>
              <a:rPr lang="en-US" altLang="en-US" sz="2400" b="1"/>
              <a:t>trivial JD</a:t>
            </a:r>
            <a:r>
              <a:rPr lang="en-US" altLang="en-US" sz="2400"/>
              <a:t> if one of the relation schemas </a:t>
            </a:r>
            <a:r>
              <a:rPr lang="en-US" altLang="en-US" sz="2400" i="1"/>
              <a:t>R</a:t>
            </a:r>
            <a:r>
              <a:rPr lang="en-US" altLang="en-US" sz="2400" baseline="-30000"/>
              <a:t>i</a:t>
            </a:r>
            <a:r>
              <a:rPr lang="en-US" altLang="en-US" sz="2400"/>
              <a:t> in JD(</a:t>
            </a:r>
            <a:r>
              <a:rPr lang="en-US" altLang="en-US" sz="2400" i="1"/>
              <a:t>R</a:t>
            </a:r>
            <a:r>
              <a:rPr lang="en-US" altLang="en-US" sz="2400" baseline="-30000"/>
              <a:t>1</a:t>
            </a:r>
            <a:r>
              <a:rPr lang="en-US" altLang="en-US" sz="2400"/>
              <a:t>, </a:t>
            </a:r>
            <a:r>
              <a:rPr lang="en-US" altLang="en-US" sz="2400" i="1"/>
              <a:t>R</a:t>
            </a:r>
            <a:r>
              <a:rPr lang="en-US" altLang="en-US" sz="2400" baseline="-30000"/>
              <a:t>2</a:t>
            </a:r>
            <a:r>
              <a:rPr lang="en-US" altLang="en-US" sz="2400"/>
              <a:t>, ..., </a:t>
            </a:r>
            <a:r>
              <a:rPr lang="en-US" altLang="en-US" sz="2400" i="1"/>
              <a:t>R</a:t>
            </a:r>
            <a:r>
              <a:rPr lang="en-US" altLang="en-US" sz="2400" baseline="-30000"/>
              <a:t>n</a:t>
            </a:r>
            <a:r>
              <a:rPr lang="en-US" altLang="en-US" sz="2400"/>
              <a:t>) is equal to </a:t>
            </a:r>
            <a:r>
              <a:rPr lang="en-US" altLang="en-US" sz="2400" i="1"/>
              <a:t>R</a:t>
            </a:r>
            <a:r>
              <a:rPr lang="en-US" altLang="en-US" sz="2400"/>
              <a:t>. </a:t>
            </a:r>
          </a:p>
        </p:txBody>
      </p:sp>
      <p:sp>
        <p:nvSpPr>
          <p:cNvPr id="126978" name="Slide Number Placeholder 3">
            <a:extLst>
              <a:ext uri="{FF2B5EF4-FFF2-40B4-BE49-F238E27FC236}">
                <a16:creationId xmlns:a16="http://schemas.microsoft.com/office/drawing/2014/main" id="{F5739A37-9FD3-4E3B-84C3-1E19B613A6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457C1A81-E760-4490-B764-97B1FDFD8CFC}" type="slidenum">
              <a:rPr lang="en-US" altLang="en-US" sz="1400">
                <a:solidFill>
                  <a:srgbClr val="990033"/>
                </a:solidFill>
              </a:rPr>
              <a:pPr>
                <a:spcBef>
                  <a:spcPct val="0"/>
                </a:spcBef>
                <a:buClrTx/>
                <a:buSzTx/>
                <a:buFontTx/>
                <a:buNone/>
              </a:pPr>
              <a:t>70</a:t>
            </a:fld>
            <a:endParaRPr lang="en-CA" altLang="en-US" sz="1400">
              <a:solidFill>
                <a:srgbClr val="990033"/>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a:extLst>
              <a:ext uri="{FF2B5EF4-FFF2-40B4-BE49-F238E27FC236}">
                <a16:creationId xmlns:a16="http://schemas.microsoft.com/office/drawing/2014/main" id="{7AA98EA3-7477-49E0-86A9-692A12C1CC1E}"/>
              </a:ext>
            </a:extLst>
          </p:cNvPr>
          <p:cNvSpPr>
            <a:spLocks noGrp="1" noChangeArrowheads="1"/>
          </p:cNvSpPr>
          <p:nvPr>
            <p:ph type="title"/>
          </p:nvPr>
        </p:nvSpPr>
        <p:spPr>
          <a:xfrm>
            <a:off x="1778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en-US" altLang="en-US" dirty="0">
                <a:ea typeface="Times New Roman" charset="0"/>
                <a:cs typeface="Times New Roman" charset="0"/>
              </a:rPr>
              <a:t>Join Dependencies and Fifth Normal Form (2)</a:t>
            </a:r>
          </a:p>
        </p:txBody>
      </p:sp>
      <p:sp>
        <p:nvSpPr>
          <p:cNvPr id="125956" name="Rectangle 3">
            <a:extLst>
              <a:ext uri="{FF2B5EF4-FFF2-40B4-BE49-F238E27FC236}">
                <a16:creationId xmlns:a16="http://schemas.microsoft.com/office/drawing/2014/main" id="{109F8439-C5C8-4392-BEC0-12FD85AD289A}"/>
              </a:ext>
            </a:extLst>
          </p:cNvPr>
          <p:cNvSpPr>
            <a:spLocks noGrp="1" noChangeArrowheads="1"/>
          </p:cNvSpPr>
          <p:nvPr>
            <p:ph idx="1"/>
          </p:nvPr>
        </p:nvSpPr>
        <p:spPr>
          <a:xfrm>
            <a:off x="1778000" y="1574800"/>
            <a:ext cx="8356600" cy="4978400"/>
          </a:xfrm>
        </p:spPr>
        <p:txBody>
          <a:bodyPr/>
          <a:lstStyle/>
          <a:p>
            <a:pPr marL="609600" indent="-609600" algn="just">
              <a:buNone/>
              <a:defRPr/>
            </a:pPr>
            <a:r>
              <a:rPr lang="en-US" altLang="en-US" b="1" u="sng" dirty="0">
                <a:cs typeface="Times New Roman" panose="02020603050405020304" pitchFamily="18" charset="0"/>
              </a:rPr>
              <a:t>Definition:</a:t>
            </a:r>
            <a:r>
              <a:rPr lang="en-US" altLang="en-US" b="1" dirty="0">
                <a:cs typeface="Times New Roman" panose="02020603050405020304" pitchFamily="18" charset="0"/>
              </a:rPr>
              <a:t> </a:t>
            </a:r>
          </a:p>
          <a:p>
            <a:pPr marL="609600" indent="-609600" algn="just">
              <a:defRPr/>
            </a:pPr>
            <a:r>
              <a:rPr lang="en-US" altLang="en-US" dirty="0">
                <a:cs typeface="Times New Roman" panose="02020603050405020304" pitchFamily="18" charset="0"/>
              </a:rPr>
              <a:t>A relation schema </a:t>
            </a:r>
            <a:r>
              <a:rPr lang="en-US" altLang="en-US" i="1" dirty="0">
                <a:cs typeface="Times New Roman" panose="02020603050405020304" pitchFamily="18" charset="0"/>
              </a:rPr>
              <a:t>R</a:t>
            </a:r>
            <a:r>
              <a:rPr lang="en-US" altLang="en-US" dirty="0">
                <a:cs typeface="Times New Roman" panose="02020603050405020304" pitchFamily="18" charset="0"/>
              </a:rPr>
              <a:t> is in </a:t>
            </a:r>
            <a:r>
              <a:rPr lang="en-US" altLang="en-US" b="1" dirty="0">
                <a:cs typeface="Times New Roman" panose="02020603050405020304" pitchFamily="18" charset="0"/>
              </a:rPr>
              <a:t>fifth normal form </a:t>
            </a:r>
            <a:r>
              <a:rPr lang="en-US" altLang="en-US" dirty="0">
                <a:cs typeface="Times New Roman" panose="02020603050405020304" pitchFamily="18" charset="0"/>
              </a:rPr>
              <a:t>(</a:t>
            </a:r>
            <a:r>
              <a:rPr lang="en-US" altLang="en-US" b="1" dirty="0">
                <a:cs typeface="Times New Roman" panose="02020603050405020304" pitchFamily="18" charset="0"/>
              </a:rPr>
              <a:t>5NF</a:t>
            </a:r>
            <a:r>
              <a:rPr lang="en-US" altLang="en-US" dirty="0">
                <a:cs typeface="Times New Roman" panose="02020603050405020304" pitchFamily="18" charset="0"/>
              </a:rPr>
              <a:t>) (or </a:t>
            </a:r>
            <a:r>
              <a:rPr lang="en-US" altLang="en-US" b="1" dirty="0">
                <a:cs typeface="Times New Roman" panose="02020603050405020304" pitchFamily="18" charset="0"/>
              </a:rPr>
              <a:t>Project-Join Normal Form </a:t>
            </a:r>
            <a:r>
              <a:rPr lang="en-US" altLang="en-US" dirty="0">
                <a:cs typeface="Times New Roman" panose="02020603050405020304" pitchFamily="18" charset="0"/>
              </a:rPr>
              <a:t>(</a:t>
            </a:r>
            <a:r>
              <a:rPr lang="en-US" altLang="en-US" b="1" dirty="0">
                <a:cs typeface="Times New Roman" panose="02020603050405020304" pitchFamily="18" charset="0"/>
              </a:rPr>
              <a:t>PJNF</a:t>
            </a:r>
            <a:r>
              <a:rPr lang="en-US" altLang="en-US" dirty="0">
                <a:cs typeface="Times New Roman" panose="02020603050405020304" pitchFamily="18" charset="0"/>
              </a:rPr>
              <a:t>)) with respect to a set </a:t>
            </a:r>
            <a:r>
              <a:rPr lang="en-US" altLang="en-US" i="1" dirty="0">
                <a:cs typeface="Times New Roman" panose="02020603050405020304" pitchFamily="18" charset="0"/>
              </a:rPr>
              <a:t>F</a:t>
            </a:r>
            <a:r>
              <a:rPr lang="en-US" altLang="en-US" dirty="0">
                <a:cs typeface="Times New Roman" panose="02020603050405020304" pitchFamily="18" charset="0"/>
              </a:rPr>
              <a:t> of functional, multivalued, and join dependencies if, </a:t>
            </a:r>
          </a:p>
          <a:p>
            <a:pPr marL="990600" lvl="1" indent="-533400" algn="just">
              <a:defRPr/>
            </a:pPr>
            <a:r>
              <a:rPr lang="en-US" altLang="en-US" dirty="0">
                <a:cs typeface="Times New Roman" panose="02020603050405020304" pitchFamily="18" charset="0"/>
              </a:rPr>
              <a:t>for every nontrivial join dependency JD(</a:t>
            </a:r>
            <a:r>
              <a:rPr lang="en-US" altLang="en-US" i="1" dirty="0">
                <a:cs typeface="Times New Roman" panose="02020603050405020304" pitchFamily="18" charset="0"/>
              </a:rPr>
              <a:t>R</a:t>
            </a:r>
            <a:r>
              <a:rPr lang="en-US" altLang="en-US" baseline="-30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R</a:t>
            </a:r>
            <a:r>
              <a:rPr lang="en-US" altLang="en-US" baseline="-30000" dirty="0">
                <a:cs typeface="Times New Roman" panose="02020603050405020304" pitchFamily="18" charset="0"/>
              </a:rPr>
              <a:t>2</a:t>
            </a:r>
            <a:r>
              <a:rPr lang="en-US" altLang="en-US" dirty="0">
                <a:cs typeface="Times New Roman" panose="02020603050405020304" pitchFamily="18" charset="0"/>
              </a:rPr>
              <a:t>, ..., </a:t>
            </a:r>
            <a:r>
              <a:rPr lang="en-US" altLang="en-US" i="1" dirty="0">
                <a:cs typeface="Times New Roman" panose="02020603050405020304" pitchFamily="18" charset="0"/>
              </a:rPr>
              <a:t>R</a:t>
            </a:r>
            <a:r>
              <a:rPr lang="en-US" altLang="en-US" baseline="-30000" dirty="0">
                <a:cs typeface="Times New Roman" panose="02020603050405020304" pitchFamily="18" charset="0"/>
              </a:rPr>
              <a:t>n</a:t>
            </a:r>
            <a:r>
              <a:rPr lang="en-US" altLang="en-US" dirty="0">
                <a:cs typeface="Times New Roman" panose="02020603050405020304" pitchFamily="18" charset="0"/>
              </a:rPr>
              <a:t>) in </a:t>
            </a:r>
            <a:r>
              <a:rPr lang="en-US" altLang="en-US" i="1" dirty="0">
                <a:cs typeface="Times New Roman" panose="02020603050405020304" pitchFamily="18" charset="0"/>
              </a:rPr>
              <a:t>F</a:t>
            </a:r>
            <a:r>
              <a:rPr lang="en-US" altLang="en-US" baseline="30000" dirty="0">
                <a:cs typeface="Times New Roman" panose="02020603050405020304" pitchFamily="18" charset="0"/>
              </a:rPr>
              <a:t>+</a:t>
            </a:r>
            <a:r>
              <a:rPr lang="en-US" altLang="en-US" dirty="0">
                <a:cs typeface="Times New Roman" panose="02020603050405020304" pitchFamily="18" charset="0"/>
              </a:rPr>
              <a:t> (that is, implied by </a:t>
            </a:r>
            <a:r>
              <a:rPr lang="en-US" altLang="en-US" i="1" dirty="0">
                <a:cs typeface="Times New Roman" panose="02020603050405020304" pitchFamily="18" charset="0"/>
              </a:rPr>
              <a:t>F</a:t>
            </a:r>
            <a:r>
              <a:rPr lang="en-US" altLang="en-US" dirty="0">
                <a:cs typeface="Times New Roman" panose="02020603050405020304" pitchFamily="18" charset="0"/>
              </a:rPr>
              <a:t>), </a:t>
            </a:r>
          </a:p>
          <a:p>
            <a:pPr marL="1371600" lvl="2" indent="-457200" algn="just">
              <a:defRPr/>
            </a:pPr>
            <a:r>
              <a:rPr lang="en-US" altLang="en-US" dirty="0">
                <a:cs typeface="Times New Roman" panose="02020603050405020304" pitchFamily="18" charset="0"/>
              </a:rPr>
              <a:t>every </a:t>
            </a:r>
            <a:r>
              <a:rPr lang="en-US" altLang="en-US" i="1" dirty="0" err="1">
                <a:cs typeface="Times New Roman" panose="02020603050405020304" pitchFamily="18" charset="0"/>
              </a:rPr>
              <a:t>R</a:t>
            </a:r>
            <a:r>
              <a:rPr lang="en-US" altLang="en-US" baseline="-30000" dirty="0" err="1">
                <a:cs typeface="Times New Roman" panose="02020603050405020304" pitchFamily="18" charset="0"/>
              </a:rPr>
              <a:t>i</a:t>
            </a:r>
            <a:r>
              <a:rPr lang="en-US" altLang="en-US" dirty="0">
                <a:cs typeface="Times New Roman" panose="02020603050405020304" pitchFamily="18" charset="0"/>
              </a:rPr>
              <a:t> is a </a:t>
            </a:r>
            <a:r>
              <a:rPr lang="en-US" altLang="en-US" dirty="0" err="1">
                <a:cs typeface="Times New Roman" panose="02020603050405020304" pitchFamily="18" charset="0"/>
              </a:rPr>
              <a:t>superkey</a:t>
            </a:r>
            <a:r>
              <a:rPr lang="en-US" altLang="en-US" dirty="0">
                <a:cs typeface="Times New Roman" panose="02020603050405020304" pitchFamily="18" charset="0"/>
              </a:rPr>
              <a:t> of </a:t>
            </a:r>
            <a:r>
              <a:rPr lang="en-US" altLang="en-US" i="1" dirty="0">
                <a:cs typeface="Times New Roman" panose="02020603050405020304" pitchFamily="18" charset="0"/>
              </a:rPr>
              <a:t>R</a:t>
            </a:r>
            <a:r>
              <a:rPr lang="en-US" altLang="en-US" dirty="0">
                <a:cs typeface="Times New Roman" panose="02020603050405020304" pitchFamily="18" charset="0"/>
              </a:rPr>
              <a:t>.</a:t>
            </a:r>
          </a:p>
          <a:p>
            <a:pPr marL="571500" indent="-457200" algn="just">
              <a:defRPr/>
            </a:pPr>
            <a:r>
              <a:rPr lang="en-US" altLang="en-US" sz="2400" dirty="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a:solidFill>
                  <a:srgbClr val="990033"/>
                </a:solidFill>
                <a:cs typeface="Times New Roman" panose="02020603050405020304" pitchFamily="18" charset="0"/>
              </a:rPr>
              <a:t>.</a:t>
            </a:r>
          </a:p>
        </p:txBody>
      </p:sp>
      <p:sp>
        <p:nvSpPr>
          <p:cNvPr id="129026" name="Slide Number Placeholder 3">
            <a:extLst>
              <a:ext uri="{FF2B5EF4-FFF2-40B4-BE49-F238E27FC236}">
                <a16:creationId xmlns:a16="http://schemas.microsoft.com/office/drawing/2014/main" id="{2F6E57C7-6FA0-46D9-A481-7BEB18891B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F4258D83-4732-4AE2-A5A2-44378D8B9993}" type="slidenum">
              <a:rPr lang="en-US" altLang="en-US" sz="1400">
                <a:solidFill>
                  <a:srgbClr val="990033"/>
                </a:solidFill>
              </a:rPr>
              <a:pPr>
                <a:spcBef>
                  <a:spcPct val="0"/>
                </a:spcBef>
                <a:buClrTx/>
                <a:buSzTx/>
                <a:buFontTx/>
                <a:buNone/>
              </a:pPr>
              <a:t>71</a:t>
            </a:fld>
            <a:endParaRPr lang="en-CA" altLang="en-US" sz="1400">
              <a:solidFill>
                <a:srgbClr val="990033"/>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1615890D-A65C-4170-82C7-11DDBE1A81D4}"/>
              </a:ext>
            </a:extLst>
          </p:cNvPr>
          <p:cNvSpPr>
            <a:spLocks noGrp="1" noChangeArrowheads="1"/>
          </p:cNvSpPr>
          <p:nvPr>
            <p:ph type="title"/>
          </p:nvPr>
        </p:nvSpPr>
        <p:spPr/>
        <p:txBody>
          <a:bodyPr/>
          <a:lstStyle/>
          <a:p>
            <a:pPr eaLnBrk="1" hangingPunct="1"/>
            <a:r>
              <a:rPr lang="en-US" altLang="en-US"/>
              <a:t>Chapter Summary</a:t>
            </a:r>
          </a:p>
        </p:txBody>
      </p:sp>
      <p:sp>
        <p:nvSpPr>
          <p:cNvPr id="131075" name="Rectangle 3">
            <a:extLst>
              <a:ext uri="{FF2B5EF4-FFF2-40B4-BE49-F238E27FC236}">
                <a16:creationId xmlns:a16="http://schemas.microsoft.com/office/drawing/2014/main" id="{271C1B38-5143-48D2-934A-073E6EC8F4BF}"/>
              </a:ext>
            </a:extLst>
          </p:cNvPr>
          <p:cNvSpPr>
            <a:spLocks noGrp="1" noChangeArrowheads="1"/>
          </p:cNvSpPr>
          <p:nvPr>
            <p:ph idx="1"/>
          </p:nvPr>
        </p:nvSpPr>
        <p:spPr/>
        <p:txBody>
          <a:bodyPr/>
          <a:lstStyle/>
          <a:p>
            <a:pPr eaLnBrk="1" hangingPunct="1"/>
            <a:r>
              <a:rPr lang="en-US" altLang="en-US" dirty="0"/>
              <a:t>Informal Design Guidelines for Relational Databases</a:t>
            </a:r>
          </a:p>
          <a:p>
            <a:pPr eaLnBrk="1" hangingPunct="1"/>
            <a:r>
              <a:rPr lang="en-US" altLang="en-US" dirty="0"/>
              <a:t>Functional Dependencies (FDs)</a:t>
            </a:r>
          </a:p>
          <a:p>
            <a:pPr eaLnBrk="1" hangingPunct="1"/>
            <a:r>
              <a:rPr lang="en-US" altLang="en-US" dirty="0"/>
              <a:t>Normal Forms (1NF, 2NF, 3NF)Based on Primary Keys</a:t>
            </a:r>
          </a:p>
          <a:p>
            <a:pPr eaLnBrk="1" hangingPunct="1"/>
            <a:r>
              <a:rPr lang="en-US" altLang="en-US" dirty="0"/>
              <a:t>BCNF (Boyce-Codd Normal Form)</a:t>
            </a:r>
          </a:p>
          <a:p>
            <a:pPr eaLnBrk="1" hangingPunct="1"/>
            <a:r>
              <a:rPr lang="en-US" altLang="en-US" dirty="0"/>
              <a:t>Fourth and Fifth Normal Forms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03610C-A462-4D73-BF03-F4ED57B5169C}"/>
              </a:ext>
            </a:extLst>
          </p:cNvPr>
          <p:cNvPicPr>
            <a:picLocks noGrp="1" noChangeAspect="1"/>
          </p:cNvPicPr>
          <p:nvPr>
            <p:ph idx="1"/>
          </p:nvPr>
        </p:nvPicPr>
        <p:blipFill>
          <a:blip r:embed="rId3"/>
          <a:stretch>
            <a:fillRect/>
          </a:stretch>
        </p:blipFill>
        <p:spPr>
          <a:xfrm>
            <a:off x="3875087" y="2503487"/>
            <a:ext cx="4448175" cy="3286125"/>
          </a:xfrm>
        </p:spPr>
      </p:pic>
    </p:spTree>
    <p:extLst>
      <p:ext uri="{BB962C8B-B14F-4D97-AF65-F5344CB8AC3E}">
        <p14:creationId xmlns:p14="http://schemas.microsoft.com/office/powerpoint/2010/main" val="39602961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DD45-3E31-4D12-99AB-7ED3DD7DF5BD}"/>
              </a:ext>
            </a:extLst>
          </p:cNvPr>
          <p:cNvSpPr>
            <a:spLocks noGrp="1"/>
          </p:cNvSpPr>
          <p:nvPr>
            <p:ph type="title"/>
          </p:nvPr>
        </p:nvSpPr>
        <p:spPr/>
        <p:txBody>
          <a:bodyPr/>
          <a:lstStyle/>
          <a:p>
            <a:r>
              <a:rPr lang="en-US" dirty="0"/>
              <a:t>GATE</a:t>
            </a:r>
            <a:endParaRPr lang="en-IN" dirty="0"/>
          </a:p>
        </p:txBody>
      </p:sp>
      <p:sp>
        <p:nvSpPr>
          <p:cNvPr id="3" name="Content Placeholder 2">
            <a:extLst>
              <a:ext uri="{FF2B5EF4-FFF2-40B4-BE49-F238E27FC236}">
                <a16:creationId xmlns:a16="http://schemas.microsoft.com/office/drawing/2014/main" id="{8FED9C01-C08A-469C-BE37-D1F694DC1759}"/>
              </a:ext>
            </a:extLst>
          </p:cNvPr>
          <p:cNvSpPr>
            <a:spLocks noGrp="1"/>
          </p:cNvSpPr>
          <p:nvPr>
            <p:ph idx="1"/>
          </p:nvPr>
        </p:nvSpPr>
        <p:spPr>
          <a:xfrm>
            <a:off x="1069848" y="1782305"/>
            <a:ext cx="10058400" cy="4389895"/>
          </a:xfrm>
        </p:spPr>
        <p:txBody>
          <a:bodyPr/>
          <a:lstStyle/>
          <a:p>
            <a:r>
              <a:rPr lang="en-US" dirty="0"/>
              <a:t>1. R(ABCDE) , FD={  AC-&gt; E,   C-&gt;D,  D-&gt; A  }</a:t>
            </a:r>
          </a:p>
          <a:p>
            <a:r>
              <a:rPr lang="en-US" dirty="0"/>
              <a:t>Key? </a:t>
            </a:r>
          </a:p>
          <a:p>
            <a:endParaRPr lang="en-US" dirty="0"/>
          </a:p>
          <a:p>
            <a:endParaRPr lang="en-US" dirty="0"/>
          </a:p>
          <a:p>
            <a:endParaRPr lang="en-US" dirty="0"/>
          </a:p>
          <a:p>
            <a:r>
              <a:rPr lang="en-US" dirty="0"/>
              <a:t>2.  R(ABCDE) , F={ AC-&gt;E, B-&gt; D , E-&gt;A}     </a:t>
            </a:r>
          </a:p>
          <a:p>
            <a:r>
              <a:rPr lang="en-US" dirty="0"/>
              <a:t>Is it in 2NF? </a:t>
            </a:r>
          </a:p>
          <a:p>
            <a:r>
              <a:rPr lang="en-US" dirty="0"/>
              <a:t>Make it to 2 </a:t>
            </a:r>
            <a:r>
              <a:rPr lang="en-US" dirty="0" err="1"/>
              <a:t>Nf</a:t>
            </a:r>
            <a:r>
              <a:rPr lang="en-US" dirty="0"/>
              <a:t>?</a:t>
            </a:r>
          </a:p>
          <a:p>
            <a:endParaRPr lang="en-IN" dirty="0"/>
          </a:p>
        </p:txBody>
      </p:sp>
    </p:spTree>
    <p:extLst>
      <p:ext uri="{BB962C8B-B14F-4D97-AF65-F5344CB8AC3E}">
        <p14:creationId xmlns:p14="http://schemas.microsoft.com/office/powerpoint/2010/main" val="17608091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4088-EDA0-45D4-900B-228E18B02725}"/>
              </a:ext>
            </a:extLst>
          </p:cNvPr>
          <p:cNvSpPr>
            <a:spLocks noGrp="1"/>
          </p:cNvSpPr>
          <p:nvPr>
            <p:ph type="title"/>
          </p:nvPr>
        </p:nvSpPr>
        <p:spPr/>
        <p:txBody>
          <a:bodyPr/>
          <a:lstStyle/>
          <a:p>
            <a:r>
              <a:rPr lang="en-US" dirty="0"/>
              <a:t>solved</a:t>
            </a:r>
            <a:endParaRPr lang="en-IN" dirty="0"/>
          </a:p>
        </p:txBody>
      </p:sp>
      <p:sp>
        <p:nvSpPr>
          <p:cNvPr id="3" name="Content Placeholder 2">
            <a:extLst>
              <a:ext uri="{FF2B5EF4-FFF2-40B4-BE49-F238E27FC236}">
                <a16:creationId xmlns:a16="http://schemas.microsoft.com/office/drawing/2014/main" id="{77BA938B-721E-42A2-B84E-E6655DBFE6D8}"/>
              </a:ext>
            </a:extLst>
          </p:cNvPr>
          <p:cNvSpPr>
            <a:spLocks noGrp="1"/>
          </p:cNvSpPr>
          <p:nvPr>
            <p:ph idx="1"/>
          </p:nvPr>
        </p:nvSpPr>
        <p:spPr/>
        <p:txBody>
          <a:bodyPr>
            <a:normAutofit/>
          </a:bodyPr>
          <a:lstStyle/>
          <a:p>
            <a:r>
              <a:rPr lang="en-US" dirty="0"/>
              <a:t>1)  In R(ABCDE)       fd1: AC-&gt;E , fd2: C-&gt;D , fd3: D-&gt;A</a:t>
            </a:r>
          </a:p>
          <a:p>
            <a:r>
              <a:rPr lang="en-IN" dirty="0"/>
              <a:t>“B” is not used in FDs , so the key must be attached with B</a:t>
            </a:r>
          </a:p>
          <a:p>
            <a:r>
              <a:rPr lang="en-IN" dirty="0"/>
              <a:t>Find key  covering with R1(ACDE),    A -&gt; A,E</a:t>
            </a:r>
          </a:p>
          <a:p>
            <a:r>
              <a:rPr lang="en-IN" dirty="0"/>
              <a:t>                                                                C-&gt;C,D,E &amp; A (transitive c-&gt;d, d-&gt;a =&gt; c-&gt;a)</a:t>
            </a:r>
          </a:p>
          <a:p>
            <a:r>
              <a:rPr lang="en-IN" dirty="0"/>
              <a:t>                                                                D-&gt; D</a:t>
            </a:r>
            <a:r>
              <a:rPr lang="en-IN"/>
              <a:t>, A, E</a:t>
            </a:r>
            <a:endParaRPr lang="en-IN" dirty="0"/>
          </a:p>
          <a:p>
            <a:endParaRPr lang="en-IN" dirty="0"/>
          </a:p>
          <a:p>
            <a:r>
              <a:rPr lang="en-IN" dirty="0"/>
              <a:t>Therefore, C is the key for R1(ACDE)</a:t>
            </a:r>
          </a:p>
          <a:p>
            <a:r>
              <a:rPr lang="en-IN" dirty="0"/>
              <a:t>And BC is the key for  R(ABCDE)</a:t>
            </a:r>
          </a:p>
        </p:txBody>
      </p:sp>
    </p:spTree>
    <p:extLst>
      <p:ext uri="{BB962C8B-B14F-4D97-AF65-F5344CB8AC3E}">
        <p14:creationId xmlns:p14="http://schemas.microsoft.com/office/powerpoint/2010/main" val="15459980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6E67-C27F-45A4-9DBA-E4AE76940212}"/>
              </a:ext>
            </a:extLst>
          </p:cNvPr>
          <p:cNvSpPr>
            <a:spLocks noGrp="1"/>
          </p:cNvSpPr>
          <p:nvPr>
            <p:ph type="title"/>
          </p:nvPr>
        </p:nvSpPr>
        <p:spPr/>
        <p:txBody>
          <a:bodyPr/>
          <a:lstStyle/>
          <a:p>
            <a:r>
              <a:rPr lang="en-US" dirty="0"/>
              <a:t>SOLVED</a:t>
            </a:r>
            <a:endParaRPr lang="en-IN" dirty="0"/>
          </a:p>
        </p:txBody>
      </p:sp>
      <p:sp>
        <p:nvSpPr>
          <p:cNvPr id="3" name="Content Placeholder 2">
            <a:extLst>
              <a:ext uri="{FF2B5EF4-FFF2-40B4-BE49-F238E27FC236}">
                <a16:creationId xmlns:a16="http://schemas.microsoft.com/office/drawing/2014/main" id="{F9C7B731-C670-4564-A183-FB3F02090212}"/>
              </a:ext>
            </a:extLst>
          </p:cNvPr>
          <p:cNvSpPr>
            <a:spLocks noGrp="1"/>
          </p:cNvSpPr>
          <p:nvPr>
            <p:ph idx="1"/>
          </p:nvPr>
        </p:nvSpPr>
        <p:spPr/>
        <p:txBody>
          <a:bodyPr>
            <a:normAutofit fontScale="92500" lnSpcReduction="10000"/>
          </a:bodyPr>
          <a:lstStyle/>
          <a:p>
            <a:r>
              <a:rPr lang="en-US" dirty="0"/>
              <a:t>2.       R(ABCDE) , F={ AC-&gt;E, B-&gt; D , E-&gt;A}     </a:t>
            </a:r>
          </a:p>
          <a:p>
            <a:r>
              <a:rPr lang="en-IN" dirty="0"/>
              <a:t>Find key:   A-&gt; A, E                  B-&gt;B,D          C-&gt;C,E,A     =&gt; BC -&gt; BDCEA</a:t>
            </a:r>
          </a:p>
          <a:p>
            <a:r>
              <a:rPr lang="en-IN" dirty="0"/>
              <a:t>Therefore BC is the key.</a:t>
            </a:r>
          </a:p>
          <a:p>
            <a:r>
              <a:rPr lang="en-IN" dirty="0"/>
              <a:t>R( </a:t>
            </a:r>
            <a:r>
              <a:rPr lang="en-IN" u="sng" dirty="0"/>
              <a:t>BC</a:t>
            </a:r>
            <a:r>
              <a:rPr lang="en-IN" dirty="0"/>
              <a:t>, A, D, E)</a:t>
            </a:r>
          </a:p>
          <a:p>
            <a:r>
              <a:rPr lang="en-IN" dirty="0"/>
              <a:t>Fd1: AC-&gt;E,  fd2: B-&gt;D  , Fd3:  E-&gt;A</a:t>
            </a:r>
          </a:p>
          <a:p>
            <a:r>
              <a:rPr lang="en-IN" dirty="0"/>
              <a:t>A D E -&gt; non keys</a:t>
            </a:r>
          </a:p>
          <a:p>
            <a:r>
              <a:rPr lang="en-IN" dirty="0"/>
              <a:t>A must be </a:t>
            </a:r>
            <a:r>
              <a:rPr lang="en-IN" dirty="0" err="1"/>
              <a:t>ffd</a:t>
            </a:r>
            <a:r>
              <a:rPr lang="en-IN" dirty="0"/>
              <a:t> on BC  ,  x 2NF</a:t>
            </a:r>
          </a:p>
          <a:p>
            <a:r>
              <a:rPr lang="en-IN" dirty="0"/>
              <a:t>R1( </a:t>
            </a:r>
            <a:r>
              <a:rPr lang="en-IN" u="sng" dirty="0"/>
              <a:t>BC</a:t>
            </a:r>
            <a:r>
              <a:rPr lang="en-IN" dirty="0"/>
              <a:t>, A, E)   fd1,fd3  , R2( </a:t>
            </a:r>
            <a:r>
              <a:rPr lang="en-IN" u="sng" dirty="0"/>
              <a:t>B</a:t>
            </a:r>
            <a:r>
              <a:rPr lang="en-IN" dirty="0"/>
              <a:t>,D) fd2 </a:t>
            </a:r>
          </a:p>
          <a:p>
            <a:r>
              <a:rPr lang="en-IN" dirty="0"/>
              <a:t>R1 is still not in 2 NF</a:t>
            </a:r>
          </a:p>
          <a:p>
            <a:r>
              <a:rPr lang="en-IN" dirty="0"/>
              <a:t>R1(</a:t>
            </a:r>
            <a:r>
              <a:rPr lang="en-IN" u="sng" dirty="0"/>
              <a:t>BC</a:t>
            </a:r>
            <a:r>
              <a:rPr lang="en-IN" dirty="0"/>
              <a:t>) , R3( A</a:t>
            </a:r>
            <a:r>
              <a:rPr lang="en-IN" u="sng" dirty="0"/>
              <a:t>C</a:t>
            </a:r>
            <a:r>
              <a:rPr lang="en-IN" dirty="0"/>
              <a:t>E)  in 2 NF</a:t>
            </a:r>
          </a:p>
          <a:p>
            <a:endParaRPr lang="en-IN" dirty="0"/>
          </a:p>
          <a:p>
            <a:endParaRPr lang="en-IN" dirty="0"/>
          </a:p>
        </p:txBody>
      </p:sp>
      <p:sp>
        <p:nvSpPr>
          <p:cNvPr id="5" name="TextBox 4">
            <a:extLst>
              <a:ext uri="{FF2B5EF4-FFF2-40B4-BE49-F238E27FC236}">
                <a16:creationId xmlns:a16="http://schemas.microsoft.com/office/drawing/2014/main" id="{F3B8C65D-5BAD-40BA-AA60-DB6452C48030}"/>
              </a:ext>
            </a:extLst>
          </p:cNvPr>
          <p:cNvSpPr txBox="1"/>
          <p:nvPr/>
        </p:nvSpPr>
        <p:spPr>
          <a:xfrm>
            <a:off x="8411706" y="3777472"/>
            <a:ext cx="6098582" cy="369332"/>
          </a:xfrm>
          <a:prstGeom prst="rect">
            <a:avLst/>
          </a:prstGeom>
          <a:noFill/>
        </p:spPr>
        <p:txBody>
          <a:bodyPr wrap="square">
            <a:spAutoFit/>
          </a:bodyPr>
          <a:lstStyle/>
          <a:p>
            <a:r>
              <a:rPr lang="en-IN" dirty="0"/>
              <a:t>R( </a:t>
            </a:r>
            <a:r>
              <a:rPr lang="en-IN" u="sng" dirty="0"/>
              <a:t>BC</a:t>
            </a:r>
            <a:r>
              <a:rPr lang="en-IN" dirty="0"/>
              <a:t>, A, D, E)</a:t>
            </a:r>
          </a:p>
        </p:txBody>
      </p:sp>
      <p:cxnSp>
        <p:nvCxnSpPr>
          <p:cNvPr id="13" name="Straight Connector 12">
            <a:extLst>
              <a:ext uri="{FF2B5EF4-FFF2-40B4-BE49-F238E27FC236}">
                <a16:creationId xmlns:a16="http://schemas.microsoft.com/office/drawing/2014/main" id="{2BA45344-5B7E-4A79-8460-4796953B1BD4}"/>
              </a:ext>
            </a:extLst>
          </p:cNvPr>
          <p:cNvCxnSpPr/>
          <p:nvPr/>
        </p:nvCxnSpPr>
        <p:spPr>
          <a:xfrm>
            <a:off x="9020014" y="3962138"/>
            <a:ext cx="0" cy="454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2A76D5-8688-44A1-A1F3-5F59FF8D6E34}"/>
              </a:ext>
            </a:extLst>
          </p:cNvPr>
          <p:cNvCxnSpPr/>
          <p:nvPr/>
        </p:nvCxnSpPr>
        <p:spPr>
          <a:xfrm>
            <a:off x="9020014" y="4417017"/>
            <a:ext cx="7904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B1A80C-28AA-4215-8290-4E8E56CAEDDE}"/>
              </a:ext>
            </a:extLst>
          </p:cNvPr>
          <p:cNvCxnSpPr/>
          <p:nvPr/>
        </p:nvCxnSpPr>
        <p:spPr>
          <a:xfrm flipV="1">
            <a:off x="9841424" y="4146804"/>
            <a:ext cx="0" cy="27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C5A7C5-14A4-4534-AAE9-50305194D525}"/>
              </a:ext>
            </a:extLst>
          </p:cNvPr>
          <p:cNvCxnSpPr/>
          <p:nvPr/>
        </p:nvCxnSpPr>
        <p:spPr>
          <a:xfrm>
            <a:off x="9249905" y="3322593"/>
            <a:ext cx="0" cy="454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CE403A-0C89-4A25-A68B-002CF73A270A}"/>
              </a:ext>
            </a:extLst>
          </p:cNvPr>
          <p:cNvCxnSpPr>
            <a:cxnSpLocks/>
          </p:cNvCxnSpPr>
          <p:nvPr/>
        </p:nvCxnSpPr>
        <p:spPr>
          <a:xfrm>
            <a:off x="9249905" y="3322593"/>
            <a:ext cx="591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C1E1BF7-0160-44D4-BE58-C07DDAB7BC42}"/>
              </a:ext>
            </a:extLst>
          </p:cNvPr>
          <p:cNvCxnSpPr/>
          <p:nvPr/>
        </p:nvCxnSpPr>
        <p:spPr>
          <a:xfrm>
            <a:off x="9810427" y="3322593"/>
            <a:ext cx="0" cy="45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0FDA5E-6C83-45F8-B677-3D2D5A30751A}"/>
              </a:ext>
            </a:extLst>
          </p:cNvPr>
          <p:cNvCxnSpPr>
            <a:cxnSpLocks/>
          </p:cNvCxnSpPr>
          <p:nvPr/>
        </p:nvCxnSpPr>
        <p:spPr>
          <a:xfrm>
            <a:off x="8844366" y="3550032"/>
            <a:ext cx="0" cy="303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AFA869-3B30-4085-80C4-15F1C8B7CDF5}"/>
              </a:ext>
            </a:extLst>
          </p:cNvPr>
          <p:cNvCxnSpPr>
            <a:cxnSpLocks/>
          </p:cNvCxnSpPr>
          <p:nvPr/>
        </p:nvCxnSpPr>
        <p:spPr>
          <a:xfrm>
            <a:off x="9545664" y="3550032"/>
            <a:ext cx="0" cy="37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9AE3F6-3B60-4210-8638-13A83B0098A1}"/>
              </a:ext>
            </a:extLst>
          </p:cNvPr>
          <p:cNvCxnSpPr>
            <a:cxnSpLocks/>
          </p:cNvCxnSpPr>
          <p:nvPr/>
        </p:nvCxnSpPr>
        <p:spPr>
          <a:xfrm>
            <a:off x="8823701" y="3550032"/>
            <a:ext cx="721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2734F7E-E1D6-4F03-9557-FDF06AE3CB39}"/>
              </a:ext>
            </a:extLst>
          </p:cNvPr>
          <p:cNvCxnSpPr/>
          <p:nvPr/>
        </p:nvCxnSpPr>
        <p:spPr>
          <a:xfrm>
            <a:off x="9249905" y="3398422"/>
            <a:ext cx="0" cy="45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277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193D-094E-404C-8F33-43A2482443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D488CF-43D0-45F2-8EB6-66380C88419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AE66D17-D104-42FB-9FD6-A231259A21BF}"/>
              </a:ext>
            </a:extLst>
          </p:cNvPr>
          <p:cNvPicPr>
            <a:picLocks noChangeAspect="1"/>
          </p:cNvPicPr>
          <p:nvPr/>
        </p:nvPicPr>
        <p:blipFill>
          <a:blip r:embed="rId2"/>
          <a:stretch>
            <a:fillRect/>
          </a:stretch>
        </p:blipFill>
        <p:spPr>
          <a:xfrm>
            <a:off x="3848100" y="2152650"/>
            <a:ext cx="4495800" cy="2552700"/>
          </a:xfrm>
          <a:prstGeom prst="rect">
            <a:avLst/>
          </a:prstGeom>
        </p:spPr>
      </p:pic>
    </p:spTree>
    <p:extLst>
      <p:ext uri="{BB962C8B-B14F-4D97-AF65-F5344CB8AC3E}">
        <p14:creationId xmlns:p14="http://schemas.microsoft.com/office/powerpoint/2010/main" val="3286338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AD9F-9C3A-4F1D-A9EF-F4D9AE6858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D18D7F-7895-4A86-BD6A-2558BB95B57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6934997-5B4D-437B-9CCE-E1F1DD468335}"/>
              </a:ext>
            </a:extLst>
          </p:cNvPr>
          <p:cNvPicPr>
            <a:picLocks noChangeAspect="1"/>
          </p:cNvPicPr>
          <p:nvPr/>
        </p:nvPicPr>
        <p:blipFill>
          <a:blip r:embed="rId2"/>
          <a:stretch>
            <a:fillRect/>
          </a:stretch>
        </p:blipFill>
        <p:spPr>
          <a:xfrm>
            <a:off x="3638550" y="2085975"/>
            <a:ext cx="4914900" cy="2686050"/>
          </a:xfrm>
          <a:prstGeom prst="rect">
            <a:avLst/>
          </a:prstGeom>
        </p:spPr>
      </p:pic>
    </p:spTree>
    <p:extLst>
      <p:ext uri="{BB962C8B-B14F-4D97-AF65-F5344CB8AC3E}">
        <p14:creationId xmlns:p14="http://schemas.microsoft.com/office/powerpoint/2010/main" val="8049451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8A85-F4D0-49CA-AD11-2FC62312696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36038E8-4F6E-4067-9AB3-57B5F5F7A2B0}"/>
              </a:ext>
            </a:extLst>
          </p:cNvPr>
          <p:cNvPicPr>
            <a:picLocks noGrp="1" noChangeAspect="1"/>
          </p:cNvPicPr>
          <p:nvPr>
            <p:ph idx="1"/>
          </p:nvPr>
        </p:nvPicPr>
        <p:blipFill>
          <a:blip r:embed="rId2"/>
          <a:stretch>
            <a:fillRect/>
          </a:stretch>
        </p:blipFill>
        <p:spPr>
          <a:xfrm>
            <a:off x="3575050" y="3032125"/>
            <a:ext cx="5048250" cy="2228850"/>
          </a:xfrm>
        </p:spPr>
      </p:pic>
    </p:spTree>
    <p:extLst>
      <p:ext uri="{BB962C8B-B14F-4D97-AF65-F5344CB8AC3E}">
        <p14:creationId xmlns:p14="http://schemas.microsoft.com/office/powerpoint/2010/main" val="294323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6142-28B6-4A44-A9DD-792EADAB5274}"/>
              </a:ext>
            </a:extLst>
          </p:cNvPr>
          <p:cNvSpPr>
            <a:spLocks noGrp="1"/>
          </p:cNvSpPr>
          <p:nvPr>
            <p:ph type="title"/>
          </p:nvPr>
        </p:nvSpPr>
        <p:spPr>
          <a:xfrm>
            <a:off x="718155" y="365408"/>
            <a:ext cx="10058400" cy="640783"/>
          </a:xfrm>
        </p:spPr>
        <p:txBody>
          <a:bodyPr>
            <a:normAutofit fontScale="90000"/>
          </a:bodyPr>
          <a:lstStyle/>
          <a:p>
            <a:r>
              <a:rPr lang="en-US" altLang="en-US" dirty="0"/>
              <a:t>Design Guidelines…</a:t>
            </a:r>
            <a:endParaRPr lang="en-IN" dirty="0"/>
          </a:p>
        </p:txBody>
      </p:sp>
      <p:sp>
        <p:nvSpPr>
          <p:cNvPr id="3" name="Content Placeholder 2">
            <a:extLst>
              <a:ext uri="{FF2B5EF4-FFF2-40B4-BE49-F238E27FC236}">
                <a16:creationId xmlns:a16="http://schemas.microsoft.com/office/drawing/2014/main" id="{FDD2B29A-D1ED-4D30-BA0C-7DEFD696C782}"/>
              </a:ext>
            </a:extLst>
          </p:cNvPr>
          <p:cNvSpPr>
            <a:spLocks noGrp="1"/>
          </p:cNvSpPr>
          <p:nvPr>
            <p:ph idx="1"/>
          </p:nvPr>
        </p:nvSpPr>
        <p:spPr>
          <a:xfrm>
            <a:off x="1066800" y="1025183"/>
            <a:ext cx="10058400" cy="4807634"/>
          </a:xfrm>
        </p:spPr>
        <p:txBody>
          <a:bodyPr>
            <a:noAutofit/>
          </a:bodyPr>
          <a:lstStyle/>
          <a:p>
            <a:pPr eaLnBrk="1" hangingPunct="1">
              <a:lnSpc>
                <a:spcPct val="90000"/>
              </a:lnSpc>
            </a:pPr>
            <a:r>
              <a:rPr lang="en-US" altLang="en-US" sz="2200" dirty="0"/>
              <a:t>Bad designs for a relational database may result in erroneous results for certain JOIN operations</a:t>
            </a:r>
          </a:p>
          <a:p>
            <a:pPr eaLnBrk="1" hangingPunct="1">
              <a:lnSpc>
                <a:spcPct val="90000"/>
              </a:lnSpc>
            </a:pPr>
            <a:r>
              <a:rPr lang="en-US" altLang="en-US" sz="2200" dirty="0"/>
              <a:t>The "lossless join" property is used to guarantee meaningful results for join operations </a:t>
            </a:r>
          </a:p>
          <a:p>
            <a:pPr eaLnBrk="1" hangingPunct="1">
              <a:lnSpc>
                <a:spcPct val="90000"/>
              </a:lnSpc>
            </a:pPr>
            <a:r>
              <a:rPr lang="en-US" altLang="en-US" sz="2200" dirty="0"/>
              <a:t>GUIDELINE 4:   [ spurious tuples  - Avoid at any cost ]</a:t>
            </a:r>
          </a:p>
          <a:p>
            <a:pPr lvl="1" eaLnBrk="1" hangingPunct="1">
              <a:lnSpc>
                <a:spcPct val="90000"/>
              </a:lnSpc>
            </a:pPr>
            <a:r>
              <a:rPr lang="en-US" altLang="en-US" sz="2200" dirty="0"/>
              <a:t>The relations should be designed to satisfy the lossless join condition.</a:t>
            </a:r>
          </a:p>
          <a:p>
            <a:pPr lvl="1" eaLnBrk="1" hangingPunct="1">
              <a:lnSpc>
                <a:spcPct val="90000"/>
              </a:lnSpc>
            </a:pPr>
            <a:r>
              <a:rPr lang="en-US" altLang="en-US" sz="2200" dirty="0"/>
              <a:t>No spurious tuples should be generated by doing a natural-join of any relations.</a:t>
            </a:r>
          </a:p>
          <a:p>
            <a:pPr marL="457200" indent="-457200" eaLnBrk="1" hangingPunct="1"/>
            <a:r>
              <a:rPr lang="en-US" altLang="en-US" sz="2200" dirty="0"/>
              <a:t>There are two important properties of decompositions: </a:t>
            </a:r>
          </a:p>
          <a:p>
            <a:pPr marL="876300" lvl="1" indent="-419100" eaLnBrk="1" hangingPunct="1">
              <a:buSzTx/>
              <a:buFont typeface="Wingdings" panose="05000000000000000000" pitchFamily="2" charset="2"/>
              <a:buAutoNum type="alphaLcParenR"/>
            </a:pPr>
            <a:r>
              <a:rPr lang="en-US" altLang="en-US" sz="2200" dirty="0"/>
              <a:t>Non-additive or </a:t>
            </a:r>
            <a:r>
              <a:rPr lang="en-US" altLang="en-US" sz="2200" dirty="0" err="1"/>
              <a:t>losslessness</a:t>
            </a:r>
            <a:r>
              <a:rPr lang="en-US" altLang="en-US" sz="2200" dirty="0"/>
              <a:t> of the corresponding join</a:t>
            </a:r>
          </a:p>
          <a:p>
            <a:pPr marL="876300" lvl="1" indent="-419100" eaLnBrk="1" hangingPunct="1">
              <a:buSzTx/>
              <a:buFont typeface="Wingdings" panose="05000000000000000000" pitchFamily="2" charset="2"/>
              <a:buAutoNum type="alphaLcParenR"/>
            </a:pPr>
            <a:r>
              <a:rPr lang="en-US" altLang="en-US" sz="2200" dirty="0"/>
              <a:t>Preservation of the functional dependencies. </a:t>
            </a:r>
          </a:p>
          <a:p>
            <a:pPr marL="457200" indent="-457200" eaLnBrk="1" hangingPunct="1"/>
            <a:r>
              <a:rPr lang="en-US" altLang="en-US" sz="2200" dirty="0"/>
              <a:t>Note that:</a:t>
            </a:r>
          </a:p>
          <a:p>
            <a:pPr marL="876300" lvl="1" indent="-419100" eaLnBrk="1" hangingPunct="1"/>
            <a:r>
              <a:rPr lang="en-US" altLang="en-US" sz="2200" dirty="0"/>
              <a:t>Property (a) is extremely important and </a:t>
            </a:r>
            <a:r>
              <a:rPr lang="en-US" altLang="en-US" sz="2200" i="1" u="sng" dirty="0"/>
              <a:t>cannot</a:t>
            </a:r>
            <a:r>
              <a:rPr lang="en-US" altLang="en-US" sz="2200" u="sng" dirty="0"/>
              <a:t> </a:t>
            </a:r>
            <a:r>
              <a:rPr lang="en-US" altLang="en-US" sz="2200" dirty="0"/>
              <a:t>be sacrificed.</a:t>
            </a:r>
          </a:p>
          <a:p>
            <a:pPr marL="876300" lvl="1" indent="-419100" eaLnBrk="1" hangingPunct="1"/>
            <a:r>
              <a:rPr lang="en-US" altLang="en-US" sz="2200" dirty="0"/>
              <a:t>Property (b) is less stringent and may be sacrificed. </a:t>
            </a:r>
          </a:p>
          <a:p>
            <a:pPr lvl="1" eaLnBrk="1" hangingPunct="1">
              <a:lnSpc>
                <a:spcPct val="90000"/>
              </a:lnSpc>
            </a:pPr>
            <a:endParaRPr lang="en-US" altLang="en-US" sz="2200" dirty="0"/>
          </a:p>
          <a:p>
            <a:endParaRPr lang="en-IN" sz="2200" dirty="0"/>
          </a:p>
        </p:txBody>
      </p:sp>
    </p:spTree>
    <p:extLst>
      <p:ext uri="{BB962C8B-B14F-4D97-AF65-F5344CB8AC3E}">
        <p14:creationId xmlns:p14="http://schemas.microsoft.com/office/powerpoint/2010/main" val="249271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11E6-2CD2-4BBC-8351-03DF1721E0A0}"/>
              </a:ext>
            </a:extLst>
          </p:cNvPr>
          <p:cNvSpPr>
            <a:spLocks noGrp="1"/>
          </p:cNvSpPr>
          <p:nvPr>
            <p:ph type="title"/>
          </p:nvPr>
        </p:nvSpPr>
        <p:spPr>
          <a:xfrm>
            <a:off x="1097280" y="286603"/>
            <a:ext cx="10058400" cy="641865"/>
          </a:xfrm>
        </p:spPr>
        <p:txBody>
          <a:bodyPr>
            <a:normAutofit fontScale="90000"/>
          </a:bodyPr>
          <a:lstStyle/>
          <a:p>
            <a:r>
              <a:rPr lang="en-US" dirty="0"/>
              <a:t>Schema Refinement</a:t>
            </a:r>
            <a:endParaRPr lang="en-IN" dirty="0"/>
          </a:p>
        </p:txBody>
      </p:sp>
      <p:sp>
        <p:nvSpPr>
          <p:cNvPr id="3" name="Content Placeholder 2">
            <a:extLst>
              <a:ext uri="{FF2B5EF4-FFF2-40B4-BE49-F238E27FC236}">
                <a16:creationId xmlns:a16="http://schemas.microsoft.com/office/drawing/2014/main" id="{AF2C8446-484B-4586-A3CD-76E2ECD6C19C}"/>
              </a:ext>
            </a:extLst>
          </p:cNvPr>
          <p:cNvSpPr>
            <a:spLocks noGrp="1"/>
          </p:cNvSpPr>
          <p:nvPr>
            <p:ph idx="1"/>
          </p:nvPr>
        </p:nvSpPr>
        <p:spPr>
          <a:xfrm>
            <a:off x="1097280" y="1845733"/>
            <a:ext cx="10058400" cy="4725663"/>
          </a:xfrm>
        </p:spPr>
        <p:txBody>
          <a:bodyPr>
            <a:noAutofit/>
          </a:bodyPr>
          <a:lstStyle/>
          <a:p>
            <a:pPr algn="l"/>
            <a:r>
              <a:rPr lang="en-US" sz="2400" b="0" i="0" u="none" strike="noStrike" baseline="0" dirty="0">
                <a:latin typeface="Comic Sans MS" panose="030F0702030302020204" pitchFamily="66" charset="0"/>
              </a:rPr>
              <a:t>The purpose of Schema refinement is used for a refinement</a:t>
            </a:r>
          </a:p>
          <a:p>
            <a:pPr algn="l"/>
            <a:r>
              <a:rPr lang="en-US" sz="2400" b="0" i="0" u="none" strike="noStrike" baseline="0" dirty="0">
                <a:latin typeface="Comic Sans MS" panose="030F0702030302020204" pitchFamily="66" charset="0"/>
              </a:rPr>
              <a:t>approach based on decompositions. Redundant storage of information (i.e. duplication of</a:t>
            </a:r>
          </a:p>
          <a:p>
            <a:pPr algn="l"/>
            <a:r>
              <a:rPr lang="en-US" sz="2400" b="0" i="0" u="none" strike="noStrike" baseline="0" dirty="0">
                <a:latin typeface="Comic Sans MS" panose="030F0702030302020204" pitchFamily="66" charset="0"/>
              </a:rPr>
              <a:t>data) is main cause of problem. This redundancy is eliminated by decompose the relation.</a:t>
            </a:r>
          </a:p>
          <a:p>
            <a:pPr algn="l"/>
            <a:r>
              <a:rPr lang="en-US" sz="2400" dirty="0">
                <a:solidFill>
                  <a:srgbClr val="0070C0"/>
                </a:solidFill>
                <a:latin typeface="Comic Sans MS" panose="030F0702030302020204" pitchFamily="66" charset="0"/>
              </a:rPr>
              <a:t>How do we do that ????</a:t>
            </a:r>
          </a:p>
          <a:p>
            <a:pPr algn="l"/>
            <a:endParaRPr lang="en-US" sz="2400" dirty="0">
              <a:latin typeface="Comic Sans MS" panose="030F0702030302020204" pitchFamily="66" charset="0"/>
            </a:endParaRPr>
          </a:p>
          <a:p>
            <a:pPr algn="l"/>
            <a:r>
              <a:rPr lang="en-US" sz="2400" dirty="0">
                <a:latin typeface="Comic Sans MS" panose="030F0702030302020204" pitchFamily="66" charset="0"/>
              </a:rPr>
              <a:t>1. Avoid redundancies </a:t>
            </a:r>
            <a:r>
              <a:rPr lang="en-US" sz="2400" dirty="0" err="1">
                <a:latin typeface="Comic Sans MS" panose="030F0702030302020204" pitchFamily="66" charset="0"/>
              </a:rPr>
              <a:t>wrt</a:t>
            </a:r>
            <a:r>
              <a:rPr lang="en-US" sz="2400" dirty="0">
                <a:latin typeface="Comic Sans MS" panose="030F0702030302020204" pitchFamily="66" charset="0"/>
              </a:rPr>
              <a:t> storage and manipulating </a:t>
            </a:r>
            <a:r>
              <a:rPr lang="en-US" sz="2400" dirty="0" err="1">
                <a:latin typeface="Comic Sans MS" panose="030F0702030302020204" pitchFamily="66" charset="0"/>
              </a:rPr>
              <a:t>anamolies</a:t>
            </a:r>
            <a:r>
              <a:rPr lang="en-US" sz="2400" dirty="0">
                <a:latin typeface="Comic Sans MS" panose="030F0702030302020204" pitchFamily="66" charset="0"/>
              </a:rPr>
              <a:t> using decomposition</a:t>
            </a:r>
          </a:p>
          <a:p>
            <a:pPr algn="l"/>
            <a:r>
              <a:rPr lang="en-US" sz="2400" dirty="0">
                <a:latin typeface="Comic Sans MS" panose="030F0702030302020204" pitchFamily="66" charset="0"/>
              </a:rPr>
              <a:t>2. Decomposing the tables using functional dependencies &amp; normal forms </a:t>
            </a:r>
            <a:endParaRPr lang="en-IN" sz="2400" dirty="0"/>
          </a:p>
        </p:txBody>
      </p:sp>
    </p:spTree>
    <p:extLst>
      <p:ext uri="{BB962C8B-B14F-4D97-AF65-F5344CB8AC3E}">
        <p14:creationId xmlns:p14="http://schemas.microsoft.com/office/powerpoint/2010/main" val="1662467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DDC2F608D2FB4EBD8DD28B537063C7" ma:contentTypeVersion="14" ma:contentTypeDescription="Create a new document." ma:contentTypeScope="" ma:versionID="5e4f0adfbda8494574ed6144113bfd56">
  <xsd:schema xmlns:xsd="http://www.w3.org/2001/XMLSchema" xmlns:xs="http://www.w3.org/2001/XMLSchema" xmlns:p="http://schemas.microsoft.com/office/2006/metadata/properties" xmlns:ns2="245837e0-90d9-4919-b318-569ca8f056a6" xmlns:ns3="0e7d582d-3e19-426b-9ddf-bbbe9a1d9280" targetNamespace="http://schemas.microsoft.com/office/2006/metadata/properties" ma:root="true" ma:fieldsID="2bbb50749b1475599750957a22029cbc" ns2:_="" ns3:_="">
    <xsd:import namespace="245837e0-90d9-4919-b318-569ca8f056a6"/>
    <xsd:import namespace="0e7d582d-3e19-426b-9ddf-bbbe9a1d928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element ref="ns2: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837e0-90d9-4919-b318-569ca8f056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data" ma:index="21" nillable="true" ma:displayName="data" ma:format="DateOnly" ma:internalName="data">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e7d582d-3e19-426b-9ddf-bbbe9a1d928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 xmlns="245837e0-90d9-4919-b318-569ca8f056a6" xsi:nil="true"/>
  </documentManagement>
</p:properties>
</file>

<file path=customXml/itemProps1.xml><?xml version="1.0" encoding="utf-8"?>
<ds:datastoreItem xmlns:ds="http://schemas.openxmlformats.org/officeDocument/2006/customXml" ds:itemID="{5BBBDC0A-B74E-4474-B53B-99C7345F83E5}"/>
</file>

<file path=customXml/itemProps2.xml><?xml version="1.0" encoding="utf-8"?>
<ds:datastoreItem xmlns:ds="http://schemas.openxmlformats.org/officeDocument/2006/customXml" ds:itemID="{BD8648E9-D1A8-46AB-8032-6872FD0AF02C}"/>
</file>

<file path=customXml/itemProps3.xml><?xml version="1.0" encoding="utf-8"?>
<ds:datastoreItem xmlns:ds="http://schemas.openxmlformats.org/officeDocument/2006/customXml" ds:itemID="{E004318A-AE7F-4365-BE4A-38FED7F36B89}"/>
</file>

<file path=docProps/app.xml><?xml version="1.0" encoding="utf-8"?>
<Properties xmlns="http://schemas.openxmlformats.org/officeDocument/2006/extended-properties" xmlns:vt="http://schemas.openxmlformats.org/officeDocument/2006/docPropsVTypes">
  <Template>Wood Type</Template>
  <TotalTime>407</TotalTime>
  <Words>4982</Words>
  <Application>Microsoft Office PowerPoint</Application>
  <PresentationFormat>Widescreen</PresentationFormat>
  <Paragraphs>552</Paragraphs>
  <Slides>79</Slides>
  <Notes>39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79</vt:i4>
      </vt:variant>
    </vt:vector>
  </HeadingPairs>
  <TitlesOfParts>
    <vt:vector size="94" baseType="lpstr">
      <vt:lpstr>Arial</vt:lpstr>
      <vt:lpstr>Bookman Old Style</vt:lpstr>
      <vt:lpstr>BostonII</vt:lpstr>
      <vt:lpstr>Calibri</vt:lpstr>
      <vt:lpstr>Comic Sans MS</vt:lpstr>
      <vt:lpstr>Lucida Grande</vt:lpstr>
      <vt:lpstr>MathematicalPi 1</vt:lpstr>
      <vt:lpstr>Rockwell</vt:lpstr>
      <vt:lpstr>Rockwell Condensed</vt:lpstr>
      <vt:lpstr>Symbol</vt:lpstr>
      <vt:lpstr>Tahoma</vt:lpstr>
      <vt:lpstr>Times New Roman</vt:lpstr>
      <vt:lpstr>Verdana</vt:lpstr>
      <vt:lpstr>Wingdings</vt:lpstr>
      <vt:lpstr>Wood Type</vt:lpstr>
      <vt:lpstr>Database Design</vt:lpstr>
      <vt:lpstr>syllabus</vt:lpstr>
      <vt:lpstr>Importance of Database Design</vt:lpstr>
      <vt:lpstr>Informal Design Guidelines for Relational Databases</vt:lpstr>
      <vt:lpstr>Informal Design Guidelines for Relational Databases</vt:lpstr>
      <vt:lpstr>PowerPoint Presentation</vt:lpstr>
      <vt:lpstr>Design GuidelineS ….</vt:lpstr>
      <vt:lpstr>Design Guidelines…</vt:lpstr>
      <vt:lpstr>Schema Refinement</vt:lpstr>
      <vt:lpstr>Anamolies</vt:lpstr>
      <vt:lpstr>EXAMPLE OF ANOMALIES </vt:lpstr>
      <vt:lpstr>EXAMPLE OF ANOMALIES</vt:lpstr>
      <vt:lpstr>PowerPoint Presentation</vt:lpstr>
      <vt:lpstr>PowerPoint Presentation</vt:lpstr>
      <vt:lpstr>Relations</vt:lpstr>
      <vt:lpstr>2. Functional Dependencies</vt:lpstr>
      <vt:lpstr>2.1 Defining Functional Dependencies </vt:lpstr>
      <vt:lpstr>Examples of FD constraints (1) </vt:lpstr>
      <vt:lpstr>Examples of FD constraints (2)</vt:lpstr>
      <vt:lpstr>Defining FDs from instances</vt:lpstr>
      <vt:lpstr>Ruling Out FDs</vt:lpstr>
      <vt:lpstr>What FDs may exist?</vt:lpstr>
      <vt:lpstr>PowerPoint Presentation</vt:lpstr>
      <vt:lpstr>3 Normal Forms Based on Primary Keys </vt:lpstr>
      <vt:lpstr>3.1 Normalization of Relations (1)</vt:lpstr>
      <vt:lpstr>Normalization of Relations (2)</vt:lpstr>
      <vt:lpstr>3.2 Practical Use of Normal Forms</vt:lpstr>
      <vt:lpstr>3.3 Definitions of Keys and Attributes  Participating in Keys (1)</vt:lpstr>
      <vt:lpstr>Definitions of Keys and Attributes   Participating in Keys (2)</vt:lpstr>
      <vt:lpstr> First Normal Form </vt:lpstr>
      <vt:lpstr>FIRST NORMAL FORM – 1 NF</vt:lpstr>
      <vt:lpstr>Normalization into 1NF</vt:lpstr>
      <vt:lpstr>Normalization into 1NF</vt:lpstr>
      <vt:lpstr>Normalizing nested relations into 1NF</vt:lpstr>
      <vt:lpstr>3.5 Second Normal Form </vt:lpstr>
      <vt:lpstr>Second Normal Form – 2 NF</vt:lpstr>
      <vt:lpstr>Normalizing into 2NF and 3NF</vt:lpstr>
      <vt:lpstr>PowerPoint Presentation</vt:lpstr>
      <vt:lpstr>PowerPoint Presentation</vt:lpstr>
      <vt:lpstr>Normalization into 2NF and 3NF</vt:lpstr>
      <vt:lpstr>3.6 Third Normal Form </vt:lpstr>
      <vt:lpstr>Third Normal Form  - 3 NF </vt:lpstr>
      <vt:lpstr>PowerPoint Presentation</vt:lpstr>
      <vt:lpstr>PowerPoint Presentation</vt:lpstr>
      <vt:lpstr>PowerPoint Presentation</vt:lpstr>
      <vt:lpstr>Normal Forms Defined Informally </vt:lpstr>
      <vt:lpstr>3.7 Boyce CODD NORMAL FORM</vt:lpstr>
      <vt:lpstr>Boyce CODD NORMAL FORM - BCNF</vt:lpstr>
      <vt:lpstr>BCNF</vt:lpstr>
      <vt:lpstr>BCNF</vt:lpstr>
      <vt:lpstr>          Difference between BCNF and 3NF</vt:lpstr>
      <vt:lpstr>PowerPoint Presentation</vt:lpstr>
      <vt:lpstr>          Difference between BCNF and 3NF</vt:lpstr>
      <vt:lpstr>          Difference between BCNF and 3NF</vt:lpstr>
      <vt:lpstr>          Difference between BCNF and 3NF</vt:lpstr>
      <vt:lpstr> Boyce-Codd normal form</vt:lpstr>
      <vt:lpstr>A relation TEACH that is in 3NF but not in BCNF</vt:lpstr>
      <vt:lpstr>Achieving the BCNF by Decomposition (</vt:lpstr>
      <vt:lpstr>Achieving the BCNF by Decomposition (2)</vt:lpstr>
      <vt:lpstr>Test for checking non-additivity of Binary Relational Decompositions </vt:lpstr>
      <vt:lpstr>Test for checking non-additivity of Binary Relational Decompositions </vt:lpstr>
      <vt:lpstr>General Procedure for achieving BCNF when a relation fails BCNF</vt:lpstr>
      <vt:lpstr>5. Multivalued Dependencies and Fourth Normal Form </vt:lpstr>
      <vt:lpstr>Multivalued Dependencies and Fourth Normal Form </vt:lpstr>
      <vt:lpstr>4NF - Example</vt:lpstr>
      <vt:lpstr>4NF</vt:lpstr>
      <vt:lpstr>Fourth and fifth normal forms.</vt:lpstr>
      <vt:lpstr>example 2:</vt:lpstr>
      <vt:lpstr>4 nf ?</vt:lpstr>
      <vt:lpstr>6. Join Dependencies and Fifth Normal Form </vt:lpstr>
      <vt:lpstr>Join Dependencies and Fifth Normal Form (2)</vt:lpstr>
      <vt:lpstr>Chapter Summary</vt:lpstr>
      <vt:lpstr>PowerPoint Presentation</vt:lpstr>
      <vt:lpstr>GATE</vt:lpstr>
      <vt:lpstr>solved</vt:lpstr>
      <vt:lpstr>SOLVED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hp</dc:creator>
  <cp:lastModifiedBy>hp</cp:lastModifiedBy>
  <cp:revision>74</cp:revision>
  <dcterms:created xsi:type="dcterms:W3CDTF">2021-06-06T04:49:23Z</dcterms:created>
  <dcterms:modified xsi:type="dcterms:W3CDTF">2021-06-14T02:29:31Z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0x0101008DDDC2F608D2FB4EBD8DD28B537063C7</vt:lpwstr>
  </property>
</Properties>
</file>