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436" r:id="rId4"/>
    <p:sldId id="306" r:id="rId5"/>
    <p:sldId id="507" r:id="rId6"/>
    <p:sldId id="308" r:id="rId7"/>
    <p:sldId id="309" r:id="rId8"/>
    <p:sldId id="310" r:id="rId9"/>
    <p:sldId id="438" r:id="rId10"/>
    <p:sldId id="470" r:id="rId11"/>
    <p:sldId id="469" r:id="rId12"/>
    <p:sldId id="439" r:id="rId13"/>
    <p:sldId id="443" r:id="rId14"/>
    <p:sldId id="444" r:id="rId15"/>
    <p:sldId id="445" r:id="rId16"/>
    <p:sldId id="468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477" r:id="rId26"/>
    <p:sldId id="499" r:id="rId27"/>
    <p:sldId id="516" r:id="rId28"/>
    <p:sldId id="517" r:id="rId29"/>
    <p:sldId id="482" r:id="rId30"/>
    <p:sldId id="502" r:id="rId31"/>
    <p:sldId id="518" r:id="rId32"/>
    <p:sldId id="478" r:id="rId33"/>
    <p:sldId id="503" r:id="rId34"/>
    <p:sldId id="481" r:id="rId35"/>
    <p:sldId id="519" r:id="rId36"/>
    <p:sldId id="520" r:id="rId37"/>
    <p:sldId id="433" r:id="rId38"/>
    <p:sldId id="43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3D38-FC42-46BB-89C2-01EB7539A317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A48A4-FDFD-4FE3-A776-2A48F4FB7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7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43DC66E-D105-4032-BD53-61EFB3A23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5522AF-AAF1-4F74-8B56-85196AF25C06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B0C1342-9D22-49A9-88D3-484DB335F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35B441B-2AE4-41C5-A92F-C1312BAE9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229123A-F771-431B-BEE6-065FE366C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06FEDD-F339-42AD-923E-58EBCBCF758A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AE0B3B9-6146-4632-BA7C-55D00258A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22CB612-8671-43F9-9C5D-0B7015F57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8060634-7150-493F-9447-0CC356156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9BD1BE-DB27-4CBE-B50F-EEA22897B91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61A75DB-40AF-4B7E-AE3D-9DF10E828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C609A84-7294-4307-8C75-43641EADC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3B0FE34-AD7E-4424-91BB-1E62A12EF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4331CA-F922-4F04-B57B-01141D27E96C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08E4D36-73A7-4F29-862C-5AEC33EF3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1A8DBBB-988D-4FE1-B95D-299B64540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86B5B97-911D-461F-A6C8-F9A9A268C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565E5B-B060-47F6-80CA-317151EB36D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DDF2FCF-B89C-4AB1-88E1-57B16C287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1DF237F-EF3A-420A-96AF-CF6976F9B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043E1090-BB3B-46CE-816F-74EEC62A5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EAF98-6104-48EC-8A2D-2B23A0914968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FAAC924-6DA6-4648-90AF-3F818DD58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3163FB2-4A1B-4D2D-8F43-1754E05C4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BBE5A92-55B3-4380-977C-3BDF2C65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192454-3F3C-45F9-B421-DFEB7ADC3208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97BFF79-67AD-4F11-872F-684359176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2A060C-6C22-4F93-B8B6-0EEB0DB2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D19209C-77A8-4C4B-B343-2004F8C8C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0C2A59-2741-4DB3-9F4F-F934FA18B4DB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603C8F1-495B-41C9-942F-0BFDDA562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15C30FD-FB81-4E34-943E-91BE8A583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3C03A50-FB8C-4DCB-B5B9-3C5A7E784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7A0EBD-536F-42C4-B047-96273088BA53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0356CE3-263A-498A-8F60-3896C19FD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F2EFBF4-087C-421D-A82A-1FE78D4DB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EA72042-756F-44DD-905D-2DD7992E3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AF82F1-31CC-4962-8E3B-8206C3137CD5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2F516D1-7564-484B-A645-73B97C505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E2A2B23-F9E8-4AC6-975F-18D34ED16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-&gt; http://chariotsolutions.blogspot.com/2010/01/why-you-need-nosql-in-your-toolbox.html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F885263-2EA0-4D45-9C03-61426D58C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E05208-91B2-4B1B-9821-E338AECBF037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D3F48A6-E549-4178-94CA-F9445FF75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E4DC441-7AED-46B3-9F64-3A59C4E97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-&gt; http://chariotsolutions.blogspot.com/2010/01/why-you-need-nosql-in-your-toolbox.html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E390B54-DE7E-4E56-8CA8-2262A847F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F14AA8-7D1E-4168-B6AD-2B699E5CED69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324CDC-7184-4C46-8A58-6924F4AF7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2090DB9-E18D-4199-8E6B-BA8747D35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CACBDA1-F3FA-463C-8FF0-DFE1A1997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4B9B6A-8505-45D7-AF79-59F599CA8AEE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FE590D8-C4CB-4DF8-95D1-6AEB16EBE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1ABBEAA-6A3A-4E9E-9B58-6BA9FDE96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-&gt; http://chariotsolutions.blogspot.com/2010/01/why-you-need-nosql-in-your-toolbox.html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60D8BFB6-A4BC-4C0B-95C5-0F7082C3F9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223A2C2C-A3A9-4DD6-86BA-9F9C82C0D7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D808-9BA7-4DE8-9D9E-F4A0EEB9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9A1D9A-D015-4732-A605-22D2BB47AB93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4BA80AE-D180-4FBD-82C8-3C03851C4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12E87E-4BEB-408D-8144-1FF1682F2E27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CC7DD5-6641-4BBF-86D7-AAA6C19E8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FF88893-E465-4A50-AC48-38751D9F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F3C9F8E-717C-40B8-A48C-AADF3ADA1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826B2E-9EA7-4310-BF13-A43CCC628DE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EF27EC4-F81D-4BB9-A09D-2C08687DC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18B31CC-BB2C-4C2D-A96C-8BBE96786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2013255-B6FF-4AC9-9A95-25AB48C46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E44483-DBC1-4D4C-8C98-4D64289B20BD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26FE5C7-C168-4E36-9513-51C2F4C11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F3A223C-1A6C-4C8F-8C8B-8D482A784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C56A19E-C51E-465C-829A-053465E31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8FB1BD-6AEB-4030-B269-3CC0006042F2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E8EA1D3-20AF-4A13-9757-939FEC103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E58E101-7007-4295-83BA-1E0FBDB70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DD762DD-4E2E-4718-9A06-DC2710A79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86F179-FC41-4559-BC1D-AF712B290C46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B78C34A-0FF7-4E21-83BA-99B808C09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C537E94-7CDD-4603-B3C2-91F538D8A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-&gt; BigTable: http://labs.google.com/papers/bigtable.html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-&gt; Dynamo: http://www.allthingsdistributed.com/2007/10/amazons_dynamo.html and  http://www.allthingsdistributed.com/files/amazon-dynamo-sosp2007.pdf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-&gt; Amazon and consistency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* http://www.allthingsdistributed.com/2010/02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* http://www.allthingsdistributed.com/2008/12</a:t>
            </a:r>
          </a:p>
          <a:p>
            <a:pPr lvl="1"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53C6139-872F-470E-A370-3F412ED6A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6EEC02-2F8E-426D-ABC1-78CD2794C1E3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5E0C37F-FF7E-47BC-ADE3-1BBCE59DC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74EE3CB-4ADE-4184-AA8D-97F1A7EB9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C04DDDD-3741-41FA-BD62-59B18D938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B83B5D-574B-434B-B942-E2A14FFC7DFA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EC6B248-62B0-4353-BC2B-BE7549BCE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426AB6E-4905-4C6C-A3FD-F43CB0CC5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ECD-65CE-4DA4-B9ED-26B7471F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4B23-E2FB-4AB1-A8BB-89ADFA9E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FF43-8759-4135-AF20-2589DC2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DB62-3B99-4199-AF24-27334AE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1BC6-F8B7-4D3A-90BC-E58709E5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0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7490-452B-4442-825E-0376DC9D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B3B8-B4F9-478F-BA09-9B6AC8A6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B5C8-AF3B-4FAF-B567-1AEBE56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9E68-47DB-42A6-A027-5884A5B3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B910-40D2-47FD-8D7B-98717D19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8312-7812-4CEF-BF0E-5B6BA11F3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B3F20-3608-442D-89BD-B4D5A820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8E41-A76B-4780-8047-F41352DC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6EB6-5BC4-45BD-AC99-22FF17A8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DBDE-3D3B-493B-BFE1-44228D7B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1B92-B81A-4E24-A8B2-3C416E7A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13F7-D3AF-48CF-868F-7AD81E4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8810-E634-4D5B-85C7-CC11FE2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C162-9BFB-4D30-BB13-64EA276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F37B-641E-4AA3-8DAC-263F5FB0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332A-06D3-4AFF-9DBC-5C337757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6E16-2886-4E16-AC70-A40797F2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52E3-3764-4588-B28A-D7D90779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C268-7BC2-407C-A43B-3754DE1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C3A5-1C78-4286-AC08-4BFC5F72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1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197-196D-4D4B-A292-6FED27DF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5C78-9CD9-48C4-956A-EB22274C0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2290-F122-49BE-AADA-77D61B5E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503C-1892-457B-AE49-86BDCBA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C096-C55C-4504-8E87-87A6EC0E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EF20-0FD8-4AE6-BB15-7421A443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8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B0E7-5974-486D-B934-E6FE5D8C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7F84-CDBD-43CC-85A6-D7F54F3E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AE27-E7AD-4FC7-B783-3A6FE466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FD0E-0AF0-4C7B-98AB-BE20F42ED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D116A-F7C6-4497-8E32-71DD8062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EBA7B-6F0E-43B1-9B64-0575C2DD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72280-098C-4F82-A8CC-CCF23A71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9E4F3-82B6-4D92-A721-A76F77F4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6B0-16A2-4260-BFDC-F94687F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DBFFA-652D-4D4A-96CD-CAC7E89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FFA5B-AB81-4E62-B90D-5C6D4F67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843E0-C240-43FF-B214-CD807ED5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0E40-BC3F-409D-AAE8-1B407437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3F8EA-CFB8-488E-B2FF-441754F2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6563-3969-4071-A9DB-8E70FB39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9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636-7A0A-49A4-91D3-4FEF477F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6D9E-90E8-42C2-A4D7-E89A021C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3DFB-FA54-4250-BBB5-35F3E7CA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A52A1-C7AF-47DC-9E43-25CB130D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6C90-36F6-48DD-A46F-E365DA16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8D3D-F6AE-4AE4-A81D-882F7C60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7432-FB19-4A26-9B55-687091C2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4B3F9-05FD-4D6A-AE90-5C56EC306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3031-9C00-4381-8426-D5077188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FD3B0-8BFF-49CA-BA93-9354C0C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F3D5-EAA5-4DE4-9659-A9EFCC66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AD10-6102-4A81-B1FF-B486B61B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3570B-83B1-41E2-AAFA-05F55A0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382E3-0237-4042-96EC-6C0A1B34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CB32A-F33C-4823-8CCF-66E06690B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9F98-DA8B-42F5-BBBA-9D8355A8649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1448-9816-4AF3-92F2-FFE7656F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ED47-F1A0-4A73-B2A2-B2AAD5DF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0F1B-3407-429E-9C5C-416D88C3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2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4D53-4C3A-400E-A009-C30142D78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D1932-CB7A-4ED9-A68D-C63FF7B1C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Unit 4 Part 2/2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2FC5390-83AF-4DA9-B6BE-8C045D184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NOSQL?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56EF535-CE60-4A70-B96A-867C0F566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/>
              <a:t>Key features (advantages):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/>
              <a:t>non-relational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/>
              <a:t>don’t require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data are replicated to multiple </a:t>
            </a:r>
            <a:br>
              <a:rPr lang="en-US" altLang="en-US" sz="1900"/>
            </a:br>
            <a:r>
              <a:rPr lang="en-US" altLang="en-US" sz="1900"/>
              <a:t>nodes (so, identical &amp; fault-tolerant)</a:t>
            </a:r>
            <a:br>
              <a:rPr lang="en-US" altLang="en-US" sz="1900"/>
            </a:br>
            <a:r>
              <a:rPr lang="en-US" altLang="en-US" sz="1900"/>
              <a:t>and can be partitioned: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/>
              <a:t>down nodes easily replaced</a:t>
            </a:r>
          </a:p>
          <a:p>
            <a:pPr lvl="2" eaLnBrk="1" hangingPunct="1"/>
            <a:r>
              <a:rPr lang="en-US" altLang="en-US" sz="1700"/>
              <a:t>no single point of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/>
              <a:t>horizontal scalable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cheap, easy to implement </a:t>
            </a:r>
            <a:br>
              <a:rPr lang="en-US" altLang="en-US" sz="1900"/>
            </a:br>
            <a:r>
              <a:rPr lang="en-US" altLang="en-US" sz="1900"/>
              <a:t>(open-source)</a:t>
            </a:r>
          </a:p>
          <a:p>
            <a:pPr lvl="1" eaLnBrk="1" hangingPunct="1"/>
            <a:r>
              <a:rPr lang="en-US" altLang="en-US" sz="1900"/>
              <a:t>massive write performance</a:t>
            </a:r>
          </a:p>
          <a:p>
            <a:pPr lvl="1" eaLnBrk="1" hangingPunct="1"/>
            <a:r>
              <a:rPr lang="en-US" altLang="en-US" sz="1900"/>
              <a:t>fast key-value access</a:t>
            </a:r>
            <a:endParaRPr lang="en-US" altLang="en-US"/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D6492C58-1094-4727-88A8-FF074693DB1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449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F6B6D-153B-4E5C-9A9B-5C0BA2DE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4803C6-608A-4050-B3A3-B4E7A75DC519}" type="slidenum">
              <a:rPr lang="en-US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D8B00B4-491D-4366-9B4C-B272B14E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NOSQL?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0814CBA-ECF1-42D4-AC1C-AD9D36399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/>
              <a:t>Disadvantages: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/>
              <a:t>Don’t fully support relational features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/>
              <a:t>no join, group by, order by operations (except within partitions)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/>
              <a:t>no referential integrity constraints across partitions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/>
              <a:t>No</a:t>
            </a:r>
            <a:r>
              <a:rPr lang="en-US" altLang="en-US">
                <a:sym typeface="Wingdings" panose="05000000000000000000" pitchFamily="2" charset="2"/>
              </a:rPr>
              <a:t> declarative query language (e.g., SQL)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sym typeface="Wingdings" panose="05000000000000000000" pitchFamily="2" charset="2"/>
              </a:rPr>
              <a:t>more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ym typeface="Wingdings" panose="05000000000000000000" pitchFamily="2" charset="2"/>
              </a:rPr>
              <a:t>Relaxed ACID (see CAP theorem)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Wingdings" panose="05000000000000000000" pitchFamily="2" charset="2"/>
              </a:rPr>
              <a:t> fewer guarantees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No easy integration with other applications that support SQL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/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BCC51-9DFC-4246-BC3C-D4B51D9D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D3FDB8-1D58-49D9-8C35-366613569151}" type="slidenum">
              <a:rPr lang="en-US" altLang="en-US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7EFF-F600-4FD5-ADBE-2F845445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Who is using them?</a:t>
            </a:r>
          </a:p>
        </p:txBody>
      </p:sp>
      <p:pic>
        <p:nvPicPr>
          <p:cNvPr id="23555" name="Picture 1">
            <a:extLst>
              <a:ext uri="{FF2B5EF4-FFF2-40B4-BE49-F238E27FC236}">
                <a16:creationId xmlns:a16="http://schemas.microsoft.com/office/drawing/2014/main" id="{00C1F223-DE6A-4764-8B32-3A0C884D48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3"/>
          <a:stretch>
            <a:fillRect/>
          </a:stretch>
        </p:blipFill>
        <p:spPr bwMode="auto">
          <a:xfrm>
            <a:off x="239151" y="1447885"/>
            <a:ext cx="11704320" cy="527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17AD-1E64-4305-98D3-F9F681B9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CBFE9D-BE11-42E1-9B78-41AEA84B0057}" type="slidenum">
              <a:rPr lang="en-US" altLang="en-US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F31E6-8B1A-4638-91F9-FD2F98F318CF}"/>
              </a:ext>
            </a:extLst>
          </p:cNvPr>
          <p:cNvSpPr txBox="1"/>
          <p:nvPr/>
        </p:nvSpPr>
        <p:spPr>
          <a:xfrm flipH="1">
            <a:off x="883919" y="5613009"/>
            <a:ext cx="111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Stumble</a:t>
            </a:r>
          </a:p>
          <a:p>
            <a:r>
              <a:rPr lang="en-US" dirty="0"/>
              <a:t>upon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8A198DD-72B8-4C2A-80E0-36A6E940A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 major papers for NOSQL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552EDF1-083C-4758-AC2B-226B2A469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major papers were the “seeds” of the NOSQL movement:</a:t>
            </a:r>
          </a:p>
          <a:p>
            <a:pPr lvl="1" eaLnBrk="1" hangingPunct="1"/>
            <a:r>
              <a:rPr lang="en-US" altLang="en-US" sz="2200"/>
              <a:t>BigTable (Google)</a:t>
            </a:r>
          </a:p>
          <a:p>
            <a:pPr lvl="1" eaLnBrk="1" hangingPunct="1"/>
            <a:r>
              <a:rPr lang="en-US" altLang="en-US" sz="2200"/>
              <a:t>DynamoDB (Amazon)</a:t>
            </a:r>
          </a:p>
          <a:p>
            <a:pPr lvl="2" eaLnBrk="1" hangingPunct="1"/>
            <a:r>
              <a:rPr lang="en-US" altLang="en-US"/>
              <a:t>Ring partition and replication</a:t>
            </a:r>
          </a:p>
          <a:p>
            <a:pPr lvl="2" eaLnBrk="1" hangingPunct="1"/>
            <a:r>
              <a:rPr lang="en-US" altLang="en-US"/>
              <a:t>Gossip protocol (discovery and error detection)</a:t>
            </a:r>
          </a:p>
          <a:p>
            <a:pPr lvl="2" eaLnBrk="1" hangingPunct="1"/>
            <a:r>
              <a:rPr lang="en-US" altLang="en-US"/>
              <a:t>Distributed key-value data stores</a:t>
            </a:r>
          </a:p>
          <a:p>
            <a:pPr lvl="2" eaLnBrk="1" hangingPunct="1"/>
            <a:r>
              <a:rPr lang="en-US" altLang="en-US"/>
              <a:t>Eventual consistency</a:t>
            </a:r>
          </a:p>
          <a:p>
            <a:pPr lvl="1" eaLnBrk="1" hangingPunct="1"/>
            <a:r>
              <a:rPr lang="en-US" altLang="en-US"/>
              <a:t>CAP Theorem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2618E-04FE-479C-BC5E-81289AA2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746F95-301C-4EBF-A43C-2D9A4CF43CD1}" type="slidenum">
              <a:rPr lang="en-US" altLang="en-US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A307FB4-38E8-4066-81F5-0E7F057B9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Perfect Storm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0089DF2-C189-46D2-8924-44A1AE94C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 datasets, acceptance of alternatives, and dynamically-typed data has come together in a “perfect storm”</a:t>
            </a:r>
          </a:p>
          <a:p>
            <a:pPr eaLnBrk="1" hangingPunct="1"/>
            <a:r>
              <a:rPr lang="en-US" altLang="en-US"/>
              <a:t>Not a backlash against RDBMS</a:t>
            </a:r>
          </a:p>
          <a:p>
            <a:pPr eaLnBrk="1" hangingPunct="1"/>
            <a:r>
              <a:rPr lang="en-US" altLang="en-US"/>
              <a:t>SQL is a rich query language that cannot be rivaled by the current list of NOSQL offerings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BBA0A-1D9E-49D5-A292-B675A3A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76F482-32C3-4BAD-A7C4-BDDA1095106F}" type="slidenum">
              <a:rPr lang="en-US" altLang="en-US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526536F-2ED1-4EAC-9D79-5D3707928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C0CB1E-1166-4368-81C7-A018C595D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Suppose three properties </a:t>
            </a:r>
            <a:br>
              <a:rPr lang="en-GB" altLang="en-US"/>
            </a:br>
            <a:r>
              <a:rPr lang="en-GB" altLang="en-US"/>
              <a:t>of a distributed system (sharing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>
                <a:solidFill>
                  <a:srgbClr val="FF0000"/>
                </a:solidFill>
              </a:rPr>
              <a:t>C</a:t>
            </a:r>
            <a:r>
              <a:rPr lang="en-GB" altLang="en-US" b="1"/>
              <a:t>onsistency: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all copies have same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>
                <a:solidFill>
                  <a:srgbClr val="FF0000"/>
                </a:solidFill>
              </a:rPr>
              <a:t>A</a:t>
            </a:r>
            <a:r>
              <a:rPr lang="en-GB" altLang="en-US" b="1"/>
              <a:t>vailability: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reads and writes always succeed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>
                <a:solidFill>
                  <a:srgbClr val="FF0000"/>
                </a:solidFill>
              </a:rPr>
              <a:t>P</a:t>
            </a:r>
            <a:r>
              <a:rPr lang="en-GB" altLang="en-US" b="1"/>
              <a:t>artition-tolerance: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system properties (consistency and/or availability) hold even when network failures prevent some machines from communicating with others</a:t>
            </a:r>
          </a:p>
        </p:txBody>
      </p:sp>
      <p:graphicFrame>
        <p:nvGraphicFramePr>
          <p:cNvPr id="26628" name="Object 9">
            <a:extLst>
              <a:ext uri="{FF2B5EF4-FFF2-40B4-BE49-F238E27FC236}">
                <a16:creationId xmlns:a16="http://schemas.microsoft.com/office/drawing/2014/main" id="{FBBAFFA3-9F7F-4364-8BAA-A89975AAF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600200"/>
          <a:ext cx="1981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0848" imgH="2740762" progId="">
                  <p:embed/>
                </p:oleObj>
              </mc:Choice>
              <mc:Fallback>
                <p:oleObj name="Visio" r:id="rId3" imgW="2740848" imgH="2740762" progId="">
                  <p:embed/>
                  <p:pic>
                    <p:nvPicPr>
                      <p:cNvPr id="26628" name="Object 9">
                        <a:extLst>
                          <a:ext uri="{FF2B5EF4-FFF2-40B4-BE49-F238E27FC236}">
                            <a16:creationId xmlns:a16="http://schemas.microsoft.com/office/drawing/2014/main" id="{FBBAFFA3-9F7F-4364-8BAA-A89975AAF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19812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BA78C-7806-4C4F-9B0C-2A848968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5E0A0-5EE4-4B0A-A6A9-23FE580BEEE7}" type="slidenum">
              <a:rPr lang="en-U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6630" name="TextBox 2">
            <a:extLst>
              <a:ext uri="{FF2B5EF4-FFF2-40B4-BE49-F238E27FC236}">
                <a16:creationId xmlns:a16="http://schemas.microsoft.com/office/drawing/2014/main" id="{127B2D1B-5FD0-4975-819B-1CC2CD35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09801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631" name="TextBox 6">
            <a:extLst>
              <a:ext uri="{FF2B5EF4-FFF2-40B4-BE49-F238E27FC236}">
                <a16:creationId xmlns:a16="http://schemas.microsoft.com/office/drawing/2014/main" id="{D18D27B5-9B68-4DF4-AAF0-E4DE06B4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792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632" name="TextBox 7">
            <a:extLst>
              <a:ext uri="{FF2B5EF4-FFF2-40B4-BE49-F238E27FC236}">
                <a16:creationId xmlns:a16="http://schemas.microsoft.com/office/drawing/2014/main" id="{ADA4A99A-C740-4ACC-850B-F07DFC4D1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2686051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198192F-69E7-4369-B396-52E0AEA5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99CB17F-FD63-4B7A-85AB-FC1846E63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Brewer’s CAP Theorem: </a:t>
            </a:r>
          </a:p>
          <a:p>
            <a:pPr lvl="1" eaLnBrk="1" hangingPunct="1"/>
            <a:r>
              <a:rPr lang="en-GB" altLang="en-US" i="1"/>
              <a:t>For any system sharing data, it is “impossible” to guarantee simultaneously all of these three properties</a:t>
            </a:r>
          </a:p>
          <a:p>
            <a:pPr lvl="1" eaLnBrk="1" hangingPunct="1"/>
            <a:r>
              <a:rPr lang="en-US" altLang="en-US"/>
              <a:t>You can have at most two of these three properties for any shared-data system</a:t>
            </a: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Very large systems will “partition” at some point: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That leaves either </a:t>
            </a:r>
            <a:r>
              <a:rPr lang="en-GB" altLang="en-US" b="1">
                <a:solidFill>
                  <a:srgbClr val="FF0000"/>
                </a:solidFill>
              </a:rPr>
              <a:t>C</a:t>
            </a:r>
            <a:r>
              <a:rPr lang="en-GB" altLang="en-US"/>
              <a:t> or  </a:t>
            </a:r>
            <a:r>
              <a:rPr lang="en-GB" altLang="en-US" b="1">
                <a:solidFill>
                  <a:srgbClr val="FF0000"/>
                </a:solidFill>
              </a:rPr>
              <a:t>A</a:t>
            </a: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/>
              <a:t>to choose from</a:t>
            </a: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/>
              <a:t>(traditional DBMS prefers </a:t>
            </a:r>
            <a:r>
              <a:rPr lang="en-GB" altLang="en-US" b="1">
                <a:solidFill>
                  <a:srgbClr val="FF0000"/>
                </a:solidFill>
              </a:rPr>
              <a:t>C</a:t>
            </a: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/>
              <a:t>over </a:t>
            </a:r>
            <a:r>
              <a:rPr lang="en-GB" altLang="en-US" b="1">
                <a:solidFill>
                  <a:srgbClr val="FF0000"/>
                </a:solidFill>
              </a:rPr>
              <a:t>A</a:t>
            </a:r>
            <a:r>
              <a:rPr lang="en-GB" altLang="en-US"/>
              <a:t> and </a:t>
            </a:r>
            <a:r>
              <a:rPr lang="en-GB" altLang="en-US" b="1">
                <a:solidFill>
                  <a:srgbClr val="FF0000"/>
                </a:solidFill>
              </a:rPr>
              <a:t>P</a:t>
            </a: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almost all cases, you would choose </a:t>
            </a:r>
            <a:r>
              <a:rPr lang="en-US" altLang="en-US" b="1">
                <a:solidFill>
                  <a:srgbClr val="FF0000"/>
                </a:solidFill>
              </a:rPr>
              <a:t>A</a:t>
            </a:r>
            <a:r>
              <a:rPr lang="en-US" altLang="en-US"/>
              <a:t> over </a:t>
            </a:r>
            <a:r>
              <a:rPr lang="en-US" altLang="en-US" b="1">
                <a:solidFill>
                  <a:srgbClr val="FF0000"/>
                </a:solidFill>
              </a:rPr>
              <a:t>C</a:t>
            </a:r>
            <a:r>
              <a:rPr lang="en-US" altLang="en-US"/>
              <a:t> </a:t>
            </a:r>
            <a:r>
              <a:rPr lang="en-GB" altLang="en-US"/>
              <a:t>(except in specific applications such as order processing)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FDB2D-8203-4497-9EDD-B5074E46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483C3-4CD3-48B4-B3EA-B3A665468A79}" type="slidenum">
              <a:rPr lang="en-US" altLang="en-US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F7ECF00-B30B-4A53-93CC-4EB251E2E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239AF-02F8-4599-AFF8-F72151BD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3A9623-DC51-4D2A-A1E1-6ED523878106}" type="slidenum">
              <a:rPr lang="en-US" altLang="en-US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9F46A4-26D6-4BE7-A7C4-9E72F3EC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00201"/>
            <a:ext cx="464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0250" indent="-182563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04888" indent="-182563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87450" indent="-136525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cs typeface="方正舒体"/>
              </a:rPr>
              <a:t>  All client always have the same view of the data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A1E9C734-4F93-4409-9014-1BDDC68ED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52726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8229447" imgH="4524430" progId="MSGraph.Chart.8">
                  <p:embed followColorScheme="full"/>
                </p:oleObj>
              </mc:Choice>
              <mc:Fallback>
                <p:oleObj name="图表" r:id="rId3" imgW="8229447" imgH="4524430" progId="MSGraph.Chart.8">
                  <p:embed followColorScheme="full"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A1E9C734-4F93-4409-9014-1BDDC68ED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52726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301F8D9E-DA42-4953-B802-95D141297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76401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791050" imgH="3171720" progId="Visio.Drawing.11">
                  <p:embed/>
                </p:oleObj>
              </mc:Choice>
              <mc:Fallback>
                <p:oleObj name="Visio" r:id="rId5" imgW="3791050" imgH="3171720" progId="Visio.Drawing.11">
                  <p:embed/>
                  <p:pic>
                    <p:nvPicPr>
                      <p:cNvPr id="28678" name="Object 5">
                        <a:extLst>
                          <a:ext uri="{FF2B5EF4-FFF2-40B4-BE49-F238E27FC236}">
                            <a16:creationId xmlns:a16="http://schemas.microsoft.com/office/drawing/2014/main" id="{301F8D9E-DA42-4953-B802-95D141297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1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6">
            <a:extLst>
              <a:ext uri="{FF2B5EF4-FFF2-40B4-BE49-F238E27FC236}">
                <a16:creationId xmlns:a16="http://schemas.microsoft.com/office/drawing/2014/main" id="{9222237F-3D15-4C5C-9FB2-AC23D985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C</a:t>
            </a:r>
            <a:r>
              <a:rPr lang="en-US" altLang="zh-CN">
                <a:cs typeface="方正舒体"/>
              </a:rPr>
              <a:t>onsistency</a:t>
            </a:r>
          </a:p>
        </p:txBody>
      </p:sp>
      <p:sp>
        <p:nvSpPr>
          <p:cNvPr id="28680" name="Text Box 7">
            <a:extLst>
              <a:ext uri="{FF2B5EF4-FFF2-40B4-BE49-F238E27FC236}">
                <a16:creationId xmlns:a16="http://schemas.microsoft.com/office/drawing/2014/main" id="{BC311613-ADE3-40AD-B9A9-8D8DE26B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144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P</a:t>
            </a:r>
            <a:r>
              <a:rPr lang="en-US" altLang="zh-CN">
                <a:cs typeface="方正舒体"/>
              </a:rPr>
              <a:t>artition tolerance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6C69F268-DF5B-43E0-AAB5-339D7C26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A</a:t>
            </a:r>
            <a:r>
              <a:rPr lang="en-US" altLang="zh-CN">
                <a:cs typeface="方正舒体"/>
              </a:rPr>
              <a:t>vailability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AA24E5C-CFDA-4D76-A6FC-8BB3E5ED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02BFD8C-62C6-4AFB-8772-6A101E057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C</a:t>
            </a:r>
            <a:r>
              <a:rPr lang="en-US" altLang="en-US" b="1"/>
              <a:t>onsistency</a:t>
            </a:r>
          </a:p>
          <a:p>
            <a:pPr lvl="1" eaLnBrk="1" hangingPunct="1"/>
            <a:r>
              <a:rPr lang="en-US" altLang="zh-CN">
                <a:cs typeface="方正舒体"/>
              </a:rPr>
              <a:t>2 types of consistency:</a:t>
            </a:r>
          </a:p>
          <a:p>
            <a:pPr marL="1003300" lvl="2" indent="-457200">
              <a:buFont typeface="Arial" panose="020B0604020202020204" pitchFamily="34" charset="0"/>
              <a:buAutoNum type="arabicPeriod"/>
            </a:pPr>
            <a:r>
              <a:rPr lang="en-US" altLang="zh-CN" sz="2200">
                <a:cs typeface="方正舒体"/>
              </a:rPr>
              <a:t>Strong consistency – ACID (</a:t>
            </a:r>
            <a:r>
              <a:rPr lang="en-US" altLang="zh-CN" sz="2200" b="1">
                <a:cs typeface="方正舒体"/>
              </a:rPr>
              <a:t>A</a:t>
            </a:r>
            <a:r>
              <a:rPr lang="en-US" altLang="zh-CN" sz="2200">
                <a:cs typeface="方正舒体"/>
              </a:rPr>
              <a:t>tomicity, </a:t>
            </a:r>
            <a:r>
              <a:rPr lang="en-US" altLang="zh-CN" sz="2200" b="1">
                <a:cs typeface="方正舒体"/>
              </a:rPr>
              <a:t>C</a:t>
            </a:r>
            <a:r>
              <a:rPr lang="en-US" altLang="zh-CN" sz="2200">
                <a:cs typeface="方正舒体"/>
              </a:rPr>
              <a:t>onsistency, </a:t>
            </a:r>
            <a:r>
              <a:rPr lang="en-US" altLang="zh-CN" sz="2200" b="1">
                <a:cs typeface="方正舒体"/>
              </a:rPr>
              <a:t>I</a:t>
            </a:r>
            <a:r>
              <a:rPr lang="en-US" altLang="zh-CN" sz="2200">
                <a:cs typeface="方正舒体"/>
              </a:rPr>
              <a:t>solation, </a:t>
            </a:r>
            <a:r>
              <a:rPr lang="en-US" altLang="zh-CN" sz="2200" b="1">
                <a:cs typeface="方正舒体"/>
              </a:rPr>
              <a:t>D</a:t>
            </a:r>
            <a:r>
              <a:rPr lang="en-US" altLang="zh-CN" sz="2200">
                <a:cs typeface="方正舒体"/>
              </a:rPr>
              <a:t>urability)</a:t>
            </a:r>
          </a:p>
          <a:p>
            <a:pPr marL="1003300" lvl="2" indent="-457200">
              <a:buFont typeface="Arial" panose="020B0604020202020204" pitchFamily="34" charset="0"/>
              <a:buAutoNum type="arabicPeriod"/>
            </a:pPr>
            <a:r>
              <a:rPr lang="en-US" altLang="zh-CN" sz="2400">
                <a:cs typeface="方正舒体"/>
              </a:rPr>
              <a:t>Weak consistency – BASE (</a:t>
            </a:r>
            <a:r>
              <a:rPr lang="en-US" altLang="zh-CN" sz="2400" b="1">
                <a:cs typeface="方正舒体"/>
              </a:rPr>
              <a:t>B</a:t>
            </a:r>
            <a:r>
              <a:rPr lang="en-US" altLang="zh-CN" sz="2400">
                <a:cs typeface="方正舒体"/>
              </a:rPr>
              <a:t>asically </a:t>
            </a:r>
            <a:r>
              <a:rPr lang="en-US" altLang="zh-CN" sz="2400" b="1">
                <a:cs typeface="方正舒体"/>
              </a:rPr>
              <a:t>A</a:t>
            </a:r>
            <a:r>
              <a:rPr lang="en-US" altLang="zh-CN" sz="2400">
                <a:cs typeface="方正舒体"/>
              </a:rPr>
              <a:t>vailable </a:t>
            </a:r>
            <a:r>
              <a:rPr lang="en-US" altLang="zh-CN" sz="2400" b="1">
                <a:cs typeface="方正舒体"/>
              </a:rPr>
              <a:t>S</a:t>
            </a:r>
            <a:r>
              <a:rPr lang="en-US" altLang="zh-CN" sz="2400">
                <a:cs typeface="方正舒体"/>
              </a:rPr>
              <a:t>oft-state </a:t>
            </a:r>
            <a:r>
              <a:rPr lang="en-US" altLang="zh-CN" sz="2400" b="1">
                <a:cs typeface="方正舒体"/>
              </a:rPr>
              <a:t>E</a:t>
            </a:r>
            <a:r>
              <a:rPr lang="en-US" altLang="zh-CN" sz="2400">
                <a:cs typeface="方正舒体"/>
              </a:rPr>
              <a:t>ventual consistency)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CD564-E630-4FF0-90EA-A96E2666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D22497-A98A-446A-871C-FF45FAC8DB21}" type="slidenum">
              <a:rPr lang="en-US" altLang="en-US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7109389-76EE-40FF-B8F7-EADC5AB5B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86A8F8E-B4E6-49FD-BCF9-74A255E3E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ACID </a:t>
            </a:r>
          </a:p>
          <a:p>
            <a:pPr lvl="1" eaLnBrk="1" hangingPunct="1"/>
            <a:r>
              <a:rPr lang="en-US" altLang="en-US"/>
              <a:t>A DBMS is expected to support “ACID transactions,” processes that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A</a:t>
            </a:r>
            <a:r>
              <a:rPr lang="en-US" altLang="en-US" b="1"/>
              <a:t>tomicity:</a:t>
            </a:r>
            <a:r>
              <a:rPr lang="en-US" altLang="en-US"/>
              <a:t> either the whole process is done or none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C</a:t>
            </a:r>
            <a:r>
              <a:rPr lang="en-US" altLang="en-US" b="1"/>
              <a:t>onsistency:</a:t>
            </a:r>
            <a:r>
              <a:rPr lang="en-US" altLang="en-US"/>
              <a:t> only valid data are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I</a:t>
            </a:r>
            <a:r>
              <a:rPr lang="en-US" altLang="en-US" b="1"/>
              <a:t>solation:</a:t>
            </a:r>
            <a:r>
              <a:rPr lang="en-US" altLang="en-US"/>
              <a:t> one operation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D</a:t>
            </a:r>
            <a:r>
              <a:rPr lang="en-US" altLang="en-US" b="1"/>
              <a:t>urability:</a:t>
            </a:r>
            <a:r>
              <a:rPr lang="en-US" altLang="en-US"/>
              <a:t> once committed, it stays that way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CAP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C</a:t>
            </a:r>
            <a:r>
              <a:rPr lang="en-US" altLang="en-US" b="1"/>
              <a:t>onsistency:</a:t>
            </a:r>
            <a:r>
              <a:rPr lang="en-US" altLang="en-US"/>
              <a:t> all data on cluster has the same copies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A</a:t>
            </a:r>
            <a:r>
              <a:rPr lang="en-US" altLang="en-US" b="1"/>
              <a:t>vailability: </a:t>
            </a:r>
            <a:r>
              <a:rPr lang="en-US" altLang="en-US"/>
              <a:t>cluster always accepts reads and writes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P</a:t>
            </a:r>
            <a:r>
              <a:rPr lang="en-US" altLang="en-US" b="1"/>
              <a:t>artition tolerance: </a:t>
            </a:r>
            <a:r>
              <a:rPr lang="en-US" altLang="en-US"/>
              <a:t>guaranteed properties are maintained even when network failures prevent some machines from communicating with others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E8114-C52F-4978-88AF-887F051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75B212-F23D-4047-85E5-6124ACCE8BC0}" type="slidenum">
              <a:rPr lang="en-US" altLang="en-US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AA70-B7D5-4BE3-9D4E-271E6D9A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1644-E6CD-4CAF-B6A0-DDB9BF5D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Design: Normalization, Purpose of Normalization, Functional Dependency, Closure,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1NF, 2NF, 3NF, BCNF,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MVFD, 4NF, Join Dependency, 5NF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NoSQL?, Importance of NoSQL</a:t>
            </a:r>
            <a:endParaRPr lang="en-IN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67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F654E7-3AA3-4A71-984D-ED95533F8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3BCE670-6936-4631-955C-D0D7D958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A consistency model determines rules for visibility and apparent order of updates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Row X is replicated on nodes M and N</a:t>
            </a:r>
          </a:p>
          <a:p>
            <a:pPr lvl="1" eaLnBrk="1" hangingPunct="1"/>
            <a:r>
              <a:rPr lang="en-US" altLang="en-US"/>
              <a:t>Client A writes row X to node N</a:t>
            </a:r>
          </a:p>
          <a:p>
            <a:pPr lvl="1" eaLnBrk="1" hangingPunct="1"/>
            <a:r>
              <a:rPr lang="en-US" altLang="en-US"/>
              <a:t>Some period of time t elapses</a:t>
            </a:r>
          </a:p>
          <a:p>
            <a:pPr lvl="1" eaLnBrk="1" hangingPunct="1"/>
            <a:r>
              <a:rPr lang="en-US" altLang="en-US"/>
              <a:t>Client B reads row X from node M</a:t>
            </a:r>
          </a:p>
          <a:p>
            <a:pPr lvl="1" eaLnBrk="1" hangingPunct="1"/>
            <a:r>
              <a:rPr lang="en-US" altLang="en-US" b="1"/>
              <a:t>Does client B see the write from client A?</a:t>
            </a:r>
          </a:p>
          <a:p>
            <a:pPr lvl="1" eaLnBrk="1" hangingPunct="1"/>
            <a:r>
              <a:rPr lang="en-US" altLang="en-US"/>
              <a:t>Consistency is a continuum with tradeoffs</a:t>
            </a:r>
          </a:p>
          <a:p>
            <a:pPr lvl="1" eaLnBrk="1" hangingPunct="1"/>
            <a:r>
              <a:rPr lang="en-US" altLang="en-US" b="1"/>
              <a:t>For NOSQL, the answer would be: “maybe”</a:t>
            </a:r>
          </a:p>
          <a:p>
            <a:pPr lvl="1" eaLnBrk="1" hangingPunct="1"/>
            <a:r>
              <a:rPr lang="en-US" altLang="en-US"/>
              <a:t>CAP theorem states: </a:t>
            </a:r>
            <a:r>
              <a:rPr lang="en-US" altLang="en-US" i="1"/>
              <a:t>“strong consistency can't be achieved at the same time as availability and partition-tolerance”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83B2E-5538-4DE5-AB3C-8F92F35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A9FC5C-D595-4868-9848-E554B12F8F94}" type="slidenum">
              <a:rPr lang="en-US" altLang="en-US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C2FE226-1A27-4A77-8C96-D1790C15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6320EC-A5A4-4F5B-BC6E-F94BC3B19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defRPr/>
            </a:pPr>
            <a:r>
              <a:rPr lang="en-GB" altLang="en-US" dirty="0"/>
              <a:t>Eventual consistency</a:t>
            </a:r>
          </a:p>
          <a:p>
            <a:pPr lvl="1" indent="-182880">
              <a:defRPr/>
            </a:pPr>
            <a:r>
              <a:rPr lang="en-GB" altLang="en-US" sz="2100" dirty="0"/>
              <a:t>When no updates occur for a long period of time, eventually all updates will propagate through the system and all the nodes will be consistent</a:t>
            </a:r>
            <a:endParaRPr lang="en-GB" altLang="en-US" dirty="0"/>
          </a:p>
          <a:p>
            <a:pPr indent="-182880">
              <a:defRPr/>
            </a:pPr>
            <a:r>
              <a:rPr lang="en-GB" altLang="en-US" dirty="0"/>
              <a:t>Cloud computing</a:t>
            </a:r>
          </a:p>
          <a:p>
            <a:pPr lvl="1" indent="-182880">
              <a:defRPr/>
            </a:pPr>
            <a:r>
              <a:rPr lang="en-GB" altLang="en-US" dirty="0"/>
              <a:t>ACID is hard to achieve, moreover, it is not always required, e.g. for blogs, status updates, product listings, etc.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44CFF-604F-479B-A282-E0E699A7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0D564B-7236-4B92-B263-89DF08DC7996}" type="slidenum">
              <a:rPr lang="en-US" altLang="en-US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E4E3B2B-8A57-4519-81C4-85E2FA723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1F6E3-622D-4B03-A8AF-C7E20C9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8C9086-EA20-4908-AA71-B41EB551D743}" type="slidenum">
              <a:rPr lang="en-US" altLang="en-US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B4C0C3A-3526-4FEC-83A7-62EA6CF2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00201"/>
            <a:ext cx="464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0250" indent="-182563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04888" indent="-182563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87450" indent="-136525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cs typeface="方正舒体"/>
              </a:rPr>
              <a:t>  Each client always can read and write. 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D070741C-2BA5-4590-96D8-9E4D776F1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52726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8229447" imgH="4524430" progId="MSGraph.Chart.8">
                  <p:embed followColorScheme="full"/>
                </p:oleObj>
              </mc:Choice>
              <mc:Fallback>
                <p:oleObj name="图表" r:id="rId3" imgW="8229447" imgH="4524430" progId="MSGraph.Chart.8">
                  <p:embed followColorScheme="full"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D070741C-2BA5-4590-96D8-9E4D776F1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52726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6C6ADF6B-6B40-46D5-97B1-E49909372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76401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6C6ADF6B-6B40-46D5-97B1-E49909372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1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>
            <a:extLst>
              <a:ext uri="{FF2B5EF4-FFF2-40B4-BE49-F238E27FC236}">
                <a16:creationId xmlns:a16="http://schemas.microsoft.com/office/drawing/2014/main" id="{C14A053A-BF2E-4544-A0F1-2F0FB29B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C</a:t>
            </a:r>
            <a:r>
              <a:rPr lang="en-US" altLang="zh-CN">
                <a:cs typeface="方正舒体"/>
              </a:rPr>
              <a:t>onsistency</a:t>
            </a:r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EF62DA5A-34C4-4822-B392-94892F07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144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P</a:t>
            </a:r>
            <a:r>
              <a:rPr lang="en-US" altLang="zh-CN">
                <a:cs typeface="方正舒体"/>
              </a:rPr>
              <a:t>artition tolerance</a:t>
            </a:r>
          </a:p>
        </p:txBody>
      </p:sp>
      <p:sp>
        <p:nvSpPr>
          <p:cNvPr id="33801" name="Text Box 8">
            <a:extLst>
              <a:ext uri="{FF2B5EF4-FFF2-40B4-BE49-F238E27FC236}">
                <a16:creationId xmlns:a16="http://schemas.microsoft.com/office/drawing/2014/main" id="{F4086A17-8321-4579-8F3C-88BC81F15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A</a:t>
            </a:r>
            <a:r>
              <a:rPr lang="en-US" altLang="zh-CN">
                <a:cs typeface="方正舒体"/>
              </a:rPr>
              <a:t>vailability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8DBEDB-8171-4B67-9AA7-AEF7A63D4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CAP</a:t>
            </a:r>
            <a:r>
              <a:rPr lang="en-US" dirty="0"/>
              <a:t> Theorem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B3E43-3BA3-4AC0-9093-D36507A6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51CB4C-AD83-40A3-817A-6842448B29FB}" type="slidenum">
              <a:rPr lang="en-US" altLang="en-US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E9883DB-9615-4297-B052-73247C61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95401"/>
            <a:ext cx="464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0250" indent="-182563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04888" indent="-182563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87450" indent="-136525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cs typeface="方正舒体"/>
              </a:rPr>
              <a:t>A system can continue to operate in the presence of </a:t>
            </a:r>
            <a:br>
              <a:rPr lang="en-US" altLang="zh-CN" sz="2800">
                <a:cs typeface="方正舒体"/>
              </a:rPr>
            </a:br>
            <a:r>
              <a:rPr lang="en-US" altLang="zh-CN" sz="2800">
                <a:cs typeface="方正舒体"/>
              </a:rPr>
              <a:t>a network partitions</a:t>
            </a:r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AC34F89C-9DA0-4CE0-92F3-FFE60B265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52726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8229447" imgH="4524430" progId="MSGraph.Chart.8">
                  <p:embed followColorScheme="full"/>
                </p:oleObj>
              </mc:Choice>
              <mc:Fallback>
                <p:oleObj name="图表" r:id="rId3" imgW="8229447" imgH="4524430" progId="MSGraph.Chart.8">
                  <p:embed followColorScheme="full"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AC34F89C-9DA0-4CE0-92F3-FFE60B265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52726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7D07B275-91CF-4678-8A90-F3A9E999A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76401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34822" name="Object 5">
                        <a:extLst>
                          <a:ext uri="{FF2B5EF4-FFF2-40B4-BE49-F238E27FC236}">
                            <a16:creationId xmlns:a16="http://schemas.microsoft.com/office/drawing/2014/main" id="{7D07B275-91CF-4678-8A90-F3A9E999A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1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6">
            <a:extLst>
              <a:ext uri="{FF2B5EF4-FFF2-40B4-BE49-F238E27FC236}">
                <a16:creationId xmlns:a16="http://schemas.microsoft.com/office/drawing/2014/main" id="{0E79D6B2-54CF-4E2C-948D-6AD9C77B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C</a:t>
            </a:r>
            <a:r>
              <a:rPr lang="en-US" altLang="zh-CN">
                <a:cs typeface="方正舒体"/>
              </a:rPr>
              <a:t>onsistency</a:t>
            </a:r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2A47CAF4-8BF3-4C31-B9A4-332488D9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144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P</a:t>
            </a:r>
            <a:r>
              <a:rPr lang="en-US" altLang="zh-CN">
                <a:cs typeface="方正舒体"/>
              </a:rPr>
              <a:t>artition tolerance</a:t>
            </a:r>
          </a:p>
        </p:txBody>
      </p:sp>
      <p:sp>
        <p:nvSpPr>
          <p:cNvPr id="34825" name="Text Box 8">
            <a:extLst>
              <a:ext uri="{FF2B5EF4-FFF2-40B4-BE49-F238E27FC236}">
                <a16:creationId xmlns:a16="http://schemas.microsoft.com/office/drawing/2014/main" id="{E3469238-4BC9-4336-9112-33ACEA725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方正舒体"/>
              </a:rPr>
              <a:t>A</a:t>
            </a:r>
            <a:r>
              <a:rPr lang="en-US" altLang="zh-CN">
                <a:cs typeface="方正舒体"/>
              </a:rPr>
              <a:t>vailability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1D13-1C6F-4FE0-AEA3-4A34DE88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NOSQL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7A63-34E5-486B-9767-7CAA5911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en-US" dirty="0"/>
              <a:t>Key-value</a:t>
            </a:r>
          </a:p>
          <a:p>
            <a:pPr marL="615950" lvl="2" indent="-342900"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DynamoDB</a:t>
            </a:r>
            <a:r>
              <a:rPr lang="en-US" altLang="en-US" dirty="0"/>
              <a:t>, </a:t>
            </a:r>
            <a:r>
              <a:rPr lang="en-US" altLang="en-US" dirty="0" err="1"/>
              <a:t>Voldermort</a:t>
            </a:r>
            <a:r>
              <a:rPr lang="en-US" altLang="en-US" dirty="0"/>
              <a:t>, </a:t>
            </a:r>
            <a:r>
              <a:rPr lang="en-US" altLang="en-US" dirty="0" err="1"/>
              <a:t>Scalaris</a:t>
            </a:r>
            <a:r>
              <a:rPr lang="en-US" altLang="en-US" dirty="0"/>
              <a:t>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dirty="0"/>
              <a:t>Document-based</a:t>
            </a:r>
          </a:p>
          <a:p>
            <a:pPr marL="615950" lvl="2" indent="-342900"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MongoDB</a:t>
            </a:r>
            <a:r>
              <a:rPr lang="en-US" altLang="en-US" dirty="0"/>
              <a:t>, </a:t>
            </a:r>
            <a:r>
              <a:rPr lang="en-US" altLang="en-US" dirty="0" err="1"/>
              <a:t>CouchDB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dirty="0"/>
              <a:t>Column-based</a:t>
            </a:r>
          </a:p>
          <a:p>
            <a:pPr marL="615950" lvl="2" indent="-342900"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BigTable</a:t>
            </a:r>
            <a:r>
              <a:rPr lang="en-US" altLang="en-US" dirty="0"/>
              <a:t>, Cassandra, </a:t>
            </a:r>
            <a:r>
              <a:rPr lang="en-US" altLang="en-US" dirty="0" err="1"/>
              <a:t>Hbase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dirty="0"/>
              <a:t>Graph-based</a:t>
            </a:r>
          </a:p>
          <a:p>
            <a:pPr marL="615950" lvl="2" indent="-342900">
              <a:defRPr/>
            </a:pPr>
            <a:r>
              <a:rPr lang="en-US" altLang="en-US" dirty="0"/>
              <a:t>Example: Neo4J, </a:t>
            </a:r>
            <a:r>
              <a:rPr lang="en-US" altLang="en-US" dirty="0" err="1"/>
              <a:t>InfoGrid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“No-schema” is a common characteristics of most NOSQL storage systems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Provide “flexible” data types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DE3C-30C1-479E-A1C9-95AC325A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32AD41-227E-4184-98E1-026D1B622CEF}" type="slidenum">
              <a:rPr lang="en-US" altLang="en-US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6">
            <a:extLst>
              <a:ext uri="{FF2B5EF4-FFF2-40B4-BE49-F238E27FC236}">
                <a16:creationId xmlns:a16="http://schemas.microsoft.com/office/drawing/2014/main" id="{89BD6F77-B5BB-4C73-9035-E610F3959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AD72FB-508D-40A3-8677-D9396D6D3D35}" type="slidenum">
              <a:rPr lang="en-US" altLang="en-US">
                <a:solidFill>
                  <a:srgbClr val="FFFFFF"/>
                </a:solidFill>
              </a:rPr>
              <a:pPr eaLnBrk="1" hangingPunct="1"/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6629" name="Nadpis 1">
            <a:extLst>
              <a:ext uri="{FF2B5EF4-FFF2-40B4-BE49-F238E27FC236}">
                <a16:creationId xmlns:a16="http://schemas.microsoft.com/office/drawing/2014/main" id="{EF4DC3BC-B039-498D-B090-C0EEFDA9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Key-value</a:t>
            </a:r>
          </a:p>
        </p:txBody>
      </p:sp>
      <p:sp>
        <p:nvSpPr>
          <p:cNvPr id="36868" name="Zástupný symbol pro obsah 2">
            <a:extLst>
              <a:ext uri="{FF2B5EF4-FFF2-40B4-BE49-F238E27FC236}">
                <a16:creationId xmlns:a16="http://schemas.microsoft.com/office/drawing/2014/main" id="{2B976658-E708-4DF1-890C-282F78CA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Focus on scaling to huge amounts of data</a:t>
            </a:r>
          </a:p>
          <a:p>
            <a:pPr eaLnBrk="1" hangingPunct="1"/>
            <a:r>
              <a:rPr lang="en-US" altLang="en-US"/>
              <a:t>Designed to handle massive load</a:t>
            </a:r>
          </a:p>
          <a:p>
            <a:pPr eaLnBrk="1" hangingPunct="1"/>
            <a:r>
              <a:rPr lang="en-US" altLang="en-US"/>
              <a:t>Based on Amazon’s dynamo paper</a:t>
            </a:r>
          </a:p>
          <a:p>
            <a:pPr eaLnBrk="1" hangingPunct="1"/>
            <a:r>
              <a:rPr lang="en-US" altLang="en-US"/>
              <a:t>Data model: (global) collection of Key-value pairs</a:t>
            </a:r>
          </a:p>
          <a:p>
            <a:pPr eaLnBrk="1" hangingPunct="1"/>
            <a:r>
              <a:rPr lang="en-US" altLang="en-US" i="1"/>
              <a:t>Dynamo ring partitioning</a:t>
            </a:r>
            <a:r>
              <a:rPr lang="en-US" altLang="en-US"/>
              <a:t> and </a:t>
            </a:r>
            <a:r>
              <a:rPr lang="en-US" altLang="en-US" i="1"/>
              <a:t>replication</a:t>
            </a:r>
          </a:p>
          <a:p>
            <a:pPr eaLnBrk="1" hangingPunct="1"/>
            <a:r>
              <a:rPr lang="en-US" altLang="en-US"/>
              <a:t>Example: (DynamoDB)</a:t>
            </a:r>
          </a:p>
          <a:p>
            <a:pPr lvl="1" eaLnBrk="1" hangingPunct="1"/>
            <a:r>
              <a:rPr lang="en-US" altLang="en-US" i="1"/>
              <a:t>items</a:t>
            </a:r>
            <a:r>
              <a:rPr lang="en-US" altLang="en-US"/>
              <a:t> having one or more attributes (name, value)</a:t>
            </a:r>
          </a:p>
          <a:p>
            <a:pPr lvl="1" eaLnBrk="1" hangingPunct="1"/>
            <a:r>
              <a:rPr lang="en-US" altLang="en-US"/>
              <a:t>An </a:t>
            </a:r>
            <a:r>
              <a:rPr lang="en-US" altLang="en-US" i="1"/>
              <a:t>attribute</a:t>
            </a:r>
            <a:r>
              <a:rPr lang="en-US" altLang="en-US"/>
              <a:t> can be single-valued or multi-valued like set.</a:t>
            </a:r>
          </a:p>
          <a:p>
            <a:pPr lvl="1" eaLnBrk="1" hangingPunct="1"/>
            <a:r>
              <a:rPr lang="en-US" altLang="en-US"/>
              <a:t>items are combined into a </a:t>
            </a:r>
            <a:r>
              <a:rPr lang="en-US" altLang="en-US" i="1"/>
              <a:t>table</a:t>
            </a: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2B4863CF-F2A0-42F3-8D54-867478F6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2" t="32196" r="68060" b="52711"/>
          <a:stretch>
            <a:fillRect/>
          </a:stretch>
        </p:blipFill>
        <p:spPr bwMode="auto">
          <a:xfrm>
            <a:off x="8382001" y="857251"/>
            <a:ext cx="15017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2E16AC-E029-47BD-B6DB-5771A7B6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Key-value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49C97E1-B890-4156-AFAC-39EE60CCB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Basic API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get(key): extract the value given a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put(key, value): create or update the value given its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delete(key): remove the key and its associated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execute(key, operation, parameters): invoke an operation to the value (given its key) which is a special data structure (e.g. List, Set, Map .... etc)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5AAAE-41E1-4146-AAF4-E0EC0A79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1DBAA6-C0BA-40D3-A3A8-6E5A957835EB}" type="slidenum">
              <a:rPr lang="en-US" altLang="en-US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ADCEA44-B51D-4F2B-A068-5BA8DB95E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Key-value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C29129B-18DB-4EB9-A652-C1F485E6D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b="1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very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very scalable (horizontally distributed to nodes based on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simple data model</a:t>
            </a:r>
            <a:endParaRPr lang="en-US" altLang="en-US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eventual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fault-tolerance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0" b="1"/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b="1"/>
              <a:t>Cons: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- Can’t model more complex data structure such as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62E0B-BD8D-4890-9F9E-E226B956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4A6348-4C64-4F82-9615-A77F8840840E}" type="slidenum">
              <a:rPr lang="en-US" altLang="en-US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8488C0-5455-4E2F-B154-D6A576A1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Key-value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D1A6BD-7E75-4499-95EB-1EA8977C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1195F1-5124-42D7-B26B-57338262A7E9}" type="slidenum">
              <a:rPr lang="en-US" altLang="en-US">
                <a:solidFill>
                  <a:srgbClr val="FFFFFF"/>
                </a:solidFill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6" name="Group 46">
            <a:extLst>
              <a:ext uri="{FF2B5EF4-FFF2-40B4-BE49-F238E27FC236}">
                <a16:creationId xmlns:a16="http://schemas.microsoft.com/office/drawing/2014/main" id="{793267A9-A4BB-4082-8F5A-BA22C1171A32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905001"/>
          <a:ext cx="8305800" cy="4292601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 (key, {attribute}), where attribute is a couple (name, value) 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restricted SQL; select, delete, GetAttributes, and PutAttributes operations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Redis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Salvatore Sanfilippo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value), where value is simple typed value, list, ordered (according to ranking) or unordered set, hash value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primitive operations for each value type 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Dynamo 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get operation and put in a context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Voldemort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LinkeId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 to Dynamo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>
            <a:extLst>
              <a:ext uri="{FF2B5EF4-FFF2-40B4-BE49-F238E27FC236}">
                <a16:creationId xmlns:a16="http://schemas.microsoft.com/office/drawing/2014/main" id="{E7480D2E-E279-472F-8E53-2968E6900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1E39D0-D1F1-4ED3-B3E3-657E563BD344}" type="slidenum">
              <a:rPr lang="en-US" altLang="en-US">
                <a:solidFill>
                  <a:srgbClr val="FFFFFF"/>
                </a:solidFill>
              </a:rPr>
              <a:pPr eaLnBrk="1" hangingPunct="1"/>
              <a:t>29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1394FC75-B5F3-4C8A-9E8A-8299288E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Document-based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1A0DD7C-4EA2-4883-BE54-C4896DDDB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600"/>
              <a:t>Can model more complex objects</a:t>
            </a:r>
          </a:p>
          <a:p>
            <a:pPr eaLnBrk="1" hangingPunct="1"/>
            <a:r>
              <a:rPr lang="en-GB" altLang="en-US" sz="2600"/>
              <a:t>Inspired by Lotus Notes</a:t>
            </a:r>
          </a:p>
          <a:p>
            <a:pPr eaLnBrk="1" hangingPunct="1"/>
            <a:r>
              <a:rPr lang="en-GB" altLang="en-US" sz="2600"/>
              <a:t>Data model: collection of documents</a:t>
            </a:r>
          </a:p>
          <a:p>
            <a:pPr eaLnBrk="1" hangingPunct="1"/>
            <a:r>
              <a:rPr lang="en-GB" altLang="en-US" sz="2600"/>
              <a:t>Document: JSON (</a:t>
            </a:r>
            <a:r>
              <a:rPr lang="en-GB" altLang="en-US" sz="2600" b="1"/>
              <a:t>J</a:t>
            </a:r>
            <a:r>
              <a:rPr lang="en-GB" altLang="en-US" sz="2600"/>
              <a:t>ava</a:t>
            </a:r>
            <a:r>
              <a:rPr lang="en-GB" altLang="en-US" sz="2600" b="1"/>
              <a:t>S</a:t>
            </a:r>
            <a:r>
              <a:rPr lang="en-GB" altLang="en-US" sz="2600"/>
              <a:t>cript </a:t>
            </a:r>
            <a:r>
              <a:rPr lang="en-GB" altLang="en-US" sz="2600" b="1"/>
              <a:t>O</a:t>
            </a:r>
            <a:r>
              <a:rPr lang="en-GB" altLang="en-US" sz="2600"/>
              <a:t>bject </a:t>
            </a:r>
            <a:r>
              <a:rPr lang="en-GB" altLang="en-US" sz="2600" b="1"/>
              <a:t>N</a:t>
            </a:r>
            <a:r>
              <a:rPr lang="en-GB" altLang="en-US" sz="2600"/>
              <a:t>otation is a data model, key-value pairs, which supports objects, records, structs, lists, array, maps, dates, Boolean with </a:t>
            </a:r>
            <a:r>
              <a:rPr lang="en-GB" altLang="en-US" sz="2600" b="1"/>
              <a:t>nesting</a:t>
            </a:r>
            <a:r>
              <a:rPr lang="en-GB" altLang="en-US" sz="2600"/>
              <a:t>), XML, other semi-structured formats.</a:t>
            </a:r>
          </a:p>
        </p:txBody>
      </p:sp>
      <p:pic>
        <p:nvPicPr>
          <p:cNvPr id="40965" name="Picture 2">
            <a:extLst>
              <a:ext uri="{FF2B5EF4-FFF2-40B4-BE49-F238E27FC236}">
                <a16:creationId xmlns:a16="http://schemas.microsoft.com/office/drawing/2014/main" id="{B40AA864-04C7-443B-A91E-EB6B053C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7" t="56761" r="50748" b="26041"/>
          <a:stretch>
            <a:fillRect/>
          </a:stretch>
        </p:blipFill>
        <p:spPr bwMode="auto">
          <a:xfrm>
            <a:off x="8001001" y="1143000"/>
            <a:ext cx="1490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036E-E0E9-4C8D-97EA-CA4696BA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C00E914-BE8C-4107-A285-28F463F5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3993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  <a:p>
            <a:pPr eaLnBrk="1" hangingPunct="1"/>
            <a:r>
              <a:rPr lang="en-US" altLang="en-US" dirty="0"/>
              <a:t>What is NOSQL?</a:t>
            </a:r>
          </a:p>
          <a:p>
            <a:pPr eaLnBrk="1" hangingPunct="1"/>
            <a:r>
              <a:rPr lang="en-US" altLang="en-US" dirty="0"/>
              <a:t>Who is using it?</a:t>
            </a:r>
          </a:p>
          <a:p>
            <a:pPr eaLnBrk="1" hangingPunct="1"/>
            <a:r>
              <a:rPr lang="en-US" altLang="en-US" dirty="0"/>
              <a:t>3 major papers for NOSQL</a:t>
            </a:r>
          </a:p>
          <a:p>
            <a:pPr eaLnBrk="1" hangingPunct="1"/>
            <a:r>
              <a:rPr lang="en-US" altLang="en-US" dirty="0"/>
              <a:t>CAP theorem</a:t>
            </a:r>
          </a:p>
          <a:p>
            <a:pPr eaLnBrk="1" hangingPunct="1"/>
            <a:r>
              <a:rPr lang="en-US" altLang="en-US" dirty="0"/>
              <a:t>NOSQL categories</a:t>
            </a:r>
          </a:p>
          <a:p>
            <a:pPr eaLnBrk="1" hangingPunct="1"/>
            <a:r>
              <a:rPr lang="en-US" altLang="en-US" dirty="0"/>
              <a:t>Conclusion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73BF2-9475-43BB-93F4-87F506E8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7B6C23-27BB-4962-95DF-46375CAE6CC7}" type="slidenum">
              <a:rPr lang="en-US" alt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6">
            <a:extLst>
              <a:ext uri="{FF2B5EF4-FFF2-40B4-BE49-F238E27FC236}">
                <a16:creationId xmlns:a16="http://schemas.microsoft.com/office/drawing/2014/main" id="{07FF4A9A-6F36-419E-899F-BA265908C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0BB038-0BA8-4622-8B44-C546FE16164E}" type="slidenum">
              <a:rPr lang="en-US" altLang="en-US">
                <a:solidFill>
                  <a:srgbClr val="FFFFFF"/>
                </a:solidFill>
              </a:rPr>
              <a:pPr eaLnBrk="1" hangingPunct="1"/>
              <a:t>30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1118863A-1EC7-4A91-A7E2-E61972620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Document-based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CC2159E-6216-44B1-A2A9-14D70CE06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600"/>
              <a:t>Example: (MongoDB) document</a:t>
            </a:r>
          </a:p>
          <a:p>
            <a:pPr lvl="1" eaLnBrk="1" hangingPunct="1"/>
            <a:r>
              <a:rPr lang="en-GB" altLang="en-US"/>
              <a:t>{Name:"Jaroslav",</a:t>
            </a:r>
            <a:r>
              <a:rPr lang="en-GB" altLang="en-US" sz="220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/>
              <a:t>Address:"Malostranske nám. 25, 118 00 Praha 1”,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/>
              <a:t>Grandchildren: {Claire: "7", Barbara: "6", "Magda: "3", "Kirsten: "1", "Otis: "3", Richard: "1“}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/>
              <a:t>Phones: [ “123-456-7890”, “234-567-8963” 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  <p:pic>
        <p:nvPicPr>
          <p:cNvPr id="41989" name="Picture 2" descr="alt text">
            <a:extLst>
              <a:ext uri="{FF2B5EF4-FFF2-40B4-BE49-F238E27FC236}">
                <a16:creationId xmlns:a16="http://schemas.microsoft.com/office/drawing/2014/main" id="{4F8E27B1-B770-4C63-922C-7CAF50E0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03714"/>
            <a:ext cx="4876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 descr="alt text">
            <a:extLst>
              <a:ext uri="{FF2B5EF4-FFF2-40B4-BE49-F238E27FC236}">
                <a16:creationId xmlns:a16="http://schemas.microsoft.com/office/drawing/2014/main" id="{A911E01A-A1E2-43D1-AA16-5759E6E0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03851"/>
            <a:ext cx="4876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 descr="alt text">
            <a:extLst>
              <a:ext uri="{FF2B5EF4-FFF2-40B4-BE49-F238E27FC236}">
                <a16:creationId xmlns:a16="http://schemas.microsoft.com/office/drawing/2014/main" id="{CB03B75B-D695-4821-B914-DAAC30CF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29050"/>
            <a:ext cx="457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6">
            <a:extLst>
              <a:ext uri="{FF2B5EF4-FFF2-40B4-BE49-F238E27FC236}">
                <a16:creationId xmlns:a16="http://schemas.microsoft.com/office/drawing/2014/main" id="{94AE4355-6802-4D65-A5CA-7EB8CCA5D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4133A9-DCC9-4CEB-815F-32269F2E809D}" type="slidenum">
              <a:rPr lang="en-US" altLang="en-US">
                <a:solidFill>
                  <a:srgbClr val="FFFFFF"/>
                </a:solidFill>
              </a:rPr>
              <a:pPr eaLnBrk="1" hangingPunct="1"/>
              <a:t>31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74255337-37B4-4B8D-9730-30CE4E9BF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Document-based</a:t>
            </a:r>
          </a:p>
        </p:txBody>
      </p:sp>
      <p:graphicFrame>
        <p:nvGraphicFramePr>
          <p:cNvPr id="9" name="Group 39">
            <a:extLst>
              <a:ext uri="{FF2B5EF4-FFF2-40B4-BE49-F238E27FC236}">
                <a16:creationId xmlns:a16="http://schemas.microsoft.com/office/drawing/2014/main" id="{C193F389-22A7-45F7-A076-11BE31205DA2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905001"/>
          <a:ext cx="8077200" cy="3003549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28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MongoDB 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10gen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object-structured documents stored in collections;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each object has a primary key called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ObjectId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manipulations with objects in collections (find object or objects via simple selections and logical expressions, delete, update,)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1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endParaRPr kumimoji="0" lang="cs-CZ" sz="16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r>
                        <a:rPr kumimoji="0" lang="cs-CZ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as a list of named (structured) items (JSON document)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key and key range, views via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Javascript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and MapReduce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6">
            <a:extLst>
              <a:ext uri="{FF2B5EF4-FFF2-40B4-BE49-F238E27FC236}">
                <a16:creationId xmlns:a16="http://schemas.microsoft.com/office/drawing/2014/main" id="{2C1BF23C-8736-42E9-AC74-6852FA828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C3D2E8-9B79-42AD-8230-FC6A10CED1E4}" type="slidenum">
              <a:rPr lang="en-US" altLang="en-US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6E66D90-3D6F-409E-AD76-7DE7FFCA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Column-based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B374A611-0F69-4668-A89B-A16A1A259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83125"/>
          </a:xfrm>
        </p:spPr>
        <p:txBody>
          <a:bodyPr rtlCol="0">
            <a:normAutofit fontScale="70000" lnSpcReduction="20000"/>
          </a:bodyPr>
          <a:lstStyle/>
          <a:p>
            <a:pPr marL="182880" indent="-182880">
              <a:defRPr/>
            </a:pPr>
            <a:r>
              <a:rPr lang="en-GB" altLang="en-US" sz="2600" dirty="0"/>
              <a:t>Based on Google’s </a:t>
            </a:r>
            <a:r>
              <a:rPr lang="en-GB" altLang="en-US" sz="2600" dirty="0" err="1"/>
              <a:t>BigTable</a:t>
            </a:r>
            <a:r>
              <a:rPr lang="en-GB" altLang="en-US" sz="2600" dirty="0"/>
              <a:t> paper</a:t>
            </a:r>
          </a:p>
          <a:p>
            <a:pPr marL="182880" indent="-182880">
              <a:defRPr/>
            </a:pPr>
            <a:r>
              <a:rPr lang="en-GB" altLang="en-US" sz="2600" dirty="0"/>
              <a:t>Like column oriented relational databases (store data in column order) but with a twist</a:t>
            </a:r>
          </a:p>
          <a:p>
            <a:pPr marL="182880" indent="-182880">
              <a:defRPr/>
            </a:pPr>
            <a:r>
              <a:rPr lang="en-GB" altLang="en-US" sz="2600" dirty="0"/>
              <a:t>Tables similarly to RDBMS, but handle semi-structured</a:t>
            </a:r>
          </a:p>
          <a:p>
            <a:pPr marL="182880" indent="-182880">
              <a:defRPr/>
            </a:pPr>
            <a:r>
              <a:rPr lang="en-GB" altLang="en-US" sz="2600" dirty="0"/>
              <a:t>Data model: </a:t>
            </a:r>
          </a:p>
          <a:p>
            <a:pPr lvl="1" indent="-182880">
              <a:defRPr/>
            </a:pPr>
            <a:r>
              <a:rPr lang="en-GB" altLang="en-US" sz="2200" dirty="0"/>
              <a:t>Collection of Column Families</a:t>
            </a:r>
          </a:p>
          <a:p>
            <a:pPr lvl="1" indent="-182880">
              <a:defRPr/>
            </a:pPr>
            <a:r>
              <a:rPr lang="en-GB" altLang="en-US" sz="2200" dirty="0">
                <a:sym typeface="Wingdings" panose="05000000000000000000" pitchFamily="2" charset="2"/>
              </a:rPr>
              <a:t>Column family = (key, value) where value = set of </a:t>
            </a:r>
            <a:r>
              <a:rPr lang="en-GB" altLang="en-US" sz="2200" b="1" dirty="0">
                <a:sym typeface="Wingdings" panose="05000000000000000000" pitchFamily="2" charset="2"/>
              </a:rPr>
              <a:t>related</a:t>
            </a:r>
            <a:r>
              <a:rPr lang="en-GB" altLang="en-US" sz="2200" dirty="0">
                <a:sym typeface="Wingdings" panose="05000000000000000000" pitchFamily="2" charset="2"/>
              </a:rPr>
              <a:t> columns (standard, super) </a:t>
            </a:r>
          </a:p>
          <a:p>
            <a:pPr lvl="1" indent="-182880">
              <a:defRPr/>
            </a:pPr>
            <a:r>
              <a:rPr lang="en-US" altLang="en-US" sz="2200" dirty="0"/>
              <a:t>indexed by </a:t>
            </a:r>
            <a:r>
              <a:rPr lang="en-US" altLang="en-US" sz="2200" i="1" dirty="0"/>
              <a:t>row key</a:t>
            </a:r>
            <a:r>
              <a:rPr lang="en-US" altLang="en-US" sz="2200" dirty="0"/>
              <a:t>, </a:t>
            </a:r>
            <a:r>
              <a:rPr lang="en-US" altLang="en-US" sz="2200" i="1" dirty="0"/>
              <a:t>column key </a:t>
            </a:r>
            <a:r>
              <a:rPr lang="en-US" altLang="en-US" sz="2200" dirty="0"/>
              <a:t>and  </a:t>
            </a:r>
            <a:r>
              <a:rPr lang="en-US" altLang="en-US" sz="2200" i="1" dirty="0"/>
              <a:t>timestamp </a:t>
            </a:r>
            <a:endParaRPr lang="en-GB" altLang="en-US" sz="2200" i="1" dirty="0"/>
          </a:p>
          <a:p>
            <a:pPr marL="182880" indent="-182880">
              <a:defRPr/>
            </a:pPr>
            <a:endParaRPr lang="en-GB" altLang="en-US" sz="2600" dirty="0"/>
          </a:p>
          <a:p>
            <a:pPr marL="0" indent="0">
              <a:buNone/>
              <a:defRPr/>
            </a:pPr>
            <a:r>
              <a:rPr lang="en-GB" altLang="en-US" sz="2600" dirty="0">
                <a:solidFill>
                  <a:schemeClr val="bg1"/>
                </a:solidFill>
              </a:rPr>
              <a:t>allow key-value pairs to be stored (and retrieved on key) in a massively parallel system</a:t>
            </a:r>
            <a:endParaRPr lang="en-GB" altLang="en-US" sz="2200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GB" altLang="en-US" sz="2600" dirty="0">
                <a:solidFill>
                  <a:schemeClr val="bg1"/>
                </a:solidFill>
              </a:rPr>
              <a:t>storing principle: big hashed distributed tables</a:t>
            </a:r>
          </a:p>
          <a:p>
            <a:pPr marL="0" indent="0">
              <a:buNone/>
              <a:defRPr/>
            </a:pPr>
            <a:r>
              <a:rPr lang="en-GB" altLang="en-US" sz="2600" dirty="0">
                <a:solidFill>
                  <a:schemeClr val="bg1"/>
                </a:solidFill>
              </a:rPr>
              <a:t>properties: partitioning (horizontally and/or vertically), high availability etc. completely transparent to application</a:t>
            </a:r>
          </a:p>
          <a:p>
            <a:pPr lvl="1" indent="-182880">
              <a:defRPr/>
            </a:pPr>
            <a:endParaRPr lang="en-GB" altLang="en-US" sz="2200" dirty="0">
              <a:solidFill>
                <a:schemeClr val="bg1"/>
              </a:solidFill>
            </a:endParaRPr>
          </a:p>
          <a:p>
            <a:pPr lvl="1" indent="-182880">
              <a:defRPr/>
            </a:pPr>
            <a:endParaRPr lang="en-GB" altLang="en-US" sz="2200" dirty="0">
              <a:solidFill>
                <a:schemeClr val="bg1"/>
              </a:solidFill>
            </a:endParaRPr>
          </a:p>
          <a:p>
            <a:pPr marL="274320" lvl="1" indent="0">
              <a:buNone/>
              <a:defRPr/>
            </a:pPr>
            <a:endParaRPr lang="en-GB" altLang="en-US" sz="2200" dirty="0">
              <a:solidFill>
                <a:schemeClr val="bg1"/>
              </a:solidFill>
            </a:endParaRPr>
          </a:p>
          <a:p>
            <a:pPr marL="182880" indent="-182880">
              <a:buNone/>
              <a:defRPr/>
            </a:pPr>
            <a:r>
              <a:rPr lang="en-GB" altLang="en-US" sz="2600" dirty="0">
                <a:solidFill>
                  <a:schemeClr val="bg1"/>
                </a:solidFill>
              </a:rPr>
              <a:t>* Better: extendible records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2979BA7C-92EE-4E30-BCEB-608C176A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4" t="15195" r="28954" b="58298"/>
          <a:stretch>
            <a:fillRect/>
          </a:stretch>
        </p:blipFill>
        <p:spPr bwMode="auto">
          <a:xfrm>
            <a:off x="2546351" y="5033964"/>
            <a:ext cx="2106613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">
            <a:extLst>
              <a:ext uri="{FF2B5EF4-FFF2-40B4-BE49-F238E27FC236}">
                <a16:creationId xmlns:a16="http://schemas.microsoft.com/office/drawing/2014/main" id="{1B3B84F7-3EC5-4006-9729-645F688C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17171" r="62781" b="62572"/>
          <a:stretch>
            <a:fillRect/>
          </a:stretch>
        </p:blipFill>
        <p:spPr bwMode="auto">
          <a:xfrm>
            <a:off x="3167064" y="3548064"/>
            <a:ext cx="865187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">
            <a:extLst>
              <a:ext uri="{FF2B5EF4-FFF2-40B4-BE49-F238E27FC236}">
                <a16:creationId xmlns:a16="http://schemas.microsoft.com/office/drawing/2014/main" id="{1220747C-060F-4D5C-811B-B51A734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54167" r="25117" b="14224"/>
          <a:stretch>
            <a:fillRect/>
          </a:stretch>
        </p:blipFill>
        <p:spPr bwMode="auto">
          <a:xfrm>
            <a:off x="5105401" y="4981575"/>
            <a:ext cx="510857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3">
            <a:extLst>
              <a:ext uri="{FF2B5EF4-FFF2-40B4-BE49-F238E27FC236}">
                <a16:creationId xmlns:a16="http://schemas.microsoft.com/office/drawing/2014/main" id="{30214936-9D75-4CBB-AA37-83D2BA72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9" t="17134" r="37520" b="60632"/>
          <a:stretch>
            <a:fillRect/>
          </a:stretch>
        </p:blipFill>
        <p:spPr bwMode="auto">
          <a:xfrm>
            <a:off x="6288088" y="3657601"/>
            <a:ext cx="274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6">
            <a:extLst>
              <a:ext uri="{FF2B5EF4-FFF2-40B4-BE49-F238E27FC236}">
                <a16:creationId xmlns:a16="http://schemas.microsoft.com/office/drawing/2014/main" id="{45316D17-4F72-4CF8-86E3-3C118788F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9310BE-7E0F-40AB-8AB7-BE692A06CB0B}" type="slidenum">
              <a:rPr lang="en-US" altLang="en-US">
                <a:solidFill>
                  <a:srgbClr val="FFFFFF"/>
                </a:solidFill>
              </a:rPr>
              <a:pPr eaLnBrk="1" hangingPunct="1"/>
              <a:t>33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BC690E77-A8E5-4856-9E14-8F540AF85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Column-based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DB42A0D-7806-411D-8961-86C69B5E8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83125"/>
          </a:xfrm>
        </p:spPr>
        <p:txBody>
          <a:bodyPr/>
          <a:lstStyle/>
          <a:p>
            <a:pPr eaLnBrk="1" hangingPunct="1"/>
            <a:r>
              <a:rPr lang="en-GB" altLang="en-US" sz="2600"/>
              <a:t>One column family can have variable </a:t>
            </a:r>
            <a:br>
              <a:rPr lang="en-GB" altLang="en-US" sz="2600"/>
            </a:br>
            <a:r>
              <a:rPr lang="en-GB" altLang="en-US" sz="2600"/>
              <a:t>numbers of columns</a:t>
            </a:r>
          </a:p>
          <a:p>
            <a:pPr eaLnBrk="1" hangingPunct="1"/>
            <a:r>
              <a:rPr lang="en-GB" altLang="en-US" sz="2600"/>
              <a:t>Cells within a column family are sorted “physically”</a:t>
            </a:r>
          </a:p>
          <a:p>
            <a:pPr eaLnBrk="1" hangingPunct="1"/>
            <a:r>
              <a:rPr lang="en-GB" altLang="en-US" sz="2600"/>
              <a:t>Very sparse, most cells have null values</a:t>
            </a:r>
          </a:p>
          <a:p>
            <a:pPr eaLnBrk="1" hangingPunct="1"/>
            <a:r>
              <a:rPr lang="en-GB" altLang="en-US" sz="2600" b="1"/>
              <a:t>Comparison: </a:t>
            </a:r>
            <a:r>
              <a:rPr lang="en-GB" altLang="en-US" sz="2600"/>
              <a:t>RDBMS vs column-based NOSQL</a:t>
            </a:r>
          </a:p>
          <a:p>
            <a:pPr lvl="1" eaLnBrk="1" hangingPunct="1"/>
            <a:r>
              <a:rPr lang="en-GB" altLang="en-US" sz="2200"/>
              <a:t>Query on multiple tables</a:t>
            </a:r>
          </a:p>
          <a:p>
            <a:pPr lvl="2" eaLnBrk="1" hangingPunct="1"/>
            <a:r>
              <a:rPr lang="en-GB" altLang="en-US" b="1"/>
              <a:t>RDBMS: </a:t>
            </a:r>
            <a:r>
              <a:rPr lang="en-GB" altLang="en-US"/>
              <a:t>must fetch data from several places on disk and glue together</a:t>
            </a:r>
          </a:p>
          <a:p>
            <a:pPr lvl="2" eaLnBrk="1" hangingPunct="1"/>
            <a:r>
              <a:rPr lang="en-GB" altLang="en-US" b="1"/>
              <a:t>Column-based NOSQL: </a:t>
            </a:r>
            <a:r>
              <a:rPr lang="en-GB" altLang="en-US"/>
              <a:t>only fetch column families of those columns that are required by a query (all columns in a column family are stored together on the disk, so multiple rows can be retrieved in one read operation </a:t>
            </a:r>
            <a:r>
              <a:rPr lang="en-GB" altLang="en-US">
                <a:sym typeface="Wingdings" panose="05000000000000000000" pitchFamily="2" charset="2"/>
              </a:rPr>
              <a:t> data locality</a:t>
            </a:r>
            <a:r>
              <a:rPr lang="en-GB" altLang="en-US"/>
              <a:t>)</a:t>
            </a: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1D4070CD-D03F-4392-9F8A-D22A1D22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t="52727" r="74033" b="32143"/>
          <a:stretch>
            <a:fillRect/>
          </a:stretch>
        </p:blipFill>
        <p:spPr bwMode="auto">
          <a:xfrm>
            <a:off x="8229601" y="838200"/>
            <a:ext cx="12604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6">
            <a:extLst>
              <a:ext uri="{FF2B5EF4-FFF2-40B4-BE49-F238E27FC236}">
                <a16:creationId xmlns:a16="http://schemas.microsoft.com/office/drawing/2014/main" id="{F3C741B7-77BA-41CB-A253-4F52F791A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732A80-A73B-4423-BFEA-F930D5AA53F1}" type="slidenum">
              <a:rPr lang="en-US" altLang="en-US">
                <a:solidFill>
                  <a:srgbClr val="FFFFFF"/>
                </a:solidFill>
              </a:rPr>
              <a:pPr eaLnBrk="1" hangingPunct="1"/>
              <a:t>34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25" name="Nadpis 1">
            <a:extLst>
              <a:ext uri="{FF2B5EF4-FFF2-40B4-BE49-F238E27FC236}">
                <a16:creationId xmlns:a16="http://schemas.microsoft.com/office/drawing/2014/main" id="{B1749A7A-C9C4-466C-BD93-B1FAA99A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Column-based</a:t>
            </a:r>
          </a:p>
        </p:txBody>
      </p:sp>
      <p:sp>
        <p:nvSpPr>
          <p:cNvPr id="30726" name="Zástupný symbol pro obsah 2">
            <a:extLst>
              <a:ext uri="{FF2B5EF4-FFF2-40B4-BE49-F238E27FC236}">
                <a16:creationId xmlns:a16="http://schemas.microsoft.com/office/drawing/2014/main" id="{82360686-4818-4F05-B38A-CFC53E4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>
              <a:defRPr/>
            </a:pPr>
            <a:r>
              <a:rPr lang="en-GB" altLang="en-US" dirty="0"/>
              <a:t>Example: (Cassandra column family--timestamps removed for simplicity)</a:t>
            </a:r>
          </a:p>
          <a:p>
            <a:pPr marL="0" indent="0">
              <a:buNone/>
              <a:defRPr/>
            </a:pPr>
            <a:r>
              <a:rPr lang="en-GB" altLang="en-US" sz="1800" dirty="0" err="1"/>
              <a:t>UserProfile</a:t>
            </a:r>
            <a:r>
              <a:rPr lang="en-GB" altLang="en-US" sz="1800" dirty="0"/>
              <a:t> = {</a:t>
            </a:r>
          </a:p>
          <a:p>
            <a:pPr marL="393700" indent="0">
              <a:buNone/>
              <a:defRPr/>
            </a:pPr>
            <a:r>
              <a:rPr lang="en-GB" altLang="en-US" sz="1800" dirty="0"/>
              <a:t> Cassandra = { </a:t>
            </a:r>
            <a:r>
              <a:rPr lang="en-GB" altLang="en-US" sz="1800" dirty="0" err="1"/>
              <a:t>emailAddress</a:t>
            </a:r>
            <a:r>
              <a:rPr lang="en-GB" altLang="en-US" sz="1800" dirty="0"/>
              <a:t>:”casandra@apache.org” , age:”20”}</a:t>
            </a:r>
          </a:p>
          <a:p>
            <a:pPr marL="0" indent="457200">
              <a:buNone/>
              <a:defRPr/>
            </a:pPr>
            <a:r>
              <a:rPr lang="en-GB" altLang="en-US" sz="1800" dirty="0" err="1"/>
              <a:t>TerryCho</a:t>
            </a:r>
            <a:r>
              <a:rPr lang="en-GB" altLang="en-US" sz="1800" dirty="0"/>
              <a:t> = { </a:t>
            </a:r>
            <a:r>
              <a:rPr lang="en-GB" altLang="en-US" sz="1800" dirty="0" err="1"/>
              <a:t>emailAddress</a:t>
            </a:r>
            <a:r>
              <a:rPr lang="en-GB" altLang="en-US" sz="1800" dirty="0"/>
              <a:t>:”terry.cho@apache.org” , </a:t>
            </a:r>
            <a:r>
              <a:rPr lang="en-GB" altLang="en-US" sz="1800" dirty="0" err="1"/>
              <a:t>gender:”male</a:t>
            </a:r>
            <a:r>
              <a:rPr lang="en-GB" altLang="en-US" sz="1800" dirty="0"/>
              <a:t>”}</a:t>
            </a:r>
          </a:p>
          <a:p>
            <a:pPr marL="1260475" indent="-803275">
              <a:buNone/>
              <a:defRPr/>
            </a:pPr>
            <a:r>
              <a:rPr lang="en-GB" altLang="en-US" sz="1800" dirty="0" err="1"/>
              <a:t>Cath</a:t>
            </a:r>
            <a:r>
              <a:rPr lang="en-GB" altLang="en-US" sz="1800" dirty="0"/>
              <a:t> = { </a:t>
            </a:r>
            <a:r>
              <a:rPr lang="en-GB" altLang="en-US" sz="1800" dirty="0" err="1"/>
              <a:t>emailAddress</a:t>
            </a:r>
            <a:r>
              <a:rPr lang="en-GB" altLang="en-US" sz="1800" dirty="0"/>
              <a:t>:”cath@apache.org” , age:”20”,gender:”female”,address:”Seoul”}</a:t>
            </a:r>
          </a:p>
          <a:p>
            <a:pPr marL="0" indent="0">
              <a:buNone/>
              <a:defRPr/>
            </a:pPr>
            <a:r>
              <a:rPr lang="en-GB" altLang="en-US" sz="1800" dirty="0"/>
              <a:t>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6">
            <a:extLst>
              <a:ext uri="{FF2B5EF4-FFF2-40B4-BE49-F238E27FC236}">
                <a16:creationId xmlns:a16="http://schemas.microsoft.com/office/drawing/2014/main" id="{2109D513-DD6E-4A89-9F79-D18D53EBE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C7541-EA03-4882-8C37-487056C63679}" type="slidenum">
              <a:rPr lang="en-US" altLang="en-US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25" name="Nadpis 1">
            <a:extLst>
              <a:ext uri="{FF2B5EF4-FFF2-40B4-BE49-F238E27FC236}">
                <a16:creationId xmlns:a16="http://schemas.microsoft.com/office/drawing/2014/main" id="{871118F4-4831-4801-BE80-1B2D360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Column-based</a:t>
            </a:r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C1091F97-E29B-4DF6-B58A-0F14A4B55783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76401"/>
          <a:ext cx="8610600" cy="4535489"/>
        </p:xfrm>
        <a:graphic>
          <a:graphicData uri="http://schemas.openxmlformats.org/drawingml/2006/table">
            <a:tbl>
              <a:tblPr/>
              <a:tblGrid>
                <a:gridCol w="121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6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BigTable 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Google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{value})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(by combination of row, column, and time stamp ranges)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HBase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groups of columns (a BigTable clone)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JRUBY IRB-based shell (similar to SQL)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BigTable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HQL (Hypertext Query Language) 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CASSANDRA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 (originally Facebook)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columns, groups of columns corresponding to a key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supercolumns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selections on key, range queries, column or columns ranges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34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PNUTS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Yahoo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(hashed or ordered) tables, typed arrays, flexible schema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and projection from a single table (retrieve an arbitrary single record by primary key, range queries, complex predicates, ordering, top-k)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6">
            <a:extLst>
              <a:ext uri="{FF2B5EF4-FFF2-40B4-BE49-F238E27FC236}">
                <a16:creationId xmlns:a16="http://schemas.microsoft.com/office/drawing/2014/main" id="{6E139BEA-BDC2-4E4B-95D8-40FDE8985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AF370-672B-4A16-BE3A-2CC8C1B3C889}" type="slidenum">
              <a:rPr lang="en-US" altLang="en-US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25" name="Nadpis 1">
            <a:extLst>
              <a:ext uri="{FF2B5EF4-FFF2-40B4-BE49-F238E27FC236}">
                <a16:creationId xmlns:a16="http://schemas.microsoft.com/office/drawing/2014/main" id="{C1463F3C-BDDB-4ACE-9852-46DF9F54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Graph-based</a:t>
            </a:r>
          </a:p>
        </p:txBody>
      </p:sp>
      <p:sp>
        <p:nvSpPr>
          <p:cNvPr id="48132" name="Zástupný symbol pro obsah 2">
            <a:extLst>
              <a:ext uri="{FF2B5EF4-FFF2-40B4-BE49-F238E27FC236}">
                <a16:creationId xmlns:a16="http://schemas.microsoft.com/office/drawing/2014/main" id="{2DF29F45-EC40-4D77-AA6A-EA6EC614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Focus on modeling the structure of data (</a:t>
            </a:r>
            <a:r>
              <a:rPr lang="en-US" altLang="en-US" i="1"/>
              <a:t>interconnectivity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Scales to the complexity of data</a:t>
            </a:r>
          </a:p>
          <a:p>
            <a:pPr eaLnBrk="1" hangingPunct="1"/>
            <a:r>
              <a:rPr lang="en-US" altLang="en-US"/>
              <a:t>Inspired by mathematical Graph Theory (G=(E,V)) </a:t>
            </a:r>
          </a:p>
          <a:p>
            <a:pPr eaLnBrk="1" hangingPunct="1"/>
            <a:r>
              <a:rPr lang="en-US" altLang="en-US"/>
              <a:t>Data model: </a:t>
            </a:r>
          </a:p>
          <a:p>
            <a:pPr lvl="1" eaLnBrk="1" hangingPunct="1"/>
            <a:r>
              <a:rPr lang="en-US" altLang="en-US"/>
              <a:t>(Property Graph) nodes and edges</a:t>
            </a:r>
          </a:p>
          <a:p>
            <a:pPr lvl="2" eaLnBrk="1" hangingPunct="1"/>
            <a:r>
              <a:rPr lang="en-US" altLang="en-US"/>
              <a:t>Nodes may have properties  (including ID)</a:t>
            </a:r>
          </a:p>
          <a:p>
            <a:pPr lvl="2" eaLnBrk="1" hangingPunct="1"/>
            <a:r>
              <a:rPr lang="en-US" altLang="en-US"/>
              <a:t>Edges may have labels or roles</a:t>
            </a:r>
          </a:p>
          <a:p>
            <a:pPr lvl="1" eaLnBrk="1" hangingPunct="1"/>
            <a:r>
              <a:rPr lang="en-US" altLang="en-US"/>
              <a:t>Key-value pairs on both</a:t>
            </a:r>
          </a:p>
          <a:p>
            <a:pPr eaLnBrk="1" hangingPunct="1"/>
            <a:r>
              <a:rPr lang="en-US" altLang="en-US"/>
              <a:t>Interfaces and query languages vary</a:t>
            </a:r>
          </a:p>
          <a:p>
            <a:pPr eaLnBrk="1" hangingPunct="1"/>
            <a:r>
              <a:rPr lang="en-US" altLang="en-US" i="1"/>
              <a:t>Single-step</a:t>
            </a:r>
            <a:r>
              <a:rPr lang="en-US" altLang="en-US"/>
              <a:t> vs </a:t>
            </a:r>
            <a:r>
              <a:rPr lang="en-US" altLang="en-US" i="1"/>
              <a:t>path expressions </a:t>
            </a:r>
            <a:r>
              <a:rPr lang="en-US" altLang="en-US"/>
              <a:t>vs </a:t>
            </a:r>
            <a:r>
              <a:rPr lang="en-US" altLang="en-US" i="1"/>
              <a:t>full recursion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Neo4j, FlockDB, Pregel, InfoGrid …</a:t>
            </a:r>
          </a:p>
        </p:txBody>
      </p:sp>
      <p:pic>
        <p:nvPicPr>
          <p:cNvPr id="48133" name="Picture 3">
            <a:extLst>
              <a:ext uri="{FF2B5EF4-FFF2-40B4-BE49-F238E27FC236}">
                <a16:creationId xmlns:a16="http://schemas.microsoft.com/office/drawing/2014/main" id="{A16E2C5B-84E3-4D99-BD43-BCBA874D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15366" r="24377" b="58333"/>
          <a:stretch>
            <a:fillRect/>
          </a:stretch>
        </p:blipFill>
        <p:spPr bwMode="auto">
          <a:xfrm>
            <a:off x="7948614" y="3124200"/>
            <a:ext cx="18049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>
            <a:extLst>
              <a:ext uri="{FF2B5EF4-FFF2-40B4-BE49-F238E27FC236}">
                <a16:creationId xmlns:a16="http://schemas.microsoft.com/office/drawing/2014/main" id="{00DFCD29-701C-4B9C-9BE9-224A9919E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99467B-357A-4920-A3E7-F41E7C38E046}" type="slidenum">
              <a:rPr lang="en-US" altLang="en-US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7893" name="Nadpis 1">
            <a:extLst>
              <a:ext uri="{FF2B5EF4-FFF2-40B4-BE49-F238E27FC236}">
                <a16:creationId xmlns:a16="http://schemas.microsoft.com/office/drawing/2014/main" id="{BFD47E12-5C04-4FD9-BF8D-758356E4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Conclusion</a:t>
            </a:r>
          </a:p>
        </p:txBody>
      </p:sp>
      <p:sp>
        <p:nvSpPr>
          <p:cNvPr id="49156" name="Zástupný symbol pro obsah 2">
            <a:extLst>
              <a:ext uri="{FF2B5EF4-FFF2-40B4-BE49-F238E27FC236}">
                <a16:creationId xmlns:a16="http://schemas.microsoft.com/office/drawing/2014/main" id="{F0C0BB06-90D3-4BA0-AA24-F474B946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NOSQL database cover only a part of data-intensive cloud applications (</a:t>
            </a:r>
            <a:r>
              <a:rPr lang="cs-CZ" altLang="en-US" sz="2600"/>
              <a:t>mainly</a:t>
            </a:r>
            <a:r>
              <a:rPr lang="en-US" altLang="en-US" sz="2600"/>
              <a:t> Web </a:t>
            </a:r>
            <a:r>
              <a:rPr lang="cs-CZ" altLang="en-US" sz="2600"/>
              <a:t>applications</a:t>
            </a:r>
            <a:r>
              <a:rPr lang="en-US" altLang="en-US" sz="2600"/>
              <a:t>)</a:t>
            </a:r>
          </a:p>
          <a:p>
            <a:pPr eaLnBrk="1" hangingPunct="1"/>
            <a:r>
              <a:rPr lang="en-US" altLang="en-US" sz="2600"/>
              <a:t>Problems with cloud computing:</a:t>
            </a:r>
          </a:p>
          <a:p>
            <a:pPr lvl="1" eaLnBrk="1" hangingPunct="1"/>
            <a:r>
              <a:rPr lang="en-US" altLang="en-US" sz="2200"/>
              <a:t>SaaS (</a:t>
            </a:r>
            <a:r>
              <a:rPr lang="en-US" altLang="en-US" sz="2200" b="1"/>
              <a:t>S</a:t>
            </a:r>
            <a:r>
              <a:rPr lang="en-US" altLang="en-US" sz="2200"/>
              <a:t>oftware </a:t>
            </a:r>
            <a:r>
              <a:rPr lang="en-US" altLang="en-US" sz="2200" b="1"/>
              <a:t>a</a:t>
            </a:r>
            <a:r>
              <a:rPr lang="en-US" altLang="en-US" sz="2200"/>
              <a:t>s </a:t>
            </a:r>
            <a:r>
              <a:rPr lang="en-US" altLang="en-US" sz="2200" b="1"/>
              <a:t>a</a:t>
            </a:r>
            <a:r>
              <a:rPr lang="en-US" altLang="en-US" sz="2200"/>
              <a:t> </a:t>
            </a:r>
            <a:r>
              <a:rPr lang="en-US" altLang="en-US" sz="2200" b="1"/>
              <a:t>S</a:t>
            </a:r>
            <a:r>
              <a:rPr lang="en-US" altLang="en-US" sz="2200"/>
              <a:t>ervice or on-demand software) applications require enterprise-level functionality, including ACID transactions, security, and other features associated with commercial RDBMS technology, i.e. NOSQL should not be the only option in the cloud</a:t>
            </a:r>
            <a:endParaRPr lang="cs-CZ" altLang="en-US" sz="2200"/>
          </a:p>
          <a:p>
            <a:pPr lvl="1" eaLnBrk="1" hangingPunct="1"/>
            <a:r>
              <a:rPr lang="en-US" altLang="en-US"/>
              <a:t>Hybrid solutions: </a:t>
            </a:r>
            <a:endParaRPr lang="cs-CZ" altLang="en-US"/>
          </a:p>
          <a:p>
            <a:pPr lvl="2"/>
            <a:r>
              <a:rPr lang="en-US" altLang="en-US"/>
              <a:t>Voldemort with MySQL as one of storage backend </a:t>
            </a:r>
            <a:endParaRPr lang="cs-CZ" altLang="en-US"/>
          </a:p>
          <a:p>
            <a:pPr lvl="2"/>
            <a:r>
              <a:rPr lang="en-US" altLang="en-US"/>
              <a:t>deal with NOSQL data as semi-structured data</a:t>
            </a:r>
            <a:endParaRPr lang="cs-CZ" altLang="en-US"/>
          </a:p>
          <a:p>
            <a:pPr lvl="2">
              <a:buNone/>
            </a:pPr>
            <a:r>
              <a:rPr lang="cs-CZ" altLang="en-US">
                <a:sym typeface="Symbol" panose="05050102010706020507" pitchFamily="18" charset="2"/>
              </a:rPr>
              <a:t>	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/>
              <a:t>integrating RDBMS and NOSQL via SQL/XML</a:t>
            </a:r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6">
            <a:extLst>
              <a:ext uri="{FF2B5EF4-FFF2-40B4-BE49-F238E27FC236}">
                <a16:creationId xmlns:a16="http://schemas.microsoft.com/office/drawing/2014/main" id="{44E26A01-46FD-45DA-AF92-2C19F3BD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D8FDED-B799-4604-B230-56B71AE4F4ED}" type="slidenum">
              <a:rPr lang="en-US" altLang="en-US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ECD85245-ED9E-44E8-9BCE-5BBDBD283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Conclusion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A86F362-53E7-4B6A-B24E-32B8A2C2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ko-KR" sz="2600">
                <a:ea typeface="Gulim" panose="020B0600000101010101" pitchFamily="34" charset="-127"/>
              </a:rPr>
              <a:t>next generation of highly scalable and elastic RDBMS: </a:t>
            </a:r>
            <a:r>
              <a:rPr lang="en-GB" altLang="ko-KR" sz="2600" i="1">
                <a:ea typeface="Gulim" panose="020B0600000101010101" pitchFamily="34" charset="-127"/>
              </a:rPr>
              <a:t>NewSQL databases </a:t>
            </a:r>
            <a:r>
              <a:rPr lang="en-GB" altLang="ko-KR" sz="2600">
                <a:ea typeface="Gulim" panose="020B0600000101010101" pitchFamily="34" charset="-127"/>
              </a:rPr>
              <a:t>(from April 2011)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sz="2200">
                <a:ea typeface="Gulim" panose="020B0600000101010101" pitchFamily="34" charset="-127"/>
              </a:rPr>
              <a:t>they are designed to scale out horizontally on shared nothing machines,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sz="2200">
                <a:ea typeface="Gulim" panose="020B0600000101010101" pitchFamily="34" charset="-127"/>
              </a:rPr>
              <a:t>still provide ACID guarantees,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sz="2200">
                <a:ea typeface="Gulim" panose="020B0600000101010101" pitchFamily="34" charset="-127"/>
              </a:rPr>
              <a:t>applications interact with the database primarily using SQL,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the system employs a lock-free concurrency control scheme to avoid user shut down,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sz="2200">
                <a:ea typeface="Gulim" panose="020B0600000101010101" pitchFamily="34" charset="-127"/>
              </a:rPr>
              <a:t>the system provides higher performance than available from the traditional systems.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/>
              <a:t>Examples: MySQL Cluster (most mature solution), VoltDB, Clustrix, ScalArc, etc.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433D4D-F495-4586-A611-CDA5CB644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BBB565F-0DEB-44AC-9147-E89F7303B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databases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mainstay of business</a:t>
            </a:r>
          </a:p>
          <a:p>
            <a:pPr eaLnBrk="1" hangingPunct="1"/>
            <a:r>
              <a:rPr lang="en-US" altLang="en-US" dirty="0"/>
              <a:t>Web-based applications caused spikes</a:t>
            </a:r>
          </a:p>
          <a:p>
            <a:pPr lvl="1" eaLnBrk="1" hangingPunct="1"/>
            <a:r>
              <a:rPr lang="en-US" altLang="en-US" dirty="0"/>
              <a:t>explosion of social media sites (Facebook, Twitter) with large data needs</a:t>
            </a:r>
          </a:p>
          <a:p>
            <a:pPr lvl="1" eaLnBrk="1" hangingPunct="1"/>
            <a:r>
              <a:rPr lang="en-US" altLang="en-US" dirty="0"/>
              <a:t>rise of cloud-based solutions such as Amazon S3 (simple storage solution)</a:t>
            </a:r>
          </a:p>
          <a:p>
            <a:pPr eaLnBrk="1" hangingPunct="1"/>
            <a:r>
              <a:rPr lang="en-US" altLang="en-US" dirty="0"/>
              <a:t>Hooking RDBMS to web-based application becomes trouble</a:t>
            </a:r>
            <a:endParaRPr lang="en-US" altLang="en-US" sz="2600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D4F76-7AF5-447A-8A9C-95FDA58D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E3163A-9E6E-4C82-8BA0-714482ECDF24}" type="slidenum">
              <a:rPr lang="en-US" altLang="en-US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A509-5788-4383-B10A-88558569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Issues with </a:t>
            </a:r>
            <a:r>
              <a:rPr lang="en-US" b="1" i="1" dirty="0"/>
              <a:t>scaling up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C1E147B-BC63-43A5-8E5A-9D92053D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 way to provide ACID and rich query model is to have the dataset on a single machine</a:t>
            </a:r>
          </a:p>
          <a:p>
            <a:pPr eaLnBrk="1" hangingPunct="1"/>
            <a:r>
              <a:rPr lang="en-US" altLang="en-US"/>
              <a:t>Limits to </a:t>
            </a:r>
            <a:r>
              <a:rPr lang="en-US" altLang="en-US" b="1" i="1"/>
              <a:t>scaling up</a:t>
            </a:r>
            <a:r>
              <a:rPr lang="en-US" altLang="en-US" b="1"/>
              <a:t> </a:t>
            </a:r>
            <a:r>
              <a:rPr lang="en-US" altLang="en-US"/>
              <a:t>(or </a:t>
            </a:r>
            <a:r>
              <a:rPr lang="en-US" altLang="en-US" b="1" i="1"/>
              <a:t>vertical scaling</a:t>
            </a:r>
            <a:r>
              <a:rPr lang="en-US" altLang="en-US" b="1"/>
              <a:t>:</a:t>
            </a:r>
            <a:r>
              <a:rPr lang="en-US" altLang="en-US"/>
              <a:t> make a “single” machine more powerful)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dataset is just too big!</a:t>
            </a:r>
          </a:p>
          <a:p>
            <a:pPr eaLnBrk="1" hangingPunct="1"/>
            <a:r>
              <a:rPr lang="en-US" altLang="en-US" b="1" i="1"/>
              <a:t>Scaling out</a:t>
            </a:r>
            <a:r>
              <a:rPr lang="en-US" altLang="en-US" b="1"/>
              <a:t> </a:t>
            </a:r>
            <a:r>
              <a:rPr lang="en-US" altLang="en-US"/>
              <a:t>(or </a:t>
            </a:r>
            <a:r>
              <a:rPr lang="en-US" altLang="en-US" b="1" i="1"/>
              <a:t>horizontal scaling</a:t>
            </a:r>
            <a:r>
              <a:rPr lang="en-US" altLang="en-US" b="1"/>
              <a:t>: </a:t>
            </a:r>
            <a:r>
              <a:rPr lang="en-US" altLang="en-US"/>
              <a:t>adding more smaller/cheaper servers) is a better choice</a:t>
            </a:r>
          </a:p>
          <a:p>
            <a:pPr eaLnBrk="1" hangingPunct="1"/>
            <a:r>
              <a:rPr lang="en-US" altLang="en-US"/>
              <a:t>Different approaches for horizontal scaling (multi-node database):</a:t>
            </a:r>
          </a:p>
          <a:p>
            <a:pPr lvl="1" eaLnBrk="1" hangingPunct="1"/>
            <a:r>
              <a:rPr lang="en-US" altLang="en-US" sz="2200"/>
              <a:t>Master/Slave</a:t>
            </a:r>
          </a:p>
          <a:p>
            <a:pPr lvl="1" eaLnBrk="1" hangingPunct="1"/>
            <a:r>
              <a:rPr lang="en-US" altLang="en-US" sz="2200"/>
              <a:t>Sharding (partitioning)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E130-4F60-4C4D-9A97-B2643B9E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BC9134-D587-4F5A-8EA7-A1DAEB1E4EB3}" type="slidenum">
              <a:rPr lang="en-US" altLang="en-US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65309D3-41DE-4E69-BB16-B0AB7FFD2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Scaling out RDBMS: Master/Slave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B56C027-A463-4728-A0CE-30F629051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Master/Slave</a:t>
            </a:r>
          </a:p>
          <a:p>
            <a:pPr lvl="1" eaLnBrk="1" hangingPunct="1"/>
            <a:r>
              <a:rPr lang="en-US" altLang="en-US" sz="2200"/>
              <a:t>All writes are written to the master </a:t>
            </a:r>
          </a:p>
          <a:p>
            <a:pPr lvl="1" eaLnBrk="1" hangingPunct="1"/>
            <a:r>
              <a:rPr lang="en-US" altLang="en-US" sz="2200"/>
              <a:t>All reads performed against the replicated slave databases</a:t>
            </a:r>
          </a:p>
          <a:p>
            <a:pPr lvl="1" eaLnBrk="1" hangingPunct="1"/>
            <a:r>
              <a:rPr lang="en-US" altLang="en-US" sz="2200"/>
              <a:t>Critical reads may be incorrect as writes may not have been propagated down</a:t>
            </a:r>
          </a:p>
          <a:p>
            <a:pPr lvl="1" eaLnBrk="1" hangingPunct="1"/>
            <a:r>
              <a:rPr lang="en-US" altLang="en-US" sz="2200"/>
              <a:t>Large datasets can pose problems as master needs to duplicate data to slaves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3019A-DBD1-4492-A06F-2602FB90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B8C801-27DB-4E38-8E01-70E3029984BC}" type="slidenum">
              <a:rPr lang="en-US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3EED2BD-29F7-432D-B98F-1AE356592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Scaling out RDBMS: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DA88F8-7BF6-44C7-AA4B-94D92D23E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Sharding (Partitioning)</a:t>
            </a:r>
          </a:p>
          <a:p>
            <a:pPr lvl="1" eaLnBrk="1" hangingPunct="1"/>
            <a:r>
              <a:rPr lang="en-US" altLang="en-US" sz="2200"/>
              <a:t>Scales well for both reads and writes</a:t>
            </a:r>
          </a:p>
          <a:p>
            <a:pPr lvl="1" eaLnBrk="1" hangingPunct="1"/>
            <a:r>
              <a:rPr lang="en-US" altLang="en-US" sz="2200"/>
              <a:t>Not transparent, application needs to be partition-aware</a:t>
            </a:r>
          </a:p>
          <a:p>
            <a:pPr lvl="1" eaLnBrk="1" hangingPunct="1"/>
            <a:r>
              <a:rPr lang="en-US" altLang="en-US" sz="2200"/>
              <a:t>Can no longer have relationships/joins across partitions</a:t>
            </a:r>
          </a:p>
          <a:p>
            <a:pPr lvl="1" eaLnBrk="1" hangingPunct="1"/>
            <a:r>
              <a:rPr lang="en-US" altLang="en-US" sz="2200"/>
              <a:t>Loss of referential integrity across shards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9E7AD-8328-4D69-B874-444B1026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DB86D-22A4-47BA-A0F3-1C2AA1174431}" type="slidenum">
              <a:rPr lang="en-US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AB3194C-C8EF-4C9C-9510-DECEDC6E2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ways to scale out RDBMS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B6C4CFF-0336-4EA8-92D1-41793A789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Multi-Master replication</a:t>
            </a:r>
          </a:p>
          <a:p>
            <a:pPr eaLnBrk="1" hangingPunct="1"/>
            <a:r>
              <a:rPr lang="en-US" altLang="en-US"/>
              <a:t>INSERT only, not UPDATES/DELETES</a:t>
            </a:r>
          </a:p>
          <a:p>
            <a:pPr eaLnBrk="1" hangingPunct="1"/>
            <a:r>
              <a:rPr lang="en-US" altLang="en-US"/>
              <a:t>No JOINs, thereby reducing query time</a:t>
            </a:r>
          </a:p>
          <a:p>
            <a:pPr lvl="1" eaLnBrk="1" hangingPunct="1"/>
            <a:r>
              <a:rPr lang="en-US" altLang="en-US" sz="2200"/>
              <a:t>This involves de-normalizing data</a:t>
            </a:r>
          </a:p>
          <a:p>
            <a:pPr eaLnBrk="1" hangingPunct="1"/>
            <a:r>
              <a:rPr lang="en-US" altLang="en-US"/>
              <a:t>In-memory databases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71A65-54C1-45BF-8DC8-C63BBA30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70B6EF-A366-4F23-8CF3-63CB5B602BAD}" type="slidenum">
              <a:rPr lang="en-US" altLang="en-US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C7597BE-1132-4856-8DAC-E6C2F1365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NOSQL?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BF85B58-5486-4FB2-8E72-7B97D272F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Name:</a:t>
            </a:r>
          </a:p>
          <a:p>
            <a:pPr lvl="1" eaLnBrk="1" hangingPunct="1"/>
            <a:r>
              <a:rPr lang="en-US" altLang="en-US" dirty="0"/>
              <a:t>Stands for </a:t>
            </a:r>
            <a:r>
              <a:rPr lang="en-US" altLang="en-US" b="1" dirty="0"/>
              <a:t>N</a:t>
            </a:r>
            <a:r>
              <a:rPr lang="en-US" altLang="en-US" dirty="0"/>
              <a:t>ot </a:t>
            </a:r>
            <a:r>
              <a:rPr lang="en-US" altLang="en-US" b="1" dirty="0"/>
              <a:t>O</a:t>
            </a:r>
            <a:r>
              <a:rPr lang="en-US" altLang="en-US" dirty="0"/>
              <a:t>nly </a:t>
            </a:r>
            <a:r>
              <a:rPr lang="en-US" altLang="en-US" b="1" dirty="0"/>
              <a:t>SQL</a:t>
            </a:r>
          </a:p>
          <a:p>
            <a:pPr lvl="1" eaLnBrk="1" hangingPunct="1"/>
            <a:r>
              <a:rPr lang="en-US" altLang="en-US" dirty="0"/>
              <a:t>The term NOSQL was introduced by Carl </a:t>
            </a:r>
            <a:r>
              <a:rPr lang="en-US" altLang="en-US" dirty="0" err="1"/>
              <a:t>Strozzi</a:t>
            </a:r>
            <a:r>
              <a:rPr lang="en-US" altLang="en-US" dirty="0"/>
              <a:t> in 1998 to name his file-based database</a:t>
            </a:r>
          </a:p>
          <a:p>
            <a:pPr lvl="1" eaLnBrk="1" hangingPunct="1"/>
            <a:r>
              <a:rPr lang="en-US" altLang="en-US" dirty="0"/>
              <a:t>It was again re-introduced by Eric Evans when an event was organized to discuss open source distributed databases</a:t>
            </a:r>
          </a:p>
          <a:p>
            <a:pPr lvl="1" eaLnBrk="1" hangingPunct="1"/>
            <a:r>
              <a:rPr lang="en-US" altLang="en-US" dirty="0"/>
              <a:t>Eric states that </a:t>
            </a:r>
            <a:r>
              <a:rPr lang="en-US" altLang="en-US" i="1" dirty="0"/>
              <a:t>“… but the whole point of seeking alternatives is that you need to solve a problem that relational databases are a bad fit for. …”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7BFFDDF-BBEF-4208-999D-AD04D94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7" t="24835" r="48772" b="50330"/>
          <a:stretch>
            <a:fillRect/>
          </a:stretch>
        </p:blipFill>
        <p:spPr bwMode="auto">
          <a:xfrm>
            <a:off x="6346872" y="136525"/>
            <a:ext cx="5006927" cy="28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4E61C-60F2-4769-8535-756C5FD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3F267B-1760-427D-93B0-1DBCD40B9DDD}" type="slidenum">
              <a:rPr lang="en-US" altLang="en-US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DC2F608D2FB4EBD8DD28B537063C7" ma:contentTypeVersion="14" ma:contentTypeDescription="Create a new document." ma:contentTypeScope="" ma:versionID="5e4f0adfbda8494574ed6144113bfd56">
  <xsd:schema xmlns:xsd="http://www.w3.org/2001/XMLSchema" xmlns:xs="http://www.w3.org/2001/XMLSchema" xmlns:p="http://schemas.microsoft.com/office/2006/metadata/properties" xmlns:ns2="245837e0-90d9-4919-b318-569ca8f056a6" xmlns:ns3="0e7d582d-3e19-426b-9ddf-bbbe9a1d9280" targetNamespace="http://schemas.microsoft.com/office/2006/metadata/properties" ma:root="true" ma:fieldsID="2bbb50749b1475599750957a22029cbc" ns2:_="" ns3:_="">
    <xsd:import namespace="245837e0-90d9-4919-b318-569ca8f056a6"/>
    <xsd:import namespace="0e7d582d-3e19-426b-9ddf-bbbe9a1d9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37e0-90d9-4919-b318-569ca8f05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data" ma:index="21" nillable="true" ma:displayName="data" ma:format="DateOnly" ma:internalName="data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582d-3e19-426b-9ddf-bbbe9a1d9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 xmlns="245837e0-90d9-4919-b318-569ca8f056a6" xsi:nil="true"/>
  </documentManagement>
</p:properties>
</file>

<file path=customXml/itemProps1.xml><?xml version="1.0" encoding="utf-8"?>
<ds:datastoreItem xmlns:ds="http://schemas.openxmlformats.org/officeDocument/2006/customXml" ds:itemID="{C50CC053-C845-4137-A9F2-0220512C9062}"/>
</file>

<file path=customXml/itemProps2.xml><?xml version="1.0" encoding="utf-8"?>
<ds:datastoreItem xmlns:ds="http://schemas.openxmlformats.org/officeDocument/2006/customXml" ds:itemID="{E21CC329-B7F4-41E2-AAAB-6EF0B56AD38F}"/>
</file>

<file path=customXml/itemProps3.xml><?xml version="1.0" encoding="utf-8"?>
<ds:datastoreItem xmlns:ds="http://schemas.openxmlformats.org/officeDocument/2006/customXml" ds:itemID="{8714C43E-3A16-41F8-A8BE-6F6D2F99DCED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2448</Words>
  <Application>Microsoft Office PowerPoint</Application>
  <PresentationFormat>Widescreen</PresentationFormat>
  <Paragraphs>390</Paragraphs>
  <Slides>38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Times New Roman</vt:lpstr>
      <vt:lpstr>Webdings</vt:lpstr>
      <vt:lpstr>Wingdings</vt:lpstr>
      <vt:lpstr>Office Theme</vt:lpstr>
      <vt:lpstr>Visio</vt:lpstr>
      <vt:lpstr>图表</vt:lpstr>
      <vt:lpstr>Microsoft Visio 2003-2010 Drawing</vt:lpstr>
      <vt:lpstr>NO SQL</vt:lpstr>
      <vt:lpstr>Syllabus</vt:lpstr>
      <vt:lpstr>Outline</vt:lpstr>
      <vt:lpstr>Background</vt:lpstr>
      <vt:lpstr>Issues with scaling up</vt:lpstr>
      <vt:lpstr>Scaling out RDBMS: Master/Slave</vt:lpstr>
      <vt:lpstr>Scaling out RDBMS: Sharding</vt:lpstr>
      <vt:lpstr>Other ways to scale out RDBMS</vt:lpstr>
      <vt:lpstr>What is NOSQL?</vt:lpstr>
      <vt:lpstr>What is NOSQL?</vt:lpstr>
      <vt:lpstr>What is NOSQL?</vt:lpstr>
      <vt:lpstr>Who is using them?</vt:lpstr>
      <vt:lpstr>3 major papers for NOSQL</vt:lpstr>
      <vt:lpstr>The Perfect Storm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CAP Theorem</vt:lpstr>
      <vt:lpstr>NOSQL categories</vt:lpstr>
      <vt:lpstr>Key-value</vt:lpstr>
      <vt:lpstr>Key-value</vt:lpstr>
      <vt:lpstr>Key-value</vt:lpstr>
      <vt:lpstr>Key-value</vt:lpstr>
      <vt:lpstr>Document-based</vt:lpstr>
      <vt:lpstr>Document-based</vt:lpstr>
      <vt:lpstr>Document-based</vt:lpstr>
      <vt:lpstr>Column-based</vt:lpstr>
      <vt:lpstr>Column-based</vt:lpstr>
      <vt:lpstr>Column-based</vt:lpstr>
      <vt:lpstr>Column-based</vt:lpstr>
      <vt:lpstr>Graph-based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</dc:title>
  <dc:creator>hp</dc:creator>
  <cp:lastModifiedBy>hp</cp:lastModifiedBy>
  <cp:revision>6</cp:revision>
  <dcterms:created xsi:type="dcterms:W3CDTF">2021-06-16T10:21:22Z</dcterms:created>
  <dcterms:modified xsi:type="dcterms:W3CDTF">2021-06-16T10:50:25Z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0x0101008DDDC2F608D2FB4EBD8DD28B537063C7</vt:lpwstr>
  </property>
</Properties>
</file>