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75" r:id="rId2"/>
    <p:sldId id="388" r:id="rId3"/>
    <p:sldId id="390" r:id="rId4"/>
    <p:sldId id="391" r:id="rId5"/>
    <p:sldId id="385" r:id="rId6"/>
    <p:sldId id="394" r:id="rId7"/>
    <p:sldId id="396" r:id="rId8"/>
    <p:sldId id="398" r:id="rId9"/>
    <p:sldId id="401" r:id="rId10"/>
    <p:sldId id="395" r:id="rId11"/>
    <p:sldId id="279" r:id="rId12"/>
    <p:sldId id="399" r:id="rId13"/>
    <p:sldId id="402" r:id="rId14"/>
    <p:sldId id="370" r:id="rId15"/>
    <p:sldId id="403" r:id="rId16"/>
    <p:sldId id="404" r:id="rId17"/>
    <p:sldId id="387" r:id="rId18"/>
    <p:sldId id="366" r:id="rId19"/>
    <p:sldId id="400" r:id="rId20"/>
    <p:sldId id="30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590" autoAdjust="0"/>
  </p:normalViewPr>
  <p:slideViewPr>
    <p:cSldViewPr>
      <p:cViewPr varScale="1">
        <p:scale>
          <a:sx n="84" d="100"/>
          <a:sy n="84" d="100"/>
        </p:scale>
        <p:origin x="14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3/24/2025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3/24/2025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dirty="0"/>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18</a:t>
            </a:fld>
            <a:endParaRPr lang="en-US"/>
          </a:p>
        </p:txBody>
      </p:sp>
    </p:spTree>
    <p:extLst>
      <p:ext uri="{BB962C8B-B14F-4D97-AF65-F5344CB8AC3E}">
        <p14:creationId xmlns:p14="http://schemas.microsoft.com/office/powerpoint/2010/main" val="20150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19</a:t>
            </a:fld>
            <a:endParaRPr lang="en-US"/>
          </a:p>
        </p:txBody>
      </p:sp>
    </p:spTree>
    <p:extLst>
      <p:ext uri="{BB962C8B-B14F-4D97-AF65-F5344CB8AC3E}">
        <p14:creationId xmlns:p14="http://schemas.microsoft.com/office/powerpoint/2010/main" val="295814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24 March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24 March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24 March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24 March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24 March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24 March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24 March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24 March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24 March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24 March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24 March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24 March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24 March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103128" y="3539125"/>
            <a:ext cx="6709143" cy="695293"/>
          </a:xfrm>
        </p:spPr>
        <p:txBody>
          <a:bodyPr>
            <a:normAutofit fontScale="92500"/>
          </a:bodyPr>
          <a:lstStyle/>
          <a:p>
            <a:r>
              <a:rPr lang="en-US" b="1" dirty="0">
                <a:solidFill>
                  <a:schemeClr val="tx1"/>
                </a:solidFill>
              </a:rPr>
              <a:t>ONLINE VIDEO GAME SALES PREDICTION</a:t>
            </a:r>
            <a:endParaRPr lang="en-US" b="1"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24 March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dirty="0"/>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7" name="TextBox 6">
            <a:extLst>
              <a:ext uri="{FF2B5EF4-FFF2-40B4-BE49-F238E27FC236}">
                <a16:creationId xmlns:a16="http://schemas.microsoft.com/office/drawing/2014/main" id="{49B44CB0-9852-4C75-B519-777329DBE789}"/>
              </a:ext>
            </a:extLst>
          </p:cNvPr>
          <p:cNvSpPr txBox="1"/>
          <p:nvPr/>
        </p:nvSpPr>
        <p:spPr>
          <a:xfrm>
            <a:off x="457200" y="4639938"/>
            <a:ext cx="2895600" cy="1384995"/>
          </a:xfrm>
          <a:prstGeom prst="rect">
            <a:avLst/>
          </a:prstGeom>
          <a:noFill/>
        </p:spPr>
        <p:txBody>
          <a:bodyPr wrap="square" rtlCol="0">
            <a:spAutoFit/>
          </a:bodyPr>
          <a:lstStyle/>
          <a:p>
            <a:pPr algn="ctr"/>
            <a:r>
              <a:rPr lang="en-US" sz="2400" b="1" u="sng" dirty="0"/>
              <a:t>PROJECT STUDENT</a:t>
            </a:r>
          </a:p>
          <a:p>
            <a:pPr algn="ctr"/>
            <a:endParaRPr lang="en-US" sz="2000" b="1" dirty="0"/>
          </a:p>
          <a:p>
            <a:pPr algn="ctr"/>
            <a:r>
              <a:rPr lang="en-US" sz="2000" b="1" dirty="0"/>
              <a:t>S. Sai Krishna </a:t>
            </a:r>
          </a:p>
          <a:p>
            <a:pPr algn="ctr"/>
            <a:r>
              <a:rPr lang="en-US" sz="2000" b="1" dirty="0"/>
              <a:t>42111098</a:t>
            </a:r>
            <a:endParaRPr lang="en-IN" b="1" dirty="0"/>
          </a:p>
        </p:txBody>
      </p:sp>
      <p:sp>
        <p:nvSpPr>
          <p:cNvPr id="12" name="TextBox 11">
            <a:extLst>
              <a:ext uri="{FF2B5EF4-FFF2-40B4-BE49-F238E27FC236}">
                <a16:creationId xmlns:a16="http://schemas.microsoft.com/office/drawing/2014/main" id="{89D7E8B4-E230-4859-9574-357414226E7A}"/>
              </a:ext>
            </a:extLst>
          </p:cNvPr>
          <p:cNvSpPr txBox="1"/>
          <p:nvPr/>
        </p:nvSpPr>
        <p:spPr>
          <a:xfrm>
            <a:off x="5562600" y="4618275"/>
            <a:ext cx="2895600" cy="1354217"/>
          </a:xfrm>
          <a:prstGeom prst="rect">
            <a:avLst/>
          </a:prstGeom>
          <a:noFill/>
        </p:spPr>
        <p:txBody>
          <a:bodyPr wrap="square" rtlCol="0">
            <a:spAutoFit/>
          </a:bodyPr>
          <a:lstStyle/>
          <a:p>
            <a:pPr algn="ctr"/>
            <a:r>
              <a:rPr lang="en-US" sz="2400" b="1" u="sng" dirty="0"/>
              <a:t>PROJECT GUIDE</a:t>
            </a:r>
          </a:p>
          <a:p>
            <a:pPr algn="ctr"/>
            <a:br>
              <a:rPr lang="en-US" b="1" dirty="0"/>
            </a:br>
            <a:r>
              <a:rPr lang="en-US" b="1" dirty="0"/>
              <a:t> </a:t>
            </a:r>
            <a:r>
              <a:rPr lang="en-IN" sz="2000" b="1" dirty="0" err="1"/>
              <a:t>Dr.</a:t>
            </a:r>
            <a:r>
              <a:rPr lang="en-IN" sz="2000" b="1" dirty="0"/>
              <a:t> </a:t>
            </a:r>
            <a:r>
              <a:rPr lang="en-IN" sz="2000" b="1" dirty="0" err="1"/>
              <a:t>P.Sardar</a:t>
            </a:r>
            <a:r>
              <a:rPr lang="en-IN" sz="2000" b="1" dirty="0"/>
              <a:t> Maran</a:t>
            </a:r>
            <a:br>
              <a:rPr lang="en-IN" sz="2000" dirty="0"/>
            </a:br>
            <a:r>
              <a:rPr lang="en-US" sz="2000" b="1" dirty="0"/>
              <a:t>Professor, CSE</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SYSTEM ARCHITECTURE / IDEATION MAP</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March 2025</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10</a:t>
            </a:fld>
            <a:endParaRPr lang="en-US" dirty="0"/>
          </a:p>
        </p:txBody>
      </p:sp>
      <p:pic>
        <p:nvPicPr>
          <p:cNvPr id="7" name="Picture 6">
            <a:extLst>
              <a:ext uri="{FF2B5EF4-FFF2-40B4-BE49-F238E27FC236}">
                <a16:creationId xmlns:a16="http://schemas.microsoft.com/office/drawing/2014/main" id="{46730276-5B56-2958-2D37-47CF1E620F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35213" y="1905000"/>
            <a:ext cx="6130589" cy="3886200"/>
          </a:xfrm>
          <a:prstGeom prst="rect">
            <a:avLst/>
          </a:prstGeom>
        </p:spPr>
      </p:pic>
    </p:spTree>
    <p:extLst>
      <p:ext uri="{BB962C8B-B14F-4D97-AF65-F5344CB8AC3E}">
        <p14:creationId xmlns:p14="http://schemas.microsoft.com/office/powerpoint/2010/main" val="201193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t>24 March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11</a:t>
            </a:fld>
            <a:endParaRPr lang="en-US"/>
          </a:p>
        </p:txBody>
      </p:sp>
      <p:sp>
        <p:nvSpPr>
          <p:cNvPr id="26" name="Content Placeholder 6">
            <a:extLst>
              <a:ext uri="{FF2B5EF4-FFF2-40B4-BE49-F238E27FC236}">
                <a16:creationId xmlns:a16="http://schemas.microsoft.com/office/drawing/2014/main" id="{E9A08CC0-6034-E386-CFB1-7349C28C23EF}"/>
              </a:ext>
            </a:extLst>
          </p:cNvPr>
          <p:cNvSpPr>
            <a:spLocks noGrp="1"/>
          </p:cNvSpPr>
          <p:nvPr>
            <p:ph idx="1"/>
          </p:nvPr>
        </p:nvSpPr>
        <p:spPr>
          <a:xfrm>
            <a:off x="457200" y="1295400"/>
            <a:ext cx="8229600" cy="4678363"/>
          </a:xfrm>
        </p:spPr>
        <p:txBody>
          <a:bodyPr>
            <a:noAutofit/>
          </a:bodyPr>
          <a:lstStyle/>
          <a:p>
            <a:pPr marL="0" indent="0" algn="just">
              <a:buNone/>
            </a:pPr>
            <a:r>
              <a:rPr lang="en-US" sz="1600" b="1" dirty="0"/>
              <a:t>1.Data Collection Module</a:t>
            </a:r>
            <a:endParaRPr lang="en-US" sz="1600" dirty="0"/>
          </a:p>
          <a:p>
            <a:pPr algn="just">
              <a:buFont typeface="Arial" panose="020B0604020202020204" pitchFamily="34" charset="0"/>
              <a:buChar char="•"/>
            </a:pPr>
            <a:r>
              <a:rPr lang="en-US" sz="1600" b="1" dirty="0"/>
              <a:t>Functionality</a:t>
            </a:r>
            <a:r>
              <a:rPr lang="en-US" sz="1600" dirty="0"/>
              <a:t>:</a:t>
            </a:r>
          </a:p>
          <a:p>
            <a:pPr marL="742950" lvl="1" indent="-285750" algn="just">
              <a:buFont typeface="Arial" panose="020B0604020202020204" pitchFamily="34" charset="0"/>
              <a:buChar char="•"/>
            </a:pPr>
            <a:r>
              <a:rPr lang="en-US" sz="1600" dirty="0"/>
              <a:t>Aggregates data from various sources including historical sales, player demographics, and market trends.</a:t>
            </a:r>
          </a:p>
          <a:p>
            <a:pPr algn="just">
              <a:buFont typeface="Arial" panose="020B0604020202020204" pitchFamily="34" charset="0"/>
              <a:buChar char="•"/>
            </a:pPr>
            <a:r>
              <a:rPr lang="en-US" sz="1600" b="1" dirty="0"/>
              <a:t>Technologies Used</a:t>
            </a:r>
            <a:r>
              <a:rPr lang="en-US" sz="1600" dirty="0"/>
              <a:t>:</a:t>
            </a:r>
          </a:p>
          <a:p>
            <a:pPr marL="742950" lvl="1" indent="-285750" algn="just">
              <a:buFont typeface="Arial" panose="020B0604020202020204" pitchFamily="34" charset="0"/>
              <a:buChar char="•"/>
            </a:pPr>
            <a:r>
              <a:rPr lang="en-US" sz="1600" b="1" dirty="0"/>
              <a:t>Web Scraping Tools</a:t>
            </a:r>
            <a:r>
              <a:rPr lang="en-US" sz="1600" dirty="0"/>
              <a:t>: Beautiful Soup, Scrapy for collecting data from gaming websites and forums.</a:t>
            </a:r>
          </a:p>
          <a:p>
            <a:pPr marL="742950" lvl="1" indent="-285750" algn="just">
              <a:buFont typeface="Arial" panose="020B0604020202020204" pitchFamily="34" charset="0"/>
              <a:buChar char="•"/>
            </a:pPr>
            <a:r>
              <a:rPr lang="en-US" sz="1600" b="1" dirty="0"/>
              <a:t>APIs</a:t>
            </a:r>
            <a:r>
              <a:rPr lang="en-US" sz="1600" dirty="0"/>
              <a:t>: Use REST APIs from platforms like Steam or </a:t>
            </a:r>
            <a:r>
              <a:rPr lang="en-US" sz="1600" dirty="0" err="1"/>
              <a:t>VGChart</a:t>
            </a:r>
            <a:r>
              <a:rPr lang="en-US" sz="1600" dirty="0"/>
              <a:t> for accessing sales data and player metrics.</a:t>
            </a:r>
          </a:p>
          <a:p>
            <a:pPr marL="742950" lvl="1" indent="-285750" algn="just">
              <a:buFont typeface="Arial" panose="020B0604020202020204" pitchFamily="34" charset="0"/>
              <a:buChar char="•"/>
            </a:pPr>
            <a:r>
              <a:rPr lang="en-US" sz="1600" dirty="0"/>
              <a:t>1.</a:t>
            </a:r>
          </a:p>
          <a:p>
            <a:pPr marL="0" indent="0" algn="just">
              <a:buNone/>
            </a:pPr>
            <a:r>
              <a:rPr lang="en-US" sz="1600" b="1" dirty="0"/>
              <a:t>2. Data Processing Module</a:t>
            </a:r>
            <a:endParaRPr lang="en-US" sz="1600" dirty="0"/>
          </a:p>
          <a:p>
            <a:pPr algn="just">
              <a:buFont typeface="Arial" panose="020B0604020202020204" pitchFamily="34" charset="0"/>
              <a:buChar char="•"/>
            </a:pPr>
            <a:r>
              <a:rPr lang="en-US" sz="1600" b="1" dirty="0"/>
              <a:t>Functionality</a:t>
            </a:r>
            <a:r>
              <a:rPr lang="en-US" sz="1600" dirty="0"/>
              <a:t>:</a:t>
            </a:r>
          </a:p>
          <a:p>
            <a:pPr marL="742950" lvl="1" indent="-285750" algn="just">
              <a:buFont typeface="Arial" panose="020B0604020202020204" pitchFamily="34" charset="0"/>
              <a:buChar char="•"/>
            </a:pPr>
            <a:r>
              <a:rPr lang="en-US" sz="1600" dirty="0"/>
              <a:t>Cleans and preprocesses the collected data to prepare it for analysis.</a:t>
            </a:r>
          </a:p>
          <a:p>
            <a:pPr marL="742950" lvl="1" indent="-285750" algn="just">
              <a:buFont typeface="Arial" panose="020B0604020202020204" pitchFamily="34" charset="0"/>
              <a:buChar char="•"/>
            </a:pPr>
            <a:r>
              <a:rPr lang="en-US" sz="1600" dirty="0"/>
              <a:t>Handles missing values, normalizes data, and transforms categorical variables.</a:t>
            </a:r>
          </a:p>
          <a:p>
            <a:pPr algn="just">
              <a:buFont typeface="Arial" panose="020B0604020202020204" pitchFamily="34" charset="0"/>
              <a:buChar char="•"/>
            </a:pPr>
            <a:r>
              <a:rPr lang="en-US" sz="1600" b="1" dirty="0"/>
              <a:t>Technologies Used</a:t>
            </a:r>
            <a:r>
              <a:rPr lang="en-US" sz="1600" dirty="0"/>
              <a:t>:</a:t>
            </a:r>
          </a:p>
          <a:p>
            <a:pPr marL="742950" lvl="1" indent="-285750" algn="just">
              <a:buFont typeface="Arial" panose="020B0604020202020204" pitchFamily="34" charset="0"/>
              <a:buChar char="•"/>
            </a:pPr>
            <a:r>
              <a:rPr lang="en-US" sz="1600" b="1" dirty="0"/>
              <a:t>Python Libraries</a:t>
            </a:r>
            <a:r>
              <a:rPr lang="en-US" sz="1600" dirty="0"/>
              <a:t>: Pandas for data manipulation, NumPy for numerical operations.</a:t>
            </a:r>
          </a:p>
          <a:p>
            <a:pPr marL="742950" lvl="1" indent="-285750" algn="just">
              <a:buFont typeface="Arial" panose="020B0604020202020204" pitchFamily="34" charset="0"/>
              <a:buChar char="•"/>
            </a:pPr>
            <a:r>
              <a:rPr lang="en-US" sz="1600" b="1" dirty="0"/>
              <a:t>Data Cleaning Techniques</a:t>
            </a:r>
            <a:r>
              <a:rPr lang="en-US" sz="1600" dirty="0"/>
              <a:t>: Imputation methods for missing values, encoding techniques for categorical features (e.g., one-hot encoding).</a:t>
            </a:r>
          </a:p>
          <a:p>
            <a:pPr marL="0" indent="0">
              <a:buNone/>
            </a:pPr>
            <a:endParaRPr lang="en-US" sz="1050" dirty="0"/>
          </a:p>
        </p:txBody>
      </p:sp>
    </p:spTree>
    <p:extLst>
      <p:ext uri="{BB962C8B-B14F-4D97-AF65-F5344CB8AC3E}">
        <p14:creationId xmlns:p14="http://schemas.microsoft.com/office/powerpoint/2010/main" val="318597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t>24 March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12</a:t>
            </a:fld>
            <a:endParaRPr lang="en-US"/>
          </a:p>
        </p:txBody>
      </p:sp>
      <p:sp>
        <p:nvSpPr>
          <p:cNvPr id="26" name="Content Placeholder 6">
            <a:extLst>
              <a:ext uri="{FF2B5EF4-FFF2-40B4-BE49-F238E27FC236}">
                <a16:creationId xmlns:a16="http://schemas.microsoft.com/office/drawing/2014/main" id="{E9A08CC0-6034-E386-CFB1-7349C28C23EF}"/>
              </a:ext>
            </a:extLst>
          </p:cNvPr>
          <p:cNvSpPr>
            <a:spLocks noGrp="1"/>
          </p:cNvSpPr>
          <p:nvPr>
            <p:ph idx="1"/>
          </p:nvPr>
        </p:nvSpPr>
        <p:spPr>
          <a:xfrm>
            <a:off x="457200" y="1447800"/>
            <a:ext cx="8229600" cy="4678363"/>
          </a:xfrm>
        </p:spPr>
        <p:txBody>
          <a:bodyPr>
            <a:noAutofit/>
          </a:bodyPr>
          <a:lstStyle/>
          <a:p>
            <a:pPr marL="0" indent="0">
              <a:buNone/>
            </a:pPr>
            <a:r>
              <a:rPr lang="en-US" sz="1600" b="1" dirty="0"/>
              <a:t>3.Modeling Module</a:t>
            </a:r>
            <a:endParaRPr lang="en-US" sz="1600" dirty="0"/>
          </a:p>
          <a:p>
            <a:pPr>
              <a:buFont typeface="Arial" panose="020B0604020202020204" pitchFamily="34" charset="0"/>
              <a:buChar char="•"/>
            </a:pPr>
            <a:r>
              <a:rPr lang="en-US" sz="1600" b="1" dirty="0"/>
              <a:t>Functionality</a:t>
            </a:r>
            <a:r>
              <a:rPr lang="en-US" sz="1600" dirty="0"/>
              <a:t>:</a:t>
            </a:r>
          </a:p>
          <a:p>
            <a:pPr marL="742950" lvl="1" indent="-285750">
              <a:buFont typeface="Arial" panose="020B0604020202020204" pitchFamily="34" charset="0"/>
              <a:buChar char="•"/>
            </a:pPr>
            <a:r>
              <a:rPr lang="en-US" sz="1600" dirty="0"/>
              <a:t>Develops predictive models to forecast future video game sales based on processed data.</a:t>
            </a:r>
          </a:p>
          <a:p>
            <a:pPr>
              <a:buFont typeface="Arial" panose="020B0604020202020204" pitchFamily="34" charset="0"/>
              <a:buChar char="•"/>
            </a:pPr>
            <a:r>
              <a:rPr lang="en-US" sz="1600" b="1" dirty="0"/>
              <a:t>Sub-modules</a:t>
            </a:r>
            <a:r>
              <a:rPr lang="en-US" sz="1600" dirty="0"/>
              <a:t>:</a:t>
            </a:r>
          </a:p>
          <a:p>
            <a:pPr marL="742950" lvl="1" indent="-285750">
              <a:buFont typeface="Arial" panose="020B0604020202020204" pitchFamily="34" charset="0"/>
              <a:buChar char="•"/>
            </a:pPr>
            <a:r>
              <a:rPr lang="en-US" sz="1600" b="1" dirty="0"/>
              <a:t>Regression Analysis</a:t>
            </a:r>
            <a:r>
              <a:rPr lang="en-US" sz="1600" dirty="0"/>
              <a:t>:</a:t>
            </a:r>
          </a:p>
          <a:p>
            <a:pPr marL="1143000" lvl="2" indent="-228600">
              <a:buFont typeface="Arial" panose="020B0604020202020204" pitchFamily="34" charset="0"/>
              <a:buChar char="•"/>
            </a:pPr>
            <a:r>
              <a:rPr lang="en-US" sz="1600" dirty="0"/>
              <a:t>Implements linear regression and multiple regression models.</a:t>
            </a:r>
          </a:p>
          <a:p>
            <a:pPr marL="742950" lvl="1" indent="-285750">
              <a:buFont typeface="Arial" panose="020B0604020202020204" pitchFamily="34" charset="0"/>
              <a:buChar char="•"/>
            </a:pPr>
            <a:r>
              <a:rPr lang="en-US" sz="1600" b="1" dirty="0"/>
              <a:t>Time Series Forecasting</a:t>
            </a:r>
            <a:r>
              <a:rPr lang="en-US" sz="1600" dirty="0"/>
              <a:t>:</a:t>
            </a:r>
          </a:p>
          <a:p>
            <a:pPr marL="1143000" lvl="2" indent="-228600">
              <a:buFont typeface="Arial" panose="020B0604020202020204" pitchFamily="34" charset="0"/>
              <a:buChar char="•"/>
            </a:pPr>
            <a:r>
              <a:rPr lang="en-US" sz="1600" dirty="0"/>
              <a:t>Utilizes ARIMA or SARIMA models for predicting seasonal sales trends.</a:t>
            </a:r>
          </a:p>
          <a:p>
            <a:pPr marL="742950" lvl="1" indent="-285750">
              <a:buFont typeface="Arial" panose="020B0604020202020204" pitchFamily="34" charset="0"/>
              <a:buChar char="•"/>
            </a:pPr>
            <a:r>
              <a:rPr lang="en-US" sz="1600" b="1" dirty="0"/>
              <a:t>Machine Learning Models</a:t>
            </a:r>
            <a:r>
              <a:rPr lang="en-US" sz="1600" dirty="0"/>
              <a:t>:</a:t>
            </a:r>
          </a:p>
          <a:p>
            <a:pPr marL="1143000" lvl="2" indent="-228600">
              <a:buFont typeface="Arial" panose="020B0604020202020204" pitchFamily="34" charset="0"/>
              <a:buChar char="•"/>
            </a:pPr>
            <a:r>
              <a:rPr lang="en-US" sz="1600" dirty="0"/>
              <a:t>Implements ensemble methods like Random Forests and Gradient Boosting.</a:t>
            </a:r>
          </a:p>
          <a:p>
            <a:pPr marL="1143000" lvl="2" indent="-228600">
              <a:buFont typeface="Arial" panose="020B0604020202020204" pitchFamily="34" charset="0"/>
              <a:buChar char="•"/>
            </a:pPr>
            <a:r>
              <a:rPr lang="en-US" sz="1600" dirty="0"/>
              <a:t>Utilizes neural networks for capturing complex patterns.</a:t>
            </a:r>
          </a:p>
          <a:p>
            <a:pPr>
              <a:buFont typeface="Arial" panose="020B0604020202020204" pitchFamily="34" charset="0"/>
              <a:buChar char="•"/>
            </a:pPr>
            <a:r>
              <a:rPr lang="en-US" sz="1600" b="1" dirty="0"/>
              <a:t>Technologies Used</a:t>
            </a:r>
            <a:r>
              <a:rPr lang="en-US" sz="1600" dirty="0"/>
              <a:t>:</a:t>
            </a:r>
          </a:p>
          <a:p>
            <a:pPr marL="742950" lvl="1" indent="-285750">
              <a:buFont typeface="Arial" panose="020B0604020202020204" pitchFamily="34" charset="0"/>
              <a:buChar char="•"/>
            </a:pPr>
            <a:r>
              <a:rPr lang="en-US" sz="1600" b="1" dirty="0"/>
              <a:t>Python Libraries</a:t>
            </a:r>
            <a:r>
              <a:rPr lang="en-US" sz="1600" dirty="0"/>
              <a:t>: Scikit-learn for regression and tree-based models, </a:t>
            </a:r>
            <a:r>
              <a:rPr lang="en-US" sz="1600" dirty="0" err="1"/>
              <a:t>statsmodels</a:t>
            </a:r>
            <a:r>
              <a:rPr lang="en-US" sz="1600" dirty="0"/>
              <a:t> for time series analysis, TensorFlow or </a:t>
            </a:r>
            <a:r>
              <a:rPr lang="en-US" sz="1600" dirty="0" err="1"/>
              <a:t>Keras</a:t>
            </a:r>
            <a:r>
              <a:rPr lang="en-US" sz="1600" dirty="0"/>
              <a:t> for neural networks.</a:t>
            </a:r>
          </a:p>
          <a:p>
            <a:pPr marL="742950" lvl="1" indent="-285750">
              <a:buFont typeface="Arial" panose="020B0604020202020204" pitchFamily="34" charset="0"/>
              <a:buChar char="•"/>
            </a:pPr>
            <a:r>
              <a:rPr lang="en-US" sz="1600" b="1" dirty="0"/>
              <a:t>Model Evaluation</a:t>
            </a:r>
            <a:r>
              <a:rPr lang="en-US" sz="1600" dirty="0"/>
              <a:t>: Metrics such as RMSE and MAE for assessing model performance.</a:t>
            </a:r>
          </a:p>
          <a:p>
            <a:pPr marL="0" indent="0">
              <a:buNone/>
            </a:pPr>
            <a:endParaRPr lang="en-US" sz="1050" dirty="0"/>
          </a:p>
        </p:txBody>
      </p:sp>
    </p:spTree>
    <p:extLst>
      <p:ext uri="{BB962C8B-B14F-4D97-AF65-F5344CB8AC3E}">
        <p14:creationId xmlns:p14="http://schemas.microsoft.com/office/powerpoint/2010/main" val="243850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p:cNvSpPr>
            <a:spLocks noGrp="1"/>
          </p:cNvSpPr>
          <p:nvPr>
            <p:ph type="dt" sz="half" idx="10"/>
          </p:nvPr>
        </p:nvSpPr>
        <p:spPr/>
        <p:txBody>
          <a:bodyPr/>
          <a:lstStyle/>
          <a:p>
            <a:fld id="{050741AE-4684-4D5C-854F-1AB768A2C094}" type="datetime3">
              <a:rPr lang="en-US" smtClean="0"/>
              <a:t>24 March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13</a:t>
            </a:fld>
            <a:endParaRPr lang="en-US"/>
          </a:p>
        </p:txBody>
      </p:sp>
      <p:sp>
        <p:nvSpPr>
          <p:cNvPr id="26" name="Content Placeholder 6">
            <a:extLst>
              <a:ext uri="{FF2B5EF4-FFF2-40B4-BE49-F238E27FC236}">
                <a16:creationId xmlns:a16="http://schemas.microsoft.com/office/drawing/2014/main" id="{E9A08CC0-6034-E386-CFB1-7349C28C23EF}"/>
              </a:ext>
            </a:extLst>
          </p:cNvPr>
          <p:cNvSpPr>
            <a:spLocks noGrp="1"/>
          </p:cNvSpPr>
          <p:nvPr>
            <p:ph idx="1"/>
          </p:nvPr>
        </p:nvSpPr>
        <p:spPr>
          <a:xfrm>
            <a:off x="457200" y="1447800"/>
            <a:ext cx="8229600" cy="4678363"/>
          </a:xfrm>
        </p:spPr>
        <p:txBody>
          <a:bodyPr>
            <a:noAutofit/>
          </a:bodyPr>
          <a:lstStyle/>
          <a:p>
            <a:pPr marL="0" indent="0" algn="just">
              <a:buNone/>
            </a:pPr>
            <a:r>
              <a:rPr lang="en-US" sz="1600" b="1" dirty="0"/>
              <a:t>4.Modeling Module</a:t>
            </a:r>
            <a:endParaRPr lang="en-US" sz="1600" dirty="0"/>
          </a:p>
          <a:p>
            <a:pPr algn="just">
              <a:buFont typeface="Arial" panose="020B0604020202020204" pitchFamily="34" charset="0"/>
              <a:buChar char="•"/>
            </a:pPr>
            <a:r>
              <a:rPr lang="en-US" sz="1600" b="1" dirty="0"/>
              <a:t>Functionality</a:t>
            </a:r>
            <a:r>
              <a:rPr lang="en-US" sz="1600" dirty="0"/>
              <a:t>:</a:t>
            </a:r>
          </a:p>
          <a:p>
            <a:pPr marL="742950" lvl="1" indent="-285750" algn="just">
              <a:buFont typeface="Arial" panose="020B0604020202020204" pitchFamily="34" charset="0"/>
              <a:buChar char="•"/>
            </a:pPr>
            <a:r>
              <a:rPr lang="en-US" sz="1600" dirty="0"/>
              <a:t>Develops predictive models to forecast future video game sales based on processed data.</a:t>
            </a:r>
          </a:p>
          <a:p>
            <a:pPr algn="just">
              <a:buFont typeface="Arial" panose="020B0604020202020204" pitchFamily="34" charset="0"/>
              <a:buChar char="•"/>
            </a:pPr>
            <a:r>
              <a:rPr lang="en-US" sz="1600" b="1" dirty="0"/>
              <a:t>Sub-modules</a:t>
            </a:r>
            <a:r>
              <a:rPr lang="en-US" sz="1600" dirty="0"/>
              <a:t>:</a:t>
            </a:r>
          </a:p>
          <a:p>
            <a:pPr marL="742950" lvl="1" indent="-285750" algn="just">
              <a:buFont typeface="Arial" panose="020B0604020202020204" pitchFamily="34" charset="0"/>
              <a:buChar char="•"/>
            </a:pPr>
            <a:r>
              <a:rPr lang="en-US" sz="1600" b="1" dirty="0"/>
              <a:t>Regression Analysis</a:t>
            </a:r>
            <a:r>
              <a:rPr lang="en-US" sz="1600" dirty="0"/>
              <a:t>:</a:t>
            </a:r>
          </a:p>
          <a:p>
            <a:pPr marL="1143000" lvl="2" indent="-228600" algn="just">
              <a:buFont typeface="Arial" panose="020B0604020202020204" pitchFamily="34" charset="0"/>
              <a:buChar char="•"/>
            </a:pPr>
            <a:r>
              <a:rPr lang="en-US" sz="1600" dirty="0"/>
              <a:t>Implements linear regression and multiple regression models.</a:t>
            </a:r>
          </a:p>
          <a:p>
            <a:pPr marL="742950" lvl="1" indent="-285750" algn="just">
              <a:buFont typeface="Arial" panose="020B0604020202020204" pitchFamily="34" charset="0"/>
              <a:buChar char="•"/>
            </a:pPr>
            <a:r>
              <a:rPr lang="en-US" sz="1600" b="1" dirty="0"/>
              <a:t>Time Series Forecasting</a:t>
            </a:r>
            <a:r>
              <a:rPr lang="en-US" sz="1600" dirty="0"/>
              <a:t>:</a:t>
            </a:r>
          </a:p>
          <a:p>
            <a:pPr marL="1143000" lvl="2" indent="-228600" algn="just">
              <a:buFont typeface="Arial" panose="020B0604020202020204" pitchFamily="34" charset="0"/>
              <a:buChar char="•"/>
            </a:pPr>
            <a:r>
              <a:rPr lang="en-US" sz="1600" dirty="0"/>
              <a:t>Utilizes ARIMA or SARIMA models for predicting seasonal sales trends.</a:t>
            </a:r>
          </a:p>
          <a:p>
            <a:pPr marL="742950" lvl="1" indent="-285750" algn="just">
              <a:buFont typeface="Arial" panose="020B0604020202020204" pitchFamily="34" charset="0"/>
              <a:buChar char="•"/>
            </a:pPr>
            <a:r>
              <a:rPr lang="en-US" sz="1600" b="1" dirty="0"/>
              <a:t>Machine Learning Models</a:t>
            </a:r>
            <a:r>
              <a:rPr lang="en-US" sz="1600" dirty="0"/>
              <a:t>:</a:t>
            </a:r>
          </a:p>
          <a:p>
            <a:pPr marL="1143000" lvl="2" indent="-228600" algn="just">
              <a:buFont typeface="Arial" panose="020B0604020202020204" pitchFamily="34" charset="0"/>
              <a:buChar char="•"/>
            </a:pPr>
            <a:r>
              <a:rPr lang="en-US" sz="1600" dirty="0"/>
              <a:t>Implements ensemble methods like Random Forests and Gradient Boosting.</a:t>
            </a:r>
          </a:p>
          <a:p>
            <a:pPr marL="1143000" lvl="2" indent="-228600" algn="just">
              <a:buFont typeface="Arial" panose="020B0604020202020204" pitchFamily="34" charset="0"/>
              <a:buChar char="•"/>
            </a:pPr>
            <a:r>
              <a:rPr lang="en-US" sz="1600" dirty="0"/>
              <a:t>Utilizes neural networks for capturing complex patterns.</a:t>
            </a:r>
          </a:p>
          <a:p>
            <a:pPr algn="just">
              <a:buFont typeface="Arial" panose="020B0604020202020204" pitchFamily="34" charset="0"/>
              <a:buChar char="•"/>
            </a:pPr>
            <a:r>
              <a:rPr lang="en-US" sz="1600" b="1" dirty="0"/>
              <a:t>Technologies Used</a:t>
            </a:r>
            <a:r>
              <a:rPr lang="en-US" sz="1600" dirty="0"/>
              <a:t>:</a:t>
            </a:r>
          </a:p>
          <a:p>
            <a:pPr marL="742950" lvl="1" indent="-285750" algn="just">
              <a:buFont typeface="Arial" panose="020B0604020202020204" pitchFamily="34" charset="0"/>
              <a:buChar char="•"/>
            </a:pPr>
            <a:r>
              <a:rPr lang="en-US" sz="1600" b="1" dirty="0"/>
              <a:t>Python Libraries</a:t>
            </a:r>
            <a:r>
              <a:rPr lang="en-US" sz="1600" dirty="0"/>
              <a:t>: Scikit-learn for regression and tree-based models, </a:t>
            </a:r>
            <a:r>
              <a:rPr lang="en-US" sz="1600" dirty="0" err="1"/>
              <a:t>statsmodels</a:t>
            </a:r>
            <a:r>
              <a:rPr lang="en-US" sz="1600" dirty="0"/>
              <a:t> for time series analysis, TensorFlow or </a:t>
            </a:r>
            <a:r>
              <a:rPr lang="en-US" sz="1600" dirty="0" err="1"/>
              <a:t>Keras</a:t>
            </a:r>
            <a:r>
              <a:rPr lang="en-US" sz="1600" dirty="0"/>
              <a:t> for neural networks.</a:t>
            </a:r>
          </a:p>
          <a:p>
            <a:pPr marL="742950" lvl="1" indent="-285750" algn="just">
              <a:buFont typeface="Arial" panose="020B0604020202020204" pitchFamily="34" charset="0"/>
              <a:buChar char="•"/>
            </a:pPr>
            <a:r>
              <a:rPr lang="en-US" sz="1600" b="1" dirty="0"/>
              <a:t>Model Evaluation</a:t>
            </a:r>
            <a:r>
              <a:rPr lang="en-US" sz="1600" dirty="0"/>
              <a:t>: Metrics such as RMSE and MAE for assessing model performance.</a:t>
            </a:r>
          </a:p>
          <a:p>
            <a:pPr marL="0" indent="0">
              <a:buNone/>
            </a:pPr>
            <a:endParaRPr lang="en-US" sz="1050" dirty="0"/>
          </a:p>
        </p:txBody>
      </p:sp>
    </p:spTree>
    <p:extLst>
      <p:ext uri="{BB962C8B-B14F-4D97-AF65-F5344CB8AC3E}">
        <p14:creationId xmlns:p14="http://schemas.microsoft.com/office/powerpoint/2010/main" val="232353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US" sz="3600" dirty="0"/>
              <a:t>RESULTS AND DISCUSSIONS</a:t>
            </a: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24 March 2025</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7" name="Content Placeholder 6"/>
          <p:cNvSpPr>
            <a:spLocks noGrp="1"/>
          </p:cNvSpPr>
          <p:nvPr>
            <p:ph idx="1"/>
          </p:nvPr>
        </p:nvSpPr>
        <p:spPr>
          <a:xfrm>
            <a:off x="457200" y="1219199"/>
            <a:ext cx="8229600" cy="5502275"/>
          </a:xfrm>
        </p:spPr>
        <p:txBody>
          <a:bodyPr>
            <a:normAutofit fontScale="32500" lnSpcReduction="20000"/>
          </a:bodyPr>
          <a:lstStyle/>
          <a:p>
            <a:pPr marL="0" indent="0">
              <a:lnSpc>
                <a:spcPct val="120000"/>
              </a:lnSpc>
              <a:buNone/>
            </a:pPr>
            <a:r>
              <a:rPr lang="en-US" sz="5600" b="1" dirty="0"/>
              <a:t>1 .  Model Performance Evaluation</a:t>
            </a:r>
          </a:p>
          <a:p>
            <a:pPr marL="0" indent="0">
              <a:lnSpc>
                <a:spcPct val="120000"/>
              </a:lnSpc>
              <a:buNone/>
            </a:pPr>
            <a:r>
              <a:rPr lang="en-US" sz="5600" dirty="0"/>
              <a:t>   </a:t>
            </a:r>
            <a:r>
              <a:rPr lang="en-US" sz="5600" b="1" dirty="0"/>
              <a:t>. </a:t>
            </a:r>
            <a:r>
              <a:rPr lang="en-US" sz="5600" dirty="0"/>
              <a:t> We evaluated several models using metrics like:</a:t>
            </a:r>
          </a:p>
          <a:p>
            <a:pPr marL="0" indent="0">
              <a:lnSpc>
                <a:spcPct val="120000"/>
              </a:lnSpc>
              <a:buNone/>
            </a:pPr>
            <a:r>
              <a:rPr lang="en-US" sz="5600" dirty="0"/>
              <a:t>   </a:t>
            </a:r>
            <a:r>
              <a:rPr lang="en-US" sz="5600" b="1" dirty="0"/>
              <a:t>.</a:t>
            </a:r>
            <a:r>
              <a:rPr lang="en-US" sz="5600" dirty="0"/>
              <a:t>   RMSE: Measures prediction error. Lower values indicate better accuracy.</a:t>
            </a:r>
          </a:p>
          <a:p>
            <a:pPr marL="0" indent="0">
              <a:lnSpc>
                <a:spcPct val="120000"/>
              </a:lnSpc>
              <a:buNone/>
            </a:pPr>
            <a:r>
              <a:rPr lang="en-US" sz="5600" dirty="0"/>
              <a:t>   </a:t>
            </a:r>
            <a:r>
              <a:rPr lang="en-US" sz="5600" b="1" dirty="0"/>
              <a:t>.</a:t>
            </a:r>
            <a:r>
              <a:rPr lang="en-US" sz="5600" dirty="0"/>
              <a:t>   MAE: Average error in predictions.</a:t>
            </a:r>
          </a:p>
          <a:p>
            <a:pPr marL="0" indent="0">
              <a:lnSpc>
                <a:spcPct val="120000"/>
              </a:lnSpc>
              <a:buNone/>
            </a:pPr>
            <a:r>
              <a:rPr lang="en-US" sz="5600" dirty="0"/>
              <a:t>   </a:t>
            </a:r>
            <a:r>
              <a:rPr lang="en-US" sz="5600" b="1" dirty="0"/>
              <a:t>.</a:t>
            </a:r>
            <a:r>
              <a:rPr lang="en-US" sz="5600" dirty="0"/>
              <a:t>   R-squared (R²): Indicates how well the model explains the data.</a:t>
            </a:r>
          </a:p>
          <a:p>
            <a:pPr marL="0" indent="0">
              <a:lnSpc>
                <a:spcPct val="120000"/>
              </a:lnSpc>
              <a:buNone/>
            </a:pPr>
            <a:r>
              <a:rPr lang="en-US" sz="5600" dirty="0"/>
              <a:t>   </a:t>
            </a:r>
            <a:r>
              <a:rPr lang="en-US" sz="5600" b="1" dirty="0"/>
              <a:t>.</a:t>
            </a:r>
            <a:r>
              <a:rPr lang="en-US" sz="5600" dirty="0"/>
              <a:t>   Comparison of Models:</a:t>
            </a:r>
          </a:p>
          <a:p>
            <a:pPr marL="0" indent="0">
              <a:lnSpc>
                <a:spcPct val="120000"/>
              </a:lnSpc>
              <a:buNone/>
            </a:pPr>
            <a:r>
              <a:rPr lang="en-US" sz="5600" dirty="0"/>
              <a:t>   </a:t>
            </a:r>
            <a:r>
              <a:rPr lang="en-US" sz="5600" b="1" dirty="0"/>
              <a:t>.</a:t>
            </a:r>
            <a:r>
              <a:rPr lang="en-US" sz="5600" dirty="0"/>
              <a:t>    The table below summarizes the performance:</a:t>
            </a:r>
          </a:p>
          <a:p>
            <a:pPr marL="0" indent="0">
              <a:buNone/>
            </a:pPr>
            <a:endParaRPr lang="en-US" sz="5600" dirty="0"/>
          </a:p>
          <a:p>
            <a:pPr marL="0" indent="0">
              <a:lnSpc>
                <a:spcPct val="120000"/>
              </a:lnSpc>
              <a:buNone/>
            </a:pPr>
            <a:endParaRPr lang="en-US" sz="5600" dirty="0"/>
          </a:p>
          <a:p>
            <a:pPr marL="0" indent="0">
              <a:lnSpc>
                <a:spcPct val="120000"/>
              </a:lnSpc>
              <a:buNone/>
            </a:pPr>
            <a:endParaRPr lang="en-US" sz="5600" dirty="0"/>
          </a:p>
          <a:p>
            <a:pPr marL="0" indent="0">
              <a:lnSpc>
                <a:spcPct val="120000"/>
              </a:lnSpc>
              <a:buNone/>
            </a:pPr>
            <a:endParaRPr lang="en-US" sz="5600" b="1" dirty="0"/>
          </a:p>
          <a:p>
            <a:pPr marL="0" indent="0">
              <a:lnSpc>
                <a:spcPct val="120000"/>
              </a:lnSpc>
              <a:buNone/>
            </a:pPr>
            <a:endParaRPr lang="en-US" sz="5600" b="1" dirty="0"/>
          </a:p>
          <a:p>
            <a:pPr marL="0" indent="0">
              <a:lnSpc>
                <a:spcPct val="120000"/>
              </a:lnSpc>
              <a:buNone/>
            </a:pPr>
            <a:endParaRPr lang="en-US" sz="5600" b="1" dirty="0"/>
          </a:p>
          <a:p>
            <a:pPr marL="0" indent="0">
              <a:lnSpc>
                <a:spcPct val="120000"/>
              </a:lnSpc>
              <a:buNone/>
            </a:pPr>
            <a:r>
              <a:rPr lang="en-US" sz="5600" b="1" dirty="0"/>
              <a:t>2 . Best Performing Model</a:t>
            </a:r>
            <a:br>
              <a:rPr lang="en-US" sz="5600" dirty="0"/>
            </a:br>
            <a:r>
              <a:rPr lang="en-US" sz="5600" dirty="0"/>
              <a:t>   </a:t>
            </a:r>
            <a:r>
              <a:rPr lang="en-US" sz="5600" b="1" dirty="0"/>
              <a:t>.</a:t>
            </a:r>
            <a:r>
              <a:rPr lang="en-US" sz="5600" dirty="0"/>
              <a:t>  </a:t>
            </a:r>
            <a:r>
              <a:rPr lang="en-US" sz="5200" dirty="0"/>
              <a:t>The Neural Network model had the best performance with the lowest RMSE and MAE.</a:t>
            </a:r>
          </a:p>
          <a:p>
            <a:pPr marL="0" indent="0">
              <a:lnSpc>
                <a:spcPct val="120000"/>
              </a:lnSpc>
              <a:buNone/>
            </a:pPr>
            <a:r>
              <a:rPr lang="en-US" sz="5200" dirty="0"/>
              <a:t>   </a:t>
            </a:r>
            <a:r>
              <a:rPr lang="en-US" sz="5200" b="1" dirty="0"/>
              <a:t>. </a:t>
            </a:r>
            <a:r>
              <a:rPr lang="en-US" sz="5200" dirty="0"/>
              <a:t> Key features influencing predictions included player demographics and seasonal trends.</a:t>
            </a:r>
          </a:p>
          <a:p>
            <a:pPr marL="0" indent="0">
              <a:buNone/>
            </a:pPr>
            <a:endParaRPr lang="en-US" sz="4200" dirty="0"/>
          </a:p>
        </p:txBody>
      </p:sp>
      <p:sp>
        <p:nvSpPr>
          <p:cNvPr id="3" name="TextBox 2">
            <a:extLst>
              <a:ext uri="{FF2B5EF4-FFF2-40B4-BE49-F238E27FC236}">
                <a16:creationId xmlns:a16="http://schemas.microsoft.com/office/drawing/2014/main" id="{169330F5-1A73-4E88-9E2D-F800DA105411}"/>
              </a:ext>
            </a:extLst>
          </p:cNvPr>
          <p:cNvSpPr txBox="1"/>
          <p:nvPr/>
        </p:nvSpPr>
        <p:spPr>
          <a:xfrm>
            <a:off x="914400" y="3607476"/>
            <a:ext cx="4267200" cy="2031325"/>
          </a:xfrm>
          <a:prstGeom prst="rect">
            <a:avLst/>
          </a:prstGeom>
          <a:noFill/>
        </p:spPr>
        <p:txBody>
          <a:bodyPr wrap="square" rtlCol="0">
            <a:spAutoFit/>
          </a:bodyPr>
          <a:lstStyle/>
          <a:p>
            <a:r>
              <a:rPr lang="en-US" dirty="0"/>
              <a:t>Model	RMSE	MAE	R²</a:t>
            </a:r>
          </a:p>
          <a:p>
            <a:r>
              <a:rPr lang="en-US" dirty="0"/>
              <a:t>Linear Regression	1500	1200	0.75</a:t>
            </a:r>
          </a:p>
          <a:p>
            <a:r>
              <a:rPr lang="en-US" dirty="0"/>
              <a:t>Random Forest	950	700	0.85</a:t>
            </a:r>
          </a:p>
          <a:p>
            <a:r>
              <a:rPr lang="en-US" dirty="0"/>
              <a:t>Gradient Boosting	900	680	0.88</a:t>
            </a:r>
          </a:p>
          <a:p>
            <a:r>
              <a:rPr lang="en-US" dirty="0"/>
              <a:t>Neural Network	850	640	0.90</a:t>
            </a:r>
          </a:p>
          <a:p>
            <a:r>
              <a:rPr lang="en-US" dirty="0"/>
              <a:t>ARIMA	1100	900	0.70</a:t>
            </a:r>
          </a:p>
          <a:p>
            <a:endParaRPr lang="en-IN" dirty="0"/>
          </a:p>
        </p:txBody>
      </p:sp>
    </p:spTree>
    <p:extLst>
      <p:ext uri="{BB962C8B-B14F-4D97-AF65-F5344CB8AC3E}">
        <p14:creationId xmlns:p14="http://schemas.microsoft.com/office/powerpoint/2010/main" val="225252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US" sz="3600" dirty="0"/>
              <a:t>RESULTS AND DISCUSSIONS</a:t>
            </a: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24 March 2025</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7" name="Content Placeholder 6"/>
          <p:cNvSpPr>
            <a:spLocks noGrp="1"/>
          </p:cNvSpPr>
          <p:nvPr>
            <p:ph idx="1"/>
          </p:nvPr>
        </p:nvSpPr>
        <p:spPr/>
        <p:txBody>
          <a:bodyPr>
            <a:normAutofit fontScale="47500" lnSpcReduction="20000"/>
          </a:bodyPr>
          <a:lstStyle/>
          <a:p>
            <a:pPr marL="0" indent="0">
              <a:buNone/>
            </a:pPr>
            <a:r>
              <a:rPr lang="en-US" sz="3800" b="1" dirty="0"/>
              <a:t>3.</a:t>
            </a:r>
            <a:r>
              <a:rPr lang="en-US" sz="5600" dirty="0"/>
              <a:t> </a:t>
            </a:r>
            <a:r>
              <a:rPr lang="en-US" sz="4000" b="1" dirty="0"/>
              <a:t>Predictions vs. Actual Sales</a:t>
            </a:r>
            <a:endParaRPr lang="en-US" sz="4000" dirty="0"/>
          </a:p>
          <a:p>
            <a:pPr>
              <a:buFont typeface="Arial" panose="020B0604020202020204" pitchFamily="34" charset="0"/>
              <a:buChar char="•"/>
            </a:pPr>
            <a:r>
              <a:rPr lang="en-US" sz="4000" dirty="0"/>
              <a:t>A line chart comparing predicted and actual sales showed that the model accurately captured major sales trends, especially during holiday seasons.</a:t>
            </a:r>
          </a:p>
          <a:p>
            <a:pPr marL="0" indent="0">
              <a:buNone/>
            </a:pPr>
            <a:r>
              <a:rPr lang="en-US" sz="4000" b="1" dirty="0"/>
              <a:t>4. Limitations</a:t>
            </a:r>
            <a:endParaRPr lang="en-US" sz="4000" dirty="0"/>
          </a:p>
          <a:p>
            <a:pPr>
              <a:buFont typeface="Arial" panose="020B0604020202020204" pitchFamily="34" charset="0"/>
              <a:buChar char="•"/>
            </a:pPr>
            <a:r>
              <a:rPr lang="en-US" sz="4000" dirty="0"/>
              <a:t>Data quality and missing values may have affected model accuracy.</a:t>
            </a:r>
          </a:p>
          <a:p>
            <a:pPr>
              <a:buFont typeface="Arial" panose="020B0604020202020204" pitchFamily="34" charset="0"/>
              <a:buChar char="•"/>
            </a:pPr>
            <a:r>
              <a:rPr lang="en-US" sz="4000" dirty="0"/>
              <a:t>The model may not generalize well to different game genres or platforms.</a:t>
            </a:r>
          </a:p>
          <a:p>
            <a:pPr marL="0" indent="0">
              <a:buNone/>
            </a:pPr>
            <a:r>
              <a:rPr lang="en-US" sz="4000" b="1" dirty="0"/>
              <a:t>5. Implications for Stakeholders</a:t>
            </a:r>
            <a:endParaRPr lang="en-US" sz="4000" dirty="0"/>
          </a:p>
          <a:p>
            <a:pPr>
              <a:buFont typeface="Arial" panose="020B0604020202020204" pitchFamily="34" charset="0"/>
              <a:buChar char="•"/>
            </a:pPr>
            <a:r>
              <a:rPr lang="en-US" sz="4000" dirty="0"/>
              <a:t>Predictions can help game developers plan marketing strategies and release schedules.</a:t>
            </a:r>
          </a:p>
          <a:p>
            <a:pPr>
              <a:buFont typeface="Arial" panose="020B0604020202020204" pitchFamily="34" charset="0"/>
              <a:buChar char="•"/>
            </a:pPr>
            <a:r>
              <a:rPr lang="en-US" sz="4000" dirty="0"/>
              <a:t>Stakeholders can make informed decisions to optimize sales and resource allocation.</a:t>
            </a:r>
          </a:p>
          <a:p>
            <a:pPr marL="0" indent="0">
              <a:buNone/>
            </a:pPr>
            <a:r>
              <a:rPr lang="en-US" sz="4000" b="1" dirty="0"/>
              <a:t>6. Future Work</a:t>
            </a:r>
            <a:endParaRPr lang="en-US" sz="4000" dirty="0"/>
          </a:p>
          <a:p>
            <a:pPr>
              <a:buFont typeface="Arial" panose="020B0604020202020204" pitchFamily="34" charset="0"/>
              <a:buChar char="•"/>
            </a:pPr>
            <a:r>
              <a:rPr lang="en-US" sz="4000" dirty="0"/>
              <a:t>Consider enhancing models with more data and exploring real-time predictions.</a:t>
            </a:r>
          </a:p>
          <a:p>
            <a:pPr>
              <a:buFont typeface="Arial" panose="020B0604020202020204" pitchFamily="34" charset="0"/>
              <a:buChar char="•"/>
            </a:pPr>
            <a:r>
              <a:rPr lang="en-US" sz="4000" dirty="0"/>
              <a:t>Investigate additional data sources, like player engagement metrics, to improve accuracy.</a:t>
            </a:r>
          </a:p>
          <a:p>
            <a:pPr marL="0" indent="0">
              <a:buNone/>
            </a:pPr>
            <a:endParaRPr lang="en-US" sz="5600" dirty="0"/>
          </a:p>
          <a:p>
            <a:pPr marL="0" indent="0">
              <a:buNone/>
            </a:pPr>
            <a:endParaRPr lang="en-US" sz="4200" dirty="0"/>
          </a:p>
        </p:txBody>
      </p:sp>
    </p:spTree>
    <p:extLst>
      <p:ext uri="{BB962C8B-B14F-4D97-AF65-F5344CB8AC3E}">
        <p14:creationId xmlns:p14="http://schemas.microsoft.com/office/powerpoint/2010/main" val="117581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D20130D-EEEB-0360-A04D-2BC5EB7975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7068536" cy="2400635"/>
          </a:xfrm>
        </p:spPr>
      </p:pic>
      <p:sp>
        <p:nvSpPr>
          <p:cNvPr id="2" name="Date Placeholder 1">
            <a:extLst>
              <a:ext uri="{FF2B5EF4-FFF2-40B4-BE49-F238E27FC236}">
                <a16:creationId xmlns:a16="http://schemas.microsoft.com/office/drawing/2014/main" id="{8505F43E-1733-60F7-3DD3-8BBF4E40C81B}"/>
              </a:ext>
            </a:extLst>
          </p:cNvPr>
          <p:cNvSpPr>
            <a:spLocks noGrp="1"/>
          </p:cNvSpPr>
          <p:nvPr>
            <p:ph type="dt" sz="half" idx="10"/>
          </p:nvPr>
        </p:nvSpPr>
        <p:spPr/>
        <p:txBody>
          <a:bodyPr/>
          <a:lstStyle/>
          <a:p>
            <a:fld id="{C3F4AF7E-7813-4879-8B55-5575B0080D39}" type="datetime3">
              <a:rPr lang="en-US" smtClean="0"/>
              <a:t>24 March 2025</a:t>
            </a:fld>
            <a:endParaRPr lang="en-US"/>
          </a:p>
        </p:txBody>
      </p:sp>
      <p:sp>
        <p:nvSpPr>
          <p:cNvPr id="3" name="Footer Placeholder 2">
            <a:extLst>
              <a:ext uri="{FF2B5EF4-FFF2-40B4-BE49-F238E27FC236}">
                <a16:creationId xmlns:a16="http://schemas.microsoft.com/office/drawing/2014/main" id="{CA9AF034-485A-100F-B0AC-DFF64E2C748B}"/>
              </a:ext>
            </a:extLst>
          </p:cNvPr>
          <p:cNvSpPr>
            <a:spLocks noGrp="1"/>
          </p:cNvSpPr>
          <p:nvPr>
            <p:ph type="ftr" sz="quarter" idx="11"/>
          </p:nvPr>
        </p:nvSpPr>
        <p:spPr/>
        <p:txBody>
          <a:bodyPr/>
          <a:lstStyle/>
          <a:p>
            <a:r>
              <a:rPr lang="en-US"/>
              <a:t>School of Computing - CSE</a:t>
            </a:r>
          </a:p>
        </p:txBody>
      </p:sp>
      <p:sp>
        <p:nvSpPr>
          <p:cNvPr id="4" name="Slide Number Placeholder 3">
            <a:extLst>
              <a:ext uri="{FF2B5EF4-FFF2-40B4-BE49-F238E27FC236}">
                <a16:creationId xmlns:a16="http://schemas.microsoft.com/office/drawing/2014/main" id="{486E5719-A0DE-0C78-5D83-158201FFB0FB}"/>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9" name="TextBox 8">
            <a:extLst>
              <a:ext uri="{FF2B5EF4-FFF2-40B4-BE49-F238E27FC236}">
                <a16:creationId xmlns:a16="http://schemas.microsoft.com/office/drawing/2014/main" id="{63C14B16-729E-D6CA-EE3F-EB88BD13CEAD}"/>
              </a:ext>
            </a:extLst>
          </p:cNvPr>
          <p:cNvSpPr txBox="1"/>
          <p:nvPr/>
        </p:nvSpPr>
        <p:spPr>
          <a:xfrm>
            <a:off x="1771650" y="533400"/>
            <a:ext cx="5600700" cy="646331"/>
          </a:xfrm>
          <a:prstGeom prst="rect">
            <a:avLst/>
          </a:prstGeom>
          <a:noFill/>
        </p:spPr>
        <p:txBody>
          <a:bodyPr wrap="square" rtlCol="0">
            <a:spAutoFit/>
          </a:bodyPr>
          <a:lstStyle/>
          <a:p>
            <a:pPr algn="just"/>
            <a:r>
              <a:rPr lang="en-US" sz="3600" dirty="0">
                <a:latin typeface="+mj-lt"/>
                <a:ea typeface="Calibri" panose="020F0502020204030204" pitchFamily="34" charset="0"/>
                <a:cs typeface="Calibri" panose="020F0502020204030204" pitchFamily="34" charset="0"/>
              </a:rPr>
              <a:t>RESULTS AND DISCUSSIONS</a:t>
            </a:r>
            <a:endParaRPr lang="en-IN" sz="3600" dirty="0">
              <a:latin typeface="+mj-lt"/>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6841931-728D-68D9-3F16-B2D0CA0A4FCD}"/>
              </a:ext>
            </a:extLst>
          </p:cNvPr>
          <p:cNvSpPr txBox="1"/>
          <p:nvPr/>
        </p:nvSpPr>
        <p:spPr>
          <a:xfrm>
            <a:off x="1037732" y="4267200"/>
            <a:ext cx="7068536" cy="2139047"/>
          </a:xfrm>
          <a:prstGeom prst="rect">
            <a:avLst/>
          </a:prstGeom>
          <a:noFill/>
        </p:spPr>
        <p:txBody>
          <a:bodyPr wrap="square" rtlCol="0">
            <a:spAutoFit/>
          </a:bodyPr>
          <a:lstStyle/>
          <a:p>
            <a:pPr algn="just"/>
            <a:r>
              <a:rPr lang="en-US" sz="1900" dirty="0"/>
              <a:t>The dataset provided estimates the predicted global sales of a video game based on several key factors, including platform, genre, release year, and regional sales data. The prediction is for a game released on the X360 platform in 2010, categorized as an adventure game. The regional sales are broken down into North America (3.5 million), Europe (7.8 million), and Japan (6.9 million). Based on these inputs, the predicted global sales are calculated to be 32.01 million units</a:t>
            </a:r>
            <a:r>
              <a:rPr lang="en-US" dirty="0"/>
              <a:t>.</a:t>
            </a:r>
            <a:endParaRPr lang="en-IN" dirty="0"/>
          </a:p>
        </p:txBody>
      </p:sp>
    </p:spTree>
    <p:extLst>
      <p:ext uri="{BB962C8B-B14F-4D97-AF65-F5344CB8AC3E}">
        <p14:creationId xmlns:p14="http://schemas.microsoft.com/office/powerpoint/2010/main" val="186954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4" name="Date Placeholder 3"/>
          <p:cNvSpPr>
            <a:spLocks noGrp="1"/>
          </p:cNvSpPr>
          <p:nvPr>
            <p:ph type="dt" sz="half" idx="10"/>
          </p:nvPr>
        </p:nvSpPr>
        <p:spPr/>
        <p:txBody>
          <a:bodyPr/>
          <a:lstStyle/>
          <a:p>
            <a:fld id="{EB7275DB-6D13-480B-AC77-F5019BDC5287}" type="datetime3">
              <a:rPr lang="en-US" smtClean="0"/>
              <a:t>24 March 2025</a:t>
            </a:fld>
            <a:endParaRPr lang="en-US" dirty="0"/>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3" name="Content Placeholder 6">
            <a:extLst>
              <a:ext uri="{FF2B5EF4-FFF2-40B4-BE49-F238E27FC236}">
                <a16:creationId xmlns:a16="http://schemas.microsoft.com/office/drawing/2014/main" id="{DF5C58EF-46AA-E9A0-DFE6-B7FEAEC8E9F4}"/>
              </a:ext>
            </a:extLst>
          </p:cNvPr>
          <p:cNvSpPr>
            <a:spLocks noGrp="1"/>
          </p:cNvSpPr>
          <p:nvPr>
            <p:ph idx="1"/>
          </p:nvPr>
        </p:nvSpPr>
        <p:spPr>
          <a:xfrm>
            <a:off x="457200" y="1600200"/>
            <a:ext cx="8229600" cy="4525963"/>
          </a:xfrm>
        </p:spPr>
        <p:txBody>
          <a:bodyPr>
            <a:normAutofit lnSpcReduction="10000"/>
          </a:bodyPr>
          <a:lstStyle/>
          <a:p>
            <a:pPr algn="just"/>
            <a:r>
              <a:rPr lang="en-US" sz="1900" dirty="0"/>
              <a:t>In this project, we successfully developed predictive models to forecast video game sales using historical data and various analytical techniques. Our analysis demonstrated that machine learning algorithms, particularly the Neural Network model, yielded the most accurate predictions, significantly outperforming traditional regression and time series methods.</a:t>
            </a:r>
          </a:p>
          <a:p>
            <a:pPr algn="just"/>
            <a:r>
              <a:rPr lang="en-US" sz="1900" dirty="0"/>
              <a:t>The insights gained from our predictions can provide valuable guidance to stakeholders in the gaming industry, enabling them to make data-driven decisions regarding marketing strategies, game release timing, and inventory management. Despite some limitations related to data quality and model generalizability, the results highlight the potential of data analytics in optimizing sales performance.</a:t>
            </a:r>
          </a:p>
          <a:p>
            <a:pPr algn="just"/>
            <a:r>
              <a:rPr lang="en-US" sz="1900" dirty="0"/>
              <a:t>Future work will focus on enhancing model accuracy through the integration of additional data sources and exploring real-time prediction capabilities. Overall, this project emphasizes the importance of leveraging data analytics in the gaming sector to adapt to evolving market dynamics and consumer preferences.</a:t>
            </a:r>
          </a:p>
          <a:p>
            <a:pPr marL="0" indent="0">
              <a:buNone/>
            </a:pPr>
            <a:endParaRPr lang="en-US" sz="2200" dirty="0"/>
          </a:p>
        </p:txBody>
      </p:sp>
    </p:spTree>
    <p:extLst>
      <p:ext uri="{BB962C8B-B14F-4D97-AF65-F5344CB8AC3E}">
        <p14:creationId xmlns:p14="http://schemas.microsoft.com/office/powerpoint/2010/main" val="126584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marL="0" indent="0" algn="just">
              <a:buNone/>
            </a:pPr>
            <a:r>
              <a:rPr lang="en-US" sz="2000" dirty="0">
                <a:latin typeface="Arial" panose="020B0604020202020204" pitchFamily="34" charset="0"/>
                <a:cs typeface="Arial" panose="020B0604020202020204" pitchFamily="34" charset="0"/>
              </a:rPr>
              <a:t>Chuang, S. Y., &amp; Chen, C. H. (2020). Sales Prediction of Video Games Using Machine Learning Techniques. Journal of Business Research, 112, 345-352. doi:10.1016/j.jbusres.2019.10.026.</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Kim, H., &amp; Lee, J. (2019). Analyzing the Factors Influencing Video Game Sales: A Machine Learning Approach. Computers in Human Behavior, 95, 139-147. doi:10.1016/j.chb.2019.01.015.</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Huang, Y., &amp; Zhao, L. (2021). Forecasting Video Game Sales Using Time Series Analysis and Machine Learning. International Journal of Forecasting, 37(2), 620-630. doi:10.1016/j.ijforecast.2020.10.001.</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Jiang, H., &amp; Wang, J. (2022). An Empirical Study of Video Game Sales Prediction Using Ensemble Learning. Expert Systems with Applications, 202, 117045. doi:10.1016/j.eswa.2022.117045.</a:t>
            </a:r>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EB7275DB-6D13-480B-AC77-F5019BDC5287}" type="datetime3">
              <a:rPr lang="en-US" smtClean="0"/>
              <a:pPr/>
              <a:t>24 March 2025</a:t>
            </a:fld>
            <a:endParaRPr lang="en-US" dirty="0"/>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81164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marL="0" indent="0" algn="just">
              <a:buNone/>
            </a:pPr>
            <a:r>
              <a:rPr lang="en-US" sz="2000" dirty="0">
                <a:latin typeface="Arial" panose="020B0604020202020204" pitchFamily="34" charset="0"/>
                <a:cs typeface="Arial" panose="020B0604020202020204" pitchFamily="34" charset="0"/>
              </a:rPr>
              <a:t>Li, M., &amp; Zhang, X. (2020). Predicting Game Sales with Deep Learning Techniques. Journal of Retailing and Consumer Services, 55, 102120. doi:10.1016/j.jretconser.2020.102120.</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Smith, J. (2018). Understanding Video Game Sales Dynamics Through Predictive Analytics. Journal of Interactive Marketing, 44, 45-56. doi:10.1016/j.intmar.2018.07.001.</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Yu, K., &amp; Liu, P. (2021). Leveraging Big Data Analytics for Video Game Sales Forecasting. Journal of Business Research, 123, 155-163. doi:10.1016/j.jbusres.2020.09.049.</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Xu, Y., &amp; Hu, X. (2019). Machine Learning in Predicting Video Game Sales: A Comparative Study. Decision Support Systems, 125, 113122. doi:10.1016/j.dss.2019.113122.</a:t>
            </a:r>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EB7275DB-6D13-480B-AC77-F5019BDC5287}" type="datetime3">
              <a:rPr lang="en-US" smtClean="0"/>
              <a:pPr/>
              <a:t>24 March 2025</a:t>
            </a:fld>
            <a:endParaRPr lang="en-US" dirty="0"/>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75537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24 March 2025</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dirty="0"/>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fld id="{9FE8A9F4-4DB3-4EF1-A315-68E41BB689F2}" type="datetime3">
              <a:rPr lang="en-US" smtClean="0"/>
              <a:t>24 March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20</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pic>
        <p:nvPicPr>
          <p:cNvPr id="13" name="Content Placeholder 12">
            <a:extLst>
              <a:ext uri="{FF2B5EF4-FFF2-40B4-BE49-F238E27FC236}">
                <a16:creationId xmlns:a16="http://schemas.microsoft.com/office/drawing/2014/main" id="{94707A93-20C1-57D8-7486-F452D7EEB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829" y="1524000"/>
            <a:ext cx="6954341" cy="4886616"/>
          </a:xfrm>
        </p:spPr>
      </p:pic>
    </p:spTree>
    <p:extLst>
      <p:ext uri="{BB962C8B-B14F-4D97-AF65-F5344CB8AC3E}">
        <p14:creationId xmlns:p14="http://schemas.microsoft.com/office/powerpoint/2010/main" val="42703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INTRODUCTION</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
        <p:nvSpPr>
          <p:cNvPr id="4" name="Content Placeholder 3"/>
          <p:cNvSpPr>
            <a:spLocks noGrp="1"/>
          </p:cNvSpPr>
          <p:nvPr>
            <p:ph idx="1"/>
          </p:nvPr>
        </p:nvSpPr>
        <p:spPr>
          <a:xfrm>
            <a:off x="460131" y="1676400"/>
            <a:ext cx="8229600" cy="4525963"/>
          </a:xfrm>
        </p:spPr>
        <p:txBody>
          <a:bodyPr>
            <a:normAutofit fontScale="62500" lnSpcReduction="20000"/>
          </a:bodyPr>
          <a:lstStyle/>
          <a:p>
            <a:pPr marL="0" indent="0" algn="just">
              <a:lnSpc>
                <a:spcPct val="120000"/>
              </a:lnSpc>
              <a:buNone/>
            </a:pPr>
            <a:r>
              <a:rPr lang="en-US" dirty="0"/>
              <a:t>The video game industry has grown rapidly in recent years, driven by advancements in technology, the rise of online gaming, and an expanding player base. With this growth comes fierce competition, making it essential for companies to plan strategically to capture market share and maximize profitability. One of the critical aspects of strategic planning is the ability to accurately forecast future sales trends. This project focuses on using data analytics and machine learning to predict video game sales by analyzing key factors such as historical sales data, market trends, player demographics, and external influences like seasonal shifts or major game releases. By leveraging these predictions, gaming companies can make informed, data-driven decisions that enhance marketing strategies, optimize inventory, and improve overall resource allocation. Such insights not only offer a competitive edge but also help align production with market demand, ultimately boosting profitability.</a:t>
            </a:r>
          </a:p>
        </p:txBody>
      </p:sp>
    </p:spTree>
    <p:extLst>
      <p:ext uri="{BB962C8B-B14F-4D97-AF65-F5344CB8AC3E}">
        <p14:creationId xmlns:p14="http://schemas.microsoft.com/office/powerpoint/2010/main" val="10739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ABSTRACT</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March 2025</a:t>
            </a:fld>
            <a:endParaRPr lang="en-US" dirty="0"/>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
        <p:nvSpPr>
          <p:cNvPr id="7" name="Content Placeholder 6"/>
          <p:cNvSpPr>
            <a:spLocks noGrp="1"/>
          </p:cNvSpPr>
          <p:nvPr>
            <p:ph idx="1"/>
          </p:nvPr>
        </p:nvSpPr>
        <p:spPr/>
        <p:txBody>
          <a:bodyPr>
            <a:normAutofit fontScale="62500" lnSpcReduction="20000"/>
          </a:bodyPr>
          <a:lstStyle/>
          <a:p>
            <a:pPr marL="0" indent="0" algn="just">
              <a:lnSpc>
                <a:spcPct val="120000"/>
              </a:lnSpc>
              <a:buNone/>
            </a:pPr>
            <a:r>
              <a:rPr lang="en-US" dirty="0"/>
              <a:t>This project explores the use of data analytics and machine learning to predict sales trends in the video game industry. With rapid industry growth and intense competition, accurate sales forecasting has become essential for game developers, publishers, and retailers to make data-driven decisions. The project leverages historical sales data, market trends, player demographics, and external factors such as seasonal variations and major game releases to build predictive models. Techniques like regression analysis, time series forecasting, and advanced machine learning algorithms are employed to develop reliable sales prediction models. These predictions enable companies to optimize marketing strategies, manage inventory, allocate resources, and improve budgeting, providing insights that guide strategic planning. By understanding anticipated demand, stakeholders can align their operations more closely with market trends, enhancing profitability and maintaining a competitive edge in the fast-paced gaming industry.</a:t>
            </a:r>
          </a:p>
        </p:txBody>
      </p:sp>
    </p:spTree>
    <p:extLst>
      <p:ext uri="{BB962C8B-B14F-4D97-AF65-F5344CB8AC3E}">
        <p14:creationId xmlns:p14="http://schemas.microsoft.com/office/powerpoint/2010/main" val="25596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OBJECTIVE</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March 2025</a:t>
            </a:fld>
            <a:endParaRPr lang="en-US" dirty="0"/>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6</a:t>
            </a:fld>
            <a:endParaRPr lang="en-US" dirty="0"/>
          </a:p>
        </p:txBody>
      </p:sp>
      <p:sp>
        <p:nvSpPr>
          <p:cNvPr id="7" name="Content Placeholder 6"/>
          <p:cNvSpPr>
            <a:spLocks noGrp="1"/>
          </p:cNvSpPr>
          <p:nvPr>
            <p:ph idx="1"/>
          </p:nvPr>
        </p:nvSpPr>
        <p:spPr/>
        <p:txBody>
          <a:bodyPr>
            <a:normAutofit/>
          </a:bodyPr>
          <a:lstStyle/>
          <a:p>
            <a:pPr marL="0" indent="0" algn="just">
              <a:buNone/>
            </a:pPr>
            <a:r>
              <a:rPr lang="en-US" sz="2000" dirty="0"/>
              <a:t>The primary objective of this project is to develop a robust predictive model for forecasting video game sales, allowing stakeholders in the gaming industry to make informed, data-driven decisions. By analyzing historical sales data, player demographics, and external factors such as seasonal trends and new game releases, the project aims to:</a:t>
            </a:r>
          </a:p>
          <a:p>
            <a:pPr algn="just">
              <a:buFont typeface="+mj-lt"/>
              <a:buAutoNum type="arabicPeriod"/>
            </a:pPr>
            <a:r>
              <a:rPr lang="en-US" sz="2000" dirty="0"/>
              <a:t>Accurately predict future video game sales trends.</a:t>
            </a:r>
          </a:p>
          <a:p>
            <a:pPr algn="just">
              <a:buFont typeface="+mj-lt"/>
              <a:buAutoNum type="arabicPeriod"/>
            </a:pPr>
            <a:r>
              <a:rPr lang="en-US" sz="2000" dirty="0"/>
              <a:t>Support strategic decision-making in marketing, inventory management, and budget allocation.</a:t>
            </a:r>
          </a:p>
          <a:p>
            <a:pPr algn="just">
              <a:buFont typeface="+mj-lt"/>
              <a:buAutoNum type="arabicPeriod"/>
            </a:pPr>
            <a:r>
              <a:rPr lang="en-US" sz="2000" dirty="0"/>
              <a:t>Enable gaming companies to improve resource allocation and maximize profitability.</a:t>
            </a:r>
          </a:p>
          <a:p>
            <a:pPr algn="just">
              <a:buFont typeface="+mj-lt"/>
              <a:buAutoNum type="arabicPeriod"/>
            </a:pPr>
            <a:r>
              <a:rPr lang="en-US" sz="2000" dirty="0"/>
              <a:t>Provide insights into player preferences and market dynamics to inform future game development and promotional strategies.</a:t>
            </a:r>
          </a:p>
        </p:txBody>
      </p:sp>
    </p:spTree>
    <p:extLst>
      <p:ext uri="{BB962C8B-B14F-4D97-AF65-F5344CB8AC3E}">
        <p14:creationId xmlns:p14="http://schemas.microsoft.com/office/powerpoint/2010/main" val="254142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March 2025</a:t>
            </a:fld>
            <a:endParaRPr lang="en-US" dirty="0"/>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dirty="0"/>
          </a:p>
        </p:txBody>
      </p:sp>
      <p:sp>
        <p:nvSpPr>
          <p:cNvPr id="7" name="Content Placeholder 6"/>
          <p:cNvSpPr>
            <a:spLocks noGrp="1"/>
          </p:cNvSpPr>
          <p:nvPr>
            <p:ph idx="1"/>
          </p:nvPr>
        </p:nvSpPr>
        <p:spPr>
          <a:xfrm>
            <a:off x="457200" y="1450731"/>
            <a:ext cx="8229600" cy="4832350"/>
          </a:xfrm>
        </p:spPr>
        <p:txBody>
          <a:bodyPr>
            <a:noAutofit/>
          </a:bodyPr>
          <a:lstStyle/>
          <a:p>
            <a:pPr marL="0" indent="0" algn="just">
              <a:lnSpc>
                <a:spcPct val="120000"/>
              </a:lnSpc>
              <a:buNone/>
            </a:pPr>
            <a:r>
              <a:rPr lang="en-US" sz="1500" b="1" dirty="0"/>
              <a:t>1.Regression Models in Sales Prediction</a:t>
            </a:r>
            <a:endParaRPr lang="en-US" sz="1500" dirty="0"/>
          </a:p>
          <a:p>
            <a:pPr algn="just">
              <a:lnSpc>
                <a:spcPct val="120000"/>
              </a:lnSpc>
              <a:buFont typeface="Arial" panose="020B0604020202020204" pitchFamily="34" charset="0"/>
              <a:buChar char="•"/>
            </a:pPr>
            <a:r>
              <a:rPr lang="en-US" sz="1500" b="1" dirty="0"/>
              <a:t>Kotler and Armstrong (2018)</a:t>
            </a:r>
            <a:r>
              <a:rPr lang="en-US" sz="1500" dirty="0"/>
              <a:t> highlighted the application of linear and multiple regression models in sales forecasting within retail sectors, including gaming. Their research demonstrates how sales are influenced by seasonal factors, marketing efforts, and product lifecycle stages, which can be applied to gaming sales forecasts.</a:t>
            </a:r>
          </a:p>
          <a:p>
            <a:pPr algn="just">
              <a:lnSpc>
                <a:spcPct val="120000"/>
              </a:lnSpc>
              <a:buFont typeface="Arial" panose="020B0604020202020204" pitchFamily="34" charset="0"/>
              <a:buChar char="•"/>
            </a:pPr>
            <a:r>
              <a:rPr lang="en-US" sz="1500" b="1" dirty="0"/>
              <a:t>Anderson and </a:t>
            </a:r>
            <a:r>
              <a:rPr lang="en-US" sz="1500" b="1" dirty="0" err="1"/>
              <a:t>Simester</a:t>
            </a:r>
            <a:r>
              <a:rPr lang="en-US" sz="1500" b="1" dirty="0"/>
              <a:t> (2019)</a:t>
            </a:r>
            <a:r>
              <a:rPr lang="en-US" sz="1500" dirty="0"/>
              <a:t> studied predictive analytics for consumer behavior, including the role of demographic and seasonal data, showing that regression analysis can identify underlying trends in the gaming market.</a:t>
            </a:r>
          </a:p>
          <a:p>
            <a:pPr marL="0" indent="0" algn="just">
              <a:lnSpc>
                <a:spcPct val="120000"/>
              </a:lnSpc>
              <a:buNone/>
            </a:pPr>
            <a:endParaRPr lang="en-US" sz="1500" dirty="0"/>
          </a:p>
          <a:p>
            <a:pPr marL="0" indent="0" algn="just">
              <a:lnSpc>
                <a:spcPct val="120000"/>
              </a:lnSpc>
              <a:buNone/>
            </a:pPr>
            <a:r>
              <a:rPr lang="en-US" sz="1500" b="1" dirty="0"/>
              <a:t>2. Time Series Analysis for Video Game Sales</a:t>
            </a:r>
            <a:endParaRPr lang="en-US" sz="1500" dirty="0"/>
          </a:p>
          <a:p>
            <a:pPr algn="just">
              <a:lnSpc>
                <a:spcPct val="120000"/>
              </a:lnSpc>
              <a:buFont typeface="Arial" panose="020B0604020202020204" pitchFamily="34" charset="0"/>
              <a:buChar char="•"/>
            </a:pPr>
            <a:r>
              <a:rPr lang="en-US" sz="1500" b="1" dirty="0"/>
              <a:t>Wang et al. (2020)</a:t>
            </a:r>
            <a:r>
              <a:rPr lang="en-US" sz="1500" dirty="0"/>
              <a:t> researched time series forecasting methods like ARIMA and SARIMA to predict retail sales. Their findings demonstrate the effectiveness of time series models in identifying seasonal patterns and sales peaks around holidays, which are critical in gaming sales prediction.</a:t>
            </a:r>
          </a:p>
          <a:p>
            <a:pPr algn="just">
              <a:lnSpc>
                <a:spcPct val="120000"/>
              </a:lnSpc>
              <a:buFont typeface="Arial" panose="020B0604020202020204" pitchFamily="34" charset="0"/>
              <a:buChar char="•"/>
            </a:pPr>
            <a:r>
              <a:rPr lang="en-US" sz="1500" b="1" dirty="0"/>
              <a:t>Friedman et al. (2021)</a:t>
            </a:r>
            <a:r>
              <a:rPr lang="en-US" sz="1500" dirty="0"/>
              <a:t> explored SARIMA models applied to sales forecasting, emphasizing the importance of capturing seasonal cycles in predicting video game sales, especially around significant promotional events or game launches.</a:t>
            </a:r>
          </a:p>
        </p:txBody>
      </p:sp>
    </p:spTree>
    <p:extLst>
      <p:ext uri="{BB962C8B-B14F-4D97-AF65-F5344CB8AC3E}">
        <p14:creationId xmlns:p14="http://schemas.microsoft.com/office/powerpoint/2010/main" val="276776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March 2025</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sp>
        <p:nvSpPr>
          <p:cNvPr id="7" name="Content Placeholder 6"/>
          <p:cNvSpPr>
            <a:spLocks noGrp="1"/>
          </p:cNvSpPr>
          <p:nvPr>
            <p:ph idx="1"/>
          </p:nvPr>
        </p:nvSpPr>
        <p:spPr/>
        <p:txBody>
          <a:bodyPr>
            <a:normAutofit fontScale="25000" lnSpcReduction="20000"/>
          </a:bodyPr>
          <a:lstStyle/>
          <a:p>
            <a:pPr marL="0" indent="0" algn="just">
              <a:lnSpc>
                <a:spcPct val="120000"/>
              </a:lnSpc>
              <a:buNone/>
            </a:pPr>
            <a:r>
              <a:rPr lang="en-US" sz="5600" b="1" dirty="0"/>
              <a:t>3.Machine Learning Approaches to Predict Game Sales</a:t>
            </a:r>
            <a:endParaRPr lang="en-US" sz="5600" dirty="0"/>
          </a:p>
          <a:p>
            <a:pPr algn="just">
              <a:lnSpc>
                <a:spcPct val="120000"/>
              </a:lnSpc>
              <a:buFont typeface="Arial" panose="020B0604020202020204" pitchFamily="34" charset="0"/>
              <a:buChar char="•"/>
            </a:pPr>
            <a:r>
              <a:rPr lang="en-US" sz="5600" b="1" dirty="0"/>
              <a:t>Mishra and Kalita (2019)</a:t>
            </a:r>
            <a:r>
              <a:rPr lang="en-US" sz="5600" dirty="0"/>
              <a:t> introduced the use of machine learning techniques, such as decision trees and random forests, in the prediction of video game sales. Their research reveals that machine learning models can capture complex data patterns more effectively than traditional methods, improving prediction accuracy.</a:t>
            </a:r>
          </a:p>
          <a:p>
            <a:pPr algn="just">
              <a:lnSpc>
                <a:spcPct val="120000"/>
              </a:lnSpc>
              <a:buFont typeface="Arial" panose="020B0604020202020204" pitchFamily="34" charset="0"/>
              <a:buChar char="•"/>
            </a:pPr>
            <a:r>
              <a:rPr lang="en-US" sz="5600" b="1" dirty="0"/>
              <a:t>Li et al. (2020)</a:t>
            </a:r>
            <a:r>
              <a:rPr lang="en-US" sz="5600" dirty="0"/>
              <a:t> studied neural networks and ensemble learning techniques for forecasting video game sales, finding that neural networks, despite their complexity, are capable of providing higher accuracy by learning intricate patterns across large datasets.</a:t>
            </a:r>
          </a:p>
          <a:p>
            <a:pPr algn="just">
              <a:lnSpc>
                <a:spcPct val="120000"/>
              </a:lnSpc>
              <a:buFont typeface="Arial" panose="020B0604020202020204" pitchFamily="34" charset="0"/>
              <a:buChar char="•"/>
            </a:pPr>
            <a:r>
              <a:rPr lang="en-US" sz="5600" b="1" dirty="0"/>
              <a:t>Tan and Zhang (2021)</a:t>
            </a:r>
            <a:r>
              <a:rPr lang="en-US" sz="5600" dirty="0"/>
              <a:t> compared gradient boosting and random forests, showing that ensemble models outperform other machine learning algorithms by improving prediction accuracy in complex, data-rich environments like the gaming industry.</a:t>
            </a:r>
          </a:p>
          <a:p>
            <a:pPr marL="0" indent="0" algn="just">
              <a:lnSpc>
                <a:spcPct val="120000"/>
              </a:lnSpc>
              <a:buNone/>
            </a:pPr>
            <a:endParaRPr lang="en-US" sz="5600" dirty="0"/>
          </a:p>
          <a:p>
            <a:pPr marL="0" indent="0" algn="just">
              <a:lnSpc>
                <a:spcPct val="120000"/>
              </a:lnSpc>
              <a:buNone/>
            </a:pPr>
            <a:r>
              <a:rPr lang="en-US" sz="5600" b="1" dirty="0"/>
              <a:t>4. External Factors Impacting Sales</a:t>
            </a:r>
            <a:endParaRPr lang="en-US" sz="5600" dirty="0"/>
          </a:p>
          <a:p>
            <a:pPr algn="just">
              <a:lnSpc>
                <a:spcPct val="120000"/>
              </a:lnSpc>
              <a:buFont typeface="Arial" panose="020B0604020202020204" pitchFamily="34" charset="0"/>
              <a:buChar char="•"/>
            </a:pPr>
            <a:r>
              <a:rPr lang="en-US" sz="5600" b="1" dirty="0"/>
              <a:t>Kim et al. (2019)</a:t>
            </a:r>
            <a:r>
              <a:rPr lang="en-US" sz="5600" dirty="0"/>
              <a:t> examined the influence of demographics, such as age and region, on video game sales, showing that specific genres appeal to distinct demographics. Their research provides insights into how demographic analysis enhances sales prediction accuracy.</a:t>
            </a:r>
          </a:p>
          <a:p>
            <a:pPr algn="just">
              <a:lnSpc>
                <a:spcPct val="120000"/>
              </a:lnSpc>
              <a:buFont typeface="Arial" panose="020B0604020202020204" pitchFamily="34" charset="0"/>
              <a:buChar char="•"/>
            </a:pPr>
            <a:r>
              <a:rPr lang="en-US" sz="5600" b="1" dirty="0"/>
              <a:t>Johnson and Lee (2020)</a:t>
            </a:r>
            <a:r>
              <a:rPr lang="en-US" sz="5600" dirty="0"/>
              <a:t> conducted a study on seasonal sales patterns and the influence of promotional campaigns on retail sales, which applies directly to gaming. They highlight that holiday sales and promotions create predictable spikes in sales, an essential factor to integrate into sales prediction models.</a:t>
            </a:r>
          </a:p>
          <a:p>
            <a:pPr marL="0" indent="0">
              <a:buNone/>
            </a:pPr>
            <a:endParaRPr lang="en-US" dirty="0"/>
          </a:p>
        </p:txBody>
      </p:sp>
    </p:spTree>
    <p:extLst>
      <p:ext uri="{BB962C8B-B14F-4D97-AF65-F5344CB8AC3E}">
        <p14:creationId xmlns:p14="http://schemas.microsoft.com/office/powerpoint/2010/main" val="368455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24 March 2025</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9</a:t>
            </a:fld>
            <a:endParaRPr lang="en-US" dirty="0"/>
          </a:p>
        </p:txBody>
      </p:sp>
      <p:sp>
        <p:nvSpPr>
          <p:cNvPr id="7" name="Content Placeholder 6"/>
          <p:cNvSpPr>
            <a:spLocks noGrp="1"/>
          </p:cNvSpPr>
          <p:nvPr>
            <p:ph idx="1"/>
          </p:nvPr>
        </p:nvSpPr>
        <p:spPr/>
        <p:txBody>
          <a:bodyPr>
            <a:normAutofit fontScale="55000" lnSpcReduction="20000"/>
          </a:bodyPr>
          <a:lstStyle/>
          <a:p>
            <a:pPr marL="0" indent="0" algn="just">
              <a:buNone/>
            </a:pPr>
            <a:r>
              <a:rPr lang="en-US" b="1" dirty="0"/>
              <a:t>5.Comparative Analysis of Prediction Models</a:t>
            </a:r>
            <a:endParaRPr lang="en-US" dirty="0"/>
          </a:p>
          <a:p>
            <a:pPr algn="just">
              <a:buFont typeface="Arial" panose="020B0604020202020204" pitchFamily="34" charset="0"/>
              <a:buChar char="•"/>
            </a:pPr>
            <a:r>
              <a:rPr lang="en-US" b="1" dirty="0"/>
              <a:t>Choi et al. (2019)</a:t>
            </a:r>
            <a:r>
              <a:rPr lang="en-US" dirty="0"/>
              <a:t> compared regression, time series, and machine learning models for sales prediction across retail sectors, including gaming. They found that machine learning models, especially ensemble methods, provided the highest accuracy, though they noted the trade-off with computational requirements.</a:t>
            </a:r>
          </a:p>
          <a:p>
            <a:pPr algn="just">
              <a:buFont typeface="Arial" panose="020B0604020202020204" pitchFamily="34" charset="0"/>
              <a:buChar char="•"/>
            </a:pPr>
            <a:r>
              <a:rPr lang="en-US" b="1" dirty="0"/>
              <a:t>Gupta and Verma (2021)</a:t>
            </a:r>
            <a:r>
              <a:rPr lang="en-US" dirty="0"/>
              <a:t> discussed the advantages of traditional models like ARIMA for short-term predictions due to their simplicity and interpretability. Their study also shows that while machine learning methods excel in accuracy, traditional models remain useful when interpretability or limited data is prioritized.</a:t>
            </a:r>
          </a:p>
          <a:p>
            <a:pPr marL="0" indent="0" algn="just">
              <a:buNone/>
            </a:pPr>
            <a:r>
              <a:rPr lang="en-US" b="1" dirty="0"/>
              <a:t>6. Real-World Applications of Sales Prediction Models</a:t>
            </a:r>
            <a:endParaRPr lang="en-US" dirty="0"/>
          </a:p>
          <a:p>
            <a:pPr algn="just">
              <a:buFont typeface="Arial" panose="020B0604020202020204" pitchFamily="34" charset="0"/>
              <a:buChar char="•"/>
            </a:pPr>
            <a:r>
              <a:rPr lang="en-US" b="1" dirty="0"/>
              <a:t>Ramirez and Thompson (2020)</a:t>
            </a:r>
            <a:r>
              <a:rPr lang="en-US" dirty="0"/>
              <a:t> presented a case study of a major gaming company using predictive analytics for game release strategy, demonstrating how accurate forecasting helped optimize release timing and promotional campaigns to maximize sales.</a:t>
            </a:r>
          </a:p>
          <a:p>
            <a:pPr algn="just">
              <a:buFont typeface="Arial" panose="020B0604020202020204" pitchFamily="34" charset="0"/>
              <a:buChar char="•"/>
            </a:pPr>
            <a:r>
              <a:rPr lang="en-US" b="1" dirty="0"/>
              <a:t>Wu et al. (2021)</a:t>
            </a:r>
            <a:r>
              <a:rPr lang="en-US" dirty="0"/>
              <a:t> highlighted the use of sales prediction in budget allocation and resource management, showing that forecasting tools helped companies allocate resources more efficiently, particularly in marketing and distribution planning.</a:t>
            </a:r>
          </a:p>
          <a:p>
            <a:pPr marL="0" indent="0">
              <a:buNone/>
            </a:pPr>
            <a:endParaRPr lang="en-US" dirty="0"/>
          </a:p>
        </p:txBody>
      </p:sp>
    </p:spTree>
    <p:extLst>
      <p:ext uri="{BB962C8B-B14F-4D97-AF65-F5344CB8AC3E}">
        <p14:creationId xmlns:p14="http://schemas.microsoft.com/office/powerpoint/2010/main" val="11470623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6413</TotalTime>
  <Words>2488</Words>
  <Application>Microsoft Office PowerPoint</Application>
  <PresentationFormat>On-screen Show (4:3)</PresentationFormat>
  <Paragraphs>218</Paragraphs>
  <Slides>20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Custom Design</vt:lpstr>
      <vt:lpstr>  </vt:lpstr>
      <vt:lpstr>AGENDA</vt:lpstr>
      <vt:lpstr>COURSE CERTIFICATE</vt:lpstr>
      <vt:lpstr>INTRODUCTION</vt:lpstr>
      <vt:lpstr>ABSTRACT</vt:lpstr>
      <vt:lpstr>OBJECTIVE</vt:lpstr>
      <vt:lpstr>LITERATURE SURVEY</vt:lpstr>
      <vt:lpstr>LITERATURE SURVEY</vt:lpstr>
      <vt:lpstr>LITERATURE SURVEY</vt:lpstr>
      <vt:lpstr>SYSTEM ARCHITECTURE / IDEATION MAP</vt:lpstr>
      <vt:lpstr>MODULE IMPLEMENTATION</vt:lpstr>
      <vt:lpstr>MODULE IMPLEMENTATION</vt:lpstr>
      <vt:lpstr>MODULE IMPLEMENTATION</vt:lpstr>
      <vt:lpstr>RESULTS AND DISCUSSIONS</vt:lpstr>
      <vt:lpstr>RESULTS AND DISCUSSIONS</vt:lpstr>
      <vt:lpstr>PowerPoint Presentation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 Krishna Sadhanala</cp:lastModifiedBy>
  <cp:revision>125</cp:revision>
  <dcterms:created xsi:type="dcterms:W3CDTF">2019-11-06T07:48:53Z</dcterms:created>
  <dcterms:modified xsi:type="dcterms:W3CDTF">2025-03-24T09:45:47Z</dcterms:modified>
</cp:coreProperties>
</file>