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2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791"/>
            <a:ext cx="761503" cy="6064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6984" y="3153791"/>
            <a:ext cx="755015" cy="6064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2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791"/>
            <a:ext cx="761503" cy="6064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6984" y="3153791"/>
            <a:ext cx="755015" cy="6064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2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791"/>
            <a:ext cx="761503" cy="6064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6984" y="3153791"/>
            <a:ext cx="755015" cy="6064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2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791"/>
            <a:ext cx="761503" cy="6064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6984" y="3153791"/>
            <a:ext cx="755015" cy="606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092" y="970915"/>
            <a:ext cx="917981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391" y="2295271"/>
            <a:ext cx="10010267" cy="31460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4394" y="6029455"/>
            <a:ext cx="3415665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/>
              <a:t>Government</a:t>
            </a:r>
            <a:r>
              <a:rPr spc="-20" dirty="0"/>
              <a:t> </a:t>
            </a:r>
            <a:r>
              <a:rPr spc="-40" dirty="0"/>
              <a:t>college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Engineering</a:t>
            </a:r>
            <a:r>
              <a:rPr dirty="0"/>
              <a:t> and</a:t>
            </a:r>
            <a:r>
              <a:rPr spc="-5" dirty="0"/>
              <a:t> </a:t>
            </a:r>
            <a:r>
              <a:rPr spc="-30" dirty="0"/>
              <a:t>Research</a:t>
            </a:r>
            <a:r>
              <a:rPr spc="-35" dirty="0"/>
              <a:t> </a:t>
            </a:r>
            <a:r>
              <a:rPr spc="-40" dirty="0"/>
              <a:t>Awasari(kh),</a:t>
            </a:r>
            <a:r>
              <a:rPr spc="20" dirty="0"/>
              <a:t> </a:t>
            </a:r>
            <a:r>
              <a:rPr spc="-20" dirty="0"/>
              <a:t>Pune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47933" y="6029455"/>
            <a:ext cx="208279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7155">
              <a:lnSpc>
                <a:spcPts val="116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1745" marR="5080" indent="-2454275">
              <a:lnSpc>
                <a:spcPct val="100000"/>
              </a:lnSpc>
              <a:spcBef>
                <a:spcPts val="95"/>
              </a:spcBef>
            </a:pPr>
            <a:r>
              <a:rPr dirty="0"/>
              <a:t>Unit</a:t>
            </a:r>
            <a:r>
              <a:rPr spc="-60" dirty="0"/>
              <a:t> </a:t>
            </a:r>
            <a:r>
              <a:rPr dirty="0"/>
              <a:t>II</a:t>
            </a:r>
            <a:r>
              <a:rPr spc="-50" dirty="0"/>
              <a:t> </a:t>
            </a:r>
            <a:r>
              <a:rPr spc="-90" dirty="0"/>
              <a:t>Shear</a:t>
            </a:r>
            <a:r>
              <a:rPr spc="-60" dirty="0"/>
              <a:t> </a:t>
            </a:r>
            <a:r>
              <a:rPr spc="-10" dirty="0"/>
              <a:t>Force</a:t>
            </a:r>
            <a:r>
              <a:rPr spc="-3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Bending</a:t>
            </a:r>
            <a:r>
              <a:rPr spc="-40" dirty="0"/>
              <a:t> </a:t>
            </a:r>
            <a:r>
              <a:rPr spc="-10" dirty="0"/>
              <a:t>Moment Diagrams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60"/>
              </a:lnSpc>
            </a:pPr>
            <a:r>
              <a:rPr spc="-50"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 marR="1250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CO2.</a:t>
            </a:r>
            <a:r>
              <a:rPr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20" dirty="0">
                <a:solidFill>
                  <a:srgbClr val="252525"/>
                </a:solidFill>
                <a:latin typeface="Times New Roman"/>
                <a:cs typeface="Times New Roman"/>
              </a:rPr>
              <a:t>DRAW</a:t>
            </a:r>
            <a:r>
              <a:rPr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force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moment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45" dirty="0">
                <a:solidFill>
                  <a:srgbClr val="252525"/>
                </a:solidFill>
                <a:latin typeface="Times New Roman"/>
                <a:cs typeface="Times New Roman"/>
              </a:rPr>
              <a:t>diagram</a:t>
            </a:r>
            <a:r>
              <a:rPr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transverse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55" dirty="0">
                <a:solidFill>
                  <a:srgbClr val="252525"/>
                </a:solidFill>
                <a:latin typeface="Times New Roman"/>
                <a:cs typeface="Times New Roman"/>
              </a:rPr>
              <a:t>loading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support.</a:t>
            </a:r>
          </a:p>
          <a:p>
            <a:pPr marL="663575" marR="5080">
              <a:lnSpc>
                <a:spcPct val="100000"/>
              </a:lnSpc>
              <a:spcBef>
                <a:spcPts val="1175"/>
              </a:spcBef>
            </a:pP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SFD</a:t>
            </a:r>
            <a:r>
              <a:rPr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BMD: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Introduction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SFD,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252525"/>
                </a:solidFill>
                <a:latin typeface="Times New Roman"/>
                <a:cs typeface="Times New Roman"/>
              </a:rPr>
              <a:t>BMD</a:t>
            </a:r>
            <a:r>
              <a:rPr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45" dirty="0">
                <a:solidFill>
                  <a:srgbClr val="252525"/>
                </a:solidFill>
                <a:latin typeface="Times New Roman"/>
                <a:cs typeface="Times New Roman"/>
              </a:rPr>
              <a:t>application,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SFD</a:t>
            </a:r>
            <a:r>
              <a:rPr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BMD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statically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52525"/>
                </a:solidFill>
                <a:latin typeface="Times New Roman"/>
                <a:cs typeface="Times New Roman"/>
              </a:rPr>
              <a:t>determinate</a:t>
            </a:r>
            <a:r>
              <a:rPr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beam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due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52525"/>
                </a:solidFill>
                <a:latin typeface="Times New Roman"/>
                <a:cs typeface="Times New Roman"/>
              </a:rPr>
              <a:t>concentrated</a:t>
            </a:r>
            <a:r>
              <a:rPr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load,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uniformly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distributed </a:t>
            </a:r>
            <a:r>
              <a:rPr spc="-45" dirty="0">
                <a:solidFill>
                  <a:srgbClr val="252525"/>
                </a:solidFill>
                <a:latin typeface="Times New Roman"/>
                <a:cs typeface="Times New Roman"/>
              </a:rPr>
              <a:t>load,</a:t>
            </a:r>
            <a:r>
              <a:rPr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uniformly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varying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load,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couple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52525"/>
                </a:solidFill>
                <a:latin typeface="Times New Roman"/>
                <a:cs typeface="Times New Roman"/>
              </a:rPr>
              <a:t>combined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252525"/>
                </a:solidFill>
                <a:latin typeface="Times New Roman"/>
                <a:cs typeface="Times New Roman"/>
              </a:rPr>
              <a:t>loading,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Relationship </a:t>
            </a:r>
            <a:r>
              <a:rPr spc="-35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55" dirty="0">
                <a:solidFill>
                  <a:srgbClr val="252525"/>
                </a:solidFill>
                <a:latin typeface="Times New Roman"/>
                <a:cs typeface="Times New Roman"/>
              </a:rPr>
              <a:t>loading,</a:t>
            </a:r>
            <a:r>
              <a:rPr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force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moment,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Concept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52525"/>
                </a:solidFill>
                <a:latin typeface="Times New Roman"/>
                <a:cs typeface="Times New Roman"/>
              </a:rPr>
              <a:t>zero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52525"/>
                </a:solidFill>
                <a:latin typeface="Times New Roman"/>
                <a:cs typeface="Times New Roman"/>
              </a:rPr>
              <a:t>force,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80" dirty="0">
                <a:solidFill>
                  <a:srgbClr val="252525"/>
                </a:solidFill>
                <a:latin typeface="Times New Roman"/>
                <a:cs typeface="Times New Roman"/>
              </a:rPr>
              <a:t>Maximum</a:t>
            </a:r>
            <a:r>
              <a:rPr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moment,</a:t>
            </a:r>
            <a:r>
              <a:rPr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point</a:t>
            </a:r>
            <a:r>
              <a:rPr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52525"/>
                </a:solidFill>
                <a:latin typeface="Times New Roman"/>
                <a:cs typeface="Times New Roman"/>
              </a:rPr>
              <a:t>contra-</a:t>
            </a:r>
            <a:r>
              <a:rPr spc="-10" dirty="0">
                <a:solidFill>
                  <a:srgbClr val="252525"/>
                </a:solidFill>
                <a:latin typeface="Times New Roman"/>
                <a:cs typeface="Times New Roman"/>
              </a:rPr>
              <a:t>flexure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326" y="1219200"/>
            <a:ext cx="9367393" cy="4114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418" y="533430"/>
            <a:ext cx="8964621" cy="2128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0014" y="2667064"/>
            <a:ext cx="6806611" cy="33669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9" y="742907"/>
            <a:ext cx="8146840" cy="5212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40" y="838200"/>
            <a:ext cx="9200896" cy="46175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9" y="707593"/>
            <a:ext cx="7086600" cy="50618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9" y="609673"/>
            <a:ext cx="9097939" cy="30231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102" y="3639848"/>
            <a:ext cx="7765884" cy="2307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704247"/>
            <a:ext cx="8596147" cy="48723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761873"/>
            <a:ext cx="10058400" cy="14170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460" y="2438347"/>
            <a:ext cx="9942989" cy="3269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449" y="914267"/>
            <a:ext cx="8986361" cy="47172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91" y="914312"/>
            <a:ext cx="9548277" cy="47154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350" y="1240663"/>
            <a:ext cx="3542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8514" algn="l"/>
              </a:tabLst>
            </a:pPr>
            <a:r>
              <a:rPr sz="4400" b="0" spc="-155" dirty="0">
                <a:latin typeface="Times New Roman"/>
                <a:cs typeface="Times New Roman"/>
              </a:rPr>
              <a:t>Types</a:t>
            </a:r>
            <a:r>
              <a:rPr sz="4400" b="0" spc="-120" dirty="0">
                <a:latin typeface="Times New Roman"/>
                <a:cs typeface="Times New Roman"/>
              </a:rPr>
              <a:t> </a:t>
            </a:r>
            <a:r>
              <a:rPr sz="4400" b="0" spc="-35" dirty="0">
                <a:latin typeface="Times New Roman"/>
                <a:cs typeface="Times New Roman"/>
              </a:rPr>
              <a:t>of</a:t>
            </a:r>
            <a:r>
              <a:rPr sz="4400" b="0" dirty="0">
                <a:latin typeface="Times New Roman"/>
                <a:cs typeface="Times New Roman"/>
              </a:rPr>
              <a:t>	</a:t>
            </a:r>
            <a:r>
              <a:rPr sz="4400" b="0" spc="-125" dirty="0">
                <a:latin typeface="Times New Roman"/>
                <a:cs typeface="Times New Roman"/>
              </a:rPr>
              <a:t>Beams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847" y="2608313"/>
            <a:ext cx="8036179" cy="36070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60"/>
              </a:lnSpc>
            </a:pPr>
            <a:r>
              <a:rPr spc="-50" dirty="0"/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715074"/>
            <a:ext cx="8011997" cy="50941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722061"/>
            <a:ext cx="8383391" cy="49520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9" y="630034"/>
            <a:ext cx="7737540" cy="51667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691" y="1295460"/>
            <a:ext cx="10571298" cy="41752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9" y="719184"/>
            <a:ext cx="8363035" cy="51227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20" y="970915"/>
            <a:ext cx="865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80" dirty="0">
                <a:latin typeface="Times New Roman"/>
                <a:cs typeface="Times New Roman"/>
              </a:rPr>
              <a:t>Sign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Conventions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90" dirty="0">
                <a:latin typeface="Times New Roman"/>
                <a:cs typeface="Times New Roman"/>
              </a:rPr>
              <a:t>Bending </a:t>
            </a:r>
            <a:r>
              <a:rPr b="0" spc="-10" dirty="0">
                <a:latin typeface="Times New Roman"/>
                <a:cs typeface="Times New Roman"/>
              </a:rPr>
              <a:t>Moment: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5336" y="1580464"/>
            <a:ext cx="756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252525"/>
                </a:solidFill>
                <a:latin typeface="Times New Roman"/>
                <a:cs typeface="Times New Roman"/>
              </a:rPr>
              <a:t>a)</a:t>
            </a:r>
            <a:r>
              <a:rPr sz="40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110" dirty="0">
                <a:solidFill>
                  <a:srgbClr val="252525"/>
                </a:solidFill>
                <a:latin typeface="Times New Roman"/>
                <a:cs typeface="Times New Roman"/>
              </a:rPr>
              <a:t>Positive</a:t>
            </a:r>
            <a:r>
              <a:rPr sz="40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80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z="4000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252525"/>
                </a:solidFill>
                <a:latin typeface="Times New Roman"/>
                <a:cs typeface="Times New Roman"/>
              </a:rPr>
              <a:t>Moment</a:t>
            </a:r>
            <a:r>
              <a:rPr sz="40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140" dirty="0">
                <a:solidFill>
                  <a:srgbClr val="252525"/>
                </a:solidFill>
                <a:latin typeface="Times New Roman"/>
                <a:cs typeface="Times New Roman"/>
              </a:rPr>
              <a:t>(Sagging)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448" y="2557462"/>
            <a:ext cx="4753229" cy="33178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b)</a:t>
            </a:r>
            <a:r>
              <a:rPr sz="4400" b="0" spc="-145" dirty="0">
                <a:latin typeface="Times New Roman"/>
                <a:cs typeface="Times New Roman"/>
              </a:rPr>
              <a:t> </a:t>
            </a:r>
            <a:r>
              <a:rPr sz="4400" b="0" spc="-90" dirty="0">
                <a:latin typeface="Times New Roman"/>
                <a:cs typeface="Times New Roman"/>
              </a:rPr>
              <a:t>Negative</a:t>
            </a:r>
            <a:r>
              <a:rPr sz="4400" b="0" spc="-130" dirty="0">
                <a:latin typeface="Times New Roman"/>
                <a:cs typeface="Times New Roman"/>
              </a:rPr>
              <a:t> </a:t>
            </a:r>
            <a:r>
              <a:rPr sz="4400" b="0" spc="-85" dirty="0">
                <a:latin typeface="Times New Roman"/>
                <a:cs typeface="Times New Roman"/>
              </a:rPr>
              <a:t>Bending</a:t>
            </a:r>
            <a:r>
              <a:rPr sz="4400" b="0" spc="-145" dirty="0">
                <a:latin typeface="Times New Roman"/>
                <a:cs typeface="Times New Roman"/>
              </a:rPr>
              <a:t> </a:t>
            </a:r>
            <a:r>
              <a:rPr sz="4400" b="0" spc="-65" dirty="0">
                <a:latin typeface="Times New Roman"/>
                <a:cs typeface="Times New Roman"/>
              </a:rPr>
              <a:t>Moment(Hogging)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448" y="2557462"/>
            <a:ext cx="4753229" cy="3317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1240663"/>
            <a:ext cx="5125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87550" algn="l"/>
              </a:tabLst>
            </a:pPr>
            <a:r>
              <a:rPr sz="4400" b="0" dirty="0">
                <a:latin typeface="Times New Roman"/>
                <a:cs typeface="Times New Roman"/>
              </a:rPr>
              <a:t>Point</a:t>
            </a:r>
            <a:r>
              <a:rPr sz="4400" b="0" spc="-220" dirty="0">
                <a:latin typeface="Times New Roman"/>
                <a:cs typeface="Times New Roman"/>
              </a:rPr>
              <a:t> </a:t>
            </a:r>
            <a:r>
              <a:rPr sz="4400" b="0" spc="-25" dirty="0">
                <a:latin typeface="Times New Roman"/>
                <a:cs typeface="Times New Roman"/>
              </a:rPr>
              <a:t>of</a:t>
            </a:r>
            <a:r>
              <a:rPr sz="4400" b="0" dirty="0">
                <a:latin typeface="Times New Roman"/>
                <a:cs typeface="Times New Roman"/>
              </a:rPr>
              <a:t>	</a:t>
            </a:r>
            <a:r>
              <a:rPr sz="4400" b="0" spc="-80" dirty="0">
                <a:latin typeface="Times New Roman"/>
                <a:cs typeface="Times New Roman"/>
              </a:rPr>
              <a:t>Contraflexure: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8798" rIns="0" bIns="0" rtlCol="0">
            <a:spAutoFit/>
          </a:bodyPr>
          <a:lstStyle/>
          <a:p>
            <a:pPr marL="949960" marR="5080" indent="-287020">
              <a:lnSpc>
                <a:spcPct val="99800"/>
              </a:lnSpc>
              <a:spcBef>
                <a:spcPts val="10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949960" algn="l"/>
              </a:tabLst>
            </a:pPr>
            <a:r>
              <a:rPr dirty="0"/>
              <a:t>It</a:t>
            </a:r>
            <a:r>
              <a:rPr spc="-80" dirty="0"/>
              <a:t> </a:t>
            </a:r>
            <a:r>
              <a:rPr spc="-10" dirty="0"/>
              <a:t>corresponds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point</a:t>
            </a:r>
            <a:r>
              <a:rPr spc="-50" dirty="0"/>
              <a:t> </a:t>
            </a:r>
            <a:r>
              <a:rPr dirty="0"/>
              <a:t>where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bending</a:t>
            </a:r>
            <a:r>
              <a:rPr spc="-45" dirty="0"/>
              <a:t> </a:t>
            </a:r>
            <a:r>
              <a:rPr dirty="0"/>
              <a:t>moment</a:t>
            </a:r>
            <a:r>
              <a:rPr spc="-55" dirty="0"/>
              <a:t> </a:t>
            </a:r>
            <a:r>
              <a:rPr dirty="0"/>
              <a:t>changes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sign, </a:t>
            </a:r>
            <a:r>
              <a:rPr dirty="0"/>
              <a:t>hence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order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point</a:t>
            </a:r>
            <a:r>
              <a:rPr spc="-5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contraflexures</a:t>
            </a:r>
            <a:r>
              <a:rPr spc="-55" dirty="0"/>
              <a:t> </a:t>
            </a:r>
            <a:r>
              <a:rPr dirty="0"/>
              <a:t>obviously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5" dirty="0"/>
              <a:t>B.M </a:t>
            </a:r>
            <a:r>
              <a:rPr dirty="0"/>
              <a:t>would</a:t>
            </a:r>
            <a:r>
              <a:rPr spc="-65" dirty="0"/>
              <a:t> </a:t>
            </a:r>
            <a:r>
              <a:rPr dirty="0"/>
              <a:t>change</a:t>
            </a:r>
            <a:r>
              <a:rPr spc="-35" dirty="0"/>
              <a:t> </a:t>
            </a:r>
            <a:r>
              <a:rPr dirty="0"/>
              <a:t>its</a:t>
            </a:r>
            <a:r>
              <a:rPr spc="-55" dirty="0"/>
              <a:t> </a:t>
            </a:r>
            <a:r>
              <a:rPr dirty="0"/>
              <a:t>sign</a:t>
            </a:r>
            <a:r>
              <a:rPr spc="-4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cuts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X-</a:t>
            </a:r>
            <a:r>
              <a:rPr dirty="0"/>
              <a:t>axis</a:t>
            </a:r>
            <a:r>
              <a:rPr spc="-40" dirty="0"/>
              <a:t> </a:t>
            </a:r>
            <a:r>
              <a:rPr spc="-10" dirty="0"/>
              <a:t>therefore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get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points </a:t>
            </a:r>
            <a:r>
              <a:rPr dirty="0"/>
              <a:t>of</a:t>
            </a:r>
            <a:r>
              <a:rPr spc="-70" dirty="0"/>
              <a:t> </a:t>
            </a:r>
            <a:r>
              <a:rPr spc="-20" dirty="0"/>
              <a:t>contraflexure</a:t>
            </a:r>
            <a:r>
              <a:rPr spc="-50" dirty="0"/>
              <a:t> </a:t>
            </a:r>
            <a:r>
              <a:rPr dirty="0"/>
              <a:t>equate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bending</a:t>
            </a:r>
            <a:r>
              <a:rPr spc="-55" dirty="0"/>
              <a:t> </a:t>
            </a:r>
            <a:r>
              <a:rPr dirty="0"/>
              <a:t>moment</a:t>
            </a:r>
            <a:r>
              <a:rPr spc="-65" dirty="0"/>
              <a:t> </a:t>
            </a:r>
            <a:r>
              <a:rPr dirty="0"/>
              <a:t>equation</a:t>
            </a:r>
            <a:r>
              <a:rPr spc="-50" dirty="0"/>
              <a:t> </a:t>
            </a:r>
            <a:r>
              <a:rPr dirty="0"/>
              <a:t>equal</a:t>
            </a:r>
            <a:r>
              <a:rPr spc="-4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zero.</a:t>
            </a:r>
            <a:r>
              <a:rPr spc="-70" dirty="0"/>
              <a:t> </a:t>
            </a:r>
            <a:r>
              <a:rPr spc="-25" dirty="0"/>
              <a:t>The </a:t>
            </a:r>
            <a:r>
              <a:rPr dirty="0"/>
              <a:t>fibre</a:t>
            </a:r>
            <a:r>
              <a:rPr spc="-70" dirty="0"/>
              <a:t> </a:t>
            </a:r>
            <a:r>
              <a:rPr dirty="0"/>
              <a:t>stress</a:t>
            </a:r>
            <a:r>
              <a:rPr spc="-5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0" dirty="0"/>
              <a:t>zero</a:t>
            </a:r>
            <a:r>
              <a:rPr spc="-75" dirty="0"/>
              <a:t> </a:t>
            </a:r>
            <a:r>
              <a:rPr dirty="0"/>
              <a:t>at</a:t>
            </a:r>
            <a:r>
              <a:rPr spc="-60" dirty="0"/>
              <a:t> </a:t>
            </a:r>
            <a:r>
              <a:rPr dirty="0"/>
              <a:t>such</a:t>
            </a:r>
            <a:r>
              <a:rPr spc="-70" dirty="0"/>
              <a:t> </a:t>
            </a:r>
            <a:r>
              <a:rPr spc="-10" dirty="0"/>
              <a:t>sections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551" y="726379"/>
            <a:ext cx="8054740" cy="52339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199" y="685891"/>
            <a:ext cx="6988244" cy="51591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834" y="1240663"/>
            <a:ext cx="3419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8514" algn="l"/>
              </a:tabLst>
            </a:pPr>
            <a:r>
              <a:rPr sz="4400" b="0" spc="-155" dirty="0">
                <a:latin typeface="Times New Roman"/>
                <a:cs typeface="Times New Roman"/>
              </a:rPr>
              <a:t>Types</a:t>
            </a:r>
            <a:r>
              <a:rPr sz="4400" b="0" spc="-120" dirty="0">
                <a:latin typeface="Times New Roman"/>
                <a:cs typeface="Times New Roman"/>
              </a:rPr>
              <a:t> </a:t>
            </a:r>
            <a:r>
              <a:rPr sz="4400" b="0" spc="-35" dirty="0">
                <a:latin typeface="Times New Roman"/>
                <a:cs typeface="Times New Roman"/>
              </a:rPr>
              <a:t>of</a:t>
            </a:r>
            <a:r>
              <a:rPr sz="4400" b="0" dirty="0">
                <a:latin typeface="Times New Roman"/>
                <a:cs typeface="Times New Roman"/>
              </a:rPr>
              <a:t>	</a:t>
            </a:r>
            <a:r>
              <a:rPr sz="4400" b="0" spc="-70" dirty="0">
                <a:latin typeface="Times New Roman"/>
                <a:cs typeface="Times New Roman"/>
              </a:rPr>
              <a:t>Loads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465" y="2507614"/>
            <a:ext cx="5331714" cy="13451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465" y="4455324"/>
            <a:ext cx="5331714" cy="16857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55995" y="2507488"/>
            <a:ext cx="5501640" cy="3572510"/>
            <a:chOff x="6055995" y="2507488"/>
            <a:chExt cx="5501640" cy="35725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0996" y="2507488"/>
              <a:ext cx="5366511" cy="1947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5995" y="4455274"/>
              <a:ext cx="5501385" cy="162471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60"/>
              </a:lnSpc>
            </a:pP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9" y="653637"/>
            <a:ext cx="8524281" cy="53464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609645"/>
            <a:ext cx="7609197" cy="53536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9" y="681380"/>
            <a:ext cx="7842484" cy="51367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139" y="982129"/>
            <a:ext cx="4140200" cy="523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2222" y="378193"/>
            <a:ext cx="4013200" cy="59817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44" y="620179"/>
            <a:ext cx="5138801" cy="5726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93635"/>
            <a:ext cx="5220715" cy="52525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9350" y="554583"/>
            <a:ext cx="4013707" cy="58070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30" y="657796"/>
            <a:ext cx="3454400" cy="56007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53" y="678205"/>
            <a:ext cx="3136900" cy="5651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595" y="560044"/>
            <a:ext cx="4178300" cy="558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" y="982141"/>
            <a:ext cx="4737735" cy="5133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4189" y="577253"/>
            <a:ext cx="4229100" cy="5943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82" y="614654"/>
            <a:ext cx="3426714" cy="57111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9130" y="592086"/>
            <a:ext cx="3053206" cy="54861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791"/>
              <a:ext cx="761503" cy="6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6984" y="3153791"/>
              <a:ext cx="755015" cy="60642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82163"/>
              </p:ext>
            </p:extLst>
          </p:nvPr>
        </p:nvGraphicFramePr>
        <p:xfrm>
          <a:off x="393041" y="609916"/>
          <a:ext cx="11046457" cy="563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643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4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Interpretations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9050">
                      <a:solidFill>
                        <a:srgbClr val="83992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4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2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Loading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1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Shear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Force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Diagram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72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2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Bending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Moment Diagram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Sudden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Jump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constant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locations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Linearly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Varying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(Straight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Line)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Uniformly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(UDL)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64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Linearly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Varying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(Straight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Line)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Parabolic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(Smooth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Curve)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Uniformly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Varying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(UDL)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Parabolic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(Smooth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Curve)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Cubically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varying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(Curve)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Moment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Couple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effect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689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Sudden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Jump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Moment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constant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locations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499745" algn="r">
                        <a:lnSpc>
                          <a:spcPts val="106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96111" y="242150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39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285" y="1240663"/>
            <a:ext cx="610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90" dirty="0">
                <a:latin typeface="Times New Roman"/>
                <a:cs typeface="Times New Roman"/>
              </a:rPr>
              <a:t>Shear</a:t>
            </a:r>
            <a:r>
              <a:rPr sz="4400" b="0" spc="-185" dirty="0">
                <a:latin typeface="Times New Roman"/>
                <a:cs typeface="Times New Roman"/>
              </a:rPr>
              <a:t> </a:t>
            </a:r>
            <a:r>
              <a:rPr sz="4400" b="0" spc="-30" dirty="0">
                <a:latin typeface="Times New Roman"/>
                <a:cs typeface="Times New Roman"/>
              </a:rPr>
              <a:t>Force</a:t>
            </a:r>
            <a:r>
              <a:rPr sz="4400" b="0" spc="-235" dirty="0">
                <a:latin typeface="Times New Roman"/>
                <a:cs typeface="Times New Roman"/>
              </a:rPr>
              <a:t> </a:t>
            </a:r>
            <a:r>
              <a:rPr sz="4400" b="0" spc="-45" dirty="0">
                <a:latin typeface="Times New Roman"/>
                <a:cs typeface="Times New Roman"/>
              </a:rPr>
              <a:t>Diagram</a:t>
            </a:r>
            <a:r>
              <a:rPr sz="4400" b="0" spc="-204" dirty="0">
                <a:latin typeface="Times New Roman"/>
                <a:cs typeface="Times New Roman"/>
              </a:rPr>
              <a:t> </a:t>
            </a:r>
            <a:r>
              <a:rPr sz="4400" b="0" spc="-50" dirty="0">
                <a:latin typeface="Times New Roman"/>
                <a:cs typeface="Times New Roman"/>
              </a:rPr>
              <a:t>(SFD)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469" y="2566161"/>
            <a:ext cx="4860290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54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300" dirty="0">
                <a:solidFill>
                  <a:srgbClr val="252525"/>
                </a:solidFill>
                <a:latin typeface="Times New Roman"/>
                <a:cs typeface="Times New Roman"/>
              </a:rPr>
              <a:t>force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(SF)</a:t>
            </a:r>
            <a:r>
              <a:rPr sz="2400" i="1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defined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algebraic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sum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vertical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forces,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either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left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right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side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  <a:p>
            <a:pPr marL="299085" marR="45339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Force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Diagram: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graph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connecting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Forces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locations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beam.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5130" y="2424176"/>
            <a:ext cx="4547870" cy="11125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40"/>
              </a:spcBef>
            </a:pP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shear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force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which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tends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rotate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beam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clockwise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positive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versa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675" y="3853408"/>
            <a:ext cx="3247898" cy="2457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60"/>
              </a:lnSpc>
            </a:pPr>
            <a:r>
              <a:rPr spc="-50" dirty="0"/>
              <a:t>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0" marR="5080" indent="-3613785">
              <a:lnSpc>
                <a:spcPct val="100000"/>
              </a:lnSpc>
              <a:spcBef>
                <a:spcPts val="95"/>
              </a:spcBef>
            </a:pPr>
            <a:r>
              <a:rPr dirty="0"/>
              <a:t>Relationship</a:t>
            </a:r>
            <a:r>
              <a:rPr spc="-155" dirty="0"/>
              <a:t> </a:t>
            </a:r>
            <a:r>
              <a:rPr dirty="0"/>
              <a:t>between</a:t>
            </a:r>
            <a:r>
              <a:rPr spc="-140" dirty="0"/>
              <a:t> </a:t>
            </a:r>
            <a:r>
              <a:rPr spc="-40" dirty="0"/>
              <a:t>shear</a:t>
            </a:r>
            <a:r>
              <a:rPr spc="-145" dirty="0"/>
              <a:t> </a:t>
            </a:r>
            <a:r>
              <a:rPr dirty="0"/>
              <a:t>force,</a:t>
            </a:r>
            <a:r>
              <a:rPr spc="-130" dirty="0"/>
              <a:t> </a:t>
            </a:r>
            <a:r>
              <a:rPr spc="-10" dirty="0"/>
              <a:t>bending moment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439" y="2839720"/>
            <a:ext cx="3042412" cy="16535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3693" y="2626486"/>
            <a:ext cx="2422905" cy="2720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1720" y="4612919"/>
            <a:ext cx="2370328" cy="14431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275" y="2626486"/>
            <a:ext cx="2231516" cy="18905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73333" y="6011976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41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717" y="1240663"/>
            <a:ext cx="7579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85" dirty="0">
                <a:latin typeface="Times New Roman"/>
                <a:cs typeface="Times New Roman"/>
              </a:rPr>
              <a:t>Bending</a:t>
            </a:r>
            <a:r>
              <a:rPr sz="4400" b="0" spc="-185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Times New Roman"/>
                <a:cs typeface="Times New Roman"/>
              </a:rPr>
              <a:t>Moment</a:t>
            </a:r>
            <a:r>
              <a:rPr sz="4400" b="0" spc="-185" dirty="0">
                <a:latin typeface="Times New Roman"/>
                <a:cs typeface="Times New Roman"/>
              </a:rPr>
              <a:t> </a:t>
            </a:r>
            <a:r>
              <a:rPr sz="4400" b="0" spc="-55" dirty="0">
                <a:latin typeface="Times New Roman"/>
                <a:cs typeface="Times New Roman"/>
              </a:rPr>
              <a:t>Diagram</a:t>
            </a:r>
            <a:r>
              <a:rPr sz="4400" b="0" spc="-185" dirty="0">
                <a:latin typeface="Times New Roman"/>
                <a:cs typeface="Times New Roman"/>
              </a:rPr>
              <a:t> </a:t>
            </a:r>
            <a:r>
              <a:rPr sz="4400" b="0" spc="-75" dirty="0">
                <a:latin typeface="Times New Roman"/>
                <a:cs typeface="Times New Roman"/>
              </a:rPr>
              <a:t>(BMD)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391" y="2416302"/>
            <a:ext cx="627507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60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54" dirty="0">
                <a:solidFill>
                  <a:srgbClr val="252525"/>
                </a:solidFill>
                <a:latin typeface="Times New Roman"/>
                <a:cs typeface="Times New Roman"/>
              </a:rPr>
              <a:t>moment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0" dirty="0">
                <a:solidFill>
                  <a:srgbClr val="252525"/>
                </a:solidFill>
                <a:latin typeface="Times New Roman"/>
                <a:cs typeface="Times New Roman"/>
              </a:rPr>
              <a:t>(BM)</a:t>
            </a:r>
            <a:r>
              <a:rPr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defined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algebraic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sum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moments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forces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either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left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right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section.</a:t>
            </a:r>
            <a:endParaRPr sz="2400">
              <a:latin typeface="Times New Roman"/>
              <a:cs typeface="Times New Roman"/>
            </a:endParaRPr>
          </a:p>
          <a:p>
            <a:pPr marL="299085" marR="69786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BMD: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Diagram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graph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connecting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bending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moments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locations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5395" y="2407030"/>
            <a:ext cx="4419727" cy="3039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567" y="4606125"/>
            <a:ext cx="6034786" cy="16803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60"/>
              </a:lnSpc>
            </a:pPr>
            <a:r>
              <a:rPr spc="-50"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3070" marR="5080" indent="-25654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General</a:t>
            </a:r>
            <a:r>
              <a:rPr spc="-114" dirty="0"/>
              <a:t> </a:t>
            </a:r>
            <a:r>
              <a:rPr dirty="0"/>
              <a:t>Guidelines</a:t>
            </a:r>
            <a:r>
              <a:rPr spc="-110" dirty="0"/>
              <a:t> </a:t>
            </a:r>
            <a:r>
              <a:rPr dirty="0"/>
              <a:t>on</a:t>
            </a:r>
            <a:r>
              <a:rPr spc="-105" dirty="0"/>
              <a:t> </a:t>
            </a:r>
            <a:r>
              <a:rPr spc="-25" dirty="0"/>
              <a:t>Construction</a:t>
            </a:r>
            <a:r>
              <a:rPr spc="-80" dirty="0"/>
              <a:t> </a:t>
            </a:r>
            <a:r>
              <a:rPr spc="-25" dirty="0"/>
              <a:t>of </a:t>
            </a:r>
            <a:r>
              <a:rPr dirty="0"/>
              <a:t>SFD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5" dirty="0"/>
              <a:t>BMD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9170670" cy="2902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103505" indent="-287020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load,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shear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bending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moment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diagrams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constructed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below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other,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order,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horizontal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scale.</a:t>
            </a:r>
            <a:endParaRPr sz="2200">
              <a:latin typeface="Times New Roman"/>
              <a:cs typeface="Times New Roman"/>
            </a:endParaRPr>
          </a:p>
          <a:p>
            <a:pPr marL="299085" marR="879475" indent="-287020">
              <a:lnSpc>
                <a:spcPts val="2380"/>
              </a:lnSpc>
              <a:spcBef>
                <a:spcPts val="112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dimension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beam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scaled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relative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proportionate</a:t>
            </a:r>
            <a:endParaRPr sz="2200">
              <a:latin typeface="Times New Roman"/>
              <a:cs typeface="Times New Roman"/>
            </a:endParaRPr>
          </a:p>
          <a:p>
            <a:pPr marL="299085" marR="554355" indent="-287020">
              <a:lnSpc>
                <a:spcPts val="2380"/>
              </a:lnSpc>
              <a:spcBef>
                <a:spcPts val="11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Ordinates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(i.e.,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BM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SF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values)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plotted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scale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relative.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Curvature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exaggerated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clarity.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380"/>
              </a:lnSpc>
              <a:spcBef>
                <a:spcPts val="112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Principal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ordinates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(BM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SF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salient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points)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labeled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both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SFD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BMD.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533386"/>
            <a:ext cx="9700637" cy="26620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3172015"/>
            <a:ext cx="7158926" cy="27871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914474"/>
            <a:ext cx="9104218" cy="4866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9" y="756564"/>
            <a:ext cx="8534400" cy="51817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532</Words>
  <Application>Microsoft Office PowerPoint</Application>
  <PresentationFormat>Widescreen</PresentationFormat>
  <Paragraphs>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 MT</vt:lpstr>
      <vt:lpstr>Calibri</vt:lpstr>
      <vt:lpstr>Times New Roman</vt:lpstr>
      <vt:lpstr>Office Theme</vt:lpstr>
      <vt:lpstr>Unit II Shear Force and Bending Moment Diagrams</vt:lpstr>
      <vt:lpstr>Types of Beams</vt:lpstr>
      <vt:lpstr>Types of Loads</vt:lpstr>
      <vt:lpstr>Shear Force Diagram (SFD)</vt:lpstr>
      <vt:lpstr>Bending Moment Diagram (BMD)</vt:lpstr>
      <vt:lpstr>General Guidelines on Construction of SFD and BMD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Conventions for the Bending Moment:</vt:lpstr>
      <vt:lpstr>b) Negative Bending Moment(Hogging)</vt:lpstr>
      <vt:lpstr>Point of Contraflexure: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between shear force, bending moment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 saikrupa</dc:creator>
  <cp:lastModifiedBy>ch saikrupa</cp:lastModifiedBy>
  <cp:revision>1</cp:revision>
  <dcterms:created xsi:type="dcterms:W3CDTF">2024-11-26T04:53:45Z</dcterms:created>
  <dcterms:modified xsi:type="dcterms:W3CDTF">2024-11-26T05:04:06Z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2024-11-26T00:00:00Z</vt:filetime>
  </property>
  <property fmtid="{D5CDD505-2E9C-101B-9397-08002B2CF9AE}" pid="3" name="Producer">
    <vt:lpwstr>iLovePDF</vt:lpwstr>
  </property>
</Properties>
</file>