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3" r:id="rId1"/>
  </p:sld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70" r:id="rId14"/>
    <p:sldId id="275" r:id="rId15"/>
    <p:sldId id="269"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45"/>
    <p:restoredTop sz="96327"/>
  </p:normalViewPr>
  <p:slideViewPr>
    <p:cSldViewPr snapToGrid="0" snapToObjects="1">
      <p:cViewPr varScale="1">
        <p:scale>
          <a:sx n="80" d="100"/>
          <a:sy n="80" d="100"/>
        </p:scale>
        <p:origin x="114" y="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 Hatfield" userId="932ef689-3a55-4ee5-91be-018f326a0c92" providerId="ADAL" clId="{B72D32D2-EF55-4796-9F7A-36A5CD95760B}"/>
    <pc:docChg chg="undo custSel modSld">
      <pc:chgData name="Bo Hatfield" userId="932ef689-3a55-4ee5-91be-018f326a0c92" providerId="ADAL" clId="{B72D32D2-EF55-4796-9F7A-36A5CD95760B}" dt="2021-08-19T23:02:49.679" v="117" actId="20577"/>
      <pc:docMkLst>
        <pc:docMk/>
      </pc:docMkLst>
      <pc:sldChg chg="modSp mod">
        <pc:chgData name="Bo Hatfield" userId="932ef689-3a55-4ee5-91be-018f326a0c92" providerId="ADAL" clId="{B72D32D2-EF55-4796-9F7A-36A5CD95760B}" dt="2021-08-19T23:02:49.679" v="117" actId="20577"/>
        <pc:sldMkLst>
          <pc:docMk/>
          <pc:sldMk cId="2041625062" sldId="258"/>
        </pc:sldMkLst>
        <pc:spChg chg="mod">
          <ac:chgData name="Bo Hatfield" userId="932ef689-3a55-4ee5-91be-018f326a0c92" providerId="ADAL" clId="{B72D32D2-EF55-4796-9F7A-36A5CD95760B}" dt="2021-08-19T23:02:49.679" v="117" actId="20577"/>
          <ac:spMkLst>
            <pc:docMk/>
            <pc:sldMk cId="2041625062" sldId="258"/>
            <ac:spMk id="3" creationId="{CDD206F3-22CD-4B40-BC2A-893257E86C2C}"/>
          </ac:spMkLst>
        </pc:spChg>
      </pc:sldChg>
      <pc:sldChg chg="modSp mod">
        <pc:chgData name="Bo Hatfield" userId="932ef689-3a55-4ee5-91be-018f326a0c92" providerId="ADAL" clId="{B72D32D2-EF55-4796-9F7A-36A5CD95760B}" dt="2021-08-19T22:59:07.710" v="24" actId="20577"/>
        <pc:sldMkLst>
          <pc:docMk/>
          <pc:sldMk cId="2542965752" sldId="259"/>
        </pc:sldMkLst>
        <pc:spChg chg="mod">
          <ac:chgData name="Bo Hatfield" userId="932ef689-3a55-4ee5-91be-018f326a0c92" providerId="ADAL" clId="{B72D32D2-EF55-4796-9F7A-36A5CD95760B}" dt="2021-08-19T22:59:07.710" v="24" actId="20577"/>
          <ac:spMkLst>
            <pc:docMk/>
            <pc:sldMk cId="2542965752" sldId="259"/>
            <ac:spMk id="4" creationId="{7841390A-94A2-5B48-9C14-2011625BC000}"/>
          </ac:spMkLst>
        </pc:spChg>
      </pc:sldChg>
      <pc:sldChg chg="addSp delSp modSp mod">
        <pc:chgData name="Bo Hatfield" userId="932ef689-3a55-4ee5-91be-018f326a0c92" providerId="ADAL" clId="{B72D32D2-EF55-4796-9F7A-36A5CD95760B}" dt="2021-08-19T23:01:40.964" v="97"/>
        <pc:sldMkLst>
          <pc:docMk/>
          <pc:sldMk cId="1381869231" sldId="261"/>
        </pc:sldMkLst>
        <pc:spChg chg="del">
          <ac:chgData name="Bo Hatfield" userId="932ef689-3a55-4ee5-91be-018f326a0c92" providerId="ADAL" clId="{B72D32D2-EF55-4796-9F7A-36A5CD95760B}" dt="2021-08-19T23:01:35.543" v="95" actId="478"/>
          <ac:spMkLst>
            <pc:docMk/>
            <pc:sldMk cId="1381869231" sldId="261"/>
            <ac:spMk id="2" creationId="{130D453C-A4EF-094A-9D3E-7B20A5E861A4}"/>
          </ac:spMkLst>
        </pc:spChg>
        <pc:spChg chg="add del mod">
          <ac:chgData name="Bo Hatfield" userId="932ef689-3a55-4ee5-91be-018f326a0c92" providerId="ADAL" clId="{B72D32D2-EF55-4796-9F7A-36A5CD95760B}" dt="2021-08-19T23:01:38.985" v="96" actId="478"/>
          <ac:spMkLst>
            <pc:docMk/>
            <pc:sldMk cId="1381869231" sldId="261"/>
            <ac:spMk id="5" creationId="{8564C733-7AD8-495F-9217-F3FA57E8C4A3}"/>
          </ac:spMkLst>
        </pc:spChg>
        <pc:spChg chg="add mod">
          <ac:chgData name="Bo Hatfield" userId="932ef689-3a55-4ee5-91be-018f326a0c92" providerId="ADAL" clId="{B72D32D2-EF55-4796-9F7A-36A5CD95760B}" dt="2021-08-19T23:01:40.964" v="97"/>
          <ac:spMkLst>
            <pc:docMk/>
            <pc:sldMk cId="1381869231" sldId="261"/>
            <ac:spMk id="6" creationId="{5843C2EC-0DDB-4B6C-BCD7-0A6F57A5A69D}"/>
          </ac:spMkLst>
        </pc:spChg>
      </pc:sldChg>
      <pc:sldChg chg="modSp mod">
        <pc:chgData name="Bo Hatfield" userId="932ef689-3a55-4ee5-91be-018f326a0c92" providerId="ADAL" clId="{B72D32D2-EF55-4796-9F7A-36A5CD95760B}" dt="2021-08-19T23:01:12.132" v="94" actId="14100"/>
        <pc:sldMkLst>
          <pc:docMk/>
          <pc:sldMk cId="2755412373" sldId="262"/>
        </pc:sldMkLst>
        <pc:spChg chg="mod">
          <ac:chgData name="Bo Hatfield" userId="932ef689-3a55-4ee5-91be-018f326a0c92" providerId="ADAL" clId="{B72D32D2-EF55-4796-9F7A-36A5CD95760B}" dt="2021-08-19T23:01:12.132" v="94" actId="14100"/>
          <ac:spMkLst>
            <pc:docMk/>
            <pc:sldMk cId="2755412373" sldId="262"/>
            <ac:spMk id="2" creationId="{58677D29-1104-DA42-8C26-BEC88002488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2E2D7C-1CFC-41CB-8BD1-D2133EBE072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A29839A-7D21-4D84-AAA2-AD7458F0261A}">
      <dgm:prSet/>
      <dgm:spPr/>
      <dgm:t>
        <a:bodyPr/>
        <a:lstStyle/>
        <a:p>
          <a:r>
            <a:rPr lang="en-US"/>
            <a:t>Software</a:t>
          </a:r>
        </a:p>
      </dgm:t>
    </dgm:pt>
    <dgm:pt modelId="{41BD4B54-8219-4523-86AD-3338FD6156F4}" type="parTrans" cxnId="{5FE0B7BB-AE40-419A-B80E-3C4D0577DFDD}">
      <dgm:prSet/>
      <dgm:spPr/>
      <dgm:t>
        <a:bodyPr/>
        <a:lstStyle/>
        <a:p>
          <a:endParaRPr lang="en-US"/>
        </a:p>
      </dgm:t>
    </dgm:pt>
    <dgm:pt modelId="{17B3FDDB-CEE2-4284-AD3C-98A2C5771EE3}" type="sibTrans" cxnId="{5FE0B7BB-AE40-419A-B80E-3C4D0577DFDD}">
      <dgm:prSet/>
      <dgm:spPr/>
      <dgm:t>
        <a:bodyPr/>
        <a:lstStyle/>
        <a:p>
          <a:endParaRPr lang="en-US"/>
        </a:p>
      </dgm:t>
    </dgm:pt>
    <dgm:pt modelId="{0488D316-AA45-4069-A5FB-5874AB7A6B31}">
      <dgm:prSet/>
      <dgm:spPr/>
      <dgm:t>
        <a:bodyPr/>
        <a:lstStyle/>
        <a:p>
          <a:r>
            <a:rPr lang="en-US"/>
            <a:t>Python 3.8 (Programming Language platform)</a:t>
          </a:r>
        </a:p>
      </dgm:t>
    </dgm:pt>
    <dgm:pt modelId="{B8EDFF54-B036-47F5-8259-9E7F379D994E}" type="parTrans" cxnId="{CB349A97-0EB9-4FAD-8608-3DA505EFDEF1}">
      <dgm:prSet/>
      <dgm:spPr/>
      <dgm:t>
        <a:bodyPr/>
        <a:lstStyle/>
        <a:p>
          <a:endParaRPr lang="en-US"/>
        </a:p>
      </dgm:t>
    </dgm:pt>
    <dgm:pt modelId="{3CB161AA-0850-47D9-A47B-C3DF12994035}" type="sibTrans" cxnId="{CB349A97-0EB9-4FAD-8608-3DA505EFDEF1}">
      <dgm:prSet/>
      <dgm:spPr/>
      <dgm:t>
        <a:bodyPr/>
        <a:lstStyle/>
        <a:p>
          <a:endParaRPr lang="en-US"/>
        </a:p>
      </dgm:t>
    </dgm:pt>
    <dgm:pt modelId="{C1210E71-706D-4799-8209-136999669E48}">
      <dgm:prSet/>
      <dgm:spPr/>
      <dgm:t>
        <a:bodyPr/>
        <a:lstStyle/>
        <a:p>
          <a:r>
            <a:rPr lang="en-US"/>
            <a:t>Spyder 5.05 ( IDE)</a:t>
          </a:r>
        </a:p>
      </dgm:t>
    </dgm:pt>
    <dgm:pt modelId="{8DD37301-1BE9-4C72-91E2-31CDA1543E64}" type="parTrans" cxnId="{A83412DE-28AA-4776-84D2-5D318709871D}">
      <dgm:prSet/>
      <dgm:spPr/>
      <dgm:t>
        <a:bodyPr/>
        <a:lstStyle/>
        <a:p>
          <a:endParaRPr lang="en-US"/>
        </a:p>
      </dgm:t>
    </dgm:pt>
    <dgm:pt modelId="{F0264700-A8F9-47C2-A20C-2406B5ABB025}" type="sibTrans" cxnId="{A83412DE-28AA-4776-84D2-5D318709871D}">
      <dgm:prSet/>
      <dgm:spPr/>
      <dgm:t>
        <a:bodyPr/>
        <a:lstStyle/>
        <a:p>
          <a:endParaRPr lang="en-US"/>
        </a:p>
      </dgm:t>
    </dgm:pt>
    <dgm:pt modelId="{31D45A8C-20A4-475A-AC9E-DCEA7018F8FB}">
      <dgm:prSet/>
      <dgm:spPr/>
      <dgm:t>
        <a:bodyPr/>
        <a:lstStyle/>
        <a:p>
          <a:r>
            <a:rPr lang="en-US"/>
            <a:t>Anaconda Navigator (Python Environment &amp; library management)</a:t>
          </a:r>
        </a:p>
      </dgm:t>
    </dgm:pt>
    <dgm:pt modelId="{FB7D6EF1-B388-4891-85AE-FA45064AF651}" type="parTrans" cxnId="{904E3980-04DA-4122-9A48-AAB79FD59BC8}">
      <dgm:prSet/>
      <dgm:spPr/>
      <dgm:t>
        <a:bodyPr/>
        <a:lstStyle/>
        <a:p>
          <a:endParaRPr lang="en-US"/>
        </a:p>
      </dgm:t>
    </dgm:pt>
    <dgm:pt modelId="{99572B2C-EE50-4D17-B94E-EAF15B518F79}" type="sibTrans" cxnId="{904E3980-04DA-4122-9A48-AAB79FD59BC8}">
      <dgm:prSet/>
      <dgm:spPr/>
      <dgm:t>
        <a:bodyPr/>
        <a:lstStyle/>
        <a:p>
          <a:endParaRPr lang="en-US"/>
        </a:p>
      </dgm:t>
    </dgm:pt>
    <dgm:pt modelId="{7F4B42C5-8044-4F54-B1CA-63CFDDA14B9E}">
      <dgm:prSet/>
      <dgm:spPr/>
      <dgm:t>
        <a:bodyPr/>
        <a:lstStyle/>
        <a:p>
          <a:r>
            <a:rPr lang="en-US"/>
            <a:t>TensorFlow, SciPy etc. related Python Libraries</a:t>
          </a:r>
        </a:p>
      </dgm:t>
    </dgm:pt>
    <dgm:pt modelId="{19F87C18-98D4-445E-B3FD-2EFE33C9B98C}" type="parTrans" cxnId="{724DF24C-0712-4FB8-BA1F-CE2D65665A93}">
      <dgm:prSet/>
      <dgm:spPr/>
      <dgm:t>
        <a:bodyPr/>
        <a:lstStyle/>
        <a:p>
          <a:endParaRPr lang="en-US"/>
        </a:p>
      </dgm:t>
    </dgm:pt>
    <dgm:pt modelId="{43F18A50-3991-435B-A2A0-267C32DAF0B8}" type="sibTrans" cxnId="{724DF24C-0712-4FB8-BA1F-CE2D65665A93}">
      <dgm:prSet/>
      <dgm:spPr/>
      <dgm:t>
        <a:bodyPr/>
        <a:lstStyle/>
        <a:p>
          <a:endParaRPr lang="en-US"/>
        </a:p>
      </dgm:t>
    </dgm:pt>
    <dgm:pt modelId="{9885D361-536D-45EC-9DF9-1A2376970EDC}">
      <dgm:prSet/>
      <dgm:spPr/>
      <dgm:t>
        <a:bodyPr/>
        <a:lstStyle/>
        <a:p>
          <a:r>
            <a:rPr lang="en-US" dirty="0"/>
            <a:t>Git, GitHub for source control</a:t>
          </a:r>
        </a:p>
      </dgm:t>
    </dgm:pt>
    <dgm:pt modelId="{2A91AF71-3641-4310-97D1-D5C17B8453F4}" type="parTrans" cxnId="{C898209A-F704-4993-9167-F213DBEEAB53}">
      <dgm:prSet/>
      <dgm:spPr/>
      <dgm:t>
        <a:bodyPr/>
        <a:lstStyle/>
        <a:p>
          <a:endParaRPr lang="en-US"/>
        </a:p>
      </dgm:t>
    </dgm:pt>
    <dgm:pt modelId="{6C512D2B-8177-4DC5-9EA0-A700AA5316DB}" type="sibTrans" cxnId="{C898209A-F704-4993-9167-F213DBEEAB53}">
      <dgm:prSet/>
      <dgm:spPr/>
      <dgm:t>
        <a:bodyPr/>
        <a:lstStyle/>
        <a:p>
          <a:endParaRPr lang="en-US"/>
        </a:p>
      </dgm:t>
    </dgm:pt>
    <dgm:pt modelId="{ABEDC0E7-4124-421E-9C66-96AE91D8718E}">
      <dgm:prSet/>
      <dgm:spPr/>
      <dgm:t>
        <a:bodyPr/>
        <a:lstStyle/>
        <a:p>
          <a:r>
            <a:rPr lang="en-US"/>
            <a:t>Hardware</a:t>
          </a:r>
        </a:p>
      </dgm:t>
    </dgm:pt>
    <dgm:pt modelId="{79B01E1E-6C4E-48A7-9C99-D18844ED4DE4}" type="parTrans" cxnId="{16D64FDF-9D67-42B1-9609-9D76A4AED1AD}">
      <dgm:prSet/>
      <dgm:spPr/>
      <dgm:t>
        <a:bodyPr/>
        <a:lstStyle/>
        <a:p>
          <a:endParaRPr lang="en-US"/>
        </a:p>
      </dgm:t>
    </dgm:pt>
    <dgm:pt modelId="{7E00AFB9-16D5-470F-B960-4793B1F28A58}" type="sibTrans" cxnId="{16D64FDF-9D67-42B1-9609-9D76A4AED1AD}">
      <dgm:prSet/>
      <dgm:spPr/>
      <dgm:t>
        <a:bodyPr/>
        <a:lstStyle/>
        <a:p>
          <a:endParaRPr lang="en-US"/>
        </a:p>
      </dgm:t>
    </dgm:pt>
    <dgm:pt modelId="{77B36DAA-BB84-495A-9BF9-D1A8D53E23F9}">
      <dgm:prSet/>
      <dgm:spPr/>
      <dgm:t>
        <a:bodyPr/>
        <a:lstStyle/>
        <a:p>
          <a:r>
            <a:rPr lang="en-US" dirty="0"/>
            <a:t>A relevant PC with Big Big GPU</a:t>
          </a:r>
        </a:p>
      </dgm:t>
    </dgm:pt>
    <dgm:pt modelId="{6D9DDE45-00C2-4466-A217-945479D0A555}" type="parTrans" cxnId="{C111376F-F753-430C-9FAD-C97C3A30816D}">
      <dgm:prSet/>
      <dgm:spPr/>
      <dgm:t>
        <a:bodyPr/>
        <a:lstStyle/>
        <a:p>
          <a:endParaRPr lang="en-US"/>
        </a:p>
      </dgm:t>
    </dgm:pt>
    <dgm:pt modelId="{33AAD490-8C7F-4F86-984D-2791B5017CE4}" type="sibTrans" cxnId="{C111376F-F753-430C-9FAD-C97C3A30816D}">
      <dgm:prSet/>
      <dgm:spPr/>
      <dgm:t>
        <a:bodyPr/>
        <a:lstStyle/>
        <a:p>
          <a:endParaRPr lang="en-US"/>
        </a:p>
      </dgm:t>
    </dgm:pt>
    <dgm:pt modelId="{ED32BC9B-2D69-FC40-806B-38F7BC44B02C}">
      <dgm:prSet/>
      <dgm:spPr/>
      <dgm:t>
        <a:bodyPr/>
        <a:lstStyle/>
        <a:p>
          <a:r>
            <a:rPr lang="en-US" dirty="0"/>
            <a:t>Trello for project management </a:t>
          </a:r>
        </a:p>
      </dgm:t>
    </dgm:pt>
    <dgm:pt modelId="{8A1D81C0-34D1-304F-A102-F07EC352B5C9}" type="parTrans" cxnId="{262F509A-DBA7-BB4F-BD4B-40F1BF31B016}">
      <dgm:prSet/>
      <dgm:spPr/>
      <dgm:t>
        <a:bodyPr/>
        <a:lstStyle/>
        <a:p>
          <a:endParaRPr lang="en-US"/>
        </a:p>
      </dgm:t>
    </dgm:pt>
    <dgm:pt modelId="{B9E1BBBF-6C48-334F-9F80-CA01FA052DAC}" type="sibTrans" cxnId="{262F509A-DBA7-BB4F-BD4B-40F1BF31B016}">
      <dgm:prSet/>
      <dgm:spPr/>
      <dgm:t>
        <a:bodyPr/>
        <a:lstStyle/>
        <a:p>
          <a:endParaRPr lang="en-US"/>
        </a:p>
      </dgm:t>
    </dgm:pt>
    <dgm:pt modelId="{F4D9B47B-86FD-104A-A6D8-2DAFDD5B499F}" type="pres">
      <dgm:prSet presAssocID="{112E2D7C-1CFC-41CB-8BD1-D2133EBE0722}" presName="linear" presStyleCnt="0">
        <dgm:presLayoutVars>
          <dgm:animLvl val="lvl"/>
          <dgm:resizeHandles val="exact"/>
        </dgm:presLayoutVars>
      </dgm:prSet>
      <dgm:spPr/>
    </dgm:pt>
    <dgm:pt modelId="{F7367F45-4BB2-CA42-8BF8-B2096F56340E}" type="pres">
      <dgm:prSet presAssocID="{EA29839A-7D21-4D84-AAA2-AD7458F0261A}" presName="parentText" presStyleLbl="node1" presStyleIdx="0" presStyleCnt="2">
        <dgm:presLayoutVars>
          <dgm:chMax val="0"/>
          <dgm:bulletEnabled val="1"/>
        </dgm:presLayoutVars>
      </dgm:prSet>
      <dgm:spPr/>
    </dgm:pt>
    <dgm:pt modelId="{3FFA704A-115F-3A4E-A7A0-E175A20C39DB}" type="pres">
      <dgm:prSet presAssocID="{EA29839A-7D21-4D84-AAA2-AD7458F0261A}" presName="childText" presStyleLbl="revTx" presStyleIdx="0" presStyleCnt="2">
        <dgm:presLayoutVars>
          <dgm:bulletEnabled val="1"/>
        </dgm:presLayoutVars>
      </dgm:prSet>
      <dgm:spPr/>
    </dgm:pt>
    <dgm:pt modelId="{F5E27789-C615-174D-8856-FEC2F0CE6847}" type="pres">
      <dgm:prSet presAssocID="{ABEDC0E7-4124-421E-9C66-96AE91D8718E}" presName="parentText" presStyleLbl="node1" presStyleIdx="1" presStyleCnt="2">
        <dgm:presLayoutVars>
          <dgm:chMax val="0"/>
          <dgm:bulletEnabled val="1"/>
        </dgm:presLayoutVars>
      </dgm:prSet>
      <dgm:spPr/>
    </dgm:pt>
    <dgm:pt modelId="{681C890D-6DC8-C045-880F-54AF400882D1}" type="pres">
      <dgm:prSet presAssocID="{ABEDC0E7-4124-421E-9C66-96AE91D8718E}" presName="childText" presStyleLbl="revTx" presStyleIdx="1" presStyleCnt="2">
        <dgm:presLayoutVars>
          <dgm:bulletEnabled val="1"/>
        </dgm:presLayoutVars>
      </dgm:prSet>
      <dgm:spPr/>
    </dgm:pt>
  </dgm:ptLst>
  <dgm:cxnLst>
    <dgm:cxn modelId="{2AD91401-522F-3942-ACF9-1F802FB39B3F}" type="presOf" srcId="{77B36DAA-BB84-495A-9BF9-D1A8D53E23F9}" destId="{681C890D-6DC8-C045-880F-54AF400882D1}" srcOrd="0" destOrd="0" presId="urn:microsoft.com/office/officeart/2005/8/layout/vList2"/>
    <dgm:cxn modelId="{F556082A-2E1E-774B-80FD-638826C8519D}" type="presOf" srcId="{31D45A8C-20A4-475A-AC9E-DCEA7018F8FB}" destId="{3FFA704A-115F-3A4E-A7A0-E175A20C39DB}" srcOrd="0" destOrd="2" presId="urn:microsoft.com/office/officeart/2005/8/layout/vList2"/>
    <dgm:cxn modelId="{626B3169-CD06-0B4C-9374-014DCF5CEEAF}" type="presOf" srcId="{EA29839A-7D21-4D84-AAA2-AD7458F0261A}" destId="{F7367F45-4BB2-CA42-8BF8-B2096F56340E}" srcOrd="0" destOrd="0" presId="urn:microsoft.com/office/officeart/2005/8/layout/vList2"/>
    <dgm:cxn modelId="{724DF24C-0712-4FB8-BA1F-CE2D65665A93}" srcId="{EA29839A-7D21-4D84-AAA2-AD7458F0261A}" destId="{7F4B42C5-8044-4F54-B1CA-63CFDDA14B9E}" srcOrd="3" destOrd="0" parTransId="{19F87C18-98D4-445E-B3FD-2EFE33C9B98C}" sibTransId="{43F18A50-3991-435B-A2A0-267C32DAF0B8}"/>
    <dgm:cxn modelId="{C111376F-F753-430C-9FAD-C97C3A30816D}" srcId="{ABEDC0E7-4124-421E-9C66-96AE91D8718E}" destId="{77B36DAA-BB84-495A-9BF9-D1A8D53E23F9}" srcOrd="0" destOrd="0" parTransId="{6D9DDE45-00C2-4466-A217-945479D0A555}" sibTransId="{33AAD490-8C7F-4F86-984D-2791B5017CE4}"/>
    <dgm:cxn modelId="{AD468D51-3C9A-F04B-A39A-6B0DF39D72F6}" type="presOf" srcId="{9885D361-536D-45EC-9DF9-1A2376970EDC}" destId="{3FFA704A-115F-3A4E-A7A0-E175A20C39DB}" srcOrd="0" destOrd="4" presId="urn:microsoft.com/office/officeart/2005/8/layout/vList2"/>
    <dgm:cxn modelId="{904E3980-04DA-4122-9A48-AAB79FD59BC8}" srcId="{EA29839A-7D21-4D84-AAA2-AD7458F0261A}" destId="{31D45A8C-20A4-475A-AC9E-DCEA7018F8FB}" srcOrd="2" destOrd="0" parTransId="{FB7D6EF1-B388-4891-85AE-FA45064AF651}" sibTransId="{99572B2C-EE50-4D17-B94E-EAF15B518F79}"/>
    <dgm:cxn modelId="{CB349A97-0EB9-4FAD-8608-3DA505EFDEF1}" srcId="{EA29839A-7D21-4D84-AAA2-AD7458F0261A}" destId="{0488D316-AA45-4069-A5FB-5874AB7A6B31}" srcOrd="0" destOrd="0" parTransId="{B8EDFF54-B036-47F5-8259-9E7F379D994E}" sibTransId="{3CB161AA-0850-47D9-A47B-C3DF12994035}"/>
    <dgm:cxn modelId="{C898209A-F704-4993-9167-F213DBEEAB53}" srcId="{EA29839A-7D21-4D84-AAA2-AD7458F0261A}" destId="{9885D361-536D-45EC-9DF9-1A2376970EDC}" srcOrd="4" destOrd="0" parTransId="{2A91AF71-3641-4310-97D1-D5C17B8453F4}" sibTransId="{6C512D2B-8177-4DC5-9EA0-A700AA5316DB}"/>
    <dgm:cxn modelId="{262F509A-DBA7-BB4F-BD4B-40F1BF31B016}" srcId="{EA29839A-7D21-4D84-AAA2-AD7458F0261A}" destId="{ED32BC9B-2D69-FC40-806B-38F7BC44B02C}" srcOrd="5" destOrd="0" parTransId="{8A1D81C0-34D1-304F-A102-F07EC352B5C9}" sibTransId="{B9E1BBBF-6C48-334F-9F80-CA01FA052DAC}"/>
    <dgm:cxn modelId="{5D57EAA2-9351-E847-9F6E-68456504FD8A}" type="presOf" srcId="{C1210E71-706D-4799-8209-136999669E48}" destId="{3FFA704A-115F-3A4E-A7A0-E175A20C39DB}" srcOrd="0" destOrd="1" presId="urn:microsoft.com/office/officeart/2005/8/layout/vList2"/>
    <dgm:cxn modelId="{62A1D2A8-5A6A-EA4B-8204-6C97A17DA4F2}" type="presOf" srcId="{112E2D7C-1CFC-41CB-8BD1-D2133EBE0722}" destId="{F4D9B47B-86FD-104A-A6D8-2DAFDD5B499F}" srcOrd="0" destOrd="0" presId="urn:microsoft.com/office/officeart/2005/8/layout/vList2"/>
    <dgm:cxn modelId="{9C5566AE-8598-AD47-8DA4-AEDF612A12A3}" type="presOf" srcId="{7F4B42C5-8044-4F54-B1CA-63CFDDA14B9E}" destId="{3FFA704A-115F-3A4E-A7A0-E175A20C39DB}" srcOrd="0" destOrd="3" presId="urn:microsoft.com/office/officeart/2005/8/layout/vList2"/>
    <dgm:cxn modelId="{5FE0B7BB-AE40-419A-B80E-3C4D0577DFDD}" srcId="{112E2D7C-1CFC-41CB-8BD1-D2133EBE0722}" destId="{EA29839A-7D21-4D84-AAA2-AD7458F0261A}" srcOrd="0" destOrd="0" parTransId="{41BD4B54-8219-4523-86AD-3338FD6156F4}" sibTransId="{17B3FDDB-CEE2-4284-AD3C-98A2C5771EE3}"/>
    <dgm:cxn modelId="{D29777C0-D77F-C64F-8A91-CD970E70259B}" type="presOf" srcId="{ED32BC9B-2D69-FC40-806B-38F7BC44B02C}" destId="{3FFA704A-115F-3A4E-A7A0-E175A20C39DB}" srcOrd="0" destOrd="5" presId="urn:microsoft.com/office/officeart/2005/8/layout/vList2"/>
    <dgm:cxn modelId="{7E6B7FC9-2090-A54C-92EB-82C7F9E93199}" type="presOf" srcId="{0488D316-AA45-4069-A5FB-5874AB7A6B31}" destId="{3FFA704A-115F-3A4E-A7A0-E175A20C39DB}" srcOrd="0" destOrd="0" presId="urn:microsoft.com/office/officeart/2005/8/layout/vList2"/>
    <dgm:cxn modelId="{A83412DE-28AA-4776-84D2-5D318709871D}" srcId="{EA29839A-7D21-4D84-AAA2-AD7458F0261A}" destId="{C1210E71-706D-4799-8209-136999669E48}" srcOrd="1" destOrd="0" parTransId="{8DD37301-1BE9-4C72-91E2-31CDA1543E64}" sibTransId="{F0264700-A8F9-47C2-A20C-2406B5ABB025}"/>
    <dgm:cxn modelId="{16D64FDF-9D67-42B1-9609-9D76A4AED1AD}" srcId="{112E2D7C-1CFC-41CB-8BD1-D2133EBE0722}" destId="{ABEDC0E7-4124-421E-9C66-96AE91D8718E}" srcOrd="1" destOrd="0" parTransId="{79B01E1E-6C4E-48A7-9C99-D18844ED4DE4}" sibTransId="{7E00AFB9-16D5-470F-B960-4793B1F28A58}"/>
    <dgm:cxn modelId="{4FAC56FE-5556-3240-922D-AAE240FF6A5A}" type="presOf" srcId="{ABEDC0E7-4124-421E-9C66-96AE91D8718E}" destId="{F5E27789-C615-174D-8856-FEC2F0CE6847}" srcOrd="0" destOrd="0" presId="urn:microsoft.com/office/officeart/2005/8/layout/vList2"/>
    <dgm:cxn modelId="{6F75F40D-D225-5743-AEF3-1AEA5B8E573E}" type="presParOf" srcId="{F4D9B47B-86FD-104A-A6D8-2DAFDD5B499F}" destId="{F7367F45-4BB2-CA42-8BF8-B2096F56340E}" srcOrd="0" destOrd="0" presId="urn:microsoft.com/office/officeart/2005/8/layout/vList2"/>
    <dgm:cxn modelId="{141F06B8-0C2D-D345-9842-7500B013D6EE}" type="presParOf" srcId="{F4D9B47B-86FD-104A-A6D8-2DAFDD5B499F}" destId="{3FFA704A-115F-3A4E-A7A0-E175A20C39DB}" srcOrd="1" destOrd="0" presId="urn:microsoft.com/office/officeart/2005/8/layout/vList2"/>
    <dgm:cxn modelId="{DD06F6CE-596C-6C4F-BF7A-787D3BBF9629}" type="presParOf" srcId="{F4D9B47B-86FD-104A-A6D8-2DAFDD5B499F}" destId="{F5E27789-C615-174D-8856-FEC2F0CE6847}" srcOrd="2" destOrd="0" presId="urn:microsoft.com/office/officeart/2005/8/layout/vList2"/>
    <dgm:cxn modelId="{180E52B2-1A0D-FF48-82EC-C14D5947E0BA}" type="presParOf" srcId="{F4D9B47B-86FD-104A-A6D8-2DAFDD5B499F}" destId="{681C890D-6DC8-C045-880F-54AF400882D1}"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67F45-4BB2-CA42-8BF8-B2096F56340E}">
      <dsp:nvSpPr>
        <dsp:cNvPr id="0" name=""/>
        <dsp:cNvSpPr/>
      </dsp:nvSpPr>
      <dsp:spPr>
        <a:xfrm>
          <a:off x="0" y="13907"/>
          <a:ext cx="5141912" cy="678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Software</a:t>
          </a:r>
        </a:p>
      </dsp:txBody>
      <dsp:txXfrm>
        <a:off x="33127" y="47034"/>
        <a:ext cx="5075658" cy="612346"/>
      </dsp:txXfrm>
    </dsp:sp>
    <dsp:sp modelId="{3FFA704A-115F-3A4E-A7A0-E175A20C39DB}">
      <dsp:nvSpPr>
        <dsp:cNvPr id="0" name=""/>
        <dsp:cNvSpPr/>
      </dsp:nvSpPr>
      <dsp:spPr>
        <a:xfrm>
          <a:off x="0" y="692507"/>
          <a:ext cx="5141912" cy="354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56"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Python 3.8 (Programming Language platform)</a:t>
          </a:r>
        </a:p>
        <a:p>
          <a:pPr marL="228600" lvl="1" indent="-228600" algn="l" defTabSz="1022350">
            <a:lnSpc>
              <a:spcPct val="90000"/>
            </a:lnSpc>
            <a:spcBef>
              <a:spcPct val="0"/>
            </a:spcBef>
            <a:spcAft>
              <a:spcPct val="20000"/>
            </a:spcAft>
            <a:buChar char="•"/>
          </a:pPr>
          <a:r>
            <a:rPr lang="en-US" sz="2300" kern="1200"/>
            <a:t>Spyder 5.05 ( IDE)</a:t>
          </a:r>
        </a:p>
        <a:p>
          <a:pPr marL="228600" lvl="1" indent="-228600" algn="l" defTabSz="1022350">
            <a:lnSpc>
              <a:spcPct val="90000"/>
            </a:lnSpc>
            <a:spcBef>
              <a:spcPct val="0"/>
            </a:spcBef>
            <a:spcAft>
              <a:spcPct val="20000"/>
            </a:spcAft>
            <a:buChar char="•"/>
          </a:pPr>
          <a:r>
            <a:rPr lang="en-US" sz="2300" kern="1200"/>
            <a:t>Anaconda Navigator (Python Environment &amp; library management)</a:t>
          </a:r>
        </a:p>
        <a:p>
          <a:pPr marL="228600" lvl="1" indent="-228600" algn="l" defTabSz="1022350">
            <a:lnSpc>
              <a:spcPct val="90000"/>
            </a:lnSpc>
            <a:spcBef>
              <a:spcPct val="0"/>
            </a:spcBef>
            <a:spcAft>
              <a:spcPct val="20000"/>
            </a:spcAft>
            <a:buChar char="•"/>
          </a:pPr>
          <a:r>
            <a:rPr lang="en-US" sz="2300" kern="1200"/>
            <a:t>TensorFlow, SciPy etc. related Python Libraries</a:t>
          </a:r>
        </a:p>
        <a:p>
          <a:pPr marL="228600" lvl="1" indent="-228600" algn="l" defTabSz="1022350">
            <a:lnSpc>
              <a:spcPct val="90000"/>
            </a:lnSpc>
            <a:spcBef>
              <a:spcPct val="0"/>
            </a:spcBef>
            <a:spcAft>
              <a:spcPct val="20000"/>
            </a:spcAft>
            <a:buChar char="•"/>
          </a:pPr>
          <a:r>
            <a:rPr lang="en-US" sz="2300" kern="1200" dirty="0"/>
            <a:t>Git, GitHub for source control</a:t>
          </a:r>
        </a:p>
        <a:p>
          <a:pPr marL="228600" lvl="1" indent="-228600" algn="l" defTabSz="1022350">
            <a:lnSpc>
              <a:spcPct val="90000"/>
            </a:lnSpc>
            <a:spcBef>
              <a:spcPct val="0"/>
            </a:spcBef>
            <a:spcAft>
              <a:spcPct val="20000"/>
            </a:spcAft>
            <a:buChar char="•"/>
          </a:pPr>
          <a:r>
            <a:rPr lang="en-US" sz="2300" kern="1200" dirty="0"/>
            <a:t>Trello for project management </a:t>
          </a:r>
        </a:p>
      </dsp:txBody>
      <dsp:txXfrm>
        <a:off x="0" y="692507"/>
        <a:ext cx="5141912" cy="3541770"/>
      </dsp:txXfrm>
    </dsp:sp>
    <dsp:sp modelId="{F5E27789-C615-174D-8856-FEC2F0CE6847}">
      <dsp:nvSpPr>
        <dsp:cNvPr id="0" name=""/>
        <dsp:cNvSpPr/>
      </dsp:nvSpPr>
      <dsp:spPr>
        <a:xfrm>
          <a:off x="0" y="4234277"/>
          <a:ext cx="5141912" cy="67860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Hardware</a:t>
          </a:r>
        </a:p>
      </dsp:txBody>
      <dsp:txXfrm>
        <a:off x="33127" y="4267404"/>
        <a:ext cx="5075658" cy="612346"/>
      </dsp:txXfrm>
    </dsp:sp>
    <dsp:sp modelId="{681C890D-6DC8-C045-880F-54AF400882D1}">
      <dsp:nvSpPr>
        <dsp:cNvPr id="0" name=""/>
        <dsp:cNvSpPr/>
      </dsp:nvSpPr>
      <dsp:spPr>
        <a:xfrm>
          <a:off x="0" y="4912877"/>
          <a:ext cx="5141912"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56"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A relevant PC with Big Big GPU</a:t>
          </a:r>
        </a:p>
      </dsp:txBody>
      <dsp:txXfrm>
        <a:off x="0" y="4912877"/>
        <a:ext cx="5141912" cy="4802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9435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8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686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42390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6335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646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pPr/>
              <a:t>12/12/2021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38091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892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637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87A34-81AB-432B-8DAE-1953F412C126}" type="datetimeFigureOut">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786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142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240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759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12/12/2021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9150967"/>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jpg"/><Relationship Id="rId5" Type="http://schemas.microsoft.com/office/2007/relationships/hdphoto" Target="../media/hdphoto2.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xml"/><Relationship Id="rId3" Type="http://schemas.microsoft.com/office/2007/relationships/hdphoto" Target="../media/hdphoto1.wdp"/><Relationship Id="rId7" Type="http://schemas.microsoft.com/office/2007/relationships/hdphoto" Target="../media/hdphoto2.wdp"/><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diagramColors" Target="../diagrams/colors1.xml"/><Relationship Id="rId5" Type="http://schemas.microsoft.com/office/2007/relationships/hdphoto" Target="../media/hdphoto3.wdp"/><Relationship Id="rId10" Type="http://schemas.openxmlformats.org/officeDocument/2006/relationships/diagramQuickStyle" Target="../diagrams/quickStyle1.xml"/><Relationship Id="rId4" Type="http://schemas.openxmlformats.org/officeDocument/2006/relationships/image" Target="../media/image10.png"/><Relationship Id="rId9"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jeremyjordan.me/ml-projects-guide/" TargetMode="External"/><Relationship Id="rId2" Type="http://schemas.openxmlformats.org/officeDocument/2006/relationships/hyperlink" Target="https://data.boston.gov/dataset/crime-incident-reports-august-2015-to-date-source-new-system" TargetMode="External"/><Relationship Id="rId1" Type="http://schemas.openxmlformats.org/officeDocument/2006/relationships/slideLayout" Target="../slideLayouts/slideLayout7.xml"/><Relationship Id="rId5" Type="http://schemas.openxmlformats.org/officeDocument/2006/relationships/hyperlink" Target="https://www.tensorflow.org/learn" TargetMode="External"/><Relationship Id="rId4" Type="http://schemas.openxmlformats.org/officeDocument/2006/relationships/hyperlink" Target="https://www.kdnuggets.com/2018/11/machine-learning-classification-dataset-based-pictorial.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9E8B-5BB4-8144-AB98-3313910E171D}"/>
              </a:ext>
            </a:extLst>
          </p:cNvPr>
          <p:cNvSpPr>
            <a:spLocks noGrp="1"/>
          </p:cNvSpPr>
          <p:nvPr>
            <p:ph type="ctrTitle"/>
          </p:nvPr>
        </p:nvSpPr>
        <p:spPr>
          <a:xfrm>
            <a:off x="1371600" y="835217"/>
            <a:ext cx="9448800" cy="1825096"/>
          </a:xfrm>
        </p:spPr>
        <p:txBody>
          <a:bodyPr/>
          <a:lstStyle/>
          <a:p>
            <a:r>
              <a:rPr lang="en-US" dirty="0"/>
              <a:t>Crime predictor</a:t>
            </a:r>
          </a:p>
        </p:txBody>
      </p:sp>
      <p:sp>
        <p:nvSpPr>
          <p:cNvPr id="3" name="Subtitle 2">
            <a:extLst>
              <a:ext uri="{FF2B5EF4-FFF2-40B4-BE49-F238E27FC236}">
                <a16:creationId xmlns:a16="http://schemas.microsoft.com/office/drawing/2014/main" id="{42D81986-4E71-E548-80A8-1505ED2B4BB0}"/>
              </a:ext>
            </a:extLst>
          </p:cNvPr>
          <p:cNvSpPr>
            <a:spLocks noGrp="1"/>
          </p:cNvSpPr>
          <p:nvPr>
            <p:ph type="subTitle" idx="1"/>
          </p:nvPr>
        </p:nvSpPr>
        <p:spPr>
          <a:xfrm>
            <a:off x="1371600" y="3086100"/>
            <a:ext cx="9448800" cy="685800"/>
          </a:xfrm>
        </p:spPr>
        <p:txBody>
          <a:bodyPr/>
          <a:lstStyle/>
          <a:p>
            <a:r>
              <a:rPr lang="en-US" dirty="0"/>
              <a:t>(Boston City area)</a:t>
            </a:r>
          </a:p>
        </p:txBody>
      </p:sp>
      <p:sp>
        <p:nvSpPr>
          <p:cNvPr id="4" name="TextBox 3">
            <a:extLst>
              <a:ext uri="{FF2B5EF4-FFF2-40B4-BE49-F238E27FC236}">
                <a16:creationId xmlns:a16="http://schemas.microsoft.com/office/drawing/2014/main" id="{B962323B-4FD0-5E41-B425-BB92C4636455}"/>
              </a:ext>
            </a:extLst>
          </p:cNvPr>
          <p:cNvSpPr txBox="1"/>
          <p:nvPr/>
        </p:nvSpPr>
        <p:spPr>
          <a:xfrm>
            <a:off x="1030139" y="4339654"/>
            <a:ext cx="3469941" cy="1669752"/>
          </a:xfrm>
          <a:prstGeom prst="rect">
            <a:avLst/>
          </a:prstGeom>
          <a:noFill/>
        </p:spPr>
        <p:txBody>
          <a:bodyPr wrap="square" rtlCol="0">
            <a:spAutoFit/>
          </a:bodyPr>
          <a:lstStyle/>
          <a:p>
            <a:pPr>
              <a:lnSpc>
                <a:spcPct val="200000"/>
              </a:lnSpc>
            </a:pPr>
            <a:r>
              <a:rPr lang="en-US" dirty="0"/>
              <a:t>Sai KS Thar</a:t>
            </a:r>
          </a:p>
          <a:p>
            <a:pPr>
              <a:lnSpc>
                <a:spcPct val="200000"/>
              </a:lnSpc>
            </a:pPr>
            <a:r>
              <a:rPr lang="en-US" dirty="0"/>
              <a:t>CSC521</a:t>
            </a:r>
          </a:p>
          <a:p>
            <a:pPr>
              <a:lnSpc>
                <a:spcPct val="200000"/>
              </a:lnSpc>
            </a:pPr>
            <a:r>
              <a:rPr lang="en-US" dirty="0"/>
              <a:t>Capstone Project Presentation</a:t>
            </a:r>
          </a:p>
        </p:txBody>
      </p:sp>
      <p:sp>
        <p:nvSpPr>
          <p:cNvPr id="5" name="TextBox 4">
            <a:extLst>
              <a:ext uri="{FF2B5EF4-FFF2-40B4-BE49-F238E27FC236}">
                <a16:creationId xmlns:a16="http://schemas.microsoft.com/office/drawing/2014/main" id="{7C70083F-E23D-D945-A7C9-C6E51550A96A}"/>
              </a:ext>
            </a:extLst>
          </p:cNvPr>
          <p:cNvSpPr txBox="1"/>
          <p:nvPr/>
        </p:nvSpPr>
        <p:spPr>
          <a:xfrm>
            <a:off x="7091681" y="5096523"/>
            <a:ext cx="4200264" cy="646331"/>
          </a:xfrm>
          <a:prstGeom prst="rect">
            <a:avLst/>
          </a:prstGeom>
          <a:noFill/>
        </p:spPr>
        <p:txBody>
          <a:bodyPr wrap="square" rtlCol="0">
            <a:spAutoFit/>
          </a:bodyPr>
          <a:lstStyle/>
          <a:p>
            <a:r>
              <a:rPr lang="en-US" dirty="0"/>
              <a:t>CSC 521 Advisor: Dr. </a:t>
            </a:r>
            <a:r>
              <a:rPr lang="en-US" dirty="0" err="1"/>
              <a:t>Komalpreet</a:t>
            </a:r>
            <a:r>
              <a:rPr lang="en-US" dirty="0"/>
              <a:t> Kaur</a:t>
            </a:r>
          </a:p>
          <a:p>
            <a:r>
              <a:rPr lang="en-US" dirty="0"/>
              <a:t>December 14th, 2021</a:t>
            </a:r>
          </a:p>
        </p:txBody>
      </p:sp>
    </p:spTree>
    <p:extLst>
      <p:ext uri="{BB962C8B-B14F-4D97-AF65-F5344CB8AC3E}">
        <p14:creationId xmlns:p14="http://schemas.microsoft.com/office/powerpoint/2010/main" val="3504990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2"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8"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046DE-8C4E-FF4B-BD01-87CCA5A50B9B}"/>
              </a:ext>
            </a:extLst>
          </p:cNvPr>
          <p:cNvSpPr>
            <a:spLocks noGrp="1"/>
          </p:cNvSpPr>
          <p:nvPr>
            <p:ph type="title"/>
          </p:nvPr>
        </p:nvSpPr>
        <p:spPr>
          <a:xfrm>
            <a:off x="8200102" y="1432223"/>
            <a:ext cx="2818417" cy="3357976"/>
          </a:xfrm>
        </p:spPr>
        <p:txBody>
          <a:bodyPr vert="horz" lIns="91440" tIns="45720" rIns="91440" bIns="45720" rtlCol="0" anchor="ctr" anchorCtr="1">
            <a:normAutofit/>
          </a:bodyPr>
          <a:lstStyle/>
          <a:p>
            <a:pPr>
              <a:lnSpc>
                <a:spcPct val="80000"/>
              </a:lnSpc>
            </a:pPr>
            <a:r>
              <a:rPr lang="en-US" sz="3800" strike="sngStrike" dirty="0">
                <a:blipFill dpi="0" rotWithShape="1">
                  <a:blip r:embed="rId4"/>
                  <a:srcRect/>
                  <a:tile tx="6350" ty="-127000" sx="65000" sy="64000" flip="none" algn="tl"/>
                </a:blipFill>
              </a:rPr>
              <a:t>UI mockups(cont.)</a:t>
            </a:r>
            <a:br>
              <a:rPr lang="en-US" sz="3800" dirty="0">
                <a:blipFill dpi="0" rotWithShape="1">
                  <a:blip r:embed="rId4"/>
                  <a:srcRect/>
                  <a:tile tx="6350" ty="-127000" sx="65000" sy="64000" flip="none" algn="tl"/>
                </a:blipFill>
              </a:rPr>
            </a:br>
            <a:r>
              <a:rPr lang="en-US" sz="4000" dirty="0">
                <a:solidFill>
                  <a:srgbClr val="FF0000"/>
                </a:solidFill>
              </a:rPr>
              <a:t>(Proposed)</a:t>
            </a:r>
            <a:br>
              <a:rPr lang="en-US" sz="4000" dirty="0">
                <a:solidFill>
                  <a:srgbClr val="FF0000"/>
                </a:solidFill>
              </a:rPr>
            </a:br>
            <a:r>
              <a:rPr lang="en-US" sz="3000" dirty="0">
                <a:solidFill>
                  <a:srgbClr val="FF0000"/>
                </a:solidFill>
              </a:rPr>
              <a:t>This UI for privileged users is not implemented</a:t>
            </a:r>
            <a:endParaRPr lang="en-US" sz="3800" dirty="0">
              <a:blipFill dpi="0" rotWithShape="1">
                <a:blip r:embed="rId4"/>
                <a:srcRect/>
                <a:tile tx="6350" ty="-127000" sx="65000" sy="64000" flip="none" algn="tl"/>
              </a:blipFill>
            </a:endParaRPr>
          </a:p>
        </p:txBody>
      </p:sp>
      <p:sp>
        <p:nvSpPr>
          <p:cNvPr id="24"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Text Placeholder 2">
            <a:extLst>
              <a:ext uri="{FF2B5EF4-FFF2-40B4-BE49-F238E27FC236}">
                <a16:creationId xmlns:a16="http://schemas.microsoft.com/office/drawing/2014/main" id="{41E21171-F0BC-9D47-9973-CA8A9BF7937B}"/>
              </a:ext>
            </a:extLst>
          </p:cNvPr>
          <p:cNvSpPr>
            <a:spLocks noGrp="1"/>
          </p:cNvSpPr>
          <p:nvPr>
            <p:ph type="body" sz="half" idx="2"/>
          </p:nvPr>
        </p:nvSpPr>
        <p:spPr>
          <a:xfrm>
            <a:off x="8200102" y="4790198"/>
            <a:ext cx="2818418" cy="687058"/>
          </a:xfrm>
        </p:spPr>
        <p:txBody>
          <a:bodyPr vert="horz" lIns="91440" tIns="45720" rIns="91440" bIns="45720" rtlCol="0">
            <a:normAutofit/>
          </a:bodyPr>
          <a:lstStyle/>
          <a:p>
            <a:r>
              <a:rPr lang="en-US">
                <a:solidFill>
                  <a:srgbClr val="000000"/>
                </a:solidFill>
              </a:rPr>
              <a:t>UI for Privileged Users</a:t>
            </a:r>
          </a:p>
        </p:txBody>
      </p:sp>
      <p:pic>
        <p:nvPicPr>
          <p:cNvPr id="4" name="Picture 3" descr="Graphical user interface&#10;&#10;Description automatically generated">
            <a:extLst>
              <a:ext uri="{FF2B5EF4-FFF2-40B4-BE49-F238E27FC236}">
                <a16:creationId xmlns:a16="http://schemas.microsoft.com/office/drawing/2014/main" id="{04E90D39-4EEC-3046-8EA8-30FFD5AB2354}"/>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065526" y="1388911"/>
            <a:ext cx="6342360" cy="4011543"/>
          </a:xfrm>
          <a:prstGeom prst="rect">
            <a:avLst/>
          </a:prstGeom>
        </p:spPr>
      </p:pic>
    </p:spTree>
    <p:extLst>
      <p:ext uri="{BB962C8B-B14F-4D97-AF65-F5344CB8AC3E}">
        <p14:creationId xmlns:p14="http://schemas.microsoft.com/office/powerpoint/2010/main" val="2859252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 name="Rectangle 12">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5D009-CF4F-C94A-AE0D-08CCE4BD42B3}"/>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a:t>UI mockups(cont.)</a:t>
            </a:r>
          </a:p>
        </p:txBody>
      </p:sp>
      <p:pic>
        <p:nvPicPr>
          <p:cNvPr id="4" name="Picture 3" descr="Map&#10;&#10;Description automatically generated">
            <a:extLst>
              <a:ext uri="{FF2B5EF4-FFF2-40B4-BE49-F238E27FC236}">
                <a16:creationId xmlns:a16="http://schemas.microsoft.com/office/drawing/2014/main" id="{F9A9BCA5-29D6-7E4E-8917-31CBD16475ED}"/>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804967" y="640080"/>
            <a:ext cx="4540332" cy="5588101"/>
          </a:xfrm>
          <a:prstGeom prst="rect">
            <a:avLst/>
          </a:prstGeom>
        </p:spPr>
      </p:pic>
      <p:sp>
        <p:nvSpPr>
          <p:cNvPr id="3" name="Text Placeholder 2">
            <a:extLst>
              <a:ext uri="{FF2B5EF4-FFF2-40B4-BE49-F238E27FC236}">
                <a16:creationId xmlns:a16="http://schemas.microsoft.com/office/drawing/2014/main" id="{C15C2C6B-E583-9148-A13C-4A90B3745EEA}"/>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marL="285750" indent="-182880">
              <a:buFont typeface="Wingdings" pitchFamily="2" charset="2"/>
              <a:buChar char="§"/>
            </a:pPr>
            <a:r>
              <a:rPr lang="en-US"/>
              <a:t>UI mockups for both users are very general idea only and final deliverable GUI may be differed from the initial 520 Presentation. </a:t>
            </a:r>
          </a:p>
          <a:p>
            <a:pPr marL="285750" indent="-182880">
              <a:buFont typeface="Wingdings" pitchFamily="2" charset="2"/>
              <a:buChar char="§"/>
            </a:pPr>
            <a:r>
              <a:rPr lang="en-US"/>
              <a:t>Output will be based on the actual map of Boston city based on 12 unique districts.</a:t>
            </a:r>
          </a:p>
          <a:p>
            <a:pPr marL="285750" indent="-182880">
              <a:buFont typeface="Wingdings" pitchFamily="2" charset="2"/>
              <a:buChar char="§"/>
            </a:pPr>
            <a:endParaRPr lang="en-US"/>
          </a:p>
        </p:txBody>
      </p:sp>
      <p:grpSp>
        <p:nvGrpSpPr>
          <p:cNvPr id="15" name="Group 1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6515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3" name="Rectangle 12">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Oval 14">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77F3B41C-D17A-2C48-8E99-923699E3A1D8}"/>
              </a:ext>
            </a:extLst>
          </p:cNvPr>
          <p:cNvSpPr txBox="1"/>
          <p:nvPr/>
        </p:nvSpPr>
        <p:spPr>
          <a:xfrm>
            <a:off x="1490145" y="2376862"/>
            <a:ext cx="2640646" cy="2104273"/>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000" cap="all" spc="200">
                <a:solidFill>
                  <a:srgbClr val="FFFFFF"/>
                </a:solidFill>
                <a:latin typeface="+mj-lt"/>
                <a:ea typeface="+mj-ea"/>
                <a:cs typeface="+mj-cs"/>
              </a:rPr>
              <a:t>Tools list</a:t>
            </a:r>
          </a:p>
        </p:txBody>
      </p:sp>
      <p:sp>
        <p:nvSpPr>
          <p:cNvPr id="19" name="Rectangle 18">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extBox 2">
            <a:extLst>
              <a:ext uri="{FF2B5EF4-FFF2-40B4-BE49-F238E27FC236}">
                <a16:creationId xmlns:a16="http://schemas.microsoft.com/office/drawing/2014/main" id="{F2FDF622-E4F7-46C2-BA69-9B55D7387196}"/>
              </a:ext>
            </a:extLst>
          </p:cNvPr>
          <p:cNvGraphicFramePr/>
          <p:nvPr>
            <p:extLst>
              <p:ext uri="{D42A27DB-BD31-4B8C-83A1-F6EECF244321}">
                <p14:modId xmlns:p14="http://schemas.microsoft.com/office/powerpoint/2010/main" val="3621192589"/>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1322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8" name="Rectangle 17">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133A269-4F96-DF4C-AA79-291773535207}"/>
              </a:ext>
            </a:extLst>
          </p:cNvPr>
          <p:cNvSpPr/>
          <p:nvPr/>
        </p:nvSpPr>
        <p:spPr>
          <a:xfrm>
            <a:off x="8200102" y="1432223"/>
            <a:ext cx="2818417" cy="3357976"/>
          </a:xfrm>
          <a:prstGeom prst="rect">
            <a:avLst/>
          </a:prstGeom>
        </p:spPr>
        <p:txBody>
          <a:bodyPr vert="horz" lIns="91440" tIns="45720" rIns="91440" bIns="45720" rtlCol="0" anchor="ctr" anchorCtr="1">
            <a:normAutofit/>
          </a:bodyPr>
          <a:lstStyle/>
          <a:p>
            <a:pPr>
              <a:lnSpc>
                <a:spcPct val="80000"/>
              </a:lnSpc>
              <a:spcBef>
                <a:spcPct val="0"/>
              </a:spcBef>
              <a:spcAft>
                <a:spcPts val="600"/>
              </a:spcAft>
            </a:pPr>
            <a:r>
              <a:rPr lang="en-US" sz="4800" cap="all" spc="200">
                <a:blipFill dpi="0" rotWithShape="1">
                  <a:blip r:embed="rId4"/>
                  <a:srcRect/>
                  <a:tile tx="6350" ty="-127000" sx="65000" sy="64000" flip="none" algn="tl"/>
                </a:blipFill>
                <a:latin typeface="+mj-lt"/>
                <a:ea typeface="+mj-ea"/>
                <a:cs typeface="+mj-cs"/>
              </a:rPr>
              <a:t>Time schedule</a:t>
            </a:r>
          </a:p>
        </p:txBody>
      </p:sp>
      <p:sp>
        <p:nvSpPr>
          <p:cNvPr id="24" name="Rectangle 23">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7" name="Oval 26">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descr="Diagram&#10;&#10;Description automatically generated">
            <a:extLst>
              <a:ext uri="{FF2B5EF4-FFF2-40B4-BE49-F238E27FC236}">
                <a16:creationId xmlns:a16="http://schemas.microsoft.com/office/drawing/2014/main" id="{3A7030B9-704C-1047-AABF-AA5ED6C4D9F6}"/>
              </a:ext>
            </a:extLst>
          </p:cNvPr>
          <p:cNvPicPr>
            <a:picLocks noChangeAspect="1"/>
          </p:cNvPicPr>
          <p:nvPr/>
        </p:nvPicPr>
        <p:blipFill>
          <a:blip r:embed="rId6"/>
          <a:stretch>
            <a:fillRect/>
          </a:stretch>
        </p:blipFill>
        <p:spPr>
          <a:xfrm>
            <a:off x="289555" y="413135"/>
            <a:ext cx="7802457" cy="6240138"/>
          </a:xfrm>
          <a:prstGeom prst="rect">
            <a:avLst/>
          </a:prstGeom>
        </p:spPr>
      </p:pic>
    </p:spTree>
    <p:extLst>
      <p:ext uri="{BB962C8B-B14F-4D97-AF65-F5344CB8AC3E}">
        <p14:creationId xmlns:p14="http://schemas.microsoft.com/office/powerpoint/2010/main" val="327419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1018-2866-8E44-A635-5C37E51D7EE4}"/>
              </a:ext>
            </a:extLst>
          </p:cNvPr>
          <p:cNvSpPr>
            <a:spLocks noGrp="1"/>
          </p:cNvSpPr>
          <p:nvPr>
            <p:ph type="title"/>
          </p:nvPr>
        </p:nvSpPr>
        <p:spPr>
          <a:xfrm>
            <a:off x="2167128" y="1225296"/>
            <a:ext cx="5341112" cy="1294384"/>
          </a:xfrm>
        </p:spPr>
        <p:txBody>
          <a:bodyPr>
            <a:normAutofit fontScale="90000"/>
          </a:bodyPr>
          <a:lstStyle/>
          <a:p>
            <a:r>
              <a:rPr lang="en-US" dirty="0"/>
              <a:t>Benchmark specification</a:t>
            </a:r>
          </a:p>
        </p:txBody>
      </p:sp>
      <p:sp>
        <p:nvSpPr>
          <p:cNvPr id="3" name="Text Placeholder 2">
            <a:extLst>
              <a:ext uri="{FF2B5EF4-FFF2-40B4-BE49-F238E27FC236}">
                <a16:creationId xmlns:a16="http://schemas.microsoft.com/office/drawing/2014/main" id="{ACB3C54D-052B-8A4B-B619-9AE94FED3C3D}"/>
              </a:ext>
            </a:extLst>
          </p:cNvPr>
          <p:cNvSpPr>
            <a:spLocks noGrp="1"/>
          </p:cNvSpPr>
          <p:nvPr>
            <p:ph type="body" idx="1"/>
          </p:nvPr>
        </p:nvSpPr>
        <p:spPr>
          <a:xfrm>
            <a:off x="2326302" y="2873248"/>
            <a:ext cx="9052560" cy="3333496"/>
          </a:xfrm>
        </p:spPr>
        <p:txBody>
          <a:bodyPr>
            <a:normAutofit/>
          </a:bodyPr>
          <a:lstStyle/>
          <a:p>
            <a:pPr fontAlgn="t">
              <a:lnSpc>
                <a:spcPct val="150000"/>
              </a:lnSpc>
            </a:pPr>
            <a:r>
              <a:rPr lang="en-US" b="1" dirty="0"/>
              <a:t>Benchmark 1: Data Preprocessing</a:t>
            </a:r>
            <a:endParaRPr lang="en-US" dirty="0"/>
          </a:p>
          <a:p>
            <a:pPr fontAlgn="t">
              <a:lnSpc>
                <a:spcPct val="150000"/>
              </a:lnSpc>
            </a:pPr>
            <a:r>
              <a:rPr lang="en-US" b="1" dirty="0"/>
              <a:t>Benchmark 2: Model Training/building</a:t>
            </a:r>
            <a:endParaRPr lang="en-US" dirty="0"/>
          </a:p>
          <a:p>
            <a:pPr fontAlgn="t">
              <a:lnSpc>
                <a:spcPct val="150000"/>
              </a:lnSpc>
            </a:pPr>
            <a:r>
              <a:rPr lang="en-US" b="1" dirty="0"/>
              <a:t>Benchmark 3: Testing, Prediction &amp; validation</a:t>
            </a:r>
            <a:endParaRPr lang="en-US" dirty="0"/>
          </a:p>
          <a:p>
            <a:pPr fontAlgn="t">
              <a:lnSpc>
                <a:spcPct val="150000"/>
              </a:lnSpc>
            </a:pPr>
            <a:r>
              <a:rPr lang="en-US" b="1" dirty="0"/>
              <a:t>Benchmark 4: Parameter Tuning</a:t>
            </a:r>
            <a:endParaRPr lang="en-US" dirty="0"/>
          </a:p>
          <a:p>
            <a:pPr fontAlgn="t">
              <a:lnSpc>
                <a:spcPct val="150000"/>
              </a:lnSpc>
            </a:pPr>
            <a:r>
              <a:rPr lang="en-US" b="1" dirty="0"/>
              <a:t>Benchmark 5: GUI Works</a:t>
            </a:r>
            <a:endParaRPr lang="en-US" dirty="0"/>
          </a:p>
          <a:p>
            <a:endParaRPr lang="en-US" b="1" dirty="0"/>
          </a:p>
        </p:txBody>
      </p:sp>
    </p:spTree>
    <p:extLst>
      <p:ext uri="{BB962C8B-B14F-4D97-AF65-F5344CB8AC3E}">
        <p14:creationId xmlns:p14="http://schemas.microsoft.com/office/powerpoint/2010/main" val="30020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F521-0EFC-2F4C-A55F-EEE969922C61}"/>
              </a:ext>
            </a:extLst>
          </p:cNvPr>
          <p:cNvSpPr>
            <a:spLocks noGrp="1"/>
          </p:cNvSpPr>
          <p:nvPr>
            <p:ph type="title"/>
          </p:nvPr>
        </p:nvSpPr>
        <p:spPr>
          <a:xfrm>
            <a:off x="1158474" y="126327"/>
            <a:ext cx="4191291" cy="3212654"/>
          </a:xfrm>
          <a:noFill/>
          <a:ln>
            <a:solidFill>
              <a:schemeClr val="bg1"/>
            </a:solidFill>
          </a:ln>
        </p:spPr>
        <p:txBody>
          <a:bodyPr vert="horz" lIns="274320" tIns="182880" rIns="274320" bIns="182880" rtlCol="0" anchor="ctr" anchorCtr="1">
            <a:normAutofit/>
          </a:bodyPr>
          <a:lstStyle/>
          <a:p>
            <a:r>
              <a:rPr lang="en-US" dirty="0">
                <a:solidFill>
                  <a:schemeClr val="tx1">
                    <a:lumMod val="95000"/>
                    <a:lumOff val="5000"/>
                  </a:schemeClr>
                </a:solidFill>
              </a:rPr>
              <a:t>Grading </a:t>
            </a:r>
            <a:r>
              <a:rPr lang="en-US" dirty="0">
                <a:solidFill>
                  <a:srgbClr val="FF0000"/>
                </a:solidFill>
              </a:rPr>
              <a:t>scheme</a:t>
            </a:r>
          </a:p>
        </p:txBody>
      </p:sp>
      <p:graphicFrame>
        <p:nvGraphicFramePr>
          <p:cNvPr id="6" name="Table 5">
            <a:extLst>
              <a:ext uri="{FF2B5EF4-FFF2-40B4-BE49-F238E27FC236}">
                <a16:creationId xmlns:a16="http://schemas.microsoft.com/office/drawing/2014/main" id="{50593D88-E51A-964C-AD13-3F0479C7D1FE}"/>
              </a:ext>
            </a:extLst>
          </p:cNvPr>
          <p:cNvGraphicFramePr>
            <a:graphicFrameLocks noGrp="1"/>
          </p:cNvGraphicFramePr>
          <p:nvPr>
            <p:extLst>
              <p:ext uri="{D42A27DB-BD31-4B8C-83A1-F6EECF244321}">
                <p14:modId xmlns:p14="http://schemas.microsoft.com/office/powerpoint/2010/main" val="2478909693"/>
              </p:ext>
            </p:extLst>
          </p:nvPr>
        </p:nvGraphicFramePr>
        <p:xfrm>
          <a:off x="5700909" y="643467"/>
          <a:ext cx="5444477" cy="5830297"/>
        </p:xfrm>
        <a:graphic>
          <a:graphicData uri="http://schemas.openxmlformats.org/drawingml/2006/table">
            <a:tbl>
              <a:tblPr firstRow="1" firstCol="1" bandRow="1">
                <a:tableStyleId>{5C22544A-7EE6-4342-B048-85BDC9FD1C3A}</a:tableStyleId>
              </a:tblPr>
              <a:tblGrid>
                <a:gridCol w="3379232">
                  <a:extLst>
                    <a:ext uri="{9D8B030D-6E8A-4147-A177-3AD203B41FA5}">
                      <a16:colId xmlns:a16="http://schemas.microsoft.com/office/drawing/2014/main" val="1961520875"/>
                    </a:ext>
                  </a:extLst>
                </a:gridCol>
                <a:gridCol w="2065245">
                  <a:extLst>
                    <a:ext uri="{9D8B030D-6E8A-4147-A177-3AD203B41FA5}">
                      <a16:colId xmlns:a16="http://schemas.microsoft.com/office/drawing/2014/main" val="625487470"/>
                    </a:ext>
                  </a:extLst>
                </a:gridCol>
              </a:tblGrid>
              <a:tr h="485604">
                <a:tc>
                  <a:txBody>
                    <a:bodyPr/>
                    <a:lstStyle/>
                    <a:p>
                      <a:pPr marL="0" marR="0" algn="l">
                        <a:lnSpc>
                          <a:spcPct val="200000"/>
                        </a:lnSpc>
                        <a:spcBef>
                          <a:spcPts val="0"/>
                        </a:spcBef>
                        <a:spcAft>
                          <a:spcPts val="800"/>
                        </a:spcAft>
                      </a:pPr>
                      <a:r>
                        <a:rPr lang="en-US" sz="1600">
                          <a:effectLst/>
                        </a:rPr>
                        <a:t>Benchmark Specification</a:t>
                      </a:r>
                      <a:endParaRPr lang="en-US" sz="160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tc>
                  <a:txBody>
                    <a:bodyPr/>
                    <a:lstStyle/>
                    <a:p>
                      <a:pPr marL="0" marR="0" algn="l">
                        <a:lnSpc>
                          <a:spcPct val="200000"/>
                        </a:lnSpc>
                        <a:spcBef>
                          <a:spcPts val="0"/>
                        </a:spcBef>
                        <a:spcAft>
                          <a:spcPts val="800"/>
                        </a:spcAft>
                      </a:pPr>
                      <a:r>
                        <a:rPr lang="en-US" sz="1600">
                          <a:effectLst/>
                        </a:rPr>
                        <a:t>Grade Percentage</a:t>
                      </a:r>
                      <a:endParaRPr lang="en-US" sz="160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extLst>
                  <a:ext uri="{0D108BD9-81ED-4DB2-BD59-A6C34878D82A}">
                    <a16:rowId xmlns:a16="http://schemas.microsoft.com/office/drawing/2014/main" val="2529309858"/>
                  </a:ext>
                </a:extLst>
              </a:tr>
              <a:tr h="988347">
                <a:tc>
                  <a:txBody>
                    <a:bodyPr/>
                    <a:lstStyle/>
                    <a:p>
                      <a:pPr marL="0" marR="0" algn="l">
                        <a:lnSpc>
                          <a:spcPct val="200000"/>
                        </a:lnSpc>
                        <a:spcBef>
                          <a:spcPts val="0"/>
                        </a:spcBef>
                        <a:spcAft>
                          <a:spcPts val="800"/>
                        </a:spcAft>
                      </a:pPr>
                      <a:r>
                        <a:rPr lang="en-US" sz="1600">
                          <a:effectLst/>
                        </a:rPr>
                        <a:t>Benchmark 1: Data Preprocessing</a:t>
                      </a:r>
                      <a:endParaRPr lang="en-US" sz="160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tc>
                  <a:txBody>
                    <a:bodyPr/>
                    <a:lstStyle/>
                    <a:p>
                      <a:pPr marL="0" marR="0" algn="l">
                        <a:lnSpc>
                          <a:spcPct val="200000"/>
                        </a:lnSpc>
                        <a:spcBef>
                          <a:spcPts val="0"/>
                        </a:spcBef>
                        <a:spcAft>
                          <a:spcPts val="800"/>
                        </a:spcAft>
                      </a:pPr>
                      <a:r>
                        <a:rPr lang="en-US" sz="1600">
                          <a:effectLst/>
                        </a:rPr>
                        <a:t>20%</a:t>
                      </a:r>
                      <a:endParaRPr lang="en-US" sz="160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extLst>
                  <a:ext uri="{0D108BD9-81ED-4DB2-BD59-A6C34878D82A}">
                    <a16:rowId xmlns:a16="http://schemas.microsoft.com/office/drawing/2014/main" val="1758295854"/>
                  </a:ext>
                </a:extLst>
              </a:tr>
              <a:tr h="988347">
                <a:tc>
                  <a:txBody>
                    <a:bodyPr/>
                    <a:lstStyle/>
                    <a:p>
                      <a:pPr marL="0" marR="0" algn="l">
                        <a:lnSpc>
                          <a:spcPct val="200000"/>
                        </a:lnSpc>
                        <a:spcBef>
                          <a:spcPts val="0"/>
                        </a:spcBef>
                        <a:spcAft>
                          <a:spcPts val="800"/>
                        </a:spcAft>
                      </a:pPr>
                      <a:r>
                        <a:rPr lang="en-US" sz="1600">
                          <a:effectLst/>
                        </a:rPr>
                        <a:t>Benchmark 2: Model Training/building</a:t>
                      </a:r>
                      <a:endParaRPr lang="en-US" sz="160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tc>
                  <a:txBody>
                    <a:bodyPr/>
                    <a:lstStyle/>
                    <a:p>
                      <a:pPr marL="0" marR="0" algn="l">
                        <a:lnSpc>
                          <a:spcPct val="200000"/>
                        </a:lnSpc>
                        <a:spcBef>
                          <a:spcPts val="0"/>
                        </a:spcBef>
                        <a:spcAft>
                          <a:spcPts val="800"/>
                        </a:spcAft>
                      </a:pPr>
                      <a:r>
                        <a:rPr lang="en-US" sz="1600">
                          <a:effectLst/>
                        </a:rPr>
                        <a:t>20%</a:t>
                      </a:r>
                      <a:endParaRPr lang="en-US" sz="160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extLst>
                  <a:ext uri="{0D108BD9-81ED-4DB2-BD59-A6C34878D82A}">
                    <a16:rowId xmlns:a16="http://schemas.microsoft.com/office/drawing/2014/main" val="4155156341"/>
                  </a:ext>
                </a:extLst>
              </a:tr>
              <a:tr h="988347">
                <a:tc>
                  <a:txBody>
                    <a:bodyPr/>
                    <a:lstStyle/>
                    <a:p>
                      <a:pPr marL="0" marR="0" algn="l">
                        <a:lnSpc>
                          <a:spcPct val="200000"/>
                        </a:lnSpc>
                        <a:spcBef>
                          <a:spcPts val="0"/>
                        </a:spcBef>
                        <a:spcAft>
                          <a:spcPts val="800"/>
                        </a:spcAft>
                      </a:pPr>
                      <a:r>
                        <a:rPr lang="en-US" sz="1600">
                          <a:effectLst/>
                        </a:rPr>
                        <a:t>Benchmark 3: Testing, Prediction &amp; validation</a:t>
                      </a:r>
                      <a:endParaRPr lang="en-US" sz="160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tc>
                  <a:txBody>
                    <a:bodyPr/>
                    <a:lstStyle/>
                    <a:p>
                      <a:pPr marL="0" marR="0" algn="l">
                        <a:lnSpc>
                          <a:spcPct val="200000"/>
                        </a:lnSpc>
                        <a:spcBef>
                          <a:spcPts val="0"/>
                        </a:spcBef>
                        <a:spcAft>
                          <a:spcPts val="800"/>
                        </a:spcAft>
                      </a:pPr>
                      <a:r>
                        <a:rPr lang="en-US" sz="1600">
                          <a:effectLst/>
                        </a:rPr>
                        <a:t>20%</a:t>
                      </a:r>
                      <a:endParaRPr lang="en-US" sz="160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extLst>
                  <a:ext uri="{0D108BD9-81ED-4DB2-BD59-A6C34878D82A}">
                    <a16:rowId xmlns:a16="http://schemas.microsoft.com/office/drawing/2014/main" val="4010993183"/>
                  </a:ext>
                </a:extLst>
              </a:tr>
              <a:tr h="485604">
                <a:tc>
                  <a:txBody>
                    <a:bodyPr/>
                    <a:lstStyle/>
                    <a:p>
                      <a:pPr marL="0" marR="0" algn="l">
                        <a:lnSpc>
                          <a:spcPct val="200000"/>
                        </a:lnSpc>
                        <a:spcBef>
                          <a:spcPts val="0"/>
                        </a:spcBef>
                        <a:spcAft>
                          <a:spcPts val="800"/>
                        </a:spcAft>
                      </a:pPr>
                      <a:r>
                        <a:rPr lang="en-US" sz="1600">
                          <a:effectLst/>
                        </a:rPr>
                        <a:t>Benchmark 4: Parameter Tuning</a:t>
                      </a:r>
                      <a:endParaRPr lang="en-US" sz="160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tc>
                  <a:txBody>
                    <a:bodyPr/>
                    <a:lstStyle/>
                    <a:p>
                      <a:pPr marL="0" marR="0" algn="l">
                        <a:lnSpc>
                          <a:spcPct val="200000"/>
                        </a:lnSpc>
                        <a:spcBef>
                          <a:spcPts val="0"/>
                        </a:spcBef>
                        <a:spcAft>
                          <a:spcPts val="800"/>
                        </a:spcAft>
                      </a:pPr>
                      <a:r>
                        <a:rPr lang="en-US" sz="1600">
                          <a:effectLst/>
                        </a:rPr>
                        <a:t>15%</a:t>
                      </a:r>
                      <a:endParaRPr lang="en-US" sz="160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extLst>
                  <a:ext uri="{0D108BD9-81ED-4DB2-BD59-A6C34878D82A}">
                    <a16:rowId xmlns:a16="http://schemas.microsoft.com/office/drawing/2014/main" val="4201384073"/>
                  </a:ext>
                </a:extLst>
              </a:tr>
              <a:tr h="485604">
                <a:tc>
                  <a:txBody>
                    <a:bodyPr/>
                    <a:lstStyle/>
                    <a:p>
                      <a:pPr marL="0" marR="0" algn="l">
                        <a:lnSpc>
                          <a:spcPct val="200000"/>
                        </a:lnSpc>
                        <a:spcBef>
                          <a:spcPts val="0"/>
                        </a:spcBef>
                        <a:spcAft>
                          <a:spcPts val="800"/>
                        </a:spcAft>
                      </a:pPr>
                      <a:r>
                        <a:rPr lang="en-US" sz="1600" dirty="0">
                          <a:effectLst/>
                        </a:rPr>
                        <a:t>Benchmark 5: GUI Works</a:t>
                      </a:r>
                      <a:endParaRPr lang="en-US" sz="1600" dirty="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tc>
                  <a:txBody>
                    <a:bodyPr/>
                    <a:lstStyle/>
                    <a:p>
                      <a:pPr marL="0" marR="0" algn="l">
                        <a:lnSpc>
                          <a:spcPct val="200000"/>
                        </a:lnSpc>
                        <a:spcBef>
                          <a:spcPts val="0"/>
                        </a:spcBef>
                        <a:spcAft>
                          <a:spcPts val="800"/>
                        </a:spcAft>
                      </a:pPr>
                      <a:r>
                        <a:rPr lang="en-US" sz="1600">
                          <a:effectLst/>
                        </a:rPr>
                        <a:t>15%</a:t>
                      </a:r>
                      <a:endParaRPr lang="en-US" sz="160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extLst>
                  <a:ext uri="{0D108BD9-81ED-4DB2-BD59-A6C34878D82A}">
                    <a16:rowId xmlns:a16="http://schemas.microsoft.com/office/drawing/2014/main" val="656170865"/>
                  </a:ext>
                </a:extLst>
              </a:tr>
              <a:tr h="988347">
                <a:tc>
                  <a:txBody>
                    <a:bodyPr/>
                    <a:lstStyle/>
                    <a:p>
                      <a:pPr marL="0" marR="0" algn="l">
                        <a:lnSpc>
                          <a:spcPct val="200000"/>
                        </a:lnSpc>
                        <a:spcBef>
                          <a:spcPts val="0"/>
                        </a:spcBef>
                        <a:spcAft>
                          <a:spcPts val="800"/>
                        </a:spcAft>
                      </a:pPr>
                      <a:r>
                        <a:rPr lang="en-US" sz="1600" dirty="0">
                          <a:effectLst/>
                        </a:rPr>
                        <a:t>Presentation</a:t>
                      </a:r>
                      <a:endParaRPr lang="en-US" sz="1600" dirty="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tc>
                  <a:txBody>
                    <a:bodyPr/>
                    <a:lstStyle/>
                    <a:p>
                      <a:pPr marL="0" marR="0" algn="l">
                        <a:lnSpc>
                          <a:spcPct val="200000"/>
                        </a:lnSpc>
                        <a:spcBef>
                          <a:spcPts val="0"/>
                        </a:spcBef>
                        <a:spcAft>
                          <a:spcPts val="800"/>
                        </a:spcAft>
                      </a:pPr>
                      <a:r>
                        <a:rPr lang="en-US" sz="1600" dirty="0">
                          <a:effectLst/>
                        </a:rPr>
                        <a:t>10%</a:t>
                      </a:r>
                      <a:endParaRPr lang="en-US" sz="1600" dirty="0">
                        <a:effectLst/>
                        <a:latin typeface="Calibri" panose="020F0502020204030204" pitchFamily="34" charset="0"/>
                        <a:ea typeface="Calibri" panose="020F0502020204030204" pitchFamily="34" charset="0"/>
                        <a:cs typeface="Myanmar Text" panose="020B0502040204020203" pitchFamily="34" charset="0"/>
                      </a:endParaRPr>
                    </a:p>
                  </a:txBody>
                  <a:tcPr marL="102834" marR="102834" marT="0" marB="0"/>
                </a:tc>
                <a:extLst>
                  <a:ext uri="{0D108BD9-81ED-4DB2-BD59-A6C34878D82A}">
                    <a16:rowId xmlns:a16="http://schemas.microsoft.com/office/drawing/2014/main" val="978121855"/>
                  </a:ext>
                </a:extLst>
              </a:tr>
            </a:tbl>
          </a:graphicData>
        </a:graphic>
      </p:graphicFrame>
    </p:spTree>
    <p:extLst>
      <p:ext uri="{BB962C8B-B14F-4D97-AF65-F5344CB8AC3E}">
        <p14:creationId xmlns:p14="http://schemas.microsoft.com/office/powerpoint/2010/main" val="365221403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9E1763-160B-F84C-AFAB-371ACFE8438B}"/>
              </a:ext>
            </a:extLst>
          </p:cNvPr>
          <p:cNvSpPr/>
          <p:nvPr/>
        </p:nvSpPr>
        <p:spPr>
          <a:xfrm>
            <a:off x="959005" y="1159727"/>
            <a:ext cx="10606668" cy="5695470"/>
          </a:xfrm>
          <a:prstGeom prst="rect">
            <a:avLst/>
          </a:prstGeom>
        </p:spPr>
        <p:txBody>
          <a:bodyPr wrap="square">
            <a:spAutoFit/>
          </a:bodyPr>
          <a:lstStyle/>
          <a:p>
            <a:pPr marL="342900" marR="0" lvl="0" indent="-342900">
              <a:lnSpc>
                <a:spcPct val="150000"/>
              </a:lnSpc>
              <a:spcBef>
                <a:spcPts val="0"/>
              </a:spcBef>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original proposal and presentation file(s) (from CSC 520) </a:t>
            </a:r>
            <a:endParaRPr lang="en-US" sz="1600" dirty="0">
              <a:latin typeface="Calibri" panose="020F0502020204030204" pitchFamily="34" charset="0"/>
              <a:ea typeface="Calibri" panose="020F0502020204030204" pitchFamily="34" charset="0"/>
              <a:cs typeface="Myanmar Text" panose="020B0502040204020203" pitchFamily="34"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amendments to the proposal (approved by the project supervisor) </a:t>
            </a:r>
            <a:endParaRPr lang="en-US" sz="1600" dirty="0">
              <a:latin typeface="Times New Roman" panose="02020603050405020304" pitchFamily="18" charset="0"/>
              <a:ea typeface="Times New Roman" panose="02020603050405020304" pitchFamily="18"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system architecture diagram(s) / Flow Charts etc.</a:t>
            </a:r>
            <a:endParaRPr lang="en-US" sz="1600" dirty="0">
              <a:latin typeface="Times New Roman" panose="02020603050405020304" pitchFamily="18" charset="0"/>
              <a:ea typeface="Times New Roman" panose="02020603050405020304" pitchFamily="18"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related working source code </a:t>
            </a:r>
            <a:endParaRPr lang="en-US" sz="1600" dirty="0">
              <a:latin typeface="Times New Roman" panose="02020603050405020304" pitchFamily="18" charset="0"/>
              <a:ea typeface="Times New Roman" panose="02020603050405020304" pitchFamily="18"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documentation of project functionality (test results, screenshots, video capture of project execution, etc.) </a:t>
            </a:r>
            <a:endParaRPr lang="en-US" sz="1600" dirty="0">
              <a:latin typeface="Times New Roman" panose="02020603050405020304" pitchFamily="18" charset="0"/>
              <a:ea typeface="Times New Roman" panose="02020603050405020304" pitchFamily="18"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sample output (screen shots and/or reports) </a:t>
            </a:r>
            <a:endParaRPr lang="en-US" sz="1600" dirty="0">
              <a:latin typeface="Times New Roman" panose="02020603050405020304" pitchFamily="18" charset="0"/>
              <a:ea typeface="Times New Roman" panose="02020603050405020304" pitchFamily="18"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 executables </a:t>
            </a:r>
            <a:endParaRPr lang="en-US" sz="1600" dirty="0">
              <a:latin typeface="Times New Roman" panose="02020603050405020304" pitchFamily="18" charset="0"/>
              <a:ea typeface="Times New Roman" panose="02020603050405020304" pitchFamily="18"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presentation documents (used to support the presentation of the completed CSC 521 project), including </a:t>
            </a:r>
            <a:endParaRPr lang="en-US" sz="1600" dirty="0">
              <a:latin typeface="Times New Roman" panose="02020603050405020304" pitchFamily="18" charset="0"/>
              <a:ea typeface="Times New Roman" panose="02020603050405020304" pitchFamily="18"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presentation file(s) </a:t>
            </a:r>
            <a:endParaRPr lang="en-US" sz="1600" dirty="0">
              <a:latin typeface="Times New Roman" panose="02020603050405020304" pitchFamily="18" charset="0"/>
              <a:ea typeface="Times New Roman" panose="02020603050405020304" pitchFamily="18"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project journal: a narrative of the progress of the project, in clear, concise English, including any problems encountered and how said problems were addressed </a:t>
            </a:r>
            <a:endParaRPr lang="en-US" sz="1600" dirty="0">
              <a:latin typeface="Times New Roman" panose="02020603050405020304" pitchFamily="18" charset="0"/>
              <a:ea typeface="Times New Roman" panose="02020603050405020304" pitchFamily="18"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project </a:t>
            </a:r>
            <a:r>
              <a:rPr lang="en-US" sz="1600" i="1" dirty="0">
                <a:latin typeface="Calibri" panose="020F0502020204030204" pitchFamily="34" charset="0"/>
                <a:ea typeface="Times New Roman" panose="02020603050405020304" pitchFamily="18" charset="0"/>
              </a:rPr>
              <a:t>postmortem</a:t>
            </a:r>
            <a:r>
              <a:rPr lang="en-US" sz="1600" dirty="0">
                <a:latin typeface="Calibri" panose="020F0502020204030204" pitchFamily="34" charset="0"/>
                <a:ea typeface="Times New Roman" panose="02020603050405020304" pitchFamily="18" charset="0"/>
              </a:rPr>
              <a:t>: a summary of what was learned from the project </a:t>
            </a:r>
            <a:endParaRPr lang="en-US" sz="1600" dirty="0">
              <a:latin typeface="Times New Roman" panose="02020603050405020304" pitchFamily="18" charset="0"/>
              <a:ea typeface="Times New Roman" panose="02020603050405020304" pitchFamily="18"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Project Journal</a:t>
            </a:r>
            <a:endParaRPr lang="en-US" sz="1600" dirty="0">
              <a:latin typeface="Times New Roman" panose="02020603050405020304" pitchFamily="18" charset="0"/>
              <a:ea typeface="Times New Roman" panose="02020603050405020304" pitchFamily="18"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Lists of incomplete proposals and reasons documents</a:t>
            </a:r>
            <a:endParaRPr lang="en-US" sz="1600" dirty="0">
              <a:latin typeface="Times New Roman" panose="02020603050405020304" pitchFamily="18" charset="0"/>
              <a:ea typeface="Times New Roman" panose="02020603050405020304" pitchFamily="18" charset="0"/>
            </a:endParaRPr>
          </a:p>
          <a:p>
            <a:pPr marL="342900" marR="0" lvl="0" indent="-342900">
              <a:lnSpc>
                <a:spcPct val="150000"/>
              </a:lnSpc>
              <a:buFont typeface="Arial" panose="020B0604020202020204" pitchFamily="34" charset="0"/>
              <a:buChar char="•"/>
            </a:pPr>
            <a:r>
              <a:rPr lang="en-US" sz="1600" dirty="0">
                <a:latin typeface="Calibri" panose="020F0502020204030204" pitchFamily="34" charset="0"/>
                <a:ea typeface="Times New Roman" panose="02020603050405020304" pitchFamily="18" charset="0"/>
              </a:rPr>
              <a:t>User manual</a:t>
            </a:r>
            <a:endParaRPr lang="en-US" sz="16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0DA7B656-F6FA-ED4B-A7C4-6AECF6C4E2E9}"/>
              </a:ext>
            </a:extLst>
          </p:cNvPr>
          <p:cNvSpPr/>
          <p:nvPr/>
        </p:nvSpPr>
        <p:spPr>
          <a:xfrm>
            <a:off x="5734184" y="278109"/>
            <a:ext cx="2832827" cy="630942"/>
          </a:xfrm>
          <a:prstGeom prst="rect">
            <a:avLst/>
          </a:prstGeom>
        </p:spPr>
        <p:txBody>
          <a:bodyPr wrap="none">
            <a:spAutoFit/>
          </a:bodyPr>
          <a:lstStyle/>
          <a:p>
            <a:r>
              <a:rPr lang="en-US" sz="3500" dirty="0"/>
              <a:t>Deliverables</a:t>
            </a:r>
          </a:p>
        </p:txBody>
      </p:sp>
    </p:spTree>
    <p:extLst>
      <p:ext uri="{BB962C8B-B14F-4D97-AF65-F5344CB8AC3E}">
        <p14:creationId xmlns:p14="http://schemas.microsoft.com/office/powerpoint/2010/main" val="1870374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A66E3A-67E1-EE4B-A5C3-075D9C4EEB31}"/>
              </a:ext>
            </a:extLst>
          </p:cNvPr>
          <p:cNvSpPr txBox="1"/>
          <p:nvPr/>
        </p:nvSpPr>
        <p:spPr>
          <a:xfrm>
            <a:off x="5241073" y="992458"/>
            <a:ext cx="4215161" cy="369332"/>
          </a:xfrm>
          <a:prstGeom prst="rect">
            <a:avLst/>
          </a:prstGeom>
          <a:noFill/>
        </p:spPr>
        <p:txBody>
          <a:bodyPr wrap="square" rtlCol="0">
            <a:spAutoFit/>
          </a:bodyPr>
          <a:lstStyle/>
          <a:p>
            <a:r>
              <a:rPr lang="en-US" dirty="0"/>
              <a:t>REFERENCES</a:t>
            </a:r>
          </a:p>
        </p:txBody>
      </p:sp>
      <p:sp>
        <p:nvSpPr>
          <p:cNvPr id="3" name="TextBox 2">
            <a:extLst>
              <a:ext uri="{FF2B5EF4-FFF2-40B4-BE49-F238E27FC236}">
                <a16:creationId xmlns:a16="http://schemas.microsoft.com/office/drawing/2014/main" id="{985AC74A-0AAC-884A-93DD-3EC68FAFC753}"/>
              </a:ext>
            </a:extLst>
          </p:cNvPr>
          <p:cNvSpPr txBox="1"/>
          <p:nvPr/>
        </p:nvSpPr>
        <p:spPr>
          <a:xfrm>
            <a:off x="1193180" y="1851103"/>
            <a:ext cx="9590049" cy="3139321"/>
          </a:xfrm>
          <a:prstGeom prst="rect">
            <a:avLst/>
          </a:prstGeom>
          <a:noFill/>
        </p:spPr>
        <p:txBody>
          <a:bodyPr wrap="square" rtlCol="0">
            <a:spAutoFit/>
          </a:bodyPr>
          <a:lstStyle/>
          <a:p>
            <a:r>
              <a:rPr lang="en-US" dirty="0">
                <a:hlinkClick r:id="rId2"/>
              </a:rPr>
              <a:t>https://data.boston.gov/dataset/crime-incident-reports-august-2015-to-date-source-new-system</a:t>
            </a:r>
            <a:endParaRPr lang="en-US" dirty="0"/>
          </a:p>
          <a:p>
            <a:endParaRPr lang="en-US" dirty="0"/>
          </a:p>
          <a:p>
            <a:r>
              <a:rPr lang="en-US" dirty="0">
                <a:hlinkClick r:id="rId3"/>
              </a:rPr>
              <a:t>https://www.jeremyjordan.me/ml-projects-guide/</a:t>
            </a:r>
            <a:endParaRPr lang="en-US" dirty="0"/>
          </a:p>
          <a:p>
            <a:endParaRPr lang="en-US" dirty="0"/>
          </a:p>
          <a:p>
            <a:r>
              <a:rPr lang="en-US" dirty="0">
                <a:hlinkClick r:id="rId4"/>
              </a:rPr>
              <a:t>https://www.kdnuggets.com/2018/11/machine-learning-classification-dataset-based-pictorial.html</a:t>
            </a:r>
            <a:endParaRPr lang="en-US" dirty="0"/>
          </a:p>
          <a:p>
            <a:endParaRPr lang="en-US" dirty="0"/>
          </a:p>
          <a:p>
            <a:r>
              <a:rPr lang="en-US" dirty="0">
                <a:hlinkClick r:id="rId5"/>
              </a:rPr>
              <a:t>https://www.tensorflow.org/learn</a:t>
            </a:r>
            <a:endParaRPr lang="en-US" dirty="0"/>
          </a:p>
          <a:p>
            <a:endParaRPr lang="en-US" dirty="0"/>
          </a:p>
          <a:p>
            <a:r>
              <a:rPr lang="en-US" dirty="0"/>
              <a:t>https://</a:t>
            </a:r>
            <a:r>
              <a:rPr lang="en-US" dirty="0" err="1"/>
              <a:t>docs.anaconda.com</a:t>
            </a:r>
            <a:r>
              <a:rPr lang="en-US" dirty="0"/>
              <a:t>/anaconda/navigator/</a:t>
            </a:r>
            <a:r>
              <a:rPr lang="en-US" dirty="0" err="1"/>
              <a:t>index.html</a:t>
            </a:r>
            <a:endParaRPr lang="en-US" dirty="0"/>
          </a:p>
        </p:txBody>
      </p:sp>
    </p:spTree>
    <p:extLst>
      <p:ext uri="{BB962C8B-B14F-4D97-AF65-F5344CB8AC3E}">
        <p14:creationId xmlns:p14="http://schemas.microsoft.com/office/powerpoint/2010/main" val="224946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9C2633-4AF7-7641-9009-19EAFC409E71}"/>
              </a:ext>
            </a:extLst>
          </p:cNvPr>
          <p:cNvPicPr>
            <a:picLocks noChangeAspect="1"/>
          </p:cNvPicPr>
          <p:nvPr/>
        </p:nvPicPr>
        <p:blipFill>
          <a:blip r:embed="rId2"/>
          <a:stretch>
            <a:fillRect/>
          </a:stretch>
        </p:blipFill>
        <p:spPr>
          <a:xfrm>
            <a:off x="3392456" y="1342259"/>
            <a:ext cx="6184900" cy="3810000"/>
          </a:xfrm>
          <a:prstGeom prst="rect">
            <a:avLst/>
          </a:prstGeom>
        </p:spPr>
      </p:pic>
    </p:spTree>
    <p:extLst>
      <p:ext uri="{BB962C8B-B14F-4D97-AF65-F5344CB8AC3E}">
        <p14:creationId xmlns:p14="http://schemas.microsoft.com/office/powerpoint/2010/main" val="395699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615C-BD6C-6B40-9E26-AFE5D09D1EC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811347C-8348-1648-BE68-C75CD60755D1}"/>
              </a:ext>
            </a:extLst>
          </p:cNvPr>
          <p:cNvSpPr>
            <a:spLocks noGrp="1"/>
          </p:cNvSpPr>
          <p:nvPr>
            <p:ph idx="1"/>
          </p:nvPr>
        </p:nvSpPr>
        <p:spPr>
          <a:xfrm>
            <a:off x="685800" y="2057402"/>
            <a:ext cx="10820400" cy="4161284"/>
          </a:xfrm>
        </p:spPr>
        <p:txBody>
          <a:bodyPr>
            <a:normAutofit/>
          </a:bodyPr>
          <a:lstStyle/>
          <a:p>
            <a:r>
              <a:rPr lang="en-US" dirty="0"/>
              <a:t>Student Objectives</a:t>
            </a:r>
          </a:p>
          <a:p>
            <a:r>
              <a:rPr lang="en-US" dirty="0"/>
              <a:t>Problem Specification</a:t>
            </a:r>
          </a:p>
          <a:p>
            <a:r>
              <a:rPr lang="en-US" dirty="0"/>
              <a:t>Solution Process &amp; Design</a:t>
            </a:r>
          </a:p>
          <a:p>
            <a:r>
              <a:rPr lang="en-US" dirty="0"/>
              <a:t>Proposed and Final UI Mockups</a:t>
            </a:r>
          </a:p>
          <a:p>
            <a:r>
              <a:rPr lang="en-US" dirty="0"/>
              <a:t>Tools List</a:t>
            </a:r>
          </a:p>
          <a:p>
            <a:r>
              <a:rPr lang="en-US" dirty="0"/>
              <a:t>Time Schedule</a:t>
            </a:r>
          </a:p>
          <a:p>
            <a:r>
              <a:rPr lang="en-US" dirty="0"/>
              <a:t>Grading Scheme</a:t>
            </a:r>
          </a:p>
          <a:p>
            <a:r>
              <a:rPr lang="en-US" dirty="0"/>
              <a:t>Deliverables </a:t>
            </a:r>
          </a:p>
          <a:p>
            <a:r>
              <a:rPr lang="en-US" dirty="0"/>
              <a:t>References</a:t>
            </a:r>
          </a:p>
        </p:txBody>
      </p:sp>
    </p:spTree>
    <p:extLst>
      <p:ext uri="{BB962C8B-B14F-4D97-AF65-F5344CB8AC3E}">
        <p14:creationId xmlns:p14="http://schemas.microsoft.com/office/powerpoint/2010/main" val="281026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B1ED-2ACE-F849-AE62-8AE47AB7F04D}"/>
              </a:ext>
            </a:extLst>
          </p:cNvPr>
          <p:cNvSpPr>
            <a:spLocks noGrp="1"/>
          </p:cNvSpPr>
          <p:nvPr>
            <p:ph type="title"/>
          </p:nvPr>
        </p:nvSpPr>
        <p:spPr>
          <a:xfrm>
            <a:off x="1024495" y="1124701"/>
            <a:ext cx="10146186" cy="681239"/>
          </a:xfrm>
        </p:spPr>
        <p:txBody>
          <a:bodyPr>
            <a:normAutofit/>
          </a:bodyPr>
          <a:lstStyle/>
          <a:p>
            <a:r>
              <a:rPr lang="en-US" dirty="0"/>
              <a:t>Student Objectives</a:t>
            </a:r>
          </a:p>
        </p:txBody>
      </p:sp>
      <p:sp>
        <p:nvSpPr>
          <p:cNvPr id="3" name="Text Placeholder 2">
            <a:extLst>
              <a:ext uri="{FF2B5EF4-FFF2-40B4-BE49-F238E27FC236}">
                <a16:creationId xmlns:a16="http://schemas.microsoft.com/office/drawing/2014/main" id="{CDD206F3-22CD-4B40-BC2A-893257E86C2C}"/>
              </a:ext>
            </a:extLst>
          </p:cNvPr>
          <p:cNvSpPr>
            <a:spLocks noGrp="1"/>
          </p:cNvSpPr>
          <p:nvPr>
            <p:ph type="body" sz="half" idx="2"/>
          </p:nvPr>
        </p:nvSpPr>
        <p:spPr>
          <a:xfrm>
            <a:off x="1023673" y="2225944"/>
            <a:ext cx="10144654" cy="2842260"/>
          </a:xfrm>
        </p:spPr>
        <p:txBody>
          <a:bodyPr/>
          <a:lstStyle/>
          <a:p>
            <a:pPr marL="285750" indent="-285750">
              <a:buFont typeface="Arial" panose="020B0604020202020204" pitchFamily="34" charset="0"/>
              <a:buChar char="•"/>
            </a:pPr>
            <a:r>
              <a:rPr lang="en-US" dirty="0"/>
              <a:t>Demonstrate knowledge learnt in Machine Learning &amp; related courses</a:t>
            </a:r>
          </a:p>
          <a:p>
            <a:pPr marL="285750" indent="-285750">
              <a:buFont typeface="Arial" panose="020B0604020202020204" pitchFamily="34" charset="0"/>
              <a:buChar char="•"/>
            </a:pPr>
            <a:r>
              <a:rPr lang="en-US" dirty="0"/>
              <a:t>Gain skills and experience in Machine Learning applications, i.e., Data Pre-processing, Feature selection, Tuning the model etc.</a:t>
            </a:r>
          </a:p>
          <a:p>
            <a:pPr marL="285750" indent="-285750">
              <a:buFont typeface="Arial" panose="020B0604020202020204" pitchFamily="34" charset="0"/>
              <a:buChar char="•"/>
            </a:pPr>
            <a:r>
              <a:rPr lang="en-US" dirty="0"/>
              <a:t>Develop problem solving skills</a:t>
            </a:r>
          </a:p>
          <a:p>
            <a:pPr marL="285750" indent="-285750">
              <a:buFont typeface="Arial" panose="020B0604020202020204" pitchFamily="34" charset="0"/>
              <a:buChar char="•"/>
            </a:pPr>
            <a:r>
              <a:rPr lang="en-US" dirty="0"/>
              <a:t>Get more experience with using Python libraries </a:t>
            </a:r>
          </a:p>
          <a:p>
            <a:pPr marL="285750" indent="-285750">
              <a:buFont typeface="Arial" panose="020B0604020202020204" pitchFamily="34" charset="0"/>
              <a:buChar char="•"/>
            </a:pPr>
            <a:r>
              <a:rPr lang="en-US" dirty="0"/>
              <a:t>Enhance Python programming skills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4162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EB87-2D1F-F248-8C66-2C113113E451}"/>
              </a:ext>
            </a:extLst>
          </p:cNvPr>
          <p:cNvSpPr>
            <a:spLocks noGrp="1"/>
          </p:cNvSpPr>
          <p:nvPr>
            <p:ph type="title"/>
          </p:nvPr>
        </p:nvSpPr>
        <p:spPr>
          <a:xfrm>
            <a:off x="2706914" y="1040145"/>
            <a:ext cx="7865165" cy="984914"/>
          </a:xfrm>
        </p:spPr>
        <p:txBody>
          <a:bodyPr>
            <a:normAutofit fontScale="90000"/>
          </a:bodyPr>
          <a:lstStyle/>
          <a:p>
            <a:r>
              <a:rPr lang="en-US" dirty="0"/>
              <a:t>Problem specification</a:t>
            </a:r>
            <a:br>
              <a:rPr lang="en-US" dirty="0"/>
            </a:br>
            <a:endParaRPr lang="en-US" dirty="0"/>
          </a:p>
        </p:txBody>
      </p:sp>
      <p:sp>
        <p:nvSpPr>
          <p:cNvPr id="4" name="TextBox 3">
            <a:extLst>
              <a:ext uri="{FF2B5EF4-FFF2-40B4-BE49-F238E27FC236}">
                <a16:creationId xmlns:a16="http://schemas.microsoft.com/office/drawing/2014/main" id="{7841390A-94A2-5B48-9C14-2011625BC000}"/>
              </a:ext>
            </a:extLst>
          </p:cNvPr>
          <p:cNvSpPr txBox="1"/>
          <p:nvPr/>
        </p:nvSpPr>
        <p:spPr>
          <a:xfrm>
            <a:off x="982980" y="2437564"/>
            <a:ext cx="10226040" cy="388298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Crimes are one of the biggest problem for every civilization in the world and most people hate crimes.</a:t>
            </a:r>
          </a:p>
          <a:p>
            <a:pPr marL="285750" indent="-285750">
              <a:lnSpc>
                <a:spcPct val="200000"/>
              </a:lnSpc>
              <a:buFont typeface="Arial" panose="020B0604020202020204" pitchFamily="34" charset="0"/>
              <a:buChar char="•"/>
            </a:pPr>
            <a:r>
              <a:rPr lang="en-US" dirty="0"/>
              <a:t>People are likely to use modern technologies to avoid high-rate crime location/area, similar to using weather forecast apps.</a:t>
            </a:r>
          </a:p>
          <a:p>
            <a:pPr marL="285750" indent="-285750">
              <a:lnSpc>
                <a:spcPct val="200000"/>
              </a:lnSpc>
              <a:buFont typeface="Arial" panose="020B0604020202020204" pitchFamily="34" charset="0"/>
              <a:buChar char="•"/>
            </a:pPr>
            <a:r>
              <a:rPr lang="en-US" dirty="0"/>
              <a:t>Main idea of this project is to determine the chances of high potential threats in individual time-frame, days of week within the Boston City Area. </a:t>
            </a:r>
          </a:p>
          <a:p>
            <a:pPr>
              <a:lnSpc>
                <a:spcPct val="200000"/>
              </a:lnSpc>
            </a:pPr>
            <a:endParaRPr lang="en-US" dirty="0"/>
          </a:p>
        </p:txBody>
      </p:sp>
    </p:spTree>
    <p:extLst>
      <p:ext uri="{BB962C8B-B14F-4D97-AF65-F5344CB8AC3E}">
        <p14:creationId xmlns:p14="http://schemas.microsoft.com/office/powerpoint/2010/main" val="254296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7D29-1104-DA42-8C26-BEC88002488C}"/>
              </a:ext>
            </a:extLst>
          </p:cNvPr>
          <p:cNvSpPr>
            <a:spLocks noGrp="1"/>
          </p:cNvSpPr>
          <p:nvPr>
            <p:ph type="title"/>
          </p:nvPr>
        </p:nvSpPr>
        <p:spPr>
          <a:xfrm>
            <a:off x="806059" y="484632"/>
            <a:ext cx="10322189" cy="1609344"/>
          </a:xfrm>
        </p:spPr>
        <p:txBody>
          <a:bodyPr>
            <a:normAutofit/>
          </a:bodyPr>
          <a:lstStyle/>
          <a:p>
            <a:r>
              <a:rPr lang="en-US" sz="3200" dirty="0"/>
              <a:t>Solution process &amp; design – Requirements Collection &amp;Analysis</a:t>
            </a:r>
          </a:p>
        </p:txBody>
      </p:sp>
      <p:sp>
        <p:nvSpPr>
          <p:cNvPr id="3" name="TextBox 2">
            <a:extLst>
              <a:ext uri="{FF2B5EF4-FFF2-40B4-BE49-F238E27FC236}">
                <a16:creationId xmlns:a16="http://schemas.microsoft.com/office/drawing/2014/main" id="{499C6E31-FEFB-6046-B935-2CD9BBC50556}"/>
              </a:ext>
            </a:extLst>
          </p:cNvPr>
          <p:cNvSpPr txBox="1"/>
          <p:nvPr/>
        </p:nvSpPr>
        <p:spPr>
          <a:xfrm>
            <a:off x="1297172" y="2232836"/>
            <a:ext cx="10481945" cy="46128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trike="sngStrike" dirty="0"/>
              <a:t>Project will have two user modes., General Public and Privilege modes. </a:t>
            </a:r>
          </a:p>
          <a:p>
            <a:pPr marL="285750" indent="-285750">
              <a:lnSpc>
                <a:spcPct val="150000"/>
              </a:lnSpc>
              <a:buFont typeface="Arial" panose="020B0604020202020204" pitchFamily="34" charset="0"/>
              <a:buChar char="•"/>
            </a:pPr>
            <a:r>
              <a:rPr lang="en-US" strike="sngStrike" dirty="0"/>
              <a:t>General public cannot have ability to update the train dataset whereas Privilege can update the train dataset(dataset is sensitive and only be allow from Boston Police dept. data website). Aside of that, both have the same functions. </a:t>
            </a:r>
            <a:r>
              <a:rPr lang="en-US" dirty="0">
                <a:solidFill>
                  <a:srgbClr val="FF0000"/>
                </a:solidFill>
              </a:rPr>
              <a:t>U According to available datasets, differences and updated solution design, the privilege mode is cancelled. </a:t>
            </a:r>
            <a:endParaRPr lang="en-US" strike="sngStrike" dirty="0"/>
          </a:p>
          <a:p>
            <a:pPr marL="285750" indent="-285750">
              <a:lnSpc>
                <a:spcPct val="150000"/>
              </a:lnSpc>
              <a:buFont typeface="Arial" panose="020B0604020202020204" pitchFamily="34" charset="0"/>
              <a:buChar char="•"/>
            </a:pPr>
            <a:r>
              <a:rPr lang="en-US" dirty="0"/>
              <a:t>The required information(input) is passed through the GUI and the trained model will predict the prediction.</a:t>
            </a:r>
          </a:p>
          <a:p>
            <a:pPr marL="285750" indent="-285750">
              <a:lnSpc>
                <a:spcPct val="150000"/>
              </a:lnSpc>
              <a:buFont typeface="Arial" panose="020B0604020202020204" pitchFamily="34" charset="0"/>
              <a:buChar char="•"/>
            </a:pPr>
            <a:r>
              <a:rPr lang="en-US" dirty="0"/>
              <a:t>If the required information(input) is invalid, user will be notified.</a:t>
            </a:r>
          </a:p>
          <a:p>
            <a:pPr marL="285750" indent="-285750">
              <a:lnSpc>
                <a:spcPct val="150000"/>
              </a:lnSpc>
              <a:buFont typeface="Arial" panose="020B0604020202020204" pitchFamily="34" charset="0"/>
              <a:buChar char="•"/>
            </a:pPr>
            <a:r>
              <a:rPr lang="en-US" dirty="0"/>
              <a:t>Otherwise, the process will go on.</a:t>
            </a:r>
          </a:p>
          <a:p>
            <a:pPr marL="285750" indent="-285750">
              <a:lnSpc>
                <a:spcPct val="150000"/>
              </a:lnSpc>
              <a:buFont typeface="Arial" panose="020B0604020202020204" pitchFamily="34" charset="0"/>
              <a:buChar char="•"/>
            </a:pPr>
            <a:r>
              <a:rPr lang="en-US" dirty="0"/>
              <a:t>The predicted outcome will be show up.</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75541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86563-4F0C-F547-AB2E-562D7DF182DD}"/>
              </a:ext>
            </a:extLst>
          </p:cNvPr>
          <p:cNvSpPr txBox="1"/>
          <p:nvPr/>
        </p:nvSpPr>
        <p:spPr>
          <a:xfrm>
            <a:off x="896762" y="1836986"/>
            <a:ext cx="10346155" cy="499373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Dataset verification: accurate, reliable, well-organized and are based on real-world crime incident reports approved and published by Boston Police Dept. </a:t>
            </a:r>
          </a:p>
          <a:p>
            <a:pPr marL="285750" indent="-285750">
              <a:lnSpc>
                <a:spcPct val="200000"/>
              </a:lnSpc>
              <a:buFont typeface="Arial" panose="020B0604020202020204" pitchFamily="34" charset="0"/>
              <a:buChar char="•"/>
            </a:pPr>
            <a:r>
              <a:rPr lang="en-US" strike="sngStrike" dirty="0"/>
              <a:t>This ML project may also be compatible with future datasets from Boston Police Dept. website. </a:t>
            </a:r>
            <a:r>
              <a:rPr lang="en-US" dirty="0">
                <a:solidFill>
                  <a:srgbClr val="FF0000"/>
                </a:solidFill>
              </a:rPr>
              <a:t>This does not guarantee since they made minor changes in recent datasets.</a:t>
            </a:r>
            <a:endParaRPr lang="en-US" strike="sngStrike" dirty="0"/>
          </a:p>
          <a:p>
            <a:pPr marL="285750" indent="-285750">
              <a:lnSpc>
                <a:spcPct val="200000"/>
              </a:lnSpc>
              <a:buFont typeface="Arial" panose="020B0604020202020204" pitchFamily="34" charset="0"/>
              <a:buChar char="•"/>
            </a:pPr>
            <a:r>
              <a:rPr lang="en-US" dirty="0"/>
              <a:t>13 initial features with over 250 different crimes, 12 Districts, 800 reporting areas.</a:t>
            </a:r>
          </a:p>
          <a:p>
            <a:pPr marL="285750" indent="-285750">
              <a:lnSpc>
                <a:spcPct val="200000"/>
              </a:lnSpc>
              <a:buFont typeface="Arial" panose="020B0604020202020204" pitchFamily="34" charset="0"/>
              <a:buChar char="•"/>
            </a:pPr>
            <a:r>
              <a:rPr lang="en-US" dirty="0"/>
              <a:t>For ML algorithms, I would like to try different algorithms for optimal outcomes. i.e., ANN, SVM, Random Forecast, CNN and so on. </a:t>
            </a:r>
            <a:r>
              <a:rPr lang="en-US" dirty="0">
                <a:solidFill>
                  <a:srgbClr val="FF0000"/>
                </a:solidFill>
              </a:rPr>
              <a:t>I’ve tried most algorithms that gives the satisfactory results, and finally chose Decision Tree Regressor for the optimal accuracy results.</a:t>
            </a:r>
            <a:endParaRPr lang="en-US" dirty="0"/>
          </a:p>
          <a:p>
            <a:pPr>
              <a:lnSpc>
                <a:spcPct val="200000"/>
              </a:lnSpc>
            </a:pPr>
            <a:r>
              <a:rPr lang="en-US" dirty="0"/>
              <a:t>	</a:t>
            </a:r>
          </a:p>
        </p:txBody>
      </p:sp>
      <p:sp>
        <p:nvSpPr>
          <p:cNvPr id="6" name="Title 1">
            <a:extLst>
              <a:ext uri="{FF2B5EF4-FFF2-40B4-BE49-F238E27FC236}">
                <a16:creationId xmlns:a16="http://schemas.microsoft.com/office/drawing/2014/main" id="{5843C2EC-0DDB-4B6C-BCD7-0A6F57A5A69D}"/>
              </a:ext>
            </a:extLst>
          </p:cNvPr>
          <p:cNvSpPr>
            <a:spLocks noGrp="1"/>
          </p:cNvSpPr>
          <p:nvPr>
            <p:ph type="title"/>
          </p:nvPr>
        </p:nvSpPr>
        <p:spPr>
          <a:xfrm>
            <a:off x="806059" y="484632"/>
            <a:ext cx="10322189" cy="1609344"/>
          </a:xfrm>
        </p:spPr>
        <p:txBody>
          <a:bodyPr>
            <a:normAutofit/>
          </a:bodyPr>
          <a:lstStyle/>
          <a:p>
            <a:r>
              <a:rPr lang="en-US" sz="3200" dirty="0"/>
              <a:t>Solution process &amp; design – Requirements Collection &amp;Analysis</a:t>
            </a:r>
          </a:p>
        </p:txBody>
      </p:sp>
    </p:spTree>
    <p:extLst>
      <p:ext uri="{BB962C8B-B14F-4D97-AF65-F5344CB8AC3E}">
        <p14:creationId xmlns:p14="http://schemas.microsoft.com/office/powerpoint/2010/main" val="138186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B1B9-0502-744B-9A51-E9B60BF10DD5}"/>
              </a:ext>
            </a:extLst>
          </p:cNvPr>
          <p:cNvSpPr>
            <a:spLocks noGrp="1"/>
          </p:cNvSpPr>
          <p:nvPr>
            <p:ph type="title"/>
          </p:nvPr>
        </p:nvSpPr>
        <p:spPr>
          <a:xfrm>
            <a:off x="228600" y="70602"/>
            <a:ext cx="6415314" cy="1169581"/>
          </a:xfrm>
        </p:spPr>
        <p:txBody>
          <a:bodyPr>
            <a:normAutofit/>
          </a:bodyPr>
          <a:lstStyle/>
          <a:p>
            <a:r>
              <a:rPr lang="en-US" dirty="0"/>
              <a:t>Solution process &amp; design(proposed)</a:t>
            </a:r>
          </a:p>
        </p:txBody>
      </p:sp>
      <p:sp>
        <p:nvSpPr>
          <p:cNvPr id="3" name="Text Placeholder 2">
            <a:extLst>
              <a:ext uri="{FF2B5EF4-FFF2-40B4-BE49-F238E27FC236}">
                <a16:creationId xmlns:a16="http://schemas.microsoft.com/office/drawing/2014/main" id="{DCF6E5AA-233F-BD4C-8F6A-8400AEED885E}"/>
              </a:ext>
            </a:extLst>
          </p:cNvPr>
          <p:cNvSpPr>
            <a:spLocks noGrp="1"/>
          </p:cNvSpPr>
          <p:nvPr>
            <p:ph type="body" sz="half" idx="2"/>
          </p:nvPr>
        </p:nvSpPr>
        <p:spPr>
          <a:xfrm>
            <a:off x="1024467" y="1943101"/>
            <a:ext cx="3358847" cy="3644899"/>
          </a:xfrm>
        </p:spPr>
        <p:txBody>
          <a:bodyPr/>
          <a:lstStyle/>
          <a:p>
            <a:r>
              <a:rPr lang="en-US" dirty="0"/>
              <a:t>High level Design</a:t>
            </a:r>
          </a:p>
          <a:p>
            <a:pPr marL="285750" indent="-285750">
              <a:buFont typeface="Arial" panose="020B0604020202020204" pitchFamily="34" charset="0"/>
              <a:buChar char="•"/>
            </a:pPr>
            <a:r>
              <a:rPr lang="en-US" dirty="0"/>
              <a:t>Developer are the only responsible for the entire ML process.</a:t>
            </a:r>
          </a:p>
          <a:p>
            <a:pPr marL="285750" indent="-285750">
              <a:buFont typeface="Arial" panose="020B0604020202020204" pitchFamily="34" charset="0"/>
              <a:buChar char="•"/>
            </a:pPr>
            <a:r>
              <a:rPr lang="en-US" strike="sngStrike" dirty="0"/>
              <a:t>Privileged Users can update the datasets</a:t>
            </a:r>
          </a:p>
          <a:p>
            <a:pPr marL="285750" indent="-285750">
              <a:buFont typeface="Arial" panose="020B0604020202020204" pitchFamily="34" charset="0"/>
              <a:buChar char="•"/>
            </a:pPr>
            <a:r>
              <a:rPr lang="en-US" dirty="0"/>
              <a:t>Normal users cannot update the datasets</a:t>
            </a:r>
          </a:p>
          <a:p>
            <a:endParaRPr lang="en-US" dirty="0"/>
          </a:p>
        </p:txBody>
      </p:sp>
      <p:pic>
        <p:nvPicPr>
          <p:cNvPr id="6" name="Picture 5" descr="Diagram&#10;&#10;Description automatically generated">
            <a:extLst>
              <a:ext uri="{FF2B5EF4-FFF2-40B4-BE49-F238E27FC236}">
                <a16:creationId xmlns:a16="http://schemas.microsoft.com/office/drawing/2014/main" id="{FD68E426-4EB9-694F-B5B2-FFC26073D8A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6000" y="435428"/>
            <a:ext cx="5486400" cy="5849257"/>
          </a:xfrm>
          <a:prstGeom prst="rect">
            <a:avLst/>
          </a:prstGeom>
        </p:spPr>
      </p:pic>
    </p:spTree>
    <p:extLst>
      <p:ext uri="{BB962C8B-B14F-4D97-AF65-F5344CB8AC3E}">
        <p14:creationId xmlns:p14="http://schemas.microsoft.com/office/powerpoint/2010/main" val="418436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6FC3-BD5C-4B4B-AE14-84BE038B6F6A}"/>
              </a:ext>
            </a:extLst>
          </p:cNvPr>
          <p:cNvSpPr>
            <a:spLocks noGrp="1"/>
          </p:cNvSpPr>
          <p:nvPr>
            <p:ph type="title"/>
          </p:nvPr>
        </p:nvSpPr>
        <p:spPr>
          <a:xfrm>
            <a:off x="0" y="0"/>
            <a:ext cx="6803571" cy="1444172"/>
          </a:xfrm>
        </p:spPr>
        <p:txBody>
          <a:bodyPr/>
          <a:lstStyle/>
          <a:p>
            <a:r>
              <a:rPr lang="en-US" dirty="0"/>
              <a:t>Solution process &amp; design(Proposed)</a:t>
            </a:r>
            <a:br>
              <a:rPr lang="en-US" dirty="0"/>
            </a:br>
            <a:r>
              <a:rPr lang="en-US" sz="2000" dirty="0"/>
              <a:t>(cont.)</a:t>
            </a:r>
          </a:p>
        </p:txBody>
      </p:sp>
      <p:sp>
        <p:nvSpPr>
          <p:cNvPr id="3" name="Text Placeholder 2">
            <a:extLst>
              <a:ext uri="{FF2B5EF4-FFF2-40B4-BE49-F238E27FC236}">
                <a16:creationId xmlns:a16="http://schemas.microsoft.com/office/drawing/2014/main" id="{DD9BE53C-5360-4B42-9271-D73CF807028D}"/>
              </a:ext>
            </a:extLst>
          </p:cNvPr>
          <p:cNvSpPr>
            <a:spLocks noGrp="1"/>
          </p:cNvSpPr>
          <p:nvPr>
            <p:ph type="body" sz="half" idx="2"/>
          </p:nvPr>
        </p:nvSpPr>
        <p:spPr>
          <a:xfrm>
            <a:off x="885372" y="1854199"/>
            <a:ext cx="4630057" cy="3559629"/>
          </a:xfrm>
        </p:spPr>
        <p:txBody>
          <a:bodyPr>
            <a:normAutofit/>
          </a:bodyPr>
          <a:lstStyle/>
          <a:p>
            <a:r>
              <a:rPr lang="en-US" dirty="0"/>
              <a:t>Low Level Design</a:t>
            </a:r>
          </a:p>
          <a:p>
            <a:pPr marL="285750" indent="-285750">
              <a:buFont typeface="Arial" panose="020B0604020202020204" pitchFamily="34" charset="0"/>
              <a:buChar char="•"/>
            </a:pPr>
            <a:r>
              <a:rPr lang="en-US" dirty="0"/>
              <a:t>Data verification</a:t>
            </a:r>
          </a:p>
          <a:p>
            <a:pPr marL="285750" indent="-285750">
              <a:buFont typeface="Arial" panose="020B0604020202020204" pitchFamily="34" charset="0"/>
              <a:buChar char="•"/>
            </a:pPr>
            <a:r>
              <a:rPr lang="en-US" dirty="0"/>
              <a:t>Data Pre-processing</a:t>
            </a:r>
          </a:p>
          <a:p>
            <a:pPr marL="285750" indent="-285750">
              <a:buFont typeface="Arial" panose="020B0604020202020204" pitchFamily="34" charset="0"/>
              <a:buChar char="•"/>
            </a:pPr>
            <a:r>
              <a:rPr lang="en-US" dirty="0"/>
              <a:t>Feature selection</a:t>
            </a:r>
          </a:p>
          <a:p>
            <a:pPr marL="285750" indent="-285750">
              <a:buFont typeface="Arial" panose="020B0604020202020204" pitchFamily="34" charset="0"/>
              <a:buChar char="•"/>
            </a:pPr>
            <a:r>
              <a:rPr lang="en-US" dirty="0"/>
              <a:t>Train-test split</a:t>
            </a:r>
          </a:p>
          <a:p>
            <a:pPr marL="285750" indent="-285750">
              <a:buFont typeface="Arial" panose="020B0604020202020204" pitchFamily="34" charset="0"/>
              <a:buChar char="•"/>
            </a:pPr>
            <a:r>
              <a:rPr lang="en-US" dirty="0"/>
              <a:t>Train data using appropriate algorithms</a:t>
            </a:r>
          </a:p>
          <a:p>
            <a:pPr marL="285750" indent="-285750">
              <a:buFont typeface="Arial" panose="020B0604020202020204" pitchFamily="34" charset="0"/>
              <a:buChar char="•"/>
            </a:pPr>
            <a:r>
              <a:rPr lang="en-US" dirty="0"/>
              <a:t>Check output and parameter tuning</a:t>
            </a:r>
          </a:p>
          <a:p>
            <a:pPr marL="285750" indent="-285750">
              <a:buFont typeface="Arial" panose="020B0604020202020204" pitchFamily="34" charset="0"/>
              <a:buChar char="•"/>
            </a:pPr>
            <a:r>
              <a:rPr lang="en-US" dirty="0"/>
              <a:t>Final delivery for predicted value</a:t>
            </a:r>
          </a:p>
          <a:p>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B6DDB62A-5524-7F4A-B667-73476633D01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343" y="435429"/>
            <a:ext cx="5061857" cy="6055359"/>
          </a:xfrm>
          <a:prstGeom prst="rect">
            <a:avLst/>
          </a:prstGeom>
          <a:noFill/>
          <a:ln>
            <a:noFill/>
          </a:ln>
        </p:spPr>
      </p:pic>
    </p:spTree>
    <p:extLst>
      <p:ext uri="{BB962C8B-B14F-4D97-AF65-F5344CB8AC3E}">
        <p14:creationId xmlns:p14="http://schemas.microsoft.com/office/powerpoint/2010/main" val="28133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2"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8"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BC72A3-6A72-4B4F-9101-69004462C358}"/>
              </a:ext>
            </a:extLst>
          </p:cNvPr>
          <p:cNvSpPr>
            <a:spLocks noGrp="1"/>
          </p:cNvSpPr>
          <p:nvPr>
            <p:ph type="title"/>
          </p:nvPr>
        </p:nvSpPr>
        <p:spPr>
          <a:xfrm>
            <a:off x="8200103" y="1432223"/>
            <a:ext cx="2712540" cy="3357976"/>
          </a:xfrm>
        </p:spPr>
        <p:txBody>
          <a:bodyPr vert="horz" lIns="91440" tIns="45720" rIns="91440" bIns="45720" rtlCol="0" anchor="ctr" anchorCtr="1">
            <a:normAutofit/>
          </a:bodyPr>
          <a:lstStyle/>
          <a:p>
            <a:pPr>
              <a:lnSpc>
                <a:spcPct val="80000"/>
              </a:lnSpc>
            </a:pPr>
            <a:r>
              <a:rPr lang="en-US" sz="6000" dirty="0">
                <a:blipFill dpi="0" rotWithShape="1">
                  <a:blip r:embed="rId4"/>
                  <a:srcRect/>
                  <a:tile tx="6350" ty="-127000" sx="65000" sy="64000" flip="none" algn="tl"/>
                </a:blipFill>
              </a:rPr>
              <a:t>UI mockups</a:t>
            </a:r>
            <a:br>
              <a:rPr lang="en-US" sz="6000" dirty="0">
                <a:blipFill dpi="0" rotWithShape="1">
                  <a:blip r:embed="rId4"/>
                  <a:srcRect/>
                  <a:tile tx="6350" ty="-127000" sx="65000" sy="64000" flip="none" algn="tl"/>
                </a:blipFill>
              </a:rPr>
            </a:br>
            <a:r>
              <a:rPr lang="en-US" sz="5000" dirty="0">
                <a:solidFill>
                  <a:srgbClr val="FF0000"/>
                </a:solidFill>
              </a:rPr>
              <a:t>(Proposed)</a:t>
            </a:r>
          </a:p>
        </p:txBody>
      </p:sp>
      <p:sp>
        <p:nvSpPr>
          <p:cNvPr id="24"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0"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Text Placeholder 2">
            <a:extLst>
              <a:ext uri="{FF2B5EF4-FFF2-40B4-BE49-F238E27FC236}">
                <a16:creationId xmlns:a16="http://schemas.microsoft.com/office/drawing/2014/main" id="{EE493BF2-FDB7-E24F-8880-D66D5823E16E}"/>
              </a:ext>
            </a:extLst>
          </p:cNvPr>
          <p:cNvSpPr>
            <a:spLocks noGrp="1"/>
          </p:cNvSpPr>
          <p:nvPr>
            <p:ph type="body" sz="half" idx="2"/>
          </p:nvPr>
        </p:nvSpPr>
        <p:spPr>
          <a:xfrm>
            <a:off x="8200102" y="4790198"/>
            <a:ext cx="2818418" cy="687058"/>
          </a:xfrm>
        </p:spPr>
        <p:txBody>
          <a:bodyPr vert="horz" lIns="91440" tIns="45720" rIns="91440" bIns="45720" rtlCol="0">
            <a:normAutofit/>
          </a:bodyPr>
          <a:lstStyle/>
          <a:p>
            <a:r>
              <a:rPr lang="en-US">
                <a:solidFill>
                  <a:srgbClr val="000000"/>
                </a:solidFill>
              </a:rPr>
              <a:t>UI for General Public</a:t>
            </a:r>
          </a:p>
        </p:txBody>
      </p:sp>
      <p:pic>
        <p:nvPicPr>
          <p:cNvPr id="4" name="Picture 3" descr="Graphical user interface&#10;&#10;Description automatically generated">
            <a:extLst>
              <a:ext uri="{FF2B5EF4-FFF2-40B4-BE49-F238E27FC236}">
                <a16:creationId xmlns:a16="http://schemas.microsoft.com/office/drawing/2014/main" id="{AD9DBB82-EC54-4D4E-B3F3-2B5ECDAE10EF}"/>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065526" y="1388911"/>
            <a:ext cx="6342359" cy="4011543"/>
          </a:xfrm>
          <a:prstGeom prst="rect">
            <a:avLst/>
          </a:prstGeom>
        </p:spPr>
      </p:pic>
    </p:spTree>
    <p:extLst>
      <p:ext uri="{BB962C8B-B14F-4D97-AF65-F5344CB8AC3E}">
        <p14:creationId xmlns:p14="http://schemas.microsoft.com/office/powerpoint/2010/main" val="2050513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{F83626C0-FC3D-9A4A-B43F-1019583E8304}tf10001070</Template>
  <TotalTime>666</TotalTime>
  <Words>917</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Rockwell</vt:lpstr>
      <vt:lpstr>Rockwell Condensed</vt:lpstr>
      <vt:lpstr>Rockwell Extra Bold</vt:lpstr>
      <vt:lpstr>Times New Roman</vt:lpstr>
      <vt:lpstr>Wingdings</vt:lpstr>
      <vt:lpstr>Wood Type</vt:lpstr>
      <vt:lpstr>Crime predictor</vt:lpstr>
      <vt:lpstr>Overview</vt:lpstr>
      <vt:lpstr>Student Objectives</vt:lpstr>
      <vt:lpstr>Problem specification </vt:lpstr>
      <vt:lpstr>Solution process &amp; design – Requirements Collection &amp;Analysis</vt:lpstr>
      <vt:lpstr>Solution process &amp; design – Requirements Collection &amp;Analysis</vt:lpstr>
      <vt:lpstr>Solution process &amp; design(proposed)</vt:lpstr>
      <vt:lpstr>Solution process &amp; design(Proposed) (cont.)</vt:lpstr>
      <vt:lpstr>UI mockups (Proposed)</vt:lpstr>
      <vt:lpstr>UI mockups(cont.) (Proposed) This UI for privileged users is not implemented</vt:lpstr>
      <vt:lpstr>UI mockups(cont.)</vt:lpstr>
      <vt:lpstr>PowerPoint Presentation</vt:lpstr>
      <vt:lpstr>PowerPoint Presentation</vt:lpstr>
      <vt:lpstr>Benchmark specification</vt:lpstr>
      <vt:lpstr>Grading scheme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Thar</dc:creator>
  <cp:lastModifiedBy>Sai Thar</cp:lastModifiedBy>
  <cp:revision>25</cp:revision>
  <dcterms:created xsi:type="dcterms:W3CDTF">2021-08-17T16:10:48Z</dcterms:created>
  <dcterms:modified xsi:type="dcterms:W3CDTF">2021-12-12T23:20:23Z</dcterms:modified>
</cp:coreProperties>
</file>