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52" r:id="rId1"/>
  </p:sldMasterIdLst>
  <p:notesMasterIdLst>
    <p:notesMasterId r:id="rId22"/>
  </p:notesMasterIdLst>
  <p:sldIdLst>
    <p:sldId id="256" r:id="rId2"/>
    <p:sldId id="257" r:id="rId3"/>
    <p:sldId id="258" r:id="rId4"/>
    <p:sldId id="266" r:id="rId5"/>
    <p:sldId id="268" r:id="rId6"/>
    <p:sldId id="259" r:id="rId7"/>
    <p:sldId id="260" r:id="rId8"/>
    <p:sldId id="263" r:id="rId9"/>
    <p:sldId id="270" r:id="rId10"/>
    <p:sldId id="269" r:id="rId11"/>
    <p:sldId id="279" r:id="rId12"/>
    <p:sldId id="280" r:id="rId13"/>
    <p:sldId id="272" r:id="rId14"/>
    <p:sldId id="273" r:id="rId15"/>
    <p:sldId id="274" r:id="rId16"/>
    <p:sldId id="275" r:id="rId17"/>
    <p:sldId id="276" r:id="rId18"/>
    <p:sldId id="277" r:id="rId19"/>
    <p:sldId id="278" r:id="rId20"/>
    <p:sldId id="265" r:id="rId21"/>
  </p:sldIdLst>
  <p:sldSz cx="18288000" cy="10287000"/>
  <p:notesSz cx="6858000" cy="9144000"/>
  <p:embeddedFontLst>
    <p:embeddedFont>
      <p:font typeface="Algerian" panose="04020705040A02060702" pitchFamily="82" charset="0"/>
      <p:regular r:id="rId23"/>
    </p:embeddedFont>
    <p:embeddedFont>
      <p:font typeface="Cambria Math" panose="02040503050406030204" pitchFamily="18" charset="0"/>
      <p:regular r:id="rId24"/>
    </p:embeddedFont>
    <p:embeddedFont>
      <p:font typeface="Corbel" panose="020B0503020204020204" pitchFamily="34" charset="0"/>
      <p:regular r:id="rId25"/>
      <p:bold r:id="rId26"/>
      <p:italic r:id="rId27"/>
      <p:boldItalic r:id="rId28"/>
    </p:embeddedFont>
    <p:embeddedFont>
      <p:font typeface="Verdana" panose="020B0604030504040204" pitchFamily="34" charset="0"/>
      <p:regular r:id="rId29"/>
      <p:bold r:id="rId30"/>
      <p:italic r:id="rId31"/>
      <p:boldItalic r:id="rId3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0456" autoAdjust="0"/>
  </p:normalViewPr>
  <p:slideViewPr>
    <p:cSldViewPr>
      <p:cViewPr varScale="1">
        <p:scale>
          <a:sx n="38" d="100"/>
          <a:sy n="38" d="100"/>
        </p:scale>
        <p:origin x="1020"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FAFF93-1738-43F5-87F6-99F26F325FEC}" type="datetimeFigureOut">
              <a:rPr lang="en-IN" smtClean="0"/>
              <a:t>05-05-2025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57074A-EC94-4B9E-9760-29AA26357950}" type="slidenum">
              <a:rPr lang="en-IN" smtClean="0"/>
              <a:t>‹#›</a:t>
            </a:fld>
            <a:endParaRPr lang="en-IN"/>
          </a:p>
        </p:txBody>
      </p:sp>
    </p:spTree>
    <p:extLst>
      <p:ext uri="{BB962C8B-B14F-4D97-AF65-F5344CB8AC3E}">
        <p14:creationId xmlns:p14="http://schemas.microsoft.com/office/powerpoint/2010/main" val="1184747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957074A-EC94-4B9E-9760-29AA26357950}" type="slidenum">
              <a:rPr lang="en-IN" smtClean="0"/>
              <a:t>7</a:t>
            </a:fld>
            <a:endParaRPr lang="en-IN"/>
          </a:p>
        </p:txBody>
      </p:sp>
    </p:spTree>
    <p:extLst>
      <p:ext uri="{BB962C8B-B14F-4D97-AF65-F5344CB8AC3E}">
        <p14:creationId xmlns:p14="http://schemas.microsoft.com/office/powerpoint/2010/main" val="339071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957074A-EC94-4B9E-9760-29AA26357950}" type="slidenum">
              <a:rPr lang="en-IN" smtClean="0"/>
              <a:t>8</a:t>
            </a:fld>
            <a:endParaRPr lang="en-IN"/>
          </a:p>
        </p:txBody>
      </p:sp>
    </p:spTree>
    <p:extLst>
      <p:ext uri="{BB962C8B-B14F-4D97-AF65-F5344CB8AC3E}">
        <p14:creationId xmlns:p14="http://schemas.microsoft.com/office/powerpoint/2010/main" val="2746724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957074A-EC94-4B9E-9760-29AA26357950}" type="slidenum">
              <a:rPr lang="en-IN" smtClean="0"/>
              <a:t>9</a:t>
            </a:fld>
            <a:endParaRPr lang="en-IN"/>
          </a:p>
        </p:txBody>
      </p:sp>
    </p:spTree>
    <p:extLst>
      <p:ext uri="{BB962C8B-B14F-4D97-AF65-F5344CB8AC3E}">
        <p14:creationId xmlns:p14="http://schemas.microsoft.com/office/powerpoint/2010/main" val="3796608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957074A-EC94-4B9E-9760-29AA26357950}" type="slidenum">
              <a:rPr lang="en-IN" smtClean="0"/>
              <a:t>18</a:t>
            </a:fld>
            <a:endParaRPr lang="en-IN"/>
          </a:p>
        </p:txBody>
      </p:sp>
    </p:spTree>
    <p:extLst>
      <p:ext uri="{BB962C8B-B14F-4D97-AF65-F5344CB8AC3E}">
        <p14:creationId xmlns:p14="http://schemas.microsoft.com/office/powerpoint/2010/main" val="1148707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819150" y="-7144"/>
            <a:ext cx="7522368" cy="10294145"/>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4392602" y="2070103"/>
            <a:ext cx="12861933" cy="3924299"/>
          </a:xfrm>
        </p:spPr>
        <p:txBody>
          <a:bodyPr anchor="b">
            <a:normAutofit/>
          </a:bodyPr>
          <a:lstStyle>
            <a:lvl1pPr algn="r">
              <a:defRPr sz="9000">
                <a:effectLst/>
              </a:defRPr>
            </a:lvl1pPr>
          </a:lstStyle>
          <a:p>
            <a:r>
              <a:rPr lang="en-US"/>
              <a:t>Click to edit Master title style</a:t>
            </a:r>
            <a:endParaRPr lang="en-US" dirty="0"/>
          </a:p>
        </p:txBody>
      </p:sp>
      <p:sp>
        <p:nvSpPr>
          <p:cNvPr id="3" name="Subtitle 2"/>
          <p:cNvSpPr>
            <a:spLocks noGrp="1"/>
          </p:cNvSpPr>
          <p:nvPr>
            <p:ph type="subTitle" idx="1"/>
          </p:nvPr>
        </p:nvSpPr>
        <p:spPr>
          <a:xfrm>
            <a:off x="6773066" y="5994401"/>
            <a:ext cx="10481468" cy="2082801"/>
          </a:xfrm>
        </p:spPr>
        <p:txBody>
          <a:bodyPr anchor="t">
            <a:normAutofit/>
          </a:bodyPr>
          <a:lstStyle>
            <a:lvl1pPr marL="0" indent="0" algn="r">
              <a:buNone/>
              <a:defRPr sz="3150">
                <a:solidFill>
                  <a:schemeClr val="tx1"/>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a:xfrm>
            <a:off x="7998618" y="8824913"/>
            <a:ext cx="6486066" cy="547688"/>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60766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6467" y="7099298"/>
            <a:ext cx="15028067" cy="850107"/>
          </a:xfrm>
        </p:spPr>
        <p:txBody>
          <a:bodyPr anchor="b">
            <a:normAutofit/>
          </a:bodyPr>
          <a:lstStyle>
            <a:lvl1pPr algn="ctr">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9018" y="1398168"/>
            <a:ext cx="12338916" cy="4747464"/>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2226467" y="7949405"/>
            <a:ext cx="15028067" cy="740568"/>
          </a:xfrm>
        </p:spPr>
        <p:txBody>
          <a:bodyPr>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12729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226469" y="1028700"/>
            <a:ext cx="15028067" cy="4572000"/>
          </a:xfrm>
        </p:spPr>
        <p:txBody>
          <a:bodyPr anchor="ctr">
            <a:normAutofit/>
          </a:bodyPr>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226469" y="6515100"/>
            <a:ext cx="15028070" cy="2171700"/>
          </a:xfrm>
        </p:spPr>
        <p:txBody>
          <a:bodyPr anchor="ctr">
            <a:normAutofit/>
          </a:bodyPr>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69624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2397918" y="1294535"/>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5" name="TextBox 14"/>
          <p:cNvSpPr txBox="1"/>
          <p:nvPr/>
        </p:nvSpPr>
        <p:spPr>
          <a:xfrm>
            <a:off x="16340138" y="4229099"/>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
        <p:nvSpPr>
          <p:cNvPr id="2" name="Title 1"/>
          <p:cNvSpPr>
            <a:spLocks noGrp="1"/>
          </p:cNvSpPr>
          <p:nvPr>
            <p:ph type="title"/>
          </p:nvPr>
        </p:nvSpPr>
        <p:spPr>
          <a:xfrm>
            <a:off x="3312318" y="1028701"/>
            <a:ext cx="13485018" cy="4114799"/>
          </a:xfrm>
        </p:spPr>
        <p:txBody>
          <a:bodyPr anchor="ctr">
            <a:normAutofit/>
          </a:bodyPr>
          <a:lstStyle>
            <a:lvl1pPr algn="ctr">
              <a:defRPr sz="48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3655217" y="5143499"/>
            <a:ext cx="12799223" cy="571500"/>
          </a:xfrm>
        </p:spPr>
        <p:txBody>
          <a:bodyPr anchor="ctr">
            <a:normAutofit/>
          </a:bodyPr>
          <a:lstStyle>
            <a:lvl1pPr marL="0" indent="0">
              <a:buFontTx/>
              <a:buNone/>
              <a:defRPr sz="2700"/>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2226467" y="6515100"/>
            <a:ext cx="15028067" cy="2171700"/>
          </a:xfrm>
        </p:spPr>
        <p:txBody>
          <a:bodyPr anchor="ctr">
            <a:normAutofit/>
          </a:bodyPr>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08455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226470" y="4962872"/>
            <a:ext cx="15028064" cy="2203200"/>
          </a:xfrm>
        </p:spPr>
        <p:txBody>
          <a:bodyPr anchor="b">
            <a:normAutofit/>
          </a:bodyPr>
          <a:lstStyle>
            <a:lvl1pPr algn="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226468" y="7166072"/>
            <a:ext cx="15028065" cy="1290600"/>
          </a:xfrm>
        </p:spPr>
        <p:txBody>
          <a:bodyPr anchor="t">
            <a:normAutofit/>
          </a:bodyPr>
          <a:lstStyle>
            <a:lvl1pPr marL="0" indent="0" algn="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42793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2397918" y="1294535"/>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5" name="TextBox 14"/>
          <p:cNvSpPr txBox="1"/>
          <p:nvPr/>
        </p:nvSpPr>
        <p:spPr>
          <a:xfrm>
            <a:off x="16340138" y="4229099"/>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
        <p:nvSpPr>
          <p:cNvPr id="2" name="Title 1"/>
          <p:cNvSpPr>
            <a:spLocks noGrp="1"/>
          </p:cNvSpPr>
          <p:nvPr>
            <p:ph type="title"/>
          </p:nvPr>
        </p:nvSpPr>
        <p:spPr>
          <a:xfrm>
            <a:off x="3312318" y="1028701"/>
            <a:ext cx="13485018" cy="4114799"/>
          </a:xfrm>
        </p:spPr>
        <p:txBody>
          <a:bodyPr anchor="ctr">
            <a:normAutofit/>
          </a:bodyPr>
          <a:lstStyle>
            <a:lvl1pPr algn="ctr">
              <a:defRPr sz="48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226470" y="5829300"/>
            <a:ext cx="15028065" cy="1333500"/>
          </a:xfrm>
        </p:spPr>
        <p:txBody>
          <a:bodyPr vert="horz" lIns="91440" tIns="45720" rIns="91440" bIns="45720" rtlCol="0" anchor="b">
            <a:normAutofit/>
          </a:bodyPr>
          <a:lstStyle>
            <a:lvl1pPr algn="r">
              <a:buNone/>
              <a:defRPr lang="en-US" sz="36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2226468" y="7162800"/>
            <a:ext cx="15028065" cy="1524000"/>
          </a:xfrm>
        </p:spPr>
        <p:txBody>
          <a:bodyPr anchor="t">
            <a:normAutofit/>
          </a:bodyPr>
          <a:lstStyle>
            <a:lvl1pPr marL="0" indent="0" algn="r">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6533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226470" y="1028701"/>
            <a:ext cx="15028068" cy="409098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2226469" y="5257800"/>
            <a:ext cx="15028070" cy="1257300"/>
          </a:xfrm>
        </p:spPr>
        <p:txBody>
          <a:bodyPr vert="horz" lIns="91440" tIns="45720" rIns="91440" bIns="45720" rtlCol="0" anchor="b">
            <a:normAutofit/>
          </a:bodyPr>
          <a:lstStyle>
            <a:lvl1pPr>
              <a:buNone/>
              <a:defRPr lang="en-US" sz="42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2226467" y="6515100"/>
            <a:ext cx="15028070" cy="2171700"/>
          </a:xfrm>
        </p:spPr>
        <p:txBody>
          <a:bodyPr anchor="t">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10963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74233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598983" y="1028700"/>
            <a:ext cx="2655554" cy="7658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26468" y="1028700"/>
            <a:ext cx="12029613" cy="76581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2038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6427785" y="8800697"/>
            <a:ext cx="8267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1752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58419" y="4000498"/>
            <a:ext cx="13396121" cy="3165573"/>
          </a:xfrm>
        </p:spPr>
        <p:txBody>
          <a:bodyPr anchor="b"/>
          <a:lstStyle>
            <a:lvl1pPr algn="r">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3858417" y="7166072"/>
            <a:ext cx="13396122" cy="1290600"/>
          </a:xfrm>
        </p:spPr>
        <p:txBody>
          <a:bodyPr anchor="t">
            <a:normAutofit/>
          </a:bodyPr>
          <a:lstStyle>
            <a:lvl1pPr marL="0" indent="0" algn="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7448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26467" y="1028701"/>
            <a:ext cx="15028070" cy="26288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26469" y="4000499"/>
            <a:ext cx="7342583" cy="4686302"/>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911951" y="4000500"/>
            <a:ext cx="7342584" cy="4686300"/>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76302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658269" y="3987800"/>
            <a:ext cx="6910782" cy="864393"/>
          </a:xfrm>
        </p:spPr>
        <p:txBody>
          <a:bodyPr anchor="b">
            <a:noAutofit/>
          </a:bodyPr>
          <a:lstStyle>
            <a:lvl1pPr marL="0" indent="0">
              <a:buNone/>
              <a:defRPr sz="4200" b="0">
                <a:solidFill>
                  <a:schemeClr val="accent1">
                    <a:lumMod val="7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2226467" y="5003006"/>
            <a:ext cx="7342584" cy="3683793"/>
          </a:xfrm>
        </p:spPr>
        <p:txBody>
          <a:bodyPr anchor="t">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320731" y="4000500"/>
            <a:ext cx="6933806" cy="864393"/>
          </a:xfrm>
        </p:spPr>
        <p:txBody>
          <a:bodyPr anchor="b">
            <a:noAutofit/>
          </a:bodyPr>
          <a:lstStyle>
            <a:lvl1pPr marL="0" indent="0">
              <a:buNone/>
              <a:defRPr sz="4200" b="0">
                <a:solidFill>
                  <a:schemeClr val="accent1">
                    <a:lumMod val="7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911951" y="5003006"/>
            <a:ext cx="7342584" cy="3683793"/>
          </a:xfrm>
        </p:spPr>
        <p:txBody>
          <a:bodyPr anchor="t">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91112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8393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56434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6469" y="2400300"/>
            <a:ext cx="5323682" cy="2057400"/>
          </a:xfrm>
        </p:spPr>
        <p:txBody>
          <a:bodyPr anchor="b">
            <a:normAutofit/>
          </a:bodyPr>
          <a:lstStyle>
            <a:lvl1pPr algn="ctr">
              <a:defRPr sz="3600" b="0"/>
            </a:lvl1pPr>
          </a:lstStyle>
          <a:p>
            <a:r>
              <a:rPr lang="en-US"/>
              <a:t>Click to edit Master title style</a:t>
            </a:r>
            <a:endParaRPr lang="en-US" dirty="0"/>
          </a:p>
        </p:txBody>
      </p:sp>
      <p:sp>
        <p:nvSpPr>
          <p:cNvPr id="3" name="Content Placeholder 2"/>
          <p:cNvSpPr>
            <a:spLocks noGrp="1"/>
          </p:cNvSpPr>
          <p:nvPr>
            <p:ph idx="1"/>
          </p:nvPr>
        </p:nvSpPr>
        <p:spPr>
          <a:xfrm>
            <a:off x="7893050" y="1028699"/>
            <a:ext cx="9361485" cy="7658102"/>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26469" y="4457700"/>
            <a:ext cx="5323682" cy="2743200"/>
          </a:xfrm>
        </p:spPr>
        <p:txBody>
          <a:bodyPr>
            <a:normAutofit/>
          </a:bodyPr>
          <a:lstStyle>
            <a:lvl1pPr marL="0" indent="0" algn="ctr">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72851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4086" y="2628899"/>
            <a:ext cx="8139237" cy="2057400"/>
          </a:xfrm>
        </p:spPr>
        <p:txBody>
          <a:bodyPr anchor="b">
            <a:normAutofit/>
          </a:bodyPr>
          <a:lstStyle>
            <a:lvl1pPr algn="ctr">
              <a:defRPr sz="42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1392023" y="1371600"/>
            <a:ext cx="4921461" cy="6858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2224086" y="4686299"/>
            <a:ext cx="8139237" cy="2743200"/>
          </a:xfrm>
        </p:spPr>
        <p:txBody>
          <a:bodyPr>
            <a:normAutofit/>
          </a:bodyPr>
          <a:lstStyle>
            <a:lvl1pPr marL="0" indent="0" algn="ctr">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61524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226219" y="1"/>
            <a:ext cx="3655220" cy="10287002"/>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2226467" y="1028701"/>
            <a:ext cx="15028070" cy="26288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26466" y="4000499"/>
            <a:ext cx="15028070" cy="468630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598984" y="8824913"/>
            <a:ext cx="1714500" cy="547688"/>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1D8BD707-D9CF-40AE-B4C6-C98DA3205C09}" type="datetimeFigureOut">
              <a:rPr lang="en-US" smtClean="0"/>
              <a:pPr/>
              <a:t>5/5/2025</a:t>
            </a:fld>
            <a:endParaRPr lang="en-US"/>
          </a:p>
        </p:txBody>
      </p:sp>
      <p:sp>
        <p:nvSpPr>
          <p:cNvPr id="5" name="Footer Placeholder 4"/>
          <p:cNvSpPr>
            <a:spLocks noGrp="1"/>
          </p:cNvSpPr>
          <p:nvPr>
            <p:ph type="ftr" sz="quarter" idx="3"/>
          </p:nvPr>
        </p:nvSpPr>
        <p:spPr>
          <a:xfrm>
            <a:off x="3858419" y="8824913"/>
            <a:ext cx="10626266" cy="547688"/>
          </a:xfrm>
          <a:prstGeom prst="rect">
            <a:avLst/>
          </a:prstGeom>
        </p:spPr>
        <p:txBody>
          <a:bodyPr vert="horz" lIns="91440" tIns="45720" rIns="91440" bIns="45720" rtlCol="0" anchor="ctr"/>
          <a:lstStyle>
            <a:lvl1pPr algn="l">
              <a:defRPr sz="15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6427785" y="8824913"/>
            <a:ext cx="826751" cy="547688"/>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74269735"/>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txStyles>
    <p:titleStyle>
      <a:lvl1pPr algn="ctr" defTabSz="6858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ct val="20000"/>
        </a:spcBef>
        <a:spcAft>
          <a:spcPts val="900"/>
        </a:spcAft>
        <a:buClr>
          <a:schemeClr val="accent1">
            <a:lumMod val="75000"/>
          </a:schemeClr>
        </a:buClr>
        <a:buSzPct val="145000"/>
        <a:buFont typeface="Arial"/>
        <a:buChar char="•"/>
        <a:defRPr sz="3600" kern="1200" cap="none">
          <a:solidFill>
            <a:schemeClr val="tx1"/>
          </a:solidFill>
          <a:effectLst/>
          <a:latin typeface="+mn-lt"/>
          <a:ea typeface="+mn-ea"/>
          <a:cs typeface="+mn-cs"/>
        </a:defRPr>
      </a:lvl1pPr>
      <a:lvl2pPr marL="1114425" indent="-428625" algn="l" defTabSz="685800" rtl="0" eaLnBrk="1" latinLnBrk="0" hangingPunct="1">
        <a:spcBef>
          <a:spcPct val="20000"/>
        </a:spcBef>
        <a:spcAft>
          <a:spcPts val="900"/>
        </a:spcAft>
        <a:buClr>
          <a:schemeClr val="accent1">
            <a:lumMod val="75000"/>
          </a:schemeClr>
        </a:buClr>
        <a:buSzPct val="145000"/>
        <a:buFont typeface="Arial"/>
        <a:buChar char="•"/>
        <a:defRPr sz="3000" kern="1200" cap="none">
          <a:solidFill>
            <a:schemeClr val="tx1"/>
          </a:solidFill>
          <a:effectLst/>
          <a:latin typeface="+mn-lt"/>
          <a:ea typeface="+mn-ea"/>
          <a:cs typeface="+mn-cs"/>
        </a:defRPr>
      </a:lvl2pPr>
      <a:lvl3pPr marL="1800225" indent="-428625" algn="l" defTabSz="685800" rtl="0" eaLnBrk="1" latinLnBrk="0" hangingPunct="1">
        <a:spcBef>
          <a:spcPct val="20000"/>
        </a:spcBef>
        <a:spcAft>
          <a:spcPts val="900"/>
        </a:spcAft>
        <a:buClr>
          <a:schemeClr val="accent1">
            <a:lumMod val="75000"/>
          </a:schemeClr>
        </a:buClr>
        <a:buSzPct val="145000"/>
        <a:buFont typeface="Arial"/>
        <a:buChar char="•"/>
        <a:defRPr sz="2700" kern="1200" cap="none">
          <a:solidFill>
            <a:schemeClr val="tx1"/>
          </a:solidFill>
          <a:effectLst/>
          <a:latin typeface="+mn-lt"/>
          <a:ea typeface="+mn-ea"/>
          <a:cs typeface="+mn-cs"/>
        </a:defRPr>
      </a:lvl3pPr>
      <a:lvl4pPr marL="2314575" indent="-257175" algn="l" defTabSz="685800" rtl="0" eaLnBrk="1" latinLnBrk="0" hangingPunct="1">
        <a:spcBef>
          <a:spcPct val="20000"/>
        </a:spcBef>
        <a:spcAft>
          <a:spcPts val="900"/>
        </a:spcAft>
        <a:buClr>
          <a:schemeClr val="accent1">
            <a:lumMod val="75000"/>
          </a:schemeClr>
        </a:buClr>
        <a:buSzPct val="145000"/>
        <a:buFont typeface="Arial"/>
        <a:buChar char="•"/>
        <a:defRPr sz="2400" kern="1200" cap="none">
          <a:solidFill>
            <a:schemeClr val="tx1"/>
          </a:solidFill>
          <a:effectLst/>
          <a:latin typeface="+mn-lt"/>
          <a:ea typeface="+mn-ea"/>
          <a:cs typeface="+mn-cs"/>
        </a:defRPr>
      </a:lvl4pPr>
      <a:lvl5pPr marL="3000375" indent="-257175"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5pPr>
      <a:lvl6pPr marL="3771900" indent="-342900"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6pPr>
      <a:lvl7pPr marL="4457700" indent="-342900"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7pPr>
      <a:lvl8pPr marL="5143500" indent="-342900"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8pPr>
      <a:lvl9pPr marL="5829300" indent="-342900"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60.png"/></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2336800" y="2488455"/>
            <a:ext cx="14325600" cy="1721240"/>
          </a:xfrm>
          <a:prstGeom prst="rect">
            <a:avLst/>
          </a:prstGeom>
        </p:spPr>
        <p:txBody>
          <a:bodyPr wrap="square" lIns="0" tIns="0" rIns="0" bIns="0" rtlCol="0" anchor="t">
            <a:spAutoFit/>
          </a:bodyPr>
          <a:lstStyle/>
          <a:p>
            <a:pPr algn="ctr">
              <a:lnSpc>
                <a:spcPts val="7000"/>
              </a:lnSpc>
            </a:pPr>
            <a:r>
              <a:rPr lang="en-US" sz="5000" b="1" dirty="0">
                <a:solidFill>
                  <a:srgbClr val="000000"/>
                </a:solidFill>
                <a:latin typeface="Times New Roman" panose="02020603050405020304" pitchFamily="18" charset="0"/>
                <a:ea typeface="Canva Sans Bold"/>
                <a:cs typeface="Times New Roman" panose="02020603050405020304" pitchFamily="18" charset="0"/>
                <a:sym typeface="Canva Sans Bold"/>
              </a:rPr>
              <a:t>OPTIMIZING SMART GRID PERFORMANCE WITH DEEP LEARNING MODELS</a:t>
            </a:r>
          </a:p>
        </p:txBody>
      </p:sp>
      <p:sp>
        <p:nvSpPr>
          <p:cNvPr id="6" name="TextBox 6"/>
          <p:cNvSpPr txBox="1"/>
          <p:nvPr/>
        </p:nvSpPr>
        <p:spPr>
          <a:xfrm>
            <a:off x="11963400" y="5668253"/>
            <a:ext cx="5642429" cy="2500685"/>
          </a:xfrm>
          <a:prstGeom prst="rect">
            <a:avLst/>
          </a:prstGeom>
        </p:spPr>
        <p:txBody>
          <a:bodyPr wrap="square" lIns="0" tIns="0" rIns="0" bIns="0" rtlCol="0" anchor="t">
            <a:spAutoFit/>
          </a:bodyPr>
          <a:lstStyle/>
          <a:p>
            <a:pPr algn="ctr">
              <a:lnSpc>
                <a:spcPts val="4793"/>
              </a:lnSpc>
            </a:pPr>
            <a:r>
              <a:rPr lang="en-US" sz="3500" b="1" dirty="0">
                <a:solidFill>
                  <a:srgbClr val="000000"/>
                </a:solidFill>
                <a:latin typeface="Times New Roman" panose="02020603050405020304" pitchFamily="18" charset="0"/>
                <a:ea typeface="Canva Sans Bold"/>
                <a:cs typeface="Times New Roman" panose="02020603050405020304" pitchFamily="18" charset="0"/>
                <a:sym typeface="Canva Sans Bold"/>
              </a:rPr>
              <a:t>Supervised By</a:t>
            </a:r>
          </a:p>
          <a:p>
            <a:pPr algn="ctr">
              <a:lnSpc>
                <a:spcPts val="4127"/>
              </a:lnSpc>
              <a:spcAft>
                <a:spcPts val="1200"/>
              </a:spcAft>
            </a:pPr>
            <a:r>
              <a:rPr lang="en-US" sz="3500" dirty="0">
                <a:solidFill>
                  <a:srgbClr val="000000"/>
                </a:solidFill>
                <a:latin typeface="Times New Roman" panose="02020603050405020304" pitchFamily="18" charset="0"/>
                <a:ea typeface="Canva Sans Bold"/>
                <a:cs typeface="Times New Roman" panose="02020603050405020304" pitchFamily="18" charset="0"/>
                <a:sym typeface="Canva Sans Bold"/>
              </a:rPr>
              <a:t>Sri. V.A.G. Raju, </a:t>
            </a:r>
            <a:r>
              <a:rPr lang="en-US" sz="3500" dirty="0" err="1">
                <a:solidFill>
                  <a:srgbClr val="000000"/>
                </a:solidFill>
                <a:latin typeface="Times New Roman" panose="02020603050405020304" pitchFamily="18" charset="0"/>
                <a:ea typeface="Canva Sans Bold"/>
                <a:cs typeface="Times New Roman" panose="02020603050405020304" pitchFamily="18" charset="0"/>
                <a:sym typeface="Canva Sans Bold"/>
              </a:rPr>
              <a:t>M.Tech</a:t>
            </a:r>
            <a:endParaRPr lang="en-US" sz="3500" dirty="0">
              <a:solidFill>
                <a:srgbClr val="000000"/>
              </a:solidFill>
              <a:latin typeface="Times New Roman" panose="02020603050405020304" pitchFamily="18" charset="0"/>
              <a:ea typeface="Canva Sans Bold"/>
              <a:cs typeface="Times New Roman" panose="02020603050405020304" pitchFamily="18" charset="0"/>
              <a:sym typeface="Canva Sans Bold"/>
            </a:endParaRPr>
          </a:p>
          <a:p>
            <a:pPr algn="ctr">
              <a:lnSpc>
                <a:spcPts val="4127"/>
              </a:lnSpc>
              <a:spcAft>
                <a:spcPts val="1200"/>
              </a:spcAft>
            </a:pPr>
            <a:r>
              <a:rPr lang="en-US" sz="3500" dirty="0">
                <a:solidFill>
                  <a:srgbClr val="000000"/>
                </a:solidFill>
                <a:latin typeface="Times New Roman" panose="02020603050405020304" pitchFamily="18" charset="0"/>
                <a:ea typeface="Canva Sans Bold"/>
                <a:cs typeface="Times New Roman" panose="02020603050405020304" pitchFamily="18" charset="0"/>
                <a:sym typeface="Canva Sans Bold"/>
              </a:rPr>
              <a:t>Asst. Professor</a:t>
            </a:r>
          </a:p>
          <a:p>
            <a:pPr marL="0" lvl="0" indent="0" algn="ctr">
              <a:lnSpc>
                <a:spcPts val="4127"/>
              </a:lnSpc>
              <a:spcBef>
                <a:spcPct val="0"/>
              </a:spcBef>
              <a:spcAft>
                <a:spcPts val="1200"/>
              </a:spcAft>
            </a:pPr>
            <a:r>
              <a:rPr lang="en-US" sz="3500" dirty="0">
                <a:solidFill>
                  <a:srgbClr val="000000"/>
                </a:solidFill>
                <a:latin typeface="Times New Roman" panose="02020603050405020304" pitchFamily="18" charset="0"/>
                <a:ea typeface="Canva Sans Bold"/>
                <a:cs typeface="Times New Roman" panose="02020603050405020304" pitchFamily="18" charset="0"/>
                <a:sym typeface="Canva Sans Bold"/>
              </a:rPr>
              <a:t>IT Department</a:t>
            </a:r>
          </a:p>
        </p:txBody>
      </p:sp>
      <p:sp>
        <p:nvSpPr>
          <p:cNvPr id="3" name="TextBox 2">
            <a:extLst>
              <a:ext uri="{FF2B5EF4-FFF2-40B4-BE49-F238E27FC236}">
                <a16:creationId xmlns:a16="http://schemas.microsoft.com/office/drawing/2014/main" id="{6FFD3145-55B6-CDA8-7BEB-2ED23785B6D5}"/>
              </a:ext>
            </a:extLst>
          </p:cNvPr>
          <p:cNvSpPr txBox="1"/>
          <p:nvPr/>
        </p:nvSpPr>
        <p:spPr>
          <a:xfrm>
            <a:off x="2271001" y="5668253"/>
            <a:ext cx="4045133" cy="630942"/>
          </a:xfrm>
          <a:prstGeom prst="rect">
            <a:avLst/>
          </a:prstGeom>
          <a:noFill/>
        </p:spPr>
        <p:txBody>
          <a:bodyPr wrap="square" rtlCol="0">
            <a:spAutoFit/>
          </a:bodyPr>
          <a:lstStyle/>
          <a:p>
            <a:r>
              <a:rPr lang="en-IN" sz="3500" b="1" dirty="0">
                <a:latin typeface="Times New Roman" panose="02020603050405020304" pitchFamily="18" charset="0"/>
                <a:cs typeface="Times New Roman" panose="02020603050405020304" pitchFamily="18" charset="0"/>
              </a:rPr>
              <a:t>Team Members:</a:t>
            </a:r>
          </a:p>
        </p:txBody>
      </p:sp>
      <p:sp>
        <p:nvSpPr>
          <p:cNvPr id="4" name="TextBox 3">
            <a:extLst>
              <a:ext uri="{FF2B5EF4-FFF2-40B4-BE49-F238E27FC236}">
                <a16:creationId xmlns:a16="http://schemas.microsoft.com/office/drawing/2014/main" id="{3AC02874-5C46-44ED-2CD0-38B3AB1789DB}"/>
              </a:ext>
            </a:extLst>
          </p:cNvPr>
          <p:cNvSpPr txBox="1"/>
          <p:nvPr/>
        </p:nvSpPr>
        <p:spPr>
          <a:xfrm>
            <a:off x="2565400" y="6335724"/>
            <a:ext cx="8610600" cy="2308324"/>
          </a:xfrm>
          <a:prstGeom prst="rect">
            <a:avLst/>
          </a:prstGeom>
        </p:spPr>
        <p:txBody>
          <a:bodyPr wrap="square" lIns="0" tIns="0" rIns="0" bIns="0" rtlCol="0" anchor="t">
            <a:spAutoFit/>
          </a:bodyPr>
          <a:lstStyle/>
          <a:p>
            <a:pPr algn="just">
              <a:spcAft>
                <a:spcPts val="1200"/>
              </a:spcAft>
            </a:pPr>
            <a:r>
              <a:rPr lang="en-US" sz="3000" dirty="0">
                <a:solidFill>
                  <a:srgbClr val="000000"/>
                </a:solidFill>
                <a:latin typeface="Times New Roman" panose="02020603050405020304" pitchFamily="18" charset="0"/>
                <a:ea typeface="Canva Sans"/>
                <a:cs typeface="Times New Roman" panose="02020603050405020304" pitchFamily="18" charset="0"/>
                <a:sym typeface="Canva Sans"/>
              </a:rPr>
              <a:t>BHYRI ROHIT KUMAR       (21A51A1210)</a:t>
            </a:r>
          </a:p>
          <a:p>
            <a:pPr algn="just">
              <a:spcAft>
                <a:spcPts val="1200"/>
              </a:spcAft>
            </a:pPr>
            <a:r>
              <a:rPr lang="en-US" sz="3000" dirty="0">
                <a:solidFill>
                  <a:srgbClr val="000000"/>
                </a:solidFill>
                <a:latin typeface="Times New Roman" panose="02020603050405020304" pitchFamily="18" charset="0"/>
                <a:ea typeface="Canva Sans"/>
                <a:cs typeface="Times New Roman" panose="02020603050405020304" pitchFamily="18" charset="0"/>
                <a:sym typeface="Canva Sans"/>
              </a:rPr>
              <a:t>SANJEEVU SAI KUMAR     (21A51A1204)</a:t>
            </a:r>
          </a:p>
          <a:p>
            <a:pPr algn="just">
              <a:spcAft>
                <a:spcPts val="1200"/>
              </a:spcAft>
            </a:pPr>
            <a:r>
              <a:rPr lang="en-US" sz="3000" dirty="0">
                <a:solidFill>
                  <a:srgbClr val="000000"/>
                </a:solidFill>
                <a:latin typeface="Times New Roman" panose="02020603050405020304" pitchFamily="18" charset="0"/>
                <a:ea typeface="Canva Sans"/>
                <a:cs typeface="Times New Roman" panose="02020603050405020304" pitchFamily="18" charset="0"/>
                <a:sym typeface="Canva Sans"/>
              </a:rPr>
              <a:t>PUJARI SRAVYA                   (21A51A1252)</a:t>
            </a:r>
          </a:p>
          <a:p>
            <a:pPr algn="just">
              <a:spcAft>
                <a:spcPts val="1200"/>
              </a:spcAft>
            </a:pPr>
            <a:r>
              <a:rPr lang="en-US" sz="3000" dirty="0">
                <a:solidFill>
                  <a:srgbClr val="000000"/>
                </a:solidFill>
                <a:latin typeface="Times New Roman" panose="02020603050405020304" pitchFamily="18" charset="0"/>
                <a:ea typeface="Canva Sans"/>
                <a:cs typeface="Times New Roman" panose="02020603050405020304" pitchFamily="18" charset="0"/>
                <a:sym typeface="Canva Sans"/>
              </a:rPr>
              <a:t>IPPILI BHANU PRAKASH   (21A51A1229)</a:t>
            </a:r>
          </a:p>
        </p:txBody>
      </p:sp>
      <p:pic>
        <p:nvPicPr>
          <p:cNvPr id="1026" name="Picture 2" descr="Aditya Institute of Technology and Management (AITAM), Srikakulam -  Admission 2025, Fees, Courses, Placement, Ranking">
            <a:extLst>
              <a:ext uri="{FF2B5EF4-FFF2-40B4-BE49-F238E27FC236}">
                <a16:creationId xmlns:a16="http://schemas.microsoft.com/office/drawing/2014/main" id="{997F1046-D13E-0C5E-3A48-85794AEE3E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232"/>
            <a:ext cx="6781800" cy="21929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A954D7C-68A2-3E2C-C081-249A332982D1}"/>
              </a:ext>
            </a:extLst>
          </p:cNvPr>
          <p:cNvSpPr txBox="1"/>
          <p:nvPr/>
        </p:nvSpPr>
        <p:spPr>
          <a:xfrm>
            <a:off x="8610600" y="9426934"/>
            <a:ext cx="3657600" cy="553998"/>
          </a:xfrm>
          <a:prstGeom prst="rect">
            <a:avLst/>
          </a:prstGeom>
          <a:noFill/>
        </p:spPr>
        <p:txBody>
          <a:bodyPr wrap="square" rtlCol="0">
            <a:spAutoFit/>
          </a:bodyPr>
          <a:lstStyle/>
          <a:p>
            <a:r>
              <a:rPr lang="en-IN" sz="3000" b="1" dirty="0">
                <a:latin typeface="Times New Roman" panose="02020603050405020304" pitchFamily="18" charset="0"/>
                <a:cs typeface="Times New Roman" panose="02020603050405020304" pitchFamily="18" charset="0"/>
              </a:rPr>
              <a:t>April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D7564B-1FE5-DAA7-AD69-D5B5DCF1697B}"/>
              </a:ext>
            </a:extLst>
          </p:cNvPr>
          <p:cNvSpPr txBox="1"/>
          <p:nvPr/>
        </p:nvSpPr>
        <p:spPr>
          <a:xfrm>
            <a:off x="2209800" y="831239"/>
            <a:ext cx="14554200" cy="707886"/>
          </a:xfrm>
          <a:prstGeom prst="rect">
            <a:avLst/>
          </a:prstGeom>
          <a:noFill/>
        </p:spPr>
        <p:txBody>
          <a:bodyPr wrap="square" rtlCol="0">
            <a:spAutoFit/>
          </a:bodyPr>
          <a:lstStyle/>
          <a:p>
            <a:pPr indent="173990" algn="just">
              <a:spcAft>
                <a:spcPts val="600"/>
              </a:spcAft>
              <a:buNone/>
            </a:pPr>
            <a:r>
              <a:rPr lang="en-US" sz="4000" b="1" dirty="0">
                <a:effectLst/>
                <a:latin typeface="Times New Roman" panose="02020603050405020304" pitchFamily="18" charset="0"/>
                <a:ea typeface="SimSun" panose="02010600030101010101" pitchFamily="2" charset="-122"/>
              </a:rPr>
              <a:t>Steps Involved in Working with Datasets for Deep Learning</a:t>
            </a:r>
            <a:endParaRPr lang="en-IN" sz="4000" b="1" dirty="0">
              <a:effectLst/>
              <a:latin typeface="Times New Roman" panose="02020603050405020304" pitchFamily="18" charset="0"/>
              <a:ea typeface="SimSun" panose="02010600030101010101" pitchFamily="2" charset="-122"/>
            </a:endParaRPr>
          </a:p>
        </p:txBody>
      </p:sp>
      <p:pic>
        <p:nvPicPr>
          <p:cNvPr id="4" name="Picture 3">
            <a:extLst>
              <a:ext uri="{FF2B5EF4-FFF2-40B4-BE49-F238E27FC236}">
                <a16:creationId xmlns:a16="http://schemas.microsoft.com/office/drawing/2014/main" id="{2C5CF207-2D44-8A96-473F-BAE560B873C1}"/>
              </a:ext>
            </a:extLst>
          </p:cNvPr>
          <p:cNvPicPr>
            <a:picLocks noChangeAspect="1"/>
          </p:cNvPicPr>
          <p:nvPr/>
        </p:nvPicPr>
        <p:blipFill>
          <a:blip r:embed="rId2"/>
          <a:stretch>
            <a:fillRect/>
          </a:stretch>
        </p:blipFill>
        <p:spPr>
          <a:xfrm>
            <a:off x="2667000" y="1866900"/>
            <a:ext cx="14249400" cy="6853918"/>
          </a:xfrm>
          <a:prstGeom prst="rect">
            <a:avLst/>
          </a:prstGeom>
        </p:spPr>
      </p:pic>
      <p:pic>
        <p:nvPicPr>
          <p:cNvPr id="2" name="Picture 2" descr="Aditya Institute of Technology And Management(AITAM)">
            <a:extLst>
              <a:ext uri="{FF2B5EF4-FFF2-40B4-BE49-F238E27FC236}">
                <a16:creationId xmlns:a16="http://schemas.microsoft.com/office/drawing/2014/main" id="{82FDDE82-193F-AD8A-FACD-564E22A66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1600" y="-4233"/>
            <a:ext cx="1676400" cy="1729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072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FDB9A8-B5EB-8B1F-AE8B-AB3FD834FC24}"/>
              </a:ext>
            </a:extLst>
          </p:cNvPr>
          <p:cNvSpPr txBox="1"/>
          <p:nvPr/>
        </p:nvSpPr>
        <p:spPr>
          <a:xfrm>
            <a:off x="2590800" y="342900"/>
            <a:ext cx="11887200" cy="784830"/>
          </a:xfrm>
          <a:prstGeom prst="rect">
            <a:avLst/>
          </a:prstGeom>
          <a:noFill/>
        </p:spPr>
        <p:txBody>
          <a:bodyPr wrap="square" rtlCol="0">
            <a:spAutoFit/>
          </a:bodyPr>
          <a:lstStyle/>
          <a:p>
            <a:r>
              <a:rPr lang="en-IN" sz="4500" b="1" dirty="0">
                <a:latin typeface="Times New Roman" panose="02020603050405020304" pitchFamily="18" charset="0"/>
                <a:cs typeface="Times New Roman" panose="02020603050405020304" pitchFamily="18" charset="0"/>
              </a:rPr>
              <a:t>Applied Algorithms</a:t>
            </a:r>
          </a:p>
        </p:txBody>
      </p:sp>
      <p:sp>
        <p:nvSpPr>
          <p:cNvPr id="3" name="TextBox 2">
            <a:extLst>
              <a:ext uri="{FF2B5EF4-FFF2-40B4-BE49-F238E27FC236}">
                <a16:creationId xmlns:a16="http://schemas.microsoft.com/office/drawing/2014/main" id="{FC224F2D-8B44-744F-4404-355AA81F8108}"/>
              </a:ext>
            </a:extLst>
          </p:cNvPr>
          <p:cNvSpPr txBox="1"/>
          <p:nvPr/>
        </p:nvSpPr>
        <p:spPr>
          <a:xfrm>
            <a:off x="2971800" y="1333500"/>
            <a:ext cx="5867400" cy="630942"/>
          </a:xfrm>
          <a:prstGeom prst="rect">
            <a:avLst/>
          </a:prstGeom>
          <a:noFill/>
        </p:spPr>
        <p:txBody>
          <a:bodyPr wrap="square" rtlCol="0">
            <a:spAutoFit/>
          </a:bodyPr>
          <a:lstStyle/>
          <a:p>
            <a:r>
              <a:rPr lang="en-IN" sz="3500" b="1" dirty="0">
                <a:latin typeface="Times New Roman" panose="02020603050405020304" pitchFamily="18" charset="0"/>
                <a:cs typeface="Times New Roman" panose="02020603050405020304" pitchFamily="18" charset="0"/>
              </a:rPr>
              <a:t>Decision Tree Classifier</a:t>
            </a:r>
          </a:p>
        </p:txBody>
      </p:sp>
      <p:sp>
        <p:nvSpPr>
          <p:cNvPr id="4" name="TextBox 3">
            <a:extLst>
              <a:ext uri="{FF2B5EF4-FFF2-40B4-BE49-F238E27FC236}">
                <a16:creationId xmlns:a16="http://schemas.microsoft.com/office/drawing/2014/main" id="{4DED38C1-506D-A325-52D7-41B48F9461AE}"/>
              </a:ext>
            </a:extLst>
          </p:cNvPr>
          <p:cNvSpPr txBox="1"/>
          <p:nvPr/>
        </p:nvSpPr>
        <p:spPr>
          <a:xfrm>
            <a:off x="3200400" y="1964442"/>
            <a:ext cx="14401800" cy="1938992"/>
          </a:xfrm>
          <a:prstGeom prst="rect">
            <a:avLst/>
          </a:prstGeom>
          <a:noFill/>
        </p:spPr>
        <p:txBody>
          <a:bodyPr wrap="square" rtlCol="0">
            <a:spAutoFit/>
          </a:bodyPr>
          <a:lstStyle/>
          <a:p>
            <a:pPr algn="just"/>
            <a:r>
              <a:rPr lang="en-US" sz="3000" dirty="0">
                <a:latin typeface="Times New Roman" panose="02020603050405020304" pitchFamily="18" charset="0"/>
                <a:cs typeface="Times New Roman" panose="02020603050405020304" pitchFamily="18" charset="0"/>
              </a:rPr>
              <a:t>A decision tree classifier splits the dataset into subsets using feature-based conditions, forming a tree-like </a:t>
            </a:r>
            <a:r>
              <a:rPr lang="en-US" sz="3000" dirty="0" err="1">
                <a:latin typeface="Times New Roman" panose="02020603050405020304" pitchFamily="18" charset="0"/>
                <a:cs typeface="Times New Roman" panose="02020603050405020304" pitchFamily="18" charset="0"/>
              </a:rPr>
              <a:t>structure.Each</a:t>
            </a:r>
            <a:r>
              <a:rPr lang="en-US" sz="3000" dirty="0">
                <a:latin typeface="Times New Roman" panose="02020603050405020304" pitchFamily="18" charset="0"/>
                <a:cs typeface="Times New Roman" panose="02020603050405020304" pitchFamily="18" charset="0"/>
              </a:rPr>
              <a:t> internal node represents a decision on a feature, and each leaf node represents a class </a:t>
            </a:r>
            <a:r>
              <a:rPr lang="en-US" sz="3000" dirty="0" err="1">
                <a:latin typeface="Times New Roman" panose="02020603050405020304" pitchFamily="18" charset="0"/>
                <a:cs typeface="Times New Roman" panose="02020603050405020304" pitchFamily="18" charset="0"/>
              </a:rPr>
              <a:t>label.It’s</a:t>
            </a:r>
            <a:r>
              <a:rPr lang="en-US" sz="3000" dirty="0">
                <a:latin typeface="Times New Roman" panose="02020603050405020304" pitchFamily="18" charset="0"/>
                <a:cs typeface="Times New Roman" panose="02020603050405020304" pitchFamily="18" charset="0"/>
              </a:rPr>
              <a:t> simple, interpretable, and useful for both classification and regression tasks.</a:t>
            </a:r>
            <a:endParaRPr lang="en-IN" sz="3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7E56FAB-F738-E490-198E-B1640F4F82BD}"/>
              </a:ext>
            </a:extLst>
          </p:cNvPr>
          <p:cNvSpPr txBox="1"/>
          <p:nvPr/>
        </p:nvSpPr>
        <p:spPr>
          <a:xfrm>
            <a:off x="2980267" y="4109204"/>
            <a:ext cx="4724400" cy="630942"/>
          </a:xfrm>
          <a:prstGeom prst="rect">
            <a:avLst/>
          </a:prstGeom>
          <a:noFill/>
        </p:spPr>
        <p:txBody>
          <a:bodyPr wrap="square" rtlCol="0">
            <a:spAutoFit/>
          </a:bodyPr>
          <a:lstStyle/>
          <a:p>
            <a:r>
              <a:rPr lang="en-IN" sz="3500" b="1" dirty="0">
                <a:latin typeface="Times New Roman" panose="02020603050405020304" pitchFamily="18" charset="0"/>
                <a:cs typeface="Times New Roman" panose="02020603050405020304" pitchFamily="18" charset="0"/>
              </a:rPr>
              <a:t>Logistic Regression</a:t>
            </a:r>
          </a:p>
        </p:txBody>
      </p:sp>
      <p:sp>
        <p:nvSpPr>
          <p:cNvPr id="6" name="TextBox 5">
            <a:extLst>
              <a:ext uri="{FF2B5EF4-FFF2-40B4-BE49-F238E27FC236}">
                <a16:creationId xmlns:a16="http://schemas.microsoft.com/office/drawing/2014/main" id="{C761D6C0-A945-31C6-3D02-A0A88286D3BB}"/>
              </a:ext>
            </a:extLst>
          </p:cNvPr>
          <p:cNvSpPr txBox="1"/>
          <p:nvPr/>
        </p:nvSpPr>
        <p:spPr>
          <a:xfrm>
            <a:off x="3217332" y="4786713"/>
            <a:ext cx="14384867" cy="1938992"/>
          </a:xfrm>
          <a:prstGeom prst="rect">
            <a:avLst/>
          </a:prstGeom>
          <a:noFill/>
        </p:spPr>
        <p:txBody>
          <a:bodyPr wrap="square" rtlCol="0">
            <a:spAutoFit/>
          </a:bodyPr>
          <a:lstStyle/>
          <a:p>
            <a:pPr algn="just"/>
            <a:r>
              <a:rPr lang="en-US" sz="3000" dirty="0">
                <a:latin typeface="Times New Roman" panose="02020603050405020304" pitchFamily="18" charset="0"/>
                <a:cs typeface="Times New Roman" panose="02020603050405020304" pitchFamily="18" charset="0"/>
              </a:rPr>
              <a:t>Logistic regression is a statistical method used for binary or multi-class </a:t>
            </a:r>
            <a:r>
              <a:rPr lang="en-US" sz="3000" dirty="0" err="1">
                <a:latin typeface="Times New Roman" panose="02020603050405020304" pitchFamily="18" charset="0"/>
                <a:cs typeface="Times New Roman" panose="02020603050405020304" pitchFamily="18" charset="0"/>
              </a:rPr>
              <a:t>classification.It</a:t>
            </a:r>
            <a:r>
              <a:rPr lang="en-US" sz="3000" dirty="0">
                <a:latin typeface="Times New Roman" panose="02020603050405020304" pitchFamily="18" charset="0"/>
                <a:cs typeface="Times New Roman" panose="02020603050405020304" pitchFamily="18" charset="0"/>
              </a:rPr>
              <a:t> calculates the probability of an outcome using the logistic (sigmoid) function applied to a linear combination of input </a:t>
            </a:r>
            <a:r>
              <a:rPr lang="en-US" sz="3000" dirty="0" err="1">
                <a:latin typeface="Times New Roman" panose="02020603050405020304" pitchFamily="18" charset="0"/>
                <a:cs typeface="Times New Roman" panose="02020603050405020304" pitchFamily="18" charset="0"/>
              </a:rPr>
              <a:t>features.Despite</a:t>
            </a:r>
            <a:r>
              <a:rPr lang="en-US" sz="3000" dirty="0">
                <a:latin typeface="Times New Roman" panose="02020603050405020304" pitchFamily="18" charset="0"/>
                <a:cs typeface="Times New Roman" panose="02020603050405020304" pitchFamily="18" charset="0"/>
              </a:rPr>
              <a:t> its name, it is used for classification, not regression.</a:t>
            </a:r>
            <a:endParaRPr lang="en-IN" sz="3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13A7C8D-B3CE-F22B-9D38-23E507A62DEA}"/>
              </a:ext>
            </a:extLst>
          </p:cNvPr>
          <p:cNvSpPr txBox="1"/>
          <p:nvPr/>
        </p:nvSpPr>
        <p:spPr>
          <a:xfrm>
            <a:off x="2980266" y="6783609"/>
            <a:ext cx="6163733" cy="630942"/>
          </a:xfrm>
          <a:prstGeom prst="rect">
            <a:avLst/>
          </a:prstGeom>
          <a:noFill/>
        </p:spPr>
        <p:txBody>
          <a:bodyPr wrap="square" rtlCol="0">
            <a:spAutoFit/>
          </a:bodyPr>
          <a:lstStyle/>
          <a:p>
            <a:r>
              <a:rPr lang="en-IN" sz="3500" b="1" dirty="0">
                <a:latin typeface="Times New Roman" panose="02020603050405020304" pitchFamily="18" charset="0"/>
                <a:cs typeface="Times New Roman" panose="02020603050405020304" pitchFamily="18" charset="0"/>
              </a:rPr>
              <a:t>Artificial Neural Network</a:t>
            </a:r>
          </a:p>
        </p:txBody>
      </p:sp>
      <p:sp>
        <p:nvSpPr>
          <p:cNvPr id="8" name="TextBox 7">
            <a:extLst>
              <a:ext uri="{FF2B5EF4-FFF2-40B4-BE49-F238E27FC236}">
                <a16:creationId xmlns:a16="http://schemas.microsoft.com/office/drawing/2014/main" id="{4BAF02BD-3D2A-4ABE-52D0-37DC76B14C85}"/>
              </a:ext>
            </a:extLst>
          </p:cNvPr>
          <p:cNvSpPr txBox="1"/>
          <p:nvPr/>
        </p:nvSpPr>
        <p:spPr>
          <a:xfrm>
            <a:off x="3230031" y="7472455"/>
            <a:ext cx="14359467" cy="1938992"/>
          </a:xfrm>
          <a:prstGeom prst="rect">
            <a:avLst/>
          </a:prstGeom>
          <a:noFill/>
        </p:spPr>
        <p:txBody>
          <a:bodyPr wrap="square" rtlCol="0">
            <a:spAutoFit/>
          </a:bodyPr>
          <a:lstStyle/>
          <a:p>
            <a:pPr algn="just"/>
            <a:r>
              <a:rPr lang="en-US" sz="3000" dirty="0">
                <a:latin typeface="Times New Roman" panose="02020603050405020304" pitchFamily="18" charset="0"/>
                <a:cs typeface="Times New Roman" panose="02020603050405020304" pitchFamily="18" charset="0"/>
              </a:rPr>
              <a:t>An ANN is a computational model inspired by the human brain, consisting of input, hidden, and output layers of interconnected </a:t>
            </a:r>
            <a:r>
              <a:rPr lang="en-US" sz="3000" dirty="0" err="1">
                <a:latin typeface="Times New Roman" panose="02020603050405020304" pitchFamily="18" charset="0"/>
                <a:cs typeface="Times New Roman" panose="02020603050405020304" pitchFamily="18" charset="0"/>
              </a:rPr>
              <a:t>neurons.Each</a:t>
            </a:r>
            <a:r>
              <a:rPr lang="en-US" sz="3000" dirty="0">
                <a:latin typeface="Times New Roman" panose="02020603050405020304" pitchFamily="18" charset="0"/>
                <a:cs typeface="Times New Roman" panose="02020603050405020304" pitchFamily="18" charset="0"/>
              </a:rPr>
              <a:t> connection has a weight, and neurons apply activation functions to learn complex patterns in </a:t>
            </a:r>
            <a:r>
              <a:rPr lang="en-US" sz="3000" dirty="0" err="1">
                <a:latin typeface="Times New Roman" panose="02020603050405020304" pitchFamily="18" charset="0"/>
                <a:cs typeface="Times New Roman" panose="02020603050405020304" pitchFamily="18" charset="0"/>
              </a:rPr>
              <a:t>data.ANNs</a:t>
            </a:r>
            <a:r>
              <a:rPr lang="en-US" sz="3000" dirty="0">
                <a:latin typeface="Times New Roman" panose="02020603050405020304" pitchFamily="18" charset="0"/>
                <a:cs typeface="Times New Roman" panose="02020603050405020304" pitchFamily="18" charset="0"/>
              </a:rPr>
              <a:t> are widely used in image recognition, NLP, and predictive analytics.</a:t>
            </a:r>
            <a:endParaRPr lang="en-IN" sz="3000" dirty="0">
              <a:latin typeface="Times New Roman" panose="02020603050405020304" pitchFamily="18" charset="0"/>
              <a:cs typeface="Times New Roman" panose="02020603050405020304" pitchFamily="18" charset="0"/>
            </a:endParaRPr>
          </a:p>
        </p:txBody>
      </p:sp>
      <p:pic>
        <p:nvPicPr>
          <p:cNvPr id="9" name="Picture 2" descr="Aditya Institute of Technology And Management(AITAM)">
            <a:extLst>
              <a:ext uri="{FF2B5EF4-FFF2-40B4-BE49-F238E27FC236}">
                <a16:creationId xmlns:a16="http://schemas.microsoft.com/office/drawing/2014/main" id="{DFF2059A-8B74-F5E9-A150-88D789B99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1600" y="-4233"/>
            <a:ext cx="1676400" cy="1729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596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4D39E8-3EBC-5A36-56A3-0177ACDAD00E}"/>
              </a:ext>
            </a:extLst>
          </p:cNvPr>
          <p:cNvSpPr txBox="1"/>
          <p:nvPr/>
        </p:nvSpPr>
        <p:spPr>
          <a:xfrm>
            <a:off x="2819400" y="778758"/>
            <a:ext cx="5638800" cy="630942"/>
          </a:xfrm>
          <a:prstGeom prst="rect">
            <a:avLst/>
          </a:prstGeom>
          <a:noFill/>
        </p:spPr>
        <p:txBody>
          <a:bodyPr wrap="square" rtlCol="0">
            <a:spAutoFit/>
          </a:bodyPr>
          <a:lstStyle/>
          <a:p>
            <a:r>
              <a:rPr lang="en-IN" sz="3500" b="1" dirty="0">
                <a:latin typeface="Times New Roman" panose="02020603050405020304" pitchFamily="18" charset="0"/>
                <a:cs typeface="Times New Roman" panose="02020603050405020304" pitchFamily="18" charset="0"/>
              </a:rPr>
              <a:t>Recurrent Neural Network</a:t>
            </a:r>
          </a:p>
        </p:txBody>
      </p:sp>
      <p:sp>
        <p:nvSpPr>
          <p:cNvPr id="3" name="TextBox 2">
            <a:extLst>
              <a:ext uri="{FF2B5EF4-FFF2-40B4-BE49-F238E27FC236}">
                <a16:creationId xmlns:a16="http://schemas.microsoft.com/office/drawing/2014/main" id="{EBFAC216-5482-74FB-217D-66E5A92E9257}"/>
              </a:ext>
            </a:extLst>
          </p:cNvPr>
          <p:cNvSpPr txBox="1"/>
          <p:nvPr/>
        </p:nvSpPr>
        <p:spPr>
          <a:xfrm>
            <a:off x="3124200" y="1573750"/>
            <a:ext cx="14173200" cy="1938992"/>
          </a:xfrm>
          <a:prstGeom prst="rect">
            <a:avLst/>
          </a:prstGeom>
          <a:noFill/>
        </p:spPr>
        <p:txBody>
          <a:bodyPr wrap="square" rtlCol="0">
            <a:spAutoFit/>
          </a:bodyPr>
          <a:lstStyle/>
          <a:p>
            <a:pPr algn="just"/>
            <a:r>
              <a:rPr lang="en-US" sz="3000" dirty="0">
                <a:latin typeface="Times New Roman" panose="02020603050405020304" pitchFamily="18" charset="0"/>
                <a:cs typeface="Times New Roman" panose="02020603050405020304" pitchFamily="18" charset="0"/>
              </a:rPr>
              <a:t>RNNs are a type of neural network designed for sequential data, where outputs from previous steps are fed as inputs to current </a:t>
            </a:r>
            <a:r>
              <a:rPr lang="en-US" sz="3000" dirty="0" err="1">
                <a:latin typeface="Times New Roman" panose="02020603050405020304" pitchFamily="18" charset="0"/>
                <a:cs typeface="Times New Roman" panose="02020603050405020304" pitchFamily="18" charset="0"/>
              </a:rPr>
              <a:t>steps.This</a:t>
            </a:r>
            <a:r>
              <a:rPr lang="en-US" sz="3000" dirty="0">
                <a:latin typeface="Times New Roman" panose="02020603050405020304" pitchFamily="18" charset="0"/>
                <a:cs typeface="Times New Roman" panose="02020603050405020304" pitchFamily="18" charset="0"/>
              </a:rPr>
              <a:t> memory-like feature allows RNNs to capture temporal or sequential </a:t>
            </a:r>
            <a:r>
              <a:rPr lang="en-US" sz="3000" dirty="0" err="1">
                <a:latin typeface="Times New Roman" panose="02020603050405020304" pitchFamily="18" charset="0"/>
                <a:cs typeface="Times New Roman" panose="02020603050405020304" pitchFamily="18" charset="0"/>
              </a:rPr>
              <a:t>dependencies.They</a:t>
            </a:r>
            <a:r>
              <a:rPr lang="en-US" sz="3000" dirty="0">
                <a:latin typeface="Times New Roman" panose="02020603050405020304" pitchFamily="18" charset="0"/>
                <a:cs typeface="Times New Roman" panose="02020603050405020304" pitchFamily="18" charset="0"/>
              </a:rPr>
              <a:t> are commonly used in tasks like language modeling, speech recognition, and time-series forecasting.</a:t>
            </a:r>
          </a:p>
        </p:txBody>
      </p:sp>
      <p:sp>
        <p:nvSpPr>
          <p:cNvPr id="4" name="TextBox 3">
            <a:extLst>
              <a:ext uri="{FF2B5EF4-FFF2-40B4-BE49-F238E27FC236}">
                <a16:creationId xmlns:a16="http://schemas.microsoft.com/office/drawing/2014/main" id="{4D95B5EA-BED4-1232-C6E5-026E6C9A9DD1}"/>
              </a:ext>
            </a:extLst>
          </p:cNvPr>
          <p:cNvSpPr txBox="1"/>
          <p:nvPr/>
        </p:nvSpPr>
        <p:spPr>
          <a:xfrm>
            <a:off x="2819400" y="3525443"/>
            <a:ext cx="5638800" cy="630942"/>
          </a:xfrm>
          <a:prstGeom prst="rect">
            <a:avLst/>
          </a:prstGeom>
          <a:noFill/>
        </p:spPr>
        <p:txBody>
          <a:bodyPr wrap="square" rtlCol="0">
            <a:spAutoFit/>
          </a:bodyPr>
          <a:lstStyle/>
          <a:p>
            <a:r>
              <a:rPr lang="en-IN" sz="3500" b="1" dirty="0">
                <a:latin typeface="Times New Roman" panose="02020603050405020304" pitchFamily="18" charset="0"/>
                <a:cs typeface="Times New Roman" panose="02020603050405020304" pitchFamily="18" charset="0"/>
              </a:rPr>
              <a:t>Long Short-Term Memory</a:t>
            </a:r>
          </a:p>
        </p:txBody>
      </p:sp>
      <p:sp>
        <p:nvSpPr>
          <p:cNvPr id="5" name="TextBox 4">
            <a:extLst>
              <a:ext uri="{FF2B5EF4-FFF2-40B4-BE49-F238E27FC236}">
                <a16:creationId xmlns:a16="http://schemas.microsoft.com/office/drawing/2014/main" id="{75DD5006-D552-AD9E-7B69-3287B9986D26}"/>
              </a:ext>
            </a:extLst>
          </p:cNvPr>
          <p:cNvSpPr txBox="1"/>
          <p:nvPr/>
        </p:nvSpPr>
        <p:spPr>
          <a:xfrm>
            <a:off x="3124200" y="4305299"/>
            <a:ext cx="14173200" cy="1938992"/>
          </a:xfrm>
          <a:prstGeom prst="rect">
            <a:avLst/>
          </a:prstGeom>
          <a:noFill/>
        </p:spPr>
        <p:txBody>
          <a:bodyPr wrap="square" rtlCol="0">
            <a:spAutoFit/>
          </a:bodyPr>
          <a:lstStyle/>
          <a:p>
            <a:pPr algn="just"/>
            <a:r>
              <a:rPr lang="en-US" sz="3000" dirty="0">
                <a:latin typeface="Times New Roman" panose="02020603050405020304" pitchFamily="18" charset="0"/>
                <a:cs typeface="Times New Roman" panose="02020603050405020304" pitchFamily="18" charset="0"/>
              </a:rPr>
              <a:t>LSTM is an advanced RNN architecture that solves the problem of long-term dependency using memory cells and gates (input, forget, and output).It can learn when to remember or forget information, making it powerful for long </a:t>
            </a:r>
            <a:r>
              <a:rPr lang="en-US" sz="3000" dirty="0" err="1">
                <a:latin typeface="Times New Roman" panose="02020603050405020304" pitchFamily="18" charset="0"/>
                <a:cs typeface="Times New Roman" panose="02020603050405020304" pitchFamily="18" charset="0"/>
              </a:rPr>
              <a:t>sequences.LSTMs</a:t>
            </a:r>
            <a:r>
              <a:rPr lang="en-US" sz="3000" dirty="0">
                <a:latin typeface="Times New Roman" panose="02020603050405020304" pitchFamily="18" charset="0"/>
                <a:cs typeface="Times New Roman" panose="02020603050405020304" pitchFamily="18" charset="0"/>
              </a:rPr>
              <a:t> are used in applications like machine translation, music generation, and video analysis.</a:t>
            </a:r>
          </a:p>
        </p:txBody>
      </p:sp>
      <p:sp>
        <p:nvSpPr>
          <p:cNvPr id="6" name="TextBox 5">
            <a:extLst>
              <a:ext uri="{FF2B5EF4-FFF2-40B4-BE49-F238E27FC236}">
                <a16:creationId xmlns:a16="http://schemas.microsoft.com/office/drawing/2014/main" id="{AE6A2AF0-8DB8-6154-1404-65EFC3CE8D90}"/>
              </a:ext>
            </a:extLst>
          </p:cNvPr>
          <p:cNvSpPr txBox="1"/>
          <p:nvPr/>
        </p:nvSpPr>
        <p:spPr>
          <a:xfrm>
            <a:off x="2819400" y="6393205"/>
            <a:ext cx="5638800" cy="630942"/>
          </a:xfrm>
          <a:prstGeom prst="rect">
            <a:avLst/>
          </a:prstGeom>
          <a:noFill/>
        </p:spPr>
        <p:txBody>
          <a:bodyPr wrap="square" rtlCol="0">
            <a:spAutoFit/>
          </a:bodyPr>
          <a:lstStyle/>
          <a:p>
            <a:r>
              <a:rPr lang="en-IN" sz="3500" b="1" dirty="0">
                <a:latin typeface="Times New Roman" panose="02020603050405020304" pitchFamily="18" charset="0"/>
                <a:cs typeface="Times New Roman" panose="02020603050405020304" pitchFamily="18" charset="0"/>
              </a:rPr>
              <a:t>Gated Recurrent Unit</a:t>
            </a:r>
          </a:p>
        </p:txBody>
      </p:sp>
      <p:sp>
        <p:nvSpPr>
          <p:cNvPr id="7" name="TextBox 6">
            <a:extLst>
              <a:ext uri="{FF2B5EF4-FFF2-40B4-BE49-F238E27FC236}">
                <a16:creationId xmlns:a16="http://schemas.microsoft.com/office/drawing/2014/main" id="{72B1AE48-2D16-1F84-2F44-5CCC2EB83D3E}"/>
              </a:ext>
            </a:extLst>
          </p:cNvPr>
          <p:cNvSpPr txBox="1"/>
          <p:nvPr/>
        </p:nvSpPr>
        <p:spPr>
          <a:xfrm>
            <a:off x="3124200" y="7090709"/>
            <a:ext cx="14173200" cy="1938992"/>
          </a:xfrm>
          <a:prstGeom prst="rect">
            <a:avLst/>
          </a:prstGeom>
          <a:noFill/>
        </p:spPr>
        <p:txBody>
          <a:bodyPr wrap="square" rtlCol="0">
            <a:spAutoFit/>
          </a:bodyPr>
          <a:lstStyle/>
          <a:p>
            <a:pPr algn="just"/>
            <a:r>
              <a:rPr lang="en-US" sz="3000" dirty="0">
                <a:latin typeface="Times New Roman" panose="02020603050405020304" pitchFamily="18" charset="0"/>
                <a:cs typeface="Times New Roman" panose="02020603050405020304" pitchFamily="18" charset="0"/>
              </a:rPr>
              <a:t>GRU is a streamlined version of LSTM that combines the input and forget gates into a single update gate. It simplifies the architecture while maintaining performance in handling sequence data. GRUs are faster to train and often perform comparably to LSTMs on many tasks like text and speech processing.</a:t>
            </a:r>
          </a:p>
        </p:txBody>
      </p:sp>
      <p:pic>
        <p:nvPicPr>
          <p:cNvPr id="9" name="Picture 2" descr="Aditya Institute of Technology And Management(AITAM)">
            <a:extLst>
              <a:ext uri="{FF2B5EF4-FFF2-40B4-BE49-F238E27FC236}">
                <a16:creationId xmlns:a16="http://schemas.microsoft.com/office/drawing/2014/main" id="{D090F596-5FC6-779F-27A0-42CC4DC25C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1600" y="-4233"/>
            <a:ext cx="1676400" cy="1729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511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540BC2-4A7D-B08A-D626-E90D12E7F7F5}"/>
              </a:ext>
            </a:extLst>
          </p:cNvPr>
          <p:cNvSpPr txBox="1"/>
          <p:nvPr/>
        </p:nvSpPr>
        <p:spPr>
          <a:xfrm>
            <a:off x="2438400" y="320559"/>
            <a:ext cx="7543800" cy="784830"/>
          </a:xfrm>
          <a:prstGeom prst="rect">
            <a:avLst/>
          </a:prstGeom>
          <a:noFill/>
        </p:spPr>
        <p:txBody>
          <a:bodyPr wrap="square" rtlCol="0">
            <a:spAutoFit/>
          </a:bodyPr>
          <a:lstStyle/>
          <a:p>
            <a:r>
              <a:rPr lang="en-IN" sz="4500" b="1" dirty="0">
                <a:latin typeface="Times New Roman" panose="02020603050405020304" pitchFamily="18" charset="0"/>
                <a:cs typeface="Times New Roman" panose="02020603050405020304" pitchFamily="18" charset="0"/>
              </a:rPr>
              <a:t>Proposed Algorithm </a:t>
            </a:r>
          </a:p>
        </p:txBody>
      </p:sp>
      <p:sp>
        <p:nvSpPr>
          <p:cNvPr id="5" name="TextBox 4">
            <a:extLst>
              <a:ext uri="{FF2B5EF4-FFF2-40B4-BE49-F238E27FC236}">
                <a16:creationId xmlns:a16="http://schemas.microsoft.com/office/drawing/2014/main" id="{1BF38D69-5CC7-E329-0B96-B0E0D67C3044}"/>
              </a:ext>
            </a:extLst>
          </p:cNvPr>
          <p:cNvSpPr txBox="1"/>
          <p:nvPr/>
        </p:nvSpPr>
        <p:spPr>
          <a:xfrm>
            <a:off x="2667000" y="1440608"/>
            <a:ext cx="9144000" cy="630942"/>
          </a:xfrm>
          <a:prstGeom prst="rect">
            <a:avLst/>
          </a:prstGeom>
          <a:noFill/>
        </p:spPr>
        <p:txBody>
          <a:bodyPr wrap="square">
            <a:spAutoFit/>
          </a:bodyPr>
          <a:lstStyle/>
          <a:p>
            <a:r>
              <a:rPr lang="en-IN" sz="3500" b="1" dirty="0">
                <a:solidFill>
                  <a:schemeClr val="tx1"/>
                </a:solidFill>
                <a:latin typeface="Times New Roman" panose="02020603050405020304" pitchFamily="18" charset="0"/>
                <a:cs typeface="Times New Roman" panose="02020603050405020304" pitchFamily="18" charset="0"/>
              </a:rPr>
              <a:t>GRU Architecture</a:t>
            </a:r>
            <a:endParaRPr lang="en-IN" sz="3500" b="1" dirty="0"/>
          </a:p>
        </p:txBody>
      </p:sp>
      <p:sp>
        <p:nvSpPr>
          <p:cNvPr id="8" name="TextBox 7">
            <a:extLst>
              <a:ext uri="{FF2B5EF4-FFF2-40B4-BE49-F238E27FC236}">
                <a16:creationId xmlns:a16="http://schemas.microsoft.com/office/drawing/2014/main" id="{3810334D-38AC-5719-B50B-2570C0481D78}"/>
              </a:ext>
            </a:extLst>
          </p:cNvPr>
          <p:cNvSpPr txBox="1"/>
          <p:nvPr/>
        </p:nvSpPr>
        <p:spPr>
          <a:xfrm>
            <a:off x="3276600" y="2128080"/>
            <a:ext cx="13944600" cy="1477328"/>
          </a:xfrm>
          <a:prstGeom prst="rect">
            <a:avLst/>
          </a:prstGeom>
          <a:noFill/>
        </p:spPr>
        <p:txBody>
          <a:bodyPr wrap="square">
            <a:spAutoFit/>
          </a:bodyPr>
          <a:lstStyle/>
          <a:p>
            <a:pPr algn="just"/>
            <a:r>
              <a:rPr lang="en-US" sz="3000" b="0" i="0" dirty="0">
                <a:solidFill>
                  <a:srgbClr val="273239"/>
                </a:solidFill>
                <a:effectLst/>
                <a:latin typeface="Times New Roman" panose="02020603050405020304" pitchFamily="18" charset="0"/>
                <a:cs typeface="Times New Roman" panose="02020603050405020304" pitchFamily="18" charset="0"/>
              </a:rPr>
              <a:t>Gated Recurrent Unit (GRU) is a type of recurrent neural network (RNN) as a simpler alternative to Long Short-Term Memory (LSTM) networks. Like LSTM, GRU can process sequential data such as text, speech, and time-series data.</a:t>
            </a:r>
            <a:endParaRPr lang="en-IN" sz="3000" dirty="0">
              <a:latin typeface="Times New Roman" panose="02020603050405020304" pitchFamily="18" charset="0"/>
              <a:cs typeface="Times New Roman" panose="02020603050405020304" pitchFamily="18" charset="0"/>
            </a:endParaRPr>
          </a:p>
        </p:txBody>
      </p:sp>
      <p:pic>
        <p:nvPicPr>
          <p:cNvPr id="12" name="Graphic 1">
            <a:extLst>
              <a:ext uri="{FF2B5EF4-FFF2-40B4-BE49-F238E27FC236}">
                <a16:creationId xmlns:a16="http://schemas.microsoft.com/office/drawing/2014/main" id="{E7F949B2-4276-B6D2-8FDE-0181FB6AFBC8}"/>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765" t="10651" r="12522"/>
          <a:stretch/>
        </p:blipFill>
        <p:spPr bwMode="auto">
          <a:xfrm>
            <a:off x="11125200" y="4038317"/>
            <a:ext cx="6880845" cy="5286552"/>
          </a:xfrm>
          <a:prstGeom prst="rect">
            <a:avLst/>
          </a:prstGeom>
          <a:ln>
            <a:no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E263601-364A-35CD-7A71-AA71E117490C}"/>
                  </a:ext>
                </a:extLst>
              </p:cNvPr>
              <p:cNvSpPr txBox="1"/>
              <p:nvPr/>
            </p:nvSpPr>
            <p:spPr>
              <a:xfrm>
                <a:off x="1752600" y="4610100"/>
                <a:ext cx="9220200" cy="1631216"/>
              </a:xfrm>
              <a:prstGeom prst="rect">
                <a:avLst/>
              </a:prstGeom>
              <a:noFill/>
            </p:spPr>
            <p:txBody>
              <a:bodyPr wrap="square">
                <a:spAutoFit/>
              </a:bodyPr>
              <a:lstStyle/>
              <a:p>
                <a:pPr algn="just"/>
                <a:r>
                  <a:rPr lang="en-IN" b="1" i="1" dirty="0">
                    <a:latin typeface="Times New Roman" panose="02020603050405020304" pitchFamily="18" charset="0"/>
                    <a:cs typeface="Times New Roman" panose="02020603050405020304" pitchFamily="18" charset="0"/>
                  </a:rPr>
                  <a:t>      </a:t>
                </a:r>
                <a:r>
                  <a:rPr lang="en-IN" sz="2500" b="1" dirty="0">
                    <a:latin typeface="Times New Roman" panose="02020603050405020304" pitchFamily="18" charset="0"/>
                    <a:cs typeface="Times New Roman" panose="02020603050405020304" pitchFamily="18" charset="0"/>
                  </a:rPr>
                  <a:t>Update Gate</a:t>
                </a:r>
                <a14:m>
                  <m:oMath xmlns:m="http://schemas.openxmlformats.org/officeDocument/2006/math">
                    <m:r>
                      <a:rPr lang="en-IN" sz="2500" b="1" i="1" smtClean="0">
                        <a:effectLst/>
                        <a:latin typeface="Cambria Math" panose="02040503050406030204" pitchFamily="18" charset="0"/>
                        <a:cs typeface="Times New Roman" panose="02020603050405020304" pitchFamily="18" charset="0"/>
                      </a:rPr>
                      <m:t>                </m:t>
                    </m:r>
                    <m:sSub>
                      <m:sSubPr>
                        <m:ctrlPr>
                          <a:rPr lang="en-IN" sz="2500" b="1" i="1" smtClean="0">
                            <a:effectLst/>
                            <a:latin typeface="Cambria Math" panose="02040503050406030204" pitchFamily="18" charset="0"/>
                            <a:cs typeface="Times New Roman" panose="02020603050405020304" pitchFamily="18" charset="0"/>
                          </a:rPr>
                        </m:ctrlPr>
                      </m:sSubPr>
                      <m:e>
                        <m:r>
                          <a:rPr lang="en-IN" sz="2500" b="1" i="1" smtClean="0">
                            <a:effectLst/>
                            <a:latin typeface="Cambria Math" panose="02040503050406030204" pitchFamily="18" charset="0"/>
                            <a:cs typeface="Times New Roman" panose="02020603050405020304" pitchFamily="18" charset="0"/>
                          </a:rPr>
                          <m:t>(</m:t>
                        </m:r>
                        <m:r>
                          <a:rPr lang="en-IN" sz="2500" b="1" i="1">
                            <a:effectLst/>
                            <a:latin typeface="Cambria Math" panose="02040503050406030204" pitchFamily="18" charset="0"/>
                            <a:ea typeface="Calibri" panose="020F0502020204030204" pitchFamily="34" charset="0"/>
                            <a:cs typeface="Times New Roman" panose="02020603050405020304" pitchFamily="18" charset="0"/>
                          </a:rPr>
                          <m:t>𝒛</m:t>
                        </m:r>
                      </m:e>
                      <m:sub>
                        <m:r>
                          <a:rPr lang="en-IN" sz="2500" b="1" i="1">
                            <a:effectLst/>
                            <a:latin typeface="Cambria Math" panose="02040503050406030204" pitchFamily="18" charset="0"/>
                            <a:ea typeface="Calibri" panose="020F0502020204030204" pitchFamily="34" charset="0"/>
                            <a:cs typeface="Times New Roman" panose="02020603050405020304" pitchFamily="18" charset="0"/>
                          </a:rPr>
                          <m:t>𝒕</m:t>
                        </m:r>
                      </m:sub>
                    </m:sSub>
                    <m:r>
                      <a:rPr lang="en-IN" sz="2500" b="1" i="1" smtClean="0">
                        <a:effectLst/>
                        <a:latin typeface="Cambria Math" panose="02040503050406030204" pitchFamily="18" charset="0"/>
                        <a:ea typeface="Calibri" panose="020F0502020204030204" pitchFamily="34" charset="0"/>
                        <a:cs typeface="Times New Roman" panose="02020603050405020304" pitchFamily="18" charset="0"/>
                      </a:rPr>
                      <m:t>)</m:t>
                    </m:r>
                    <m:r>
                      <a:rPr lang="en-IN" sz="2500" b="1" i="1">
                        <a:effectLst/>
                        <a:latin typeface="Cambria Math" panose="02040503050406030204" pitchFamily="18" charset="0"/>
                        <a:ea typeface="Calibri" panose="020F0502020204030204" pitchFamily="34" charset="0"/>
                        <a:cs typeface="Times New Roman" panose="02020603050405020304" pitchFamily="18" charset="0"/>
                      </a:rPr>
                      <m:t>=</m:t>
                    </m:r>
                    <m:r>
                      <a:rPr lang="en-IN" sz="2500" b="1" i="1">
                        <a:effectLst/>
                        <a:latin typeface="Cambria Math" panose="02040503050406030204" pitchFamily="18" charset="0"/>
                        <a:ea typeface="Calibri" panose="020F0502020204030204" pitchFamily="34" charset="0"/>
                        <a:cs typeface="Times New Roman" panose="02020603050405020304" pitchFamily="18" charset="0"/>
                      </a:rPr>
                      <m:t>𝝈</m:t>
                    </m:r>
                    <m:d>
                      <m:dPr>
                        <m:ctrlPr>
                          <a:rPr lang="en-IN" sz="2500" b="1" i="1">
                            <a:effectLst/>
                            <a:latin typeface="Cambria Math" panose="02040503050406030204" pitchFamily="18" charset="0"/>
                            <a:cs typeface="Times New Roman" panose="02020603050405020304" pitchFamily="18" charset="0"/>
                          </a:rPr>
                        </m:ctrlPr>
                      </m:dPr>
                      <m:e>
                        <m:sSub>
                          <m:sSubPr>
                            <m:ctrlPr>
                              <a:rPr lang="en-IN" sz="2500" b="1" i="1">
                                <a:effectLst/>
                                <a:latin typeface="Cambria Math" panose="02040503050406030204" pitchFamily="18" charset="0"/>
                                <a:cs typeface="Times New Roman" panose="02020603050405020304" pitchFamily="18" charset="0"/>
                              </a:rPr>
                            </m:ctrlPr>
                          </m:sSubPr>
                          <m:e>
                            <m:r>
                              <a:rPr lang="en-IN" sz="2500" b="1" i="1">
                                <a:effectLst/>
                                <a:latin typeface="Cambria Math" panose="02040503050406030204" pitchFamily="18" charset="0"/>
                                <a:ea typeface="Calibri" panose="020F0502020204030204" pitchFamily="34" charset="0"/>
                                <a:cs typeface="Times New Roman" panose="02020603050405020304" pitchFamily="18" charset="0"/>
                              </a:rPr>
                              <m:t>𝑾</m:t>
                            </m:r>
                          </m:e>
                          <m:sub>
                            <m:r>
                              <a:rPr lang="en-IN" sz="2500" b="1" i="1">
                                <a:effectLst/>
                                <a:latin typeface="Cambria Math" panose="02040503050406030204" pitchFamily="18" charset="0"/>
                                <a:ea typeface="Calibri" panose="020F0502020204030204" pitchFamily="34" charset="0"/>
                                <a:cs typeface="Times New Roman" panose="02020603050405020304" pitchFamily="18" charset="0"/>
                              </a:rPr>
                              <m:t>𝒛</m:t>
                            </m:r>
                          </m:sub>
                        </m:sSub>
                        <m:sSub>
                          <m:sSubPr>
                            <m:ctrlPr>
                              <a:rPr lang="en-IN" sz="2500" b="1" i="1">
                                <a:effectLst/>
                                <a:latin typeface="Cambria Math" panose="02040503050406030204" pitchFamily="18" charset="0"/>
                                <a:cs typeface="Times New Roman" panose="02020603050405020304" pitchFamily="18" charset="0"/>
                              </a:rPr>
                            </m:ctrlPr>
                          </m:sSubPr>
                          <m:e>
                            <m:r>
                              <a:rPr lang="en-IN" sz="25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IN" sz="2500" b="1" i="1">
                                <a:effectLst/>
                                <a:latin typeface="Cambria Math" panose="02040503050406030204" pitchFamily="18" charset="0"/>
                                <a:ea typeface="Calibri" panose="020F0502020204030204" pitchFamily="34" charset="0"/>
                                <a:cs typeface="Times New Roman" panose="02020603050405020304" pitchFamily="18" charset="0"/>
                              </a:rPr>
                              <m:t>𝒕</m:t>
                            </m:r>
                          </m:sub>
                        </m:sSub>
                        <m:r>
                          <a:rPr lang="en-IN" sz="25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500" b="1" i="1">
                                <a:effectLst/>
                                <a:latin typeface="Cambria Math" panose="02040503050406030204" pitchFamily="18" charset="0"/>
                                <a:cs typeface="Times New Roman" panose="02020603050405020304" pitchFamily="18" charset="0"/>
                              </a:rPr>
                            </m:ctrlPr>
                          </m:sSubPr>
                          <m:e>
                            <m:r>
                              <a:rPr lang="en-IN" sz="2500" b="1" i="1">
                                <a:effectLst/>
                                <a:latin typeface="Cambria Math" panose="02040503050406030204" pitchFamily="18" charset="0"/>
                                <a:ea typeface="Calibri" panose="020F0502020204030204" pitchFamily="34" charset="0"/>
                                <a:cs typeface="Times New Roman" panose="02020603050405020304" pitchFamily="18" charset="0"/>
                              </a:rPr>
                              <m:t>𝑼</m:t>
                            </m:r>
                          </m:e>
                          <m:sub>
                            <m:r>
                              <a:rPr lang="en-IN" sz="2500" b="1" i="1">
                                <a:effectLst/>
                                <a:latin typeface="Cambria Math" panose="02040503050406030204" pitchFamily="18" charset="0"/>
                                <a:ea typeface="Calibri" panose="020F0502020204030204" pitchFamily="34" charset="0"/>
                                <a:cs typeface="Times New Roman" panose="02020603050405020304" pitchFamily="18" charset="0"/>
                              </a:rPr>
                              <m:t>𝒛</m:t>
                            </m:r>
                          </m:sub>
                        </m:sSub>
                        <m:sSub>
                          <m:sSubPr>
                            <m:ctrlPr>
                              <a:rPr lang="en-IN" sz="2500" b="1" i="1">
                                <a:effectLst/>
                                <a:latin typeface="Cambria Math" panose="02040503050406030204" pitchFamily="18" charset="0"/>
                                <a:cs typeface="Times New Roman" panose="02020603050405020304" pitchFamily="18" charset="0"/>
                              </a:rPr>
                            </m:ctrlPr>
                          </m:sSubPr>
                          <m:e>
                            <m:r>
                              <a:rPr lang="en-IN" sz="2500" b="1" i="1">
                                <a:effectLst/>
                                <a:latin typeface="Cambria Math" panose="02040503050406030204" pitchFamily="18" charset="0"/>
                                <a:ea typeface="Calibri" panose="020F0502020204030204" pitchFamily="34" charset="0"/>
                                <a:cs typeface="Times New Roman" panose="02020603050405020304" pitchFamily="18" charset="0"/>
                              </a:rPr>
                              <m:t>𝒉</m:t>
                            </m:r>
                          </m:e>
                          <m:sub>
                            <m:r>
                              <a:rPr lang="en-IN" sz="2500" b="1" i="1">
                                <a:effectLst/>
                                <a:latin typeface="Cambria Math" panose="02040503050406030204" pitchFamily="18" charset="0"/>
                                <a:ea typeface="Calibri" panose="020F0502020204030204" pitchFamily="34" charset="0"/>
                                <a:cs typeface="Times New Roman" panose="02020603050405020304" pitchFamily="18" charset="0"/>
                              </a:rPr>
                              <m:t>𝒕</m:t>
                            </m:r>
                            <m:r>
                              <a:rPr lang="en-IN" sz="2500" b="1" i="1">
                                <a:effectLst/>
                                <a:latin typeface="Cambria Math" panose="02040503050406030204" pitchFamily="18" charset="0"/>
                                <a:ea typeface="Calibri" panose="020F0502020204030204" pitchFamily="34" charset="0"/>
                                <a:cs typeface="Times New Roman" panose="02020603050405020304" pitchFamily="18" charset="0"/>
                              </a:rPr>
                              <m:t>−</m:t>
                            </m:r>
                            <m:r>
                              <a:rPr lang="en-IN" sz="2500" b="1" i="1">
                                <a:effectLst/>
                                <a:latin typeface="Cambria Math" panose="02040503050406030204" pitchFamily="18" charset="0"/>
                                <a:ea typeface="Calibri" panose="020F0502020204030204" pitchFamily="34" charset="0"/>
                                <a:cs typeface="Times New Roman" panose="02020603050405020304" pitchFamily="18" charset="0"/>
                              </a:rPr>
                              <m:t>𝟏</m:t>
                            </m:r>
                          </m:sub>
                        </m:sSub>
                        <m:r>
                          <a:rPr lang="en-IN" sz="25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500" b="1" i="1">
                                <a:effectLst/>
                                <a:latin typeface="Cambria Math" panose="02040503050406030204" pitchFamily="18" charset="0"/>
                                <a:cs typeface="Times New Roman" panose="02020603050405020304" pitchFamily="18" charset="0"/>
                              </a:rPr>
                            </m:ctrlPr>
                          </m:sSubPr>
                          <m:e>
                            <m:r>
                              <a:rPr lang="en-IN" sz="2500" b="1" i="1">
                                <a:effectLst/>
                                <a:latin typeface="Cambria Math" panose="02040503050406030204" pitchFamily="18" charset="0"/>
                                <a:ea typeface="Calibri" panose="020F0502020204030204" pitchFamily="34" charset="0"/>
                                <a:cs typeface="Times New Roman" panose="02020603050405020304" pitchFamily="18" charset="0"/>
                              </a:rPr>
                              <m:t>𝒃</m:t>
                            </m:r>
                          </m:e>
                          <m:sub>
                            <m:r>
                              <a:rPr lang="en-IN" sz="2500" b="1" i="1">
                                <a:effectLst/>
                                <a:latin typeface="Cambria Math" panose="02040503050406030204" pitchFamily="18" charset="0"/>
                                <a:ea typeface="Calibri" panose="020F0502020204030204" pitchFamily="34" charset="0"/>
                                <a:cs typeface="Times New Roman" panose="02020603050405020304" pitchFamily="18" charset="0"/>
                              </a:rPr>
                              <m:t>𝒛</m:t>
                            </m:r>
                          </m:sub>
                        </m:sSub>
                      </m:e>
                    </m:d>
                  </m:oMath>
                </a14:m>
                <a:endParaRPr lang="en-IN" sz="2500" b="1" i="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500" b="1" dirty="0">
                    <a:latin typeface="Times New Roman" panose="02020603050405020304" pitchFamily="18" charset="0"/>
                    <a:ea typeface="Calibri" panose="020F0502020204030204" pitchFamily="34" charset="0"/>
                    <a:cs typeface="Times New Roman" panose="02020603050405020304" pitchFamily="18" charset="0"/>
                  </a:rPr>
                  <a:t>         Reset Gate</a:t>
                </a:r>
                <a14:m>
                  <m:oMath xmlns:m="http://schemas.openxmlformats.org/officeDocument/2006/math">
                    <m:r>
                      <a:rPr lang="en-IN" sz="2500" b="1" i="1">
                        <a:effectLst/>
                        <a:latin typeface="Cambria Math" panose="02040503050406030204" pitchFamily="18" charset="0"/>
                        <a:ea typeface="Calibri" panose="020F0502020204030204" pitchFamily="34" charset="0"/>
                        <a:cs typeface="Times New Roman" panose="02020603050405020304" pitchFamily="18" charset="0"/>
                      </a:rPr>
                      <m:t> </m:t>
                    </m:r>
                  </m:oMath>
                </a14:m>
                <a:r>
                  <a:rPr lang="en-IN" sz="25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500" b="1" i="1">
                            <a:latin typeface="Cambria Math" panose="02040503050406030204" pitchFamily="18" charset="0"/>
                          </a:rPr>
                        </m:ctrlPr>
                      </m:sSubPr>
                      <m:e>
                        <m:r>
                          <a:rPr lang="en-IN" sz="2500" b="1" i="1" smtClean="0">
                            <a:latin typeface="Cambria Math" panose="02040503050406030204" pitchFamily="18" charset="0"/>
                          </a:rPr>
                          <m:t>     (</m:t>
                        </m:r>
                        <m:r>
                          <a:rPr lang="en-IN" sz="2500" b="1" i="1">
                            <a:latin typeface="Cambria Math" panose="02040503050406030204" pitchFamily="18" charset="0"/>
                          </a:rPr>
                          <m:t>𝒓</m:t>
                        </m:r>
                      </m:e>
                      <m:sub>
                        <m:r>
                          <a:rPr lang="en-IN" sz="2500" b="1" i="1">
                            <a:latin typeface="Cambria Math" panose="02040503050406030204" pitchFamily="18" charset="0"/>
                          </a:rPr>
                          <m:t>𝒕</m:t>
                        </m:r>
                      </m:sub>
                    </m:sSub>
                    <m:r>
                      <a:rPr lang="en-IN" sz="2500" b="1" i="1" smtClean="0">
                        <a:latin typeface="Cambria Math" panose="02040503050406030204" pitchFamily="18" charset="0"/>
                      </a:rPr>
                      <m:t>)</m:t>
                    </m:r>
                    <m:r>
                      <a:rPr lang="en-IN" sz="2500" b="1" i="1">
                        <a:latin typeface="Cambria Math" panose="02040503050406030204" pitchFamily="18" charset="0"/>
                      </a:rPr>
                      <m:t>=</m:t>
                    </m:r>
                    <m:r>
                      <a:rPr lang="en-IN" sz="2500" b="1" i="1">
                        <a:latin typeface="Cambria Math" panose="02040503050406030204" pitchFamily="18" charset="0"/>
                      </a:rPr>
                      <m:t>𝝈</m:t>
                    </m:r>
                    <m:d>
                      <m:dPr>
                        <m:ctrlPr>
                          <a:rPr lang="en-IN" sz="2500" b="1" i="1">
                            <a:latin typeface="Cambria Math" panose="02040503050406030204" pitchFamily="18" charset="0"/>
                          </a:rPr>
                        </m:ctrlPr>
                      </m:dPr>
                      <m:e>
                        <m:sSub>
                          <m:sSubPr>
                            <m:ctrlPr>
                              <a:rPr lang="en-IN" sz="2500" b="1" i="1">
                                <a:latin typeface="Cambria Math" panose="02040503050406030204" pitchFamily="18" charset="0"/>
                              </a:rPr>
                            </m:ctrlPr>
                          </m:sSubPr>
                          <m:e>
                            <m:r>
                              <a:rPr lang="en-IN" sz="2500" b="1" i="1">
                                <a:latin typeface="Cambria Math" panose="02040503050406030204" pitchFamily="18" charset="0"/>
                              </a:rPr>
                              <m:t>𝑾</m:t>
                            </m:r>
                          </m:e>
                          <m:sub>
                            <m:r>
                              <a:rPr lang="en-IN" sz="2500" b="1" i="1">
                                <a:latin typeface="Cambria Math" panose="02040503050406030204" pitchFamily="18" charset="0"/>
                              </a:rPr>
                              <m:t>𝒓</m:t>
                            </m:r>
                          </m:sub>
                        </m:sSub>
                        <m:sSub>
                          <m:sSubPr>
                            <m:ctrlPr>
                              <a:rPr lang="en-IN" sz="2500" b="1" i="1">
                                <a:latin typeface="Cambria Math" panose="02040503050406030204" pitchFamily="18" charset="0"/>
                              </a:rPr>
                            </m:ctrlPr>
                          </m:sSubPr>
                          <m:e>
                            <m:r>
                              <a:rPr lang="en-IN" sz="2500" b="1" i="1">
                                <a:latin typeface="Cambria Math" panose="02040503050406030204" pitchFamily="18" charset="0"/>
                              </a:rPr>
                              <m:t>𝒙</m:t>
                            </m:r>
                          </m:e>
                          <m:sub>
                            <m:r>
                              <a:rPr lang="en-IN" sz="2500" b="1" i="1">
                                <a:latin typeface="Cambria Math" panose="02040503050406030204" pitchFamily="18" charset="0"/>
                              </a:rPr>
                              <m:t>𝒕</m:t>
                            </m:r>
                          </m:sub>
                        </m:sSub>
                        <m:r>
                          <a:rPr lang="en-IN" sz="2500" b="1" i="1">
                            <a:latin typeface="Cambria Math" panose="02040503050406030204" pitchFamily="18" charset="0"/>
                          </a:rPr>
                          <m:t>+</m:t>
                        </m:r>
                        <m:sSub>
                          <m:sSubPr>
                            <m:ctrlPr>
                              <a:rPr lang="en-IN" sz="2500" b="1" i="1">
                                <a:latin typeface="Cambria Math" panose="02040503050406030204" pitchFamily="18" charset="0"/>
                              </a:rPr>
                            </m:ctrlPr>
                          </m:sSubPr>
                          <m:e>
                            <m:r>
                              <a:rPr lang="en-IN" sz="2500" b="1" i="1">
                                <a:latin typeface="Cambria Math" panose="02040503050406030204" pitchFamily="18" charset="0"/>
                              </a:rPr>
                              <m:t>𝑼</m:t>
                            </m:r>
                          </m:e>
                          <m:sub>
                            <m:r>
                              <a:rPr lang="en-IN" sz="2500" b="1" i="1">
                                <a:latin typeface="Cambria Math" panose="02040503050406030204" pitchFamily="18" charset="0"/>
                              </a:rPr>
                              <m:t>𝒓</m:t>
                            </m:r>
                          </m:sub>
                        </m:sSub>
                        <m:sSub>
                          <m:sSubPr>
                            <m:ctrlPr>
                              <a:rPr lang="en-IN" sz="2500" b="1" i="1">
                                <a:latin typeface="Cambria Math" panose="02040503050406030204" pitchFamily="18" charset="0"/>
                              </a:rPr>
                            </m:ctrlPr>
                          </m:sSubPr>
                          <m:e>
                            <m:r>
                              <a:rPr lang="en-IN" sz="2500" b="1" i="1">
                                <a:latin typeface="Cambria Math" panose="02040503050406030204" pitchFamily="18" charset="0"/>
                              </a:rPr>
                              <m:t>𝒉</m:t>
                            </m:r>
                          </m:e>
                          <m:sub>
                            <m:r>
                              <a:rPr lang="en-IN" sz="2500" b="1" i="1">
                                <a:latin typeface="Cambria Math" panose="02040503050406030204" pitchFamily="18" charset="0"/>
                              </a:rPr>
                              <m:t>𝒕</m:t>
                            </m:r>
                            <m:r>
                              <a:rPr lang="en-IN" sz="2500" b="1" i="1">
                                <a:latin typeface="Cambria Math" panose="02040503050406030204" pitchFamily="18" charset="0"/>
                              </a:rPr>
                              <m:t>−</m:t>
                            </m:r>
                            <m:r>
                              <a:rPr lang="en-IN" sz="2500" b="1" i="1">
                                <a:latin typeface="Cambria Math" panose="02040503050406030204" pitchFamily="18" charset="0"/>
                              </a:rPr>
                              <m:t>𝟏</m:t>
                            </m:r>
                          </m:sub>
                        </m:sSub>
                        <m:r>
                          <a:rPr lang="en-IN" sz="2500" b="1" i="1">
                            <a:latin typeface="Cambria Math" panose="02040503050406030204" pitchFamily="18" charset="0"/>
                          </a:rPr>
                          <m:t>+</m:t>
                        </m:r>
                        <m:sSub>
                          <m:sSubPr>
                            <m:ctrlPr>
                              <a:rPr lang="en-IN" sz="2500" b="1" i="1">
                                <a:latin typeface="Cambria Math" panose="02040503050406030204" pitchFamily="18" charset="0"/>
                              </a:rPr>
                            </m:ctrlPr>
                          </m:sSubPr>
                          <m:e>
                            <m:r>
                              <a:rPr lang="en-IN" sz="2500" b="1" i="1">
                                <a:latin typeface="Cambria Math" panose="02040503050406030204" pitchFamily="18" charset="0"/>
                              </a:rPr>
                              <m:t>𝒃</m:t>
                            </m:r>
                          </m:e>
                          <m:sub>
                            <m:r>
                              <a:rPr lang="en-IN" sz="2500" b="1" i="1">
                                <a:latin typeface="Cambria Math" panose="02040503050406030204" pitchFamily="18" charset="0"/>
                              </a:rPr>
                              <m:t>𝒓</m:t>
                            </m:r>
                          </m:sub>
                        </m:sSub>
                      </m:e>
                    </m:d>
                    <m:r>
                      <a:rPr lang="en-IN" sz="2500" b="1" i="1">
                        <a:latin typeface="Cambria Math" panose="02040503050406030204" pitchFamily="18" charset="0"/>
                      </a:rPr>
                      <m:t> </m:t>
                    </m:r>
                  </m:oMath>
                </a14:m>
                <a:endParaRPr lang="en-IN" sz="2500" dirty="0">
                  <a:latin typeface="Times New Roman" panose="02020603050405020304" pitchFamily="18" charset="0"/>
                  <a:cs typeface="Times New Roman" panose="02020603050405020304" pitchFamily="18" charset="0"/>
                </a:endParaRPr>
              </a:p>
              <a:p>
                <a:pPr algn="just"/>
                <a:r>
                  <a:rPr lang="en-IN" sz="2500" b="1" dirty="0">
                    <a:effectLst/>
                    <a:latin typeface="Times New Roman" panose="02020603050405020304" pitchFamily="18" charset="0"/>
                    <a:ea typeface="Times New Roman" panose="02020603050405020304" pitchFamily="18" charset="0"/>
                    <a:cs typeface="Times New Roman" panose="02020603050405020304" pitchFamily="18" charset="0"/>
                  </a:rPr>
                  <a:t>Candidate Hidden State  (</a:t>
                </a:r>
                <a14:m>
                  <m:oMath xmlns:m="http://schemas.openxmlformats.org/officeDocument/2006/math">
                    <m:sSubSup>
                      <m:sSubSupPr>
                        <m:ctrlPr>
                          <a:rPr lang="en-IN" sz="2500" b="1"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t>𝒉</m:t>
                        </m:r>
                      </m:e>
                      <m:sub>
                        <m: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t>𝒕</m:t>
                        </m:r>
                      </m:sub>
                      <m:sup>
                        <m: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en-IN" sz="25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t>𝒕𝒂𝒏𝒉</m:t>
                    </m:r>
                    <m: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t>𝑾</m:t>
                        </m:r>
                      </m:e>
                      <m:sub>
                        <m: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t>𝒉</m:t>
                        </m:r>
                      </m:sub>
                    </m:sSub>
                    <m:sSub>
                      <m:sSubPr>
                        <m:ctrlP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t>𝒕</m:t>
                        </m:r>
                      </m:sub>
                    </m:sSub>
                    <m: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t>𝑼</m:t>
                        </m:r>
                      </m:e>
                      <m:sub>
                        <m: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t>𝒉</m:t>
                        </m:r>
                      </m:sub>
                    </m:sSub>
                    <m:d>
                      <m:dPr>
                        <m:ctrlP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t>𝒓</m:t>
                            </m:r>
                          </m:e>
                          <m:sub>
                            <m: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t>𝒕</m:t>
                            </m:r>
                          </m:sub>
                        </m:sSub>
                        <m: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t>𝒉</m:t>
                            </m:r>
                          </m:e>
                          <m:sub>
                            <m: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t>𝒕</m:t>
                            </m:r>
                            <m: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t>𝟏</m:t>
                            </m:r>
                          </m:sub>
                        </m:sSub>
                      </m:e>
                    </m:d>
                    <m: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500" b="1"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500" b="1"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t>𝒃</m:t>
                        </m:r>
                      </m:e>
                      <m:sub>
                        <m: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t>𝒉</m:t>
                        </m:r>
                      </m:sub>
                    </m:sSub>
                  </m:oMath>
                </a14:m>
                <a:r>
                  <a:rPr lang="en-IN" sz="2500" b="1"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r>
                  <a:rPr lang="en-IN" sz="2500" b="1" dirty="0">
                    <a:effectLst/>
                    <a:latin typeface="Times New Roman" panose="02020603050405020304" pitchFamily="18" charset="0"/>
                    <a:ea typeface="Times New Roman" panose="02020603050405020304" pitchFamily="18" charset="0"/>
                    <a:cs typeface="Times New Roman" panose="02020603050405020304" pitchFamily="18" charset="0"/>
                  </a:rPr>
                  <a:t>Final Hidden State</a:t>
                </a:r>
                <a:r>
                  <a:rPr lang="en-IN" sz="2500" b="1"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N" sz="2500" b="1"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5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t>𝒉</m:t>
                        </m:r>
                      </m:e>
                      <m:sub>
                        <m: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t>𝒕</m:t>
                        </m:r>
                      </m:sub>
                    </m:sSub>
                    <m:r>
                      <a:rPr lang="en-IN" sz="25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t>𝟏</m:t>
                        </m:r>
                        <m: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t>𝒛</m:t>
                            </m:r>
                          </m:e>
                          <m:sub>
                            <m: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t>𝒕</m:t>
                            </m:r>
                            <m: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t> </m:t>
                            </m:r>
                          </m:sub>
                        </m:sSub>
                      </m:e>
                    </m:d>
                    <m: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t>𝒉</m:t>
                        </m:r>
                      </m:e>
                      <m:sub>
                        <m: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t>𝒕</m:t>
                        </m:r>
                        <m: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t>𝟏</m:t>
                        </m:r>
                      </m:sub>
                    </m:sSub>
                    <m: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t>𝒛</m:t>
                        </m:r>
                      </m:e>
                      <m:sub>
                        <m: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t>𝒕</m:t>
                        </m:r>
                      </m:sub>
                    </m:sSub>
                    <m: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t>𝒉</m:t>
                        </m:r>
                      </m:e>
                      <m:sub>
                        <m: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t>𝒕</m:t>
                        </m:r>
                      </m:sub>
                      <m:sup>
                        <m:r>
                          <a:rPr lang="en-IN" sz="2500" b="1" i="1">
                            <a:effectLst/>
                            <a:latin typeface="Cambria Math" panose="02040503050406030204" pitchFamily="18" charset="0"/>
                            <a:ea typeface="Times New Roman" panose="02020603050405020304" pitchFamily="18" charset="0"/>
                            <a:cs typeface="Times New Roman" panose="02020603050405020304" pitchFamily="18" charset="0"/>
                          </a:rPr>
                          <m:t>~</m:t>
                        </m:r>
                      </m:sup>
                    </m:sSubSup>
                  </m:oMath>
                </a14:m>
                <a:endParaRPr lang="en-IN" sz="2500" dirty="0">
                  <a:latin typeface="Times New Roman" panose="02020603050405020304" pitchFamily="18"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8E263601-364A-35CD-7A71-AA71E117490C}"/>
                  </a:ext>
                </a:extLst>
              </p:cNvPr>
              <p:cNvSpPr txBox="1">
                <a:spLocks noRot="1" noChangeAspect="1" noMove="1" noResize="1" noEditPoints="1" noAdjustHandles="1" noChangeArrowheads="1" noChangeShapeType="1" noTextEdit="1"/>
              </p:cNvSpPr>
              <p:nvPr/>
            </p:nvSpPr>
            <p:spPr>
              <a:xfrm>
                <a:off x="1752600" y="4610100"/>
                <a:ext cx="9220200" cy="1631216"/>
              </a:xfrm>
              <a:prstGeom prst="rect">
                <a:avLst/>
              </a:prstGeom>
              <a:blipFill>
                <a:blip r:embed="rId4"/>
                <a:stretch>
                  <a:fillRect l="-1124" t="-2985" b="-7836"/>
                </a:stretch>
              </a:blipFill>
            </p:spPr>
            <p:txBody>
              <a:bodyPr/>
              <a:lstStyle/>
              <a:p>
                <a:r>
                  <a:rPr lang="en-IN">
                    <a:noFill/>
                  </a:rPr>
                  <a:t> </a:t>
                </a:r>
              </a:p>
            </p:txBody>
          </p:sp>
        </mc:Fallback>
      </mc:AlternateContent>
      <p:pic>
        <p:nvPicPr>
          <p:cNvPr id="3" name="Picture 2" descr="Aditya Institute of Technology And Management(AITAM)">
            <a:extLst>
              <a:ext uri="{FF2B5EF4-FFF2-40B4-BE49-F238E27FC236}">
                <a16:creationId xmlns:a16="http://schemas.microsoft.com/office/drawing/2014/main" id="{34D48AF2-E21A-8A48-8C62-D8A866BA8C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11600" y="-4233"/>
            <a:ext cx="1676400" cy="1729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607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C7C4FD-8C40-F212-BCB5-8A97F5823587}"/>
              </a:ext>
            </a:extLst>
          </p:cNvPr>
          <p:cNvSpPr txBox="1"/>
          <p:nvPr/>
        </p:nvSpPr>
        <p:spPr>
          <a:xfrm>
            <a:off x="2362200" y="571500"/>
            <a:ext cx="9144000" cy="784830"/>
          </a:xfrm>
          <a:prstGeom prst="rect">
            <a:avLst/>
          </a:prstGeom>
          <a:noFill/>
        </p:spPr>
        <p:txBody>
          <a:bodyPr wrap="square">
            <a:spAutoFit/>
          </a:bodyPr>
          <a:lstStyle/>
          <a:p>
            <a:r>
              <a:rPr lang="en-IN" sz="4500" b="1" dirty="0">
                <a:latin typeface="Times New Roman" panose="02020603050405020304" pitchFamily="18" charset="0"/>
                <a:cs typeface="Times New Roman" panose="02020603050405020304" pitchFamily="18" charset="0"/>
              </a:rPr>
              <a:t>GRU Model Parameters</a:t>
            </a:r>
            <a:endParaRPr lang="en-IN" sz="4500" b="1" dirty="0"/>
          </a:p>
        </p:txBody>
      </p:sp>
      <p:graphicFrame>
        <p:nvGraphicFramePr>
          <p:cNvPr id="5" name="Table 4">
            <a:extLst>
              <a:ext uri="{FF2B5EF4-FFF2-40B4-BE49-F238E27FC236}">
                <a16:creationId xmlns:a16="http://schemas.microsoft.com/office/drawing/2014/main" id="{AB872356-306B-7911-4208-5CE274D29715}"/>
              </a:ext>
            </a:extLst>
          </p:cNvPr>
          <p:cNvGraphicFramePr>
            <a:graphicFrameLocks noGrp="1"/>
          </p:cNvGraphicFramePr>
          <p:nvPr>
            <p:extLst>
              <p:ext uri="{D42A27DB-BD31-4B8C-83A1-F6EECF244321}">
                <p14:modId xmlns:p14="http://schemas.microsoft.com/office/powerpoint/2010/main" val="4252258294"/>
              </p:ext>
            </p:extLst>
          </p:nvPr>
        </p:nvGraphicFramePr>
        <p:xfrm>
          <a:off x="3657600" y="1562100"/>
          <a:ext cx="12420600" cy="8397272"/>
        </p:xfrm>
        <a:graphic>
          <a:graphicData uri="http://schemas.openxmlformats.org/drawingml/2006/table">
            <a:tbl>
              <a:tblPr firstRow="1" bandRow="1">
                <a:tableStyleId>{5C22544A-7EE6-4342-B048-85BDC9FD1C3A}</a:tableStyleId>
              </a:tblPr>
              <a:tblGrid>
                <a:gridCol w="6210300">
                  <a:extLst>
                    <a:ext uri="{9D8B030D-6E8A-4147-A177-3AD203B41FA5}">
                      <a16:colId xmlns:a16="http://schemas.microsoft.com/office/drawing/2014/main" val="4217229194"/>
                    </a:ext>
                  </a:extLst>
                </a:gridCol>
                <a:gridCol w="6210300">
                  <a:extLst>
                    <a:ext uri="{9D8B030D-6E8A-4147-A177-3AD203B41FA5}">
                      <a16:colId xmlns:a16="http://schemas.microsoft.com/office/drawing/2014/main" val="2565800390"/>
                    </a:ext>
                  </a:extLst>
                </a:gridCol>
              </a:tblGrid>
              <a:tr h="582552">
                <a:tc>
                  <a:txBody>
                    <a:bodyPr/>
                    <a:lstStyle/>
                    <a:p>
                      <a:pPr algn="ctr"/>
                      <a:r>
                        <a:rPr lang="en-US" sz="3000" dirty="0">
                          <a:latin typeface="Times New Roman" panose="02020603050405020304" pitchFamily="18" charset="0"/>
                          <a:cs typeface="Times New Roman" panose="02020603050405020304" pitchFamily="18" charset="0"/>
                        </a:rPr>
                        <a:t>Model Parameters</a:t>
                      </a:r>
                    </a:p>
                  </a:txBody>
                  <a:tcPr/>
                </a:tc>
                <a:tc>
                  <a:txBody>
                    <a:bodyPr/>
                    <a:lstStyle/>
                    <a:p>
                      <a:pPr algn="ctr"/>
                      <a:r>
                        <a:rPr lang="en-US" sz="3000" dirty="0">
                          <a:latin typeface="Times New Roman" panose="02020603050405020304" pitchFamily="18" charset="0"/>
                          <a:cs typeface="Times New Roman" panose="02020603050405020304" pitchFamily="18" charset="0"/>
                        </a:rPr>
                        <a:t>Values</a:t>
                      </a:r>
                    </a:p>
                  </a:txBody>
                  <a:tcPr/>
                </a:tc>
                <a:extLst>
                  <a:ext uri="{0D108BD9-81ED-4DB2-BD59-A6C34878D82A}">
                    <a16:rowId xmlns:a16="http://schemas.microsoft.com/office/drawing/2014/main" val="2192154291"/>
                  </a:ext>
                </a:extLst>
              </a:tr>
              <a:tr h="582552">
                <a:tc>
                  <a:txBody>
                    <a:bodyPr/>
                    <a:lstStyle/>
                    <a:p>
                      <a:pPr algn="ctr"/>
                      <a:r>
                        <a:rPr lang="en-US" sz="3000" dirty="0">
                          <a:latin typeface="Times New Roman" panose="02020603050405020304" pitchFamily="18" charset="0"/>
                          <a:cs typeface="Times New Roman" panose="02020603050405020304" pitchFamily="18" charset="0"/>
                        </a:rPr>
                        <a:t>No. of GRU  Layers </a:t>
                      </a:r>
                    </a:p>
                  </a:txBody>
                  <a:tcPr/>
                </a:tc>
                <a:tc>
                  <a:txBody>
                    <a:bodyPr/>
                    <a:lstStyle/>
                    <a:p>
                      <a:pPr algn="ctr"/>
                      <a:r>
                        <a:rPr lang="en-IN" sz="3000"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val="193253618"/>
                  </a:ext>
                </a:extLst>
              </a:tr>
              <a:tr h="1079852">
                <a:tc>
                  <a:txBody>
                    <a:bodyPr/>
                    <a:lstStyle/>
                    <a:p>
                      <a:pPr algn="ctr"/>
                      <a:r>
                        <a:rPr lang="en-IN" sz="3000" dirty="0">
                          <a:latin typeface="Times New Roman" panose="02020603050405020304" pitchFamily="18" charset="0"/>
                          <a:cs typeface="Times New Roman" panose="02020603050405020304" pitchFamily="18" charset="0"/>
                        </a:rPr>
                        <a:t>GRU Units (Layer 1)</a:t>
                      </a:r>
                    </a:p>
                    <a:p>
                      <a:pPr algn="ctr"/>
                      <a:r>
                        <a:rPr lang="en-IN" sz="3000" dirty="0">
                          <a:latin typeface="Times New Roman" panose="02020603050405020304" pitchFamily="18" charset="0"/>
                          <a:cs typeface="Times New Roman" panose="02020603050405020304" pitchFamily="18" charset="0"/>
                        </a:rPr>
                        <a:t>GRU Units (Layer 2)</a:t>
                      </a:r>
                    </a:p>
                  </a:txBody>
                  <a:tcPr anchor="ctr"/>
                </a:tc>
                <a:tc>
                  <a:txBody>
                    <a:bodyPr/>
                    <a:lstStyle/>
                    <a:p>
                      <a:pPr algn="ctr"/>
                      <a:r>
                        <a:rPr lang="en-IN" sz="3000" dirty="0">
                          <a:latin typeface="Times New Roman" panose="02020603050405020304" pitchFamily="18" charset="0"/>
                          <a:cs typeface="Times New Roman" panose="02020603050405020304" pitchFamily="18" charset="0"/>
                        </a:rPr>
                        <a:t>128</a:t>
                      </a:r>
                    </a:p>
                    <a:p>
                      <a:pPr algn="ctr"/>
                      <a:r>
                        <a:rPr lang="en-IN" sz="3000" dirty="0">
                          <a:latin typeface="Times New Roman" panose="02020603050405020304" pitchFamily="18" charset="0"/>
                          <a:cs typeface="Times New Roman" panose="02020603050405020304" pitchFamily="18" charset="0"/>
                        </a:rPr>
                        <a:t>64</a:t>
                      </a:r>
                    </a:p>
                  </a:txBody>
                  <a:tcPr/>
                </a:tc>
                <a:extLst>
                  <a:ext uri="{0D108BD9-81ED-4DB2-BD59-A6C34878D82A}">
                    <a16:rowId xmlns:a16="http://schemas.microsoft.com/office/drawing/2014/main" val="3135888274"/>
                  </a:ext>
                </a:extLst>
              </a:tr>
              <a:tr h="582552">
                <a:tc>
                  <a:txBody>
                    <a:bodyPr/>
                    <a:lstStyle/>
                    <a:p>
                      <a:pPr algn="ctr"/>
                      <a:r>
                        <a:rPr lang="en-US" sz="3000" dirty="0">
                          <a:latin typeface="Times New Roman" panose="02020603050405020304" pitchFamily="18" charset="0"/>
                          <a:cs typeface="Times New Roman" panose="02020603050405020304" pitchFamily="18" charset="0"/>
                        </a:rPr>
                        <a:t>Learning Rate</a:t>
                      </a:r>
                    </a:p>
                  </a:txBody>
                  <a:tcPr/>
                </a:tc>
                <a:tc>
                  <a:txBody>
                    <a:bodyPr/>
                    <a:lstStyle/>
                    <a:p>
                      <a:pPr algn="ctr"/>
                      <a:r>
                        <a:rPr lang="en-IN" sz="3000" dirty="0">
                          <a:latin typeface="Times New Roman" panose="02020603050405020304" pitchFamily="18" charset="0"/>
                          <a:cs typeface="Times New Roman" panose="02020603050405020304" pitchFamily="18" charset="0"/>
                        </a:rPr>
                        <a:t>0.003</a:t>
                      </a:r>
                    </a:p>
                  </a:txBody>
                  <a:tcPr/>
                </a:tc>
                <a:extLst>
                  <a:ext uri="{0D108BD9-81ED-4DB2-BD59-A6C34878D82A}">
                    <a16:rowId xmlns:a16="http://schemas.microsoft.com/office/drawing/2014/main" val="3815484814"/>
                  </a:ext>
                </a:extLst>
              </a:tr>
              <a:tr h="582552">
                <a:tc>
                  <a:txBody>
                    <a:bodyPr/>
                    <a:lstStyle/>
                    <a:p>
                      <a:pPr algn="ctr"/>
                      <a:r>
                        <a:rPr lang="en-US" sz="3000" dirty="0">
                          <a:latin typeface="Times New Roman" panose="02020603050405020304" pitchFamily="18" charset="0"/>
                          <a:cs typeface="Times New Roman" panose="02020603050405020304" pitchFamily="18" charset="0"/>
                        </a:rPr>
                        <a:t>Optimizer </a:t>
                      </a:r>
                    </a:p>
                  </a:txBody>
                  <a:tcPr/>
                </a:tc>
                <a:tc>
                  <a:txBody>
                    <a:bodyPr/>
                    <a:lstStyle/>
                    <a:p>
                      <a:pPr algn="ctr"/>
                      <a:r>
                        <a:rPr lang="en-IN" sz="3000" dirty="0">
                          <a:latin typeface="Times New Roman" panose="02020603050405020304" pitchFamily="18" charset="0"/>
                          <a:cs typeface="Times New Roman" panose="02020603050405020304" pitchFamily="18" charset="0"/>
                        </a:rPr>
                        <a:t>RMSprop</a:t>
                      </a:r>
                    </a:p>
                  </a:txBody>
                  <a:tcPr/>
                </a:tc>
                <a:extLst>
                  <a:ext uri="{0D108BD9-81ED-4DB2-BD59-A6C34878D82A}">
                    <a16:rowId xmlns:a16="http://schemas.microsoft.com/office/drawing/2014/main" val="710072898"/>
                  </a:ext>
                </a:extLst>
              </a:tr>
              <a:tr h="582552">
                <a:tc>
                  <a:txBody>
                    <a:bodyPr/>
                    <a:lstStyle/>
                    <a:p>
                      <a:pPr algn="ctr"/>
                      <a:r>
                        <a:rPr lang="en-US" sz="3000" dirty="0" err="1">
                          <a:latin typeface="Times New Roman" panose="02020603050405020304" pitchFamily="18" charset="0"/>
                          <a:cs typeface="Times New Roman" panose="02020603050405020304" pitchFamily="18" charset="0"/>
                        </a:rPr>
                        <a:t>No.of</a:t>
                      </a:r>
                      <a:r>
                        <a:rPr lang="en-US" sz="3000" dirty="0">
                          <a:latin typeface="Times New Roman" panose="02020603050405020304" pitchFamily="18" charset="0"/>
                          <a:cs typeface="Times New Roman" panose="02020603050405020304" pitchFamily="18" charset="0"/>
                        </a:rPr>
                        <a:t> epochs </a:t>
                      </a:r>
                    </a:p>
                  </a:txBody>
                  <a:tcPr/>
                </a:tc>
                <a:tc>
                  <a:txBody>
                    <a:bodyPr/>
                    <a:lstStyle/>
                    <a:p>
                      <a:pPr algn="ctr"/>
                      <a:r>
                        <a:rPr lang="en-IN" sz="3000" dirty="0">
                          <a:latin typeface="Times New Roman" panose="02020603050405020304" pitchFamily="18" charset="0"/>
                          <a:cs typeface="Times New Roman" panose="02020603050405020304" pitchFamily="18" charset="0"/>
                        </a:rPr>
                        <a:t>30</a:t>
                      </a:r>
                    </a:p>
                  </a:txBody>
                  <a:tcPr/>
                </a:tc>
                <a:extLst>
                  <a:ext uri="{0D108BD9-81ED-4DB2-BD59-A6C34878D82A}">
                    <a16:rowId xmlns:a16="http://schemas.microsoft.com/office/drawing/2014/main" val="2174698355"/>
                  </a:ext>
                </a:extLst>
              </a:tr>
              <a:tr h="582552">
                <a:tc>
                  <a:txBody>
                    <a:bodyPr/>
                    <a:lstStyle/>
                    <a:p>
                      <a:pPr algn="ctr"/>
                      <a:r>
                        <a:rPr lang="en-US" sz="3000" dirty="0">
                          <a:latin typeface="Times New Roman" panose="02020603050405020304" pitchFamily="18" charset="0"/>
                          <a:cs typeface="Times New Roman" panose="02020603050405020304" pitchFamily="18" charset="0"/>
                        </a:rPr>
                        <a:t>Batch Size </a:t>
                      </a:r>
                    </a:p>
                  </a:txBody>
                  <a:tcPr/>
                </a:tc>
                <a:tc>
                  <a:txBody>
                    <a:bodyPr/>
                    <a:lstStyle/>
                    <a:p>
                      <a:pPr algn="ctr"/>
                      <a:r>
                        <a:rPr lang="en-IN" sz="3000" dirty="0">
                          <a:latin typeface="Times New Roman" panose="02020603050405020304" pitchFamily="18" charset="0"/>
                          <a:cs typeface="Times New Roman" panose="02020603050405020304" pitchFamily="18" charset="0"/>
                        </a:rPr>
                        <a:t>32</a:t>
                      </a:r>
                    </a:p>
                  </a:txBody>
                  <a:tcPr/>
                </a:tc>
                <a:extLst>
                  <a:ext uri="{0D108BD9-81ED-4DB2-BD59-A6C34878D82A}">
                    <a16:rowId xmlns:a16="http://schemas.microsoft.com/office/drawing/2014/main" val="1625364635"/>
                  </a:ext>
                </a:extLst>
              </a:tr>
              <a:tr h="1079852">
                <a:tc>
                  <a:txBody>
                    <a:bodyPr/>
                    <a:lstStyle/>
                    <a:p>
                      <a:pPr algn="ctr"/>
                      <a:r>
                        <a:rPr lang="en-IN" sz="3000" dirty="0">
                          <a:latin typeface="Times New Roman" panose="02020603050405020304" pitchFamily="18" charset="0"/>
                          <a:cs typeface="Times New Roman" panose="02020603050405020304" pitchFamily="18" charset="0"/>
                        </a:rPr>
                        <a:t>Dense Units (Layer 1)</a:t>
                      </a:r>
                    </a:p>
                    <a:p>
                      <a:pPr algn="ctr"/>
                      <a:r>
                        <a:rPr lang="en-IN" sz="3000" dirty="0">
                          <a:latin typeface="Times New Roman" panose="02020603050405020304" pitchFamily="18" charset="0"/>
                          <a:cs typeface="Times New Roman" panose="02020603050405020304" pitchFamily="18" charset="0"/>
                        </a:rPr>
                        <a:t>Dense Units (Output Layer )</a:t>
                      </a:r>
                      <a:endParaRPr lang="en-US" sz="3000" dirty="0">
                        <a:latin typeface="Times New Roman" panose="02020603050405020304" pitchFamily="18" charset="0"/>
                        <a:cs typeface="Times New Roman" panose="02020603050405020304" pitchFamily="18" charset="0"/>
                      </a:endParaRPr>
                    </a:p>
                  </a:txBody>
                  <a:tcPr/>
                </a:tc>
                <a:tc>
                  <a:txBody>
                    <a:bodyPr/>
                    <a:lstStyle/>
                    <a:p>
                      <a:pPr algn="ctr"/>
                      <a:r>
                        <a:rPr lang="en-IN" sz="3000" dirty="0">
                          <a:latin typeface="Times New Roman" panose="02020603050405020304" pitchFamily="18" charset="0"/>
                          <a:cs typeface="Times New Roman" panose="02020603050405020304" pitchFamily="18" charset="0"/>
                        </a:rPr>
                        <a:t>64</a:t>
                      </a:r>
                    </a:p>
                    <a:p>
                      <a:pPr algn="ctr"/>
                      <a:r>
                        <a:rPr lang="en-IN" sz="30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3574073423"/>
                  </a:ext>
                </a:extLst>
              </a:tr>
              <a:tr h="1079852">
                <a:tc>
                  <a:txBody>
                    <a:bodyPr/>
                    <a:lstStyle/>
                    <a:p>
                      <a:pPr algn="ctr"/>
                      <a:r>
                        <a:rPr lang="en-IN" sz="3000" dirty="0">
                          <a:latin typeface="Times New Roman" panose="02020603050405020304" pitchFamily="18" charset="0"/>
                          <a:cs typeface="Times New Roman" panose="02020603050405020304" pitchFamily="18" charset="0"/>
                        </a:rPr>
                        <a:t>Dense Activation (Layer 1)</a:t>
                      </a:r>
                    </a:p>
                    <a:p>
                      <a:pPr algn="ctr"/>
                      <a:r>
                        <a:rPr lang="en-IN" sz="3000" dirty="0">
                          <a:latin typeface="Times New Roman" panose="02020603050405020304" pitchFamily="18" charset="0"/>
                          <a:cs typeface="Times New Roman" panose="02020603050405020304" pitchFamily="18" charset="0"/>
                        </a:rPr>
                        <a:t>Dense Activation (Output Layer)</a:t>
                      </a:r>
                      <a:endParaRPr lang="en-US" sz="3000" dirty="0">
                        <a:latin typeface="Times New Roman" panose="02020603050405020304" pitchFamily="18" charset="0"/>
                        <a:cs typeface="Times New Roman" panose="02020603050405020304" pitchFamily="18" charset="0"/>
                      </a:endParaRPr>
                    </a:p>
                  </a:txBody>
                  <a:tcPr/>
                </a:tc>
                <a:tc>
                  <a:txBody>
                    <a:bodyPr/>
                    <a:lstStyle/>
                    <a:p>
                      <a:pPr algn="ctr"/>
                      <a:r>
                        <a:rPr lang="en-IN" sz="3000" dirty="0" err="1">
                          <a:latin typeface="Times New Roman" panose="02020603050405020304" pitchFamily="18" charset="0"/>
                          <a:cs typeface="Times New Roman" panose="02020603050405020304" pitchFamily="18" charset="0"/>
                        </a:rPr>
                        <a:t>Relu,Tanh</a:t>
                      </a:r>
                      <a:endParaRPr lang="en-IN" sz="3000" dirty="0">
                        <a:latin typeface="Times New Roman" panose="02020603050405020304" pitchFamily="18" charset="0"/>
                        <a:cs typeface="Times New Roman" panose="02020603050405020304" pitchFamily="18" charset="0"/>
                      </a:endParaRPr>
                    </a:p>
                    <a:p>
                      <a:pPr algn="ctr"/>
                      <a:r>
                        <a:rPr lang="en-IN" sz="3000" dirty="0">
                          <a:latin typeface="Times New Roman" panose="02020603050405020304" pitchFamily="18" charset="0"/>
                          <a:cs typeface="Times New Roman" panose="02020603050405020304" pitchFamily="18" charset="0"/>
                        </a:rPr>
                        <a:t>Sigmoid</a:t>
                      </a:r>
                    </a:p>
                  </a:txBody>
                  <a:tcPr/>
                </a:tc>
                <a:extLst>
                  <a:ext uri="{0D108BD9-81ED-4DB2-BD59-A6C34878D82A}">
                    <a16:rowId xmlns:a16="http://schemas.microsoft.com/office/drawing/2014/main" val="4093638175"/>
                  </a:ext>
                </a:extLst>
              </a:tr>
              <a:tr h="1079852">
                <a:tc>
                  <a:txBody>
                    <a:bodyPr/>
                    <a:lstStyle/>
                    <a:p>
                      <a:pPr algn="ctr"/>
                      <a:r>
                        <a:rPr lang="en-IN" sz="3000" dirty="0">
                          <a:latin typeface="Times New Roman" panose="02020603050405020304" pitchFamily="18" charset="0"/>
                          <a:cs typeface="Times New Roman" panose="02020603050405020304" pitchFamily="18" charset="0"/>
                        </a:rPr>
                        <a:t>Dropout Rate (Layer 1 and Layer 2)</a:t>
                      </a:r>
                      <a:endParaRPr lang="en-US" sz="3000" dirty="0">
                        <a:latin typeface="Times New Roman" panose="02020603050405020304" pitchFamily="18" charset="0"/>
                        <a:cs typeface="Times New Roman" panose="02020603050405020304" pitchFamily="18" charset="0"/>
                      </a:endParaRPr>
                    </a:p>
                  </a:txBody>
                  <a:tcPr/>
                </a:tc>
                <a:tc>
                  <a:txBody>
                    <a:bodyPr/>
                    <a:lstStyle/>
                    <a:p>
                      <a:pPr algn="ctr"/>
                      <a:r>
                        <a:rPr lang="en-IN" sz="3000" dirty="0">
                          <a:latin typeface="Times New Roman" panose="02020603050405020304" pitchFamily="18" charset="0"/>
                          <a:cs typeface="Times New Roman" panose="02020603050405020304" pitchFamily="18" charset="0"/>
                        </a:rPr>
                        <a:t>0.2</a:t>
                      </a:r>
                    </a:p>
                  </a:txBody>
                  <a:tcPr/>
                </a:tc>
                <a:extLst>
                  <a:ext uri="{0D108BD9-81ED-4DB2-BD59-A6C34878D82A}">
                    <a16:rowId xmlns:a16="http://schemas.microsoft.com/office/drawing/2014/main" val="895469422"/>
                  </a:ext>
                </a:extLst>
              </a:tr>
              <a:tr h="582552">
                <a:tc>
                  <a:txBody>
                    <a:bodyPr/>
                    <a:lstStyle/>
                    <a:p>
                      <a:pPr algn="ctr"/>
                      <a:r>
                        <a:rPr lang="en-IN" sz="3000" dirty="0">
                          <a:latin typeface="Times New Roman" panose="02020603050405020304" pitchFamily="18" charset="0"/>
                          <a:cs typeface="Times New Roman" panose="02020603050405020304" pitchFamily="18" charset="0"/>
                        </a:rPr>
                        <a:t>Metrics</a:t>
                      </a:r>
                      <a:endParaRPr lang="en-US" sz="3000" dirty="0">
                        <a:latin typeface="Times New Roman" panose="02020603050405020304" pitchFamily="18" charset="0"/>
                        <a:cs typeface="Times New Roman" panose="02020603050405020304" pitchFamily="18" charset="0"/>
                      </a:endParaRPr>
                    </a:p>
                  </a:txBody>
                  <a:tcPr/>
                </a:tc>
                <a:tc>
                  <a:txBody>
                    <a:bodyPr/>
                    <a:lstStyle/>
                    <a:p>
                      <a:pPr algn="ctr"/>
                      <a:r>
                        <a:rPr lang="en-IN" sz="3000" dirty="0">
                          <a:latin typeface="Times New Roman" panose="02020603050405020304" pitchFamily="18" charset="0"/>
                          <a:cs typeface="Times New Roman" panose="02020603050405020304" pitchFamily="18" charset="0"/>
                        </a:rPr>
                        <a:t>accuracy</a:t>
                      </a:r>
                    </a:p>
                  </a:txBody>
                  <a:tcPr/>
                </a:tc>
                <a:extLst>
                  <a:ext uri="{0D108BD9-81ED-4DB2-BD59-A6C34878D82A}">
                    <a16:rowId xmlns:a16="http://schemas.microsoft.com/office/drawing/2014/main" val="1549125636"/>
                  </a:ext>
                </a:extLst>
              </a:tr>
            </a:tbl>
          </a:graphicData>
        </a:graphic>
      </p:graphicFrame>
      <p:pic>
        <p:nvPicPr>
          <p:cNvPr id="2" name="Picture 2" descr="Aditya Institute of Technology And Management(AITAM)">
            <a:extLst>
              <a:ext uri="{FF2B5EF4-FFF2-40B4-BE49-F238E27FC236}">
                <a16:creationId xmlns:a16="http://schemas.microsoft.com/office/drawing/2014/main" id="{0DD0C056-F6AD-FBBE-2EFF-7A877053EA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1600" y="-4233"/>
            <a:ext cx="1676400" cy="1729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835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A0DB44-2C97-4515-6FA0-0A24FA41CF2E}"/>
              </a:ext>
            </a:extLst>
          </p:cNvPr>
          <p:cNvSpPr txBox="1"/>
          <p:nvPr/>
        </p:nvSpPr>
        <p:spPr>
          <a:xfrm>
            <a:off x="2410938" y="495300"/>
            <a:ext cx="5715000" cy="861774"/>
          </a:xfrm>
          <a:prstGeom prst="rect">
            <a:avLst/>
          </a:prstGeom>
          <a:noFill/>
        </p:spPr>
        <p:txBody>
          <a:bodyPr wrap="square" rtlCol="0">
            <a:spAutoFit/>
          </a:bodyPr>
          <a:lstStyle/>
          <a:p>
            <a:r>
              <a:rPr lang="en-IN" sz="5000" b="1" dirty="0">
                <a:latin typeface="Times New Roman" panose="02020603050405020304" pitchFamily="18" charset="0"/>
                <a:cs typeface="Times New Roman" panose="02020603050405020304" pitchFamily="18" charset="0"/>
              </a:rPr>
              <a:t>RESULTS</a:t>
            </a:r>
          </a:p>
        </p:txBody>
      </p:sp>
      <p:graphicFrame>
        <p:nvGraphicFramePr>
          <p:cNvPr id="6" name="Table 5">
            <a:extLst>
              <a:ext uri="{FF2B5EF4-FFF2-40B4-BE49-F238E27FC236}">
                <a16:creationId xmlns:a16="http://schemas.microsoft.com/office/drawing/2014/main" id="{6A9187DB-1D3A-BE3D-17DF-96CCE264F802}"/>
              </a:ext>
            </a:extLst>
          </p:cNvPr>
          <p:cNvGraphicFramePr>
            <a:graphicFrameLocks noGrp="1"/>
          </p:cNvGraphicFramePr>
          <p:nvPr>
            <p:extLst>
              <p:ext uri="{D42A27DB-BD31-4B8C-83A1-F6EECF244321}">
                <p14:modId xmlns:p14="http://schemas.microsoft.com/office/powerpoint/2010/main" val="4260067382"/>
              </p:ext>
            </p:extLst>
          </p:nvPr>
        </p:nvGraphicFramePr>
        <p:xfrm>
          <a:off x="2133600" y="1982056"/>
          <a:ext cx="9019061" cy="6322888"/>
        </p:xfrm>
        <a:graphic>
          <a:graphicData uri="http://schemas.openxmlformats.org/drawingml/2006/table">
            <a:tbl>
              <a:tblPr firstRow="1" firstCol="1" bandRow="1">
                <a:tableStyleId>{5C22544A-7EE6-4342-B048-85BDC9FD1C3A}</a:tableStyleId>
              </a:tblPr>
              <a:tblGrid>
                <a:gridCol w="2105974">
                  <a:extLst>
                    <a:ext uri="{9D8B030D-6E8A-4147-A177-3AD203B41FA5}">
                      <a16:colId xmlns:a16="http://schemas.microsoft.com/office/drawing/2014/main" val="379483282"/>
                    </a:ext>
                  </a:extLst>
                </a:gridCol>
                <a:gridCol w="1842182">
                  <a:extLst>
                    <a:ext uri="{9D8B030D-6E8A-4147-A177-3AD203B41FA5}">
                      <a16:colId xmlns:a16="http://schemas.microsoft.com/office/drawing/2014/main" val="4071869185"/>
                    </a:ext>
                  </a:extLst>
                </a:gridCol>
                <a:gridCol w="1792039">
                  <a:extLst>
                    <a:ext uri="{9D8B030D-6E8A-4147-A177-3AD203B41FA5}">
                      <a16:colId xmlns:a16="http://schemas.microsoft.com/office/drawing/2014/main" val="2218267152"/>
                    </a:ext>
                  </a:extLst>
                </a:gridCol>
                <a:gridCol w="1229574">
                  <a:extLst>
                    <a:ext uri="{9D8B030D-6E8A-4147-A177-3AD203B41FA5}">
                      <a16:colId xmlns:a16="http://schemas.microsoft.com/office/drawing/2014/main" val="2705742213"/>
                    </a:ext>
                  </a:extLst>
                </a:gridCol>
                <a:gridCol w="1024646">
                  <a:extLst>
                    <a:ext uri="{9D8B030D-6E8A-4147-A177-3AD203B41FA5}">
                      <a16:colId xmlns:a16="http://schemas.microsoft.com/office/drawing/2014/main" val="3959495075"/>
                    </a:ext>
                  </a:extLst>
                </a:gridCol>
                <a:gridCol w="1024646">
                  <a:extLst>
                    <a:ext uri="{9D8B030D-6E8A-4147-A177-3AD203B41FA5}">
                      <a16:colId xmlns:a16="http://schemas.microsoft.com/office/drawing/2014/main" val="3497434806"/>
                    </a:ext>
                  </a:extLst>
                </a:gridCol>
              </a:tblGrid>
              <a:tr h="1628787">
                <a:tc>
                  <a:txBody>
                    <a:bodyPr/>
                    <a:lstStyle/>
                    <a:p>
                      <a:pPr algn="ctr">
                        <a:lnSpc>
                          <a:spcPct val="150000"/>
                        </a:lnSpc>
                        <a:spcAft>
                          <a:spcPts val="800"/>
                        </a:spcAft>
                        <a:buNone/>
                      </a:pPr>
                      <a:r>
                        <a:rPr lang="en-IN" sz="3000" kern="100" dirty="0">
                          <a:effectLst/>
                          <a:latin typeface="Times New Roman" panose="02020603050405020304" pitchFamily="18" charset="0"/>
                          <a:cs typeface="Times New Roman" panose="02020603050405020304" pitchFamily="18" charset="0"/>
                        </a:rPr>
                        <a:t>Models</a:t>
                      </a:r>
                      <a:endParaRPr lang="en-IN" sz="3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buNone/>
                      </a:pPr>
                      <a:r>
                        <a:rPr lang="en-IN" sz="3000" kern="100" dirty="0">
                          <a:effectLst/>
                          <a:latin typeface="Times New Roman" panose="02020603050405020304" pitchFamily="18" charset="0"/>
                          <a:cs typeface="Times New Roman" panose="02020603050405020304" pitchFamily="18" charset="0"/>
                        </a:rPr>
                        <a:t>Accuracy</a:t>
                      </a:r>
                      <a:endParaRPr lang="en-IN" sz="3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buNone/>
                      </a:pPr>
                      <a:r>
                        <a:rPr lang="en-IN" sz="3000" kern="100" dirty="0">
                          <a:effectLst/>
                          <a:latin typeface="Times New Roman" panose="02020603050405020304" pitchFamily="18" charset="0"/>
                          <a:cs typeface="Times New Roman" panose="02020603050405020304" pitchFamily="18" charset="0"/>
                        </a:rPr>
                        <a:t>Precision</a:t>
                      </a:r>
                      <a:endParaRPr lang="en-IN" sz="3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buNone/>
                      </a:pPr>
                      <a:r>
                        <a:rPr lang="en-IN" sz="3000" kern="100" dirty="0">
                          <a:effectLst/>
                          <a:latin typeface="Times New Roman" panose="02020603050405020304" pitchFamily="18" charset="0"/>
                          <a:cs typeface="Times New Roman" panose="02020603050405020304" pitchFamily="18" charset="0"/>
                        </a:rPr>
                        <a:t>Recall</a:t>
                      </a:r>
                      <a:endParaRPr lang="en-IN" sz="3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buNone/>
                      </a:pPr>
                      <a:r>
                        <a:rPr lang="en-IN" sz="3000" kern="100" dirty="0">
                          <a:effectLst/>
                          <a:latin typeface="Times New Roman" panose="02020603050405020304" pitchFamily="18" charset="0"/>
                          <a:cs typeface="Times New Roman" panose="02020603050405020304" pitchFamily="18" charset="0"/>
                        </a:rPr>
                        <a:t>F1-score</a:t>
                      </a:r>
                      <a:endParaRPr lang="en-IN" sz="3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buNone/>
                      </a:pPr>
                      <a:r>
                        <a:rPr lang="en-IN" sz="3000" kern="100" dirty="0">
                          <a:effectLst/>
                          <a:latin typeface="Times New Roman" panose="02020603050405020304" pitchFamily="18" charset="0"/>
                          <a:ea typeface="Calibri" panose="020F0502020204030204" pitchFamily="34" charset="0"/>
                          <a:cs typeface="Times New Roman" panose="02020603050405020304" pitchFamily="18" charset="0"/>
                        </a:rPr>
                        <a:t>ROC</a:t>
                      </a:r>
                    </a:p>
                  </a:txBody>
                  <a:tcPr marL="68580" marR="68580" marT="0" marB="0"/>
                </a:tc>
                <a:extLst>
                  <a:ext uri="{0D108BD9-81ED-4DB2-BD59-A6C34878D82A}">
                    <a16:rowId xmlns:a16="http://schemas.microsoft.com/office/drawing/2014/main" val="2579229558"/>
                  </a:ext>
                </a:extLst>
              </a:tr>
              <a:tr h="886078">
                <a:tc>
                  <a:txBody>
                    <a:bodyPr/>
                    <a:lstStyle/>
                    <a:p>
                      <a:pPr algn="ctr">
                        <a:lnSpc>
                          <a:spcPct val="150000"/>
                        </a:lnSpc>
                        <a:spcAft>
                          <a:spcPts val="800"/>
                        </a:spcAft>
                        <a:buNone/>
                      </a:pPr>
                      <a:r>
                        <a:rPr lang="en-IN" sz="2500" kern="100" dirty="0">
                          <a:effectLst/>
                          <a:latin typeface="Times New Roman" panose="02020603050405020304" pitchFamily="18" charset="0"/>
                          <a:cs typeface="Times New Roman" panose="02020603050405020304" pitchFamily="18" charset="0"/>
                        </a:rPr>
                        <a:t>Decision Tree</a:t>
                      </a:r>
                      <a:endParaRPr lang="en-IN" sz="2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800"/>
                        </a:spcAft>
                        <a:buNone/>
                      </a:pPr>
                      <a:r>
                        <a:rPr lang="en-IN" sz="2500" kern="100" dirty="0">
                          <a:effectLst/>
                          <a:latin typeface="Times New Roman" panose="02020603050405020304" pitchFamily="18" charset="0"/>
                          <a:cs typeface="Times New Roman" panose="02020603050405020304" pitchFamily="18" charset="0"/>
                        </a:rPr>
                        <a:t>0.8495</a:t>
                      </a:r>
                      <a:endParaRPr lang="en-IN" sz="2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800"/>
                        </a:spcAft>
                        <a:buNone/>
                      </a:pPr>
                      <a:r>
                        <a:rPr lang="en-IN" sz="2500" kern="100" dirty="0">
                          <a:effectLst/>
                          <a:latin typeface="Times New Roman" panose="02020603050405020304" pitchFamily="18" charset="0"/>
                          <a:cs typeface="Times New Roman" panose="02020603050405020304" pitchFamily="18" charset="0"/>
                        </a:rPr>
                        <a:t>0.85</a:t>
                      </a:r>
                      <a:endParaRPr lang="en-IN" sz="2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800"/>
                        </a:spcAft>
                        <a:buNone/>
                      </a:pPr>
                      <a:r>
                        <a:rPr lang="en-IN" sz="2500" kern="100" dirty="0">
                          <a:effectLst/>
                          <a:latin typeface="Times New Roman" panose="02020603050405020304" pitchFamily="18" charset="0"/>
                          <a:cs typeface="Times New Roman" panose="02020603050405020304" pitchFamily="18" charset="0"/>
                        </a:rPr>
                        <a:t>0.84</a:t>
                      </a:r>
                      <a:endParaRPr lang="en-IN" sz="2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800"/>
                        </a:spcAft>
                        <a:buNone/>
                      </a:pPr>
                      <a:r>
                        <a:rPr lang="en-IN" sz="2500" kern="100" dirty="0">
                          <a:effectLst/>
                          <a:latin typeface="Times New Roman" panose="02020603050405020304" pitchFamily="18" charset="0"/>
                          <a:cs typeface="Times New Roman" panose="02020603050405020304" pitchFamily="18" charset="0"/>
                        </a:rPr>
                        <a:t>0.84</a:t>
                      </a:r>
                      <a:endParaRPr lang="en-IN" sz="2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2500" kern="100" dirty="0">
                          <a:effectLst/>
                          <a:latin typeface="Times New Roman" panose="02020603050405020304" pitchFamily="18" charset="0"/>
                          <a:cs typeface="Times New Roman" panose="02020603050405020304" pitchFamily="18" charset="0"/>
                        </a:rPr>
                        <a:t>0.832</a:t>
                      </a:r>
                      <a:endParaRPr lang="en-IN" sz="2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90484387"/>
                  </a:ext>
                </a:extLst>
              </a:tr>
              <a:tr h="1021413">
                <a:tc>
                  <a:txBody>
                    <a:bodyPr/>
                    <a:lstStyle/>
                    <a:p>
                      <a:pPr algn="ctr">
                        <a:lnSpc>
                          <a:spcPct val="150000"/>
                        </a:lnSpc>
                        <a:spcAft>
                          <a:spcPts val="800"/>
                        </a:spcAft>
                        <a:buNone/>
                      </a:pPr>
                      <a:r>
                        <a:rPr lang="en-IN" sz="2500" kern="100" dirty="0">
                          <a:effectLst/>
                          <a:latin typeface="Times New Roman" panose="02020603050405020304" pitchFamily="18" charset="0"/>
                          <a:cs typeface="Times New Roman" panose="02020603050405020304" pitchFamily="18" charset="0"/>
                        </a:rPr>
                        <a:t>Logistic Regression</a:t>
                      </a:r>
                      <a:endParaRPr lang="en-IN" sz="2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800"/>
                        </a:spcAft>
                        <a:buNone/>
                      </a:pPr>
                      <a:r>
                        <a:rPr lang="en-IN" sz="2500" kern="100" dirty="0">
                          <a:effectLst/>
                          <a:latin typeface="Times New Roman" panose="02020603050405020304" pitchFamily="18" charset="0"/>
                          <a:cs typeface="Times New Roman" panose="02020603050405020304" pitchFamily="18" charset="0"/>
                        </a:rPr>
                        <a:t>0.8205</a:t>
                      </a:r>
                      <a:endParaRPr lang="en-IN" sz="2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800"/>
                        </a:spcAft>
                        <a:buNone/>
                      </a:pPr>
                      <a:r>
                        <a:rPr lang="en-IN" sz="2500" kern="100" dirty="0">
                          <a:effectLst/>
                          <a:latin typeface="Times New Roman" panose="02020603050405020304" pitchFamily="18" charset="0"/>
                          <a:cs typeface="Times New Roman" panose="02020603050405020304" pitchFamily="18" charset="0"/>
                        </a:rPr>
                        <a:t>0.81</a:t>
                      </a:r>
                      <a:endParaRPr lang="en-IN" sz="2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800"/>
                        </a:spcAft>
                        <a:buNone/>
                      </a:pPr>
                      <a:r>
                        <a:rPr lang="en-IN" sz="2500" kern="100" dirty="0">
                          <a:effectLst/>
                          <a:latin typeface="Times New Roman" panose="02020603050405020304" pitchFamily="18" charset="0"/>
                          <a:cs typeface="Times New Roman" panose="02020603050405020304" pitchFamily="18" charset="0"/>
                        </a:rPr>
                        <a:t>0.82</a:t>
                      </a:r>
                      <a:endParaRPr lang="en-IN" sz="2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800"/>
                        </a:spcAft>
                        <a:buNone/>
                      </a:pPr>
                      <a:r>
                        <a:rPr lang="en-IN" sz="2500" kern="100" dirty="0">
                          <a:effectLst/>
                          <a:latin typeface="Times New Roman" panose="02020603050405020304" pitchFamily="18" charset="0"/>
                          <a:cs typeface="Times New Roman" panose="02020603050405020304" pitchFamily="18" charset="0"/>
                        </a:rPr>
                        <a:t>0.80</a:t>
                      </a:r>
                      <a:endParaRPr lang="en-IN" sz="2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2500" kern="100" dirty="0">
                          <a:effectLst/>
                          <a:latin typeface="Times New Roman" panose="02020603050405020304" pitchFamily="18" charset="0"/>
                          <a:cs typeface="Times New Roman" panose="02020603050405020304" pitchFamily="18" charset="0"/>
                        </a:rPr>
                        <a:t>0.792</a:t>
                      </a:r>
                      <a:endParaRPr lang="en-IN" sz="2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66879208"/>
                  </a:ext>
                </a:extLst>
              </a:tr>
              <a:tr h="683369">
                <a:tc>
                  <a:txBody>
                    <a:bodyPr/>
                    <a:lstStyle/>
                    <a:p>
                      <a:pPr algn="ctr">
                        <a:lnSpc>
                          <a:spcPct val="150000"/>
                        </a:lnSpc>
                        <a:spcAft>
                          <a:spcPts val="800"/>
                        </a:spcAft>
                        <a:buNone/>
                      </a:pPr>
                      <a:r>
                        <a:rPr lang="en-IN" sz="2500" kern="100" dirty="0">
                          <a:effectLst/>
                          <a:latin typeface="Times New Roman" panose="02020603050405020304" pitchFamily="18" charset="0"/>
                          <a:cs typeface="Times New Roman" panose="02020603050405020304" pitchFamily="18" charset="0"/>
                        </a:rPr>
                        <a:t>ANN</a:t>
                      </a:r>
                      <a:endParaRPr lang="en-IN" sz="2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800"/>
                        </a:spcAft>
                        <a:buNone/>
                      </a:pPr>
                      <a:r>
                        <a:rPr lang="en-IN" sz="2500" kern="100">
                          <a:effectLst/>
                          <a:latin typeface="Times New Roman" panose="02020603050405020304" pitchFamily="18" charset="0"/>
                          <a:cs typeface="Times New Roman" panose="02020603050405020304" pitchFamily="18" charset="0"/>
                        </a:rPr>
                        <a:t>0.9639</a:t>
                      </a:r>
                      <a:endParaRPr lang="en-IN" sz="2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800"/>
                        </a:spcAft>
                        <a:buNone/>
                      </a:pPr>
                      <a:r>
                        <a:rPr lang="en-IN" sz="2500" kern="100" dirty="0">
                          <a:effectLst/>
                          <a:latin typeface="Times New Roman" panose="02020603050405020304" pitchFamily="18" charset="0"/>
                          <a:cs typeface="Times New Roman" panose="02020603050405020304" pitchFamily="18" charset="0"/>
                        </a:rPr>
                        <a:t>0.96</a:t>
                      </a:r>
                      <a:endParaRPr lang="en-IN" sz="2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800"/>
                        </a:spcAft>
                        <a:buNone/>
                      </a:pPr>
                      <a:r>
                        <a:rPr lang="en-IN" sz="2500" kern="100" dirty="0">
                          <a:effectLst/>
                          <a:latin typeface="Times New Roman" panose="02020603050405020304" pitchFamily="18" charset="0"/>
                          <a:cs typeface="Times New Roman" panose="02020603050405020304" pitchFamily="18" charset="0"/>
                        </a:rPr>
                        <a:t>0.96</a:t>
                      </a:r>
                      <a:endParaRPr lang="en-IN" sz="2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800"/>
                        </a:spcAft>
                        <a:buNone/>
                      </a:pPr>
                      <a:r>
                        <a:rPr lang="en-IN" sz="2500" kern="100" dirty="0">
                          <a:effectLst/>
                          <a:latin typeface="Times New Roman" panose="02020603050405020304" pitchFamily="18" charset="0"/>
                          <a:cs typeface="Times New Roman" panose="02020603050405020304" pitchFamily="18" charset="0"/>
                        </a:rPr>
                        <a:t>0.96</a:t>
                      </a:r>
                      <a:endParaRPr lang="en-IN" sz="2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2500" kern="100" dirty="0">
                          <a:effectLst/>
                          <a:latin typeface="Times New Roman" panose="02020603050405020304" pitchFamily="18" charset="0"/>
                          <a:cs typeface="Times New Roman" panose="02020603050405020304" pitchFamily="18" charset="0"/>
                        </a:rPr>
                        <a:t>0.995</a:t>
                      </a:r>
                      <a:endParaRPr lang="en-IN" sz="2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00496995"/>
                  </a:ext>
                </a:extLst>
              </a:tr>
              <a:tr h="683369">
                <a:tc>
                  <a:txBody>
                    <a:bodyPr/>
                    <a:lstStyle/>
                    <a:p>
                      <a:pPr algn="ctr">
                        <a:lnSpc>
                          <a:spcPct val="150000"/>
                        </a:lnSpc>
                        <a:spcAft>
                          <a:spcPts val="800"/>
                        </a:spcAft>
                        <a:buNone/>
                      </a:pPr>
                      <a:r>
                        <a:rPr lang="en-IN" sz="2500" kern="100" dirty="0">
                          <a:effectLst/>
                          <a:latin typeface="Times New Roman" panose="02020603050405020304" pitchFamily="18" charset="0"/>
                          <a:cs typeface="Times New Roman" panose="02020603050405020304" pitchFamily="18" charset="0"/>
                        </a:rPr>
                        <a:t>RNN</a:t>
                      </a:r>
                      <a:endParaRPr lang="en-IN" sz="2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800"/>
                        </a:spcAft>
                        <a:buNone/>
                      </a:pPr>
                      <a:r>
                        <a:rPr lang="en-IN" sz="2500" kern="100">
                          <a:effectLst/>
                          <a:latin typeface="Times New Roman" panose="02020603050405020304" pitchFamily="18" charset="0"/>
                          <a:cs typeface="Times New Roman" panose="02020603050405020304" pitchFamily="18" charset="0"/>
                        </a:rPr>
                        <a:t>0.9325</a:t>
                      </a:r>
                      <a:endParaRPr lang="en-IN" sz="2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800"/>
                        </a:spcAft>
                        <a:buNone/>
                      </a:pPr>
                      <a:r>
                        <a:rPr lang="en-IN" sz="2500" kern="100" dirty="0">
                          <a:effectLst/>
                          <a:latin typeface="Times New Roman" panose="02020603050405020304" pitchFamily="18" charset="0"/>
                          <a:cs typeface="Times New Roman" panose="02020603050405020304" pitchFamily="18" charset="0"/>
                        </a:rPr>
                        <a:t>0.93</a:t>
                      </a:r>
                      <a:endParaRPr lang="en-IN" sz="2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800"/>
                        </a:spcAft>
                        <a:buNone/>
                      </a:pPr>
                      <a:r>
                        <a:rPr lang="en-IN" sz="2500" kern="100" dirty="0">
                          <a:effectLst/>
                          <a:latin typeface="Times New Roman" panose="02020603050405020304" pitchFamily="18" charset="0"/>
                          <a:cs typeface="Times New Roman" panose="02020603050405020304" pitchFamily="18" charset="0"/>
                        </a:rPr>
                        <a:t>0.93</a:t>
                      </a:r>
                      <a:endParaRPr lang="en-IN" sz="2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800"/>
                        </a:spcAft>
                        <a:buNone/>
                      </a:pPr>
                      <a:r>
                        <a:rPr lang="en-IN" sz="2500" kern="100" dirty="0">
                          <a:effectLst/>
                          <a:latin typeface="Times New Roman" panose="02020603050405020304" pitchFamily="18" charset="0"/>
                          <a:cs typeface="Times New Roman" panose="02020603050405020304" pitchFamily="18" charset="0"/>
                        </a:rPr>
                        <a:t>0.93</a:t>
                      </a:r>
                      <a:endParaRPr lang="en-IN" sz="2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2500" kern="100" dirty="0">
                          <a:effectLst/>
                          <a:latin typeface="Times New Roman" panose="02020603050405020304" pitchFamily="18" charset="0"/>
                          <a:cs typeface="Times New Roman" panose="02020603050405020304" pitchFamily="18" charset="0"/>
                        </a:rPr>
                        <a:t>0.986</a:t>
                      </a:r>
                      <a:endParaRPr lang="en-IN" sz="2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4947959"/>
                  </a:ext>
                </a:extLst>
              </a:tr>
              <a:tr h="683369">
                <a:tc>
                  <a:txBody>
                    <a:bodyPr/>
                    <a:lstStyle/>
                    <a:p>
                      <a:pPr algn="ctr">
                        <a:lnSpc>
                          <a:spcPct val="150000"/>
                        </a:lnSpc>
                        <a:spcAft>
                          <a:spcPts val="800"/>
                        </a:spcAft>
                        <a:buNone/>
                      </a:pPr>
                      <a:r>
                        <a:rPr lang="en-IN" sz="2500" kern="100" dirty="0">
                          <a:effectLst/>
                          <a:latin typeface="Times New Roman" panose="02020603050405020304" pitchFamily="18" charset="0"/>
                          <a:cs typeface="Times New Roman" panose="02020603050405020304" pitchFamily="18" charset="0"/>
                        </a:rPr>
                        <a:t>LSTM</a:t>
                      </a:r>
                      <a:endParaRPr lang="en-IN" sz="2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800"/>
                        </a:spcAft>
                        <a:buNone/>
                      </a:pPr>
                      <a:r>
                        <a:rPr lang="en-IN" sz="2500" kern="100" dirty="0">
                          <a:effectLst/>
                          <a:latin typeface="Times New Roman" panose="02020603050405020304" pitchFamily="18" charset="0"/>
                          <a:cs typeface="Times New Roman" panose="02020603050405020304" pitchFamily="18" charset="0"/>
                        </a:rPr>
                        <a:t>0.9505</a:t>
                      </a:r>
                      <a:endParaRPr lang="en-IN" sz="2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800"/>
                        </a:spcAft>
                        <a:buNone/>
                      </a:pPr>
                      <a:r>
                        <a:rPr lang="en-IN" sz="2500" kern="100" dirty="0">
                          <a:effectLst/>
                          <a:latin typeface="Times New Roman" panose="02020603050405020304" pitchFamily="18" charset="0"/>
                          <a:cs typeface="Times New Roman" panose="02020603050405020304" pitchFamily="18" charset="0"/>
                        </a:rPr>
                        <a:t>0.97</a:t>
                      </a:r>
                      <a:endParaRPr lang="en-IN" sz="2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800"/>
                        </a:spcAft>
                        <a:buNone/>
                      </a:pPr>
                      <a:r>
                        <a:rPr lang="en-IN" sz="2500" kern="100" dirty="0">
                          <a:effectLst/>
                          <a:latin typeface="Times New Roman" panose="02020603050405020304" pitchFamily="18" charset="0"/>
                          <a:cs typeface="Times New Roman" panose="02020603050405020304" pitchFamily="18" charset="0"/>
                        </a:rPr>
                        <a:t>0.96</a:t>
                      </a:r>
                      <a:endParaRPr lang="en-IN" sz="2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800"/>
                        </a:spcAft>
                        <a:buNone/>
                      </a:pPr>
                      <a:r>
                        <a:rPr lang="en-IN" sz="2500" kern="100" dirty="0">
                          <a:effectLst/>
                          <a:latin typeface="Times New Roman" panose="02020603050405020304" pitchFamily="18" charset="0"/>
                          <a:cs typeface="Times New Roman" panose="02020603050405020304" pitchFamily="18" charset="0"/>
                        </a:rPr>
                        <a:t>0.96</a:t>
                      </a:r>
                      <a:endParaRPr lang="en-IN" sz="2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2500" kern="100" dirty="0">
                          <a:effectLst/>
                          <a:latin typeface="Times New Roman" panose="02020603050405020304" pitchFamily="18" charset="0"/>
                          <a:cs typeface="Times New Roman" panose="02020603050405020304" pitchFamily="18" charset="0"/>
                        </a:rPr>
                        <a:t>0.941</a:t>
                      </a:r>
                      <a:endParaRPr lang="en-IN" sz="2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08197962"/>
                  </a:ext>
                </a:extLst>
              </a:tr>
              <a:tr h="683369">
                <a:tc>
                  <a:txBody>
                    <a:bodyPr/>
                    <a:lstStyle/>
                    <a:p>
                      <a:pPr algn="ctr">
                        <a:lnSpc>
                          <a:spcPct val="150000"/>
                        </a:lnSpc>
                        <a:spcAft>
                          <a:spcPts val="800"/>
                        </a:spcAft>
                        <a:buNone/>
                      </a:pPr>
                      <a:r>
                        <a:rPr lang="en-IN" sz="2500" kern="100" dirty="0">
                          <a:effectLst/>
                          <a:latin typeface="Times New Roman" panose="02020603050405020304" pitchFamily="18" charset="0"/>
                          <a:cs typeface="Times New Roman" panose="02020603050405020304" pitchFamily="18" charset="0"/>
                        </a:rPr>
                        <a:t>GRU</a:t>
                      </a:r>
                      <a:endParaRPr lang="en-IN" sz="2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800"/>
                        </a:spcAft>
                        <a:buNone/>
                      </a:pPr>
                      <a:r>
                        <a:rPr lang="en-IN" sz="2500" kern="100">
                          <a:effectLst/>
                          <a:latin typeface="Times New Roman" panose="02020603050405020304" pitchFamily="18" charset="0"/>
                          <a:cs typeface="Times New Roman" panose="02020603050405020304" pitchFamily="18" charset="0"/>
                        </a:rPr>
                        <a:t>0.9745</a:t>
                      </a:r>
                      <a:endParaRPr lang="en-IN" sz="2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800"/>
                        </a:spcAft>
                        <a:buNone/>
                      </a:pPr>
                      <a:r>
                        <a:rPr lang="en-IN" sz="2500" kern="100">
                          <a:effectLst/>
                          <a:latin typeface="Times New Roman" panose="02020603050405020304" pitchFamily="18" charset="0"/>
                          <a:cs typeface="Times New Roman" panose="02020603050405020304" pitchFamily="18" charset="0"/>
                        </a:rPr>
                        <a:t>0.97</a:t>
                      </a:r>
                      <a:endParaRPr lang="en-IN" sz="2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800"/>
                        </a:spcAft>
                        <a:buNone/>
                      </a:pPr>
                      <a:r>
                        <a:rPr lang="en-IN" sz="2500" kern="100">
                          <a:effectLst/>
                          <a:latin typeface="Times New Roman" panose="02020603050405020304" pitchFamily="18" charset="0"/>
                          <a:cs typeface="Times New Roman" panose="02020603050405020304" pitchFamily="18" charset="0"/>
                        </a:rPr>
                        <a:t>0.97</a:t>
                      </a:r>
                      <a:endParaRPr lang="en-IN" sz="2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800"/>
                        </a:spcAft>
                        <a:buNone/>
                      </a:pPr>
                      <a:r>
                        <a:rPr lang="en-IN" sz="2500" kern="100" dirty="0">
                          <a:effectLst/>
                          <a:latin typeface="Times New Roman" panose="02020603050405020304" pitchFamily="18" charset="0"/>
                          <a:cs typeface="Times New Roman" panose="02020603050405020304" pitchFamily="18" charset="0"/>
                        </a:rPr>
                        <a:t>0.97</a:t>
                      </a:r>
                      <a:endParaRPr lang="en-IN" sz="2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2500" kern="100" dirty="0">
                          <a:effectLst/>
                          <a:latin typeface="Times New Roman" panose="02020603050405020304" pitchFamily="18" charset="0"/>
                          <a:cs typeface="Times New Roman" panose="02020603050405020304" pitchFamily="18" charset="0"/>
                        </a:rPr>
                        <a:t>0.996</a:t>
                      </a:r>
                      <a:endParaRPr lang="en-IN" sz="25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4502847"/>
                  </a:ext>
                </a:extLst>
              </a:tr>
            </a:tbl>
          </a:graphicData>
        </a:graphic>
      </p:graphicFrame>
      <p:pic>
        <p:nvPicPr>
          <p:cNvPr id="3" name="Picture 2" descr="Aditya Institute of Technology And Management(AITAM)">
            <a:extLst>
              <a:ext uri="{FF2B5EF4-FFF2-40B4-BE49-F238E27FC236}">
                <a16:creationId xmlns:a16="http://schemas.microsoft.com/office/drawing/2014/main" id="{B540105E-1E3E-3C28-307E-0B5A514EAF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1600" y="-4233"/>
            <a:ext cx="1676400" cy="17294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CCD9EEB-64B5-7975-ED22-2B5A30DF213E}"/>
              </a:ext>
            </a:extLst>
          </p:cNvPr>
          <p:cNvPicPr>
            <a:picLocks noChangeAspect="1"/>
          </p:cNvPicPr>
          <p:nvPr/>
        </p:nvPicPr>
        <p:blipFill>
          <a:blip r:embed="rId3"/>
          <a:stretch>
            <a:fillRect/>
          </a:stretch>
        </p:blipFill>
        <p:spPr>
          <a:xfrm>
            <a:off x="11811000" y="2476500"/>
            <a:ext cx="6096000" cy="5681663"/>
          </a:xfrm>
          <a:prstGeom prst="rect">
            <a:avLst/>
          </a:prstGeom>
        </p:spPr>
      </p:pic>
    </p:spTree>
    <p:extLst>
      <p:ext uri="{BB962C8B-B14F-4D97-AF65-F5344CB8AC3E}">
        <p14:creationId xmlns:p14="http://schemas.microsoft.com/office/powerpoint/2010/main" val="1274351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24E92E-6EAB-258A-6D24-B6B8DE429FD4}"/>
              </a:ext>
            </a:extLst>
          </p:cNvPr>
          <p:cNvSpPr txBox="1"/>
          <p:nvPr/>
        </p:nvSpPr>
        <p:spPr>
          <a:xfrm>
            <a:off x="2286000" y="419100"/>
            <a:ext cx="11353800" cy="784830"/>
          </a:xfrm>
          <a:prstGeom prst="rect">
            <a:avLst/>
          </a:prstGeom>
          <a:noFill/>
        </p:spPr>
        <p:txBody>
          <a:bodyPr wrap="square" rtlCol="0">
            <a:spAutoFit/>
          </a:bodyPr>
          <a:lstStyle/>
          <a:p>
            <a:r>
              <a:rPr lang="en-IN" sz="4500" b="1" dirty="0">
                <a:latin typeface="Times New Roman" panose="02020603050405020304" pitchFamily="18" charset="0"/>
                <a:cs typeface="Times New Roman" panose="02020603050405020304" pitchFamily="18" charset="0"/>
              </a:rPr>
              <a:t>GRU Model Accuracy &amp; Loss</a:t>
            </a:r>
          </a:p>
        </p:txBody>
      </p:sp>
      <p:pic>
        <p:nvPicPr>
          <p:cNvPr id="3" name="Picture 2">
            <a:extLst>
              <a:ext uri="{FF2B5EF4-FFF2-40B4-BE49-F238E27FC236}">
                <a16:creationId xmlns:a16="http://schemas.microsoft.com/office/drawing/2014/main" id="{3A5E0E7F-9F98-47CA-AADA-18FC96EF94DE}"/>
              </a:ext>
            </a:extLst>
          </p:cNvPr>
          <p:cNvPicPr>
            <a:picLocks noChangeAspect="1"/>
          </p:cNvPicPr>
          <p:nvPr/>
        </p:nvPicPr>
        <p:blipFill>
          <a:blip r:embed="rId2"/>
          <a:stretch>
            <a:fillRect/>
          </a:stretch>
        </p:blipFill>
        <p:spPr>
          <a:xfrm>
            <a:off x="2590800" y="2258991"/>
            <a:ext cx="7391400" cy="4869942"/>
          </a:xfrm>
          <a:prstGeom prst="rect">
            <a:avLst/>
          </a:prstGeom>
        </p:spPr>
      </p:pic>
      <p:pic>
        <p:nvPicPr>
          <p:cNvPr id="5" name="Picture 4">
            <a:extLst>
              <a:ext uri="{FF2B5EF4-FFF2-40B4-BE49-F238E27FC236}">
                <a16:creationId xmlns:a16="http://schemas.microsoft.com/office/drawing/2014/main" id="{4DB198F3-4BF4-D708-1BFB-7D0EBDA4C04D}"/>
              </a:ext>
            </a:extLst>
          </p:cNvPr>
          <p:cNvPicPr>
            <a:picLocks noChangeAspect="1"/>
          </p:cNvPicPr>
          <p:nvPr/>
        </p:nvPicPr>
        <p:blipFill>
          <a:blip r:embed="rId3"/>
          <a:stretch>
            <a:fillRect/>
          </a:stretch>
        </p:blipFill>
        <p:spPr>
          <a:xfrm>
            <a:off x="10896600" y="2171700"/>
            <a:ext cx="6755459" cy="4953000"/>
          </a:xfrm>
          <a:prstGeom prst="rect">
            <a:avLst/>
          </a:prstGeom>
        </p:spPr>
      </p:pic>
      <p:pic>
        <p:nvPicPr>
          <p:cNvPr id="4" name="Picture 2" descr="Aditya Institute of Technology And Management(AITAM)">
            <a:extLst>
              <a:ext uri="{FF2B5EF4-FFF2-40B4-BE49-F238E27FC236}">
                <a16:creationId xmlns:a16="http://schemas.microsoft.com/office/drawing/2014/main" id="{1FD35222-35CC-BFAC-7707-46515E75BD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11600" y="-4233"/>
            <a:ext cx="1676400" cy="1729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240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5259DE-9035-F3F6-086E-7A5A262FA25F}"/>
              </a:ext>
            </a:extLst>
          </p:cNvPr>
          <p:cNvSpPr txBox="1"/>
          <p:nvPr/>
        </p:nvSpPr>
        <p:spPr>
          <a:xfrm>
            <a:off x="2514600" y="495300"/>
            <a:ext cx="8534400" cy="784830"/>
          </a:xfrm>
          <a:prstGeom prst="rect">
            <a:avLst/>
          </a:prstGeom>
          <a:noFill/>
        </p:spPr>
        <p:txBody>
          <a:bodyPr wrap="square" rtlCol="0">
            <a:spAutoFit/>
          </a:bodyPr>
          <a:lstStyle/>
          <a:p>
            <a:r>
              <a:rPr lang="en-IN" sz="4500" b="1" dirty="0">
                <a:latin typeface="Times New Roman" panose="02020603050405020304" pitchFamily="18" charset="0"/>
                <a:cs typeface="Times New Roman" panose="02020603050405020304" pitchFamily="18" charset="0"/>
              </a:rPr>
              <a:t>Confusion Matrix of GRU Model</a:t>
            </a:r>
          </a:p>
        </p:txBody>
      </p:sp>
      <p:pic>
        <p:nvPicPr>
          <p:cNvPr id="3" name="Picture 2">
            <a:extLst>
              <a:ext uri="{FF2B5EF4-FFF2-40B4-BE49-F238E27FC236}">
                <a16:creationId xmlns:a16="http://schemas.microsoft.com/office/drawing/2014/main" id="{44712D6D-F195-D528-BB7C-9DAFAD46490E}"/>
              </a:ext>
            </a:extLst>
          </p:cNvPr>
          <p:cNvPicPr>
            <a:picLocks noChangeAspect="1"/>
          </p:cNvPicPr>
          <p:nvPr/>
        </p:nvPicPr>
        <p:blipFill>
          <a:blip r:embed="rId2"/>
          <a:stretch>
            <a:fillRect/>
          </a:stretch>
        </p:blipFill>
        <p:spPr>
          <a:xfrm>
            <a:off x="3657600" y="1562100"/>
            <a:ext cx="10363200" cy="6934200"/>
          </a:xfrm>
          <a:prstGeom prst="rect">
            <a:avLst/>
          </a:prstGeom>
        </p:spPr>
      </p:pic>
      <p:pic>
        <p:nvPicPr>
          <p:cNvPr id="4" name="Picture 2" descr="Aditya Institute of Technology And Management(AITAM)">
            <a:extLst>
              <a:ext uri="{FF2B5EF4-FFF2-40B4-BE49-F238E27FC236}">
                <a16:creationId xmlns:a16="http://schemas.microsoft.com/office/drawing/2014/main" id="{A25E945F-E55D-3A11-6DB2-B39623ECBA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1600" y="-4233"/>
            <a:ext cx="1676400" cy="1729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603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28C23A-5ACB-8291-C5D6-BEC053E28028}"/>
              </a:ext>
            </a:extLst>
          </p:cNvPr>
          <p:cNvSpPr txBox="1"/>
          <p:nvPr/>
        </p:nvSpPr>
        <p:spPr>
          <a:xfrm>
            <a:off x="2269067" y="542241"/>
            <a:ext cx="7772400" cy="861774"/>
          </a:xfrm>
          <a:prstGeom prst="rect">
            <a:avLst/>
          </a:prstGeom>
          <a:noFill/>
        </p:spPr>
        <p:txBody>
          <a:bodyPr wrap="square" rtlCol="0">
            <a:spAutoFit/>
          </a:bodyPr>
          <a:lstStyle/>
          <a:p>
            <a:r>
              <a:rPr lang="en-IN" sz="5000" b="1"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FB88E61C-E64C-96E4-D9B1-731315F82FE1}"/>
              </a:ext>
            </a:extLst>
          </p:cNvPr>
          <p:cNvSpPr txBox="1"/>
          <p:nvPr/>
        </p:nvSpPr>
        <p:spPr>
          <a:xfrm>
            <a:off x="3429000" y="1725266"/>
            <a:ext cx="13470467" cy="7709803"/>
          </a:xfrm>
          <a:prstGeom prst="rect">
            <a:avLst/>
          </a:prstGeom>
          <a:noFill/>
        </p:spPr>
        <p:txBody>
          <a:bodyPr wrap="square" rtlCol="0">
            <a:spAutoFit/>
          </a:bodyPr>
          <a:lstStyle/>
          <a:p>
            <a:pPr algn="just">
              <a:spcAft>
                <a:spcPts val="1800"/>
              </a:spcAft>
            </a:pPr>
            <a:r>
              <a:rPr lang="en-US" sz="3000" b="0" i="0" dirty="0">
                <a:effectLst/>
                <a:latin typeface="Times New Roman" panose="02020603050405020304" pitchFamily="18" charset="0"/>
                <a:ea typeface="SimSun" panose="02010600030101010101" pitchFamily="2" charset="-122"/>
              </a:rPr>
              <a:t>The capacity of GRU, LSTM, RNN, ANN, Decision Tree, Logistic Regression to categorize data extracted from a smart grid dataset in order to forecast grid stability was investigated in this study. In order to improve the forecast of smart power grid stability, we then suggest a GRU model. Both user-consumed energy and smart grid-generated energy were included in the test simulation data. The accuracy of the GRU model is 97.45%, while its loss is only 10.33%. Additionally, 97% precision, 97% recall, and 97% F1-Score are attained with the GRU model. However, the accuracy of the LSTM, RNN, ANN, Decision Tree classifier, and Logistic Regression models is 96.39%, 93.25%, 96.39%, 84.35%, and 81.60%, respectively. The model with the highest accuracy among the examined models was determined to be the most appropriate for predicting the stability of smart grids. The findings demonstrate how deep learning approaches can enhance grid stability evaluation, which is crucial for effective power distribution in contemporary energy systems. To improve real-time prediction ability, future research can concentrate on refining these models even more and adding more affecting variables.</a:t>
            </a:r>
            <a:endParaRPr lang="en-IN" sz="3000" b="1" i="1" dirty="0">
              <a:effectLst/>
              <a:latin typeface="Times New Roman" panose="02020603050405020304" pitchFamily="18" charset="0"/>
              <a:ea typeface="SimSun" panose="02010600030101010101" pitchFamily="2" charset="-122"/>
            </a:endParaRPr>
          </a:p>
          <a:p>
            <a:pPr algn="just"/>
            <a:endParaRPr lang="en-IN" sz="3000" dirty="0"/>
          </a:p>
        </p:txBody>
      </p:sp>
      <p:pic>
        <p:nvPicPr>
          <p:cNvPr id="4" name="Picture 2" descr="Aditya Institute of Technology And Management(AITAM)">
            <a:extLst>
              <a:ext uri="{FF2B5EF4-FFF2-40B4-BE49-F238E27FC236}">
                <a16:creationId xmlns:a16="http://schemas.microsoft.com/office/drawing/2014/main" id="{F640EF9A-FB6D-4D24-26E4-21F4AED1F2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1600" y="-4233"/>
            <a:ext cx="1676400" cy="1729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559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B2B96A-AD44-7396-949E-21C137DCA170}"/>
              </a:ext>
            </a:extLst>
          </p:cNvPr>
          <p:cNvSpPr txBox="1"/>
          <p:nvPr/>
        </p:nvSpPr>
        <p:spPr>
          <a:xfrm>
            <a:off x="2362200" y="504116"/>
            <a:ext cx="6477000" cy="861774"/>
          </a:xfrm>
          <a:prstGeom prst="rect">
            <a:avLst/>
          </a:prstGeom>
          <a:noFill/>
        </p:spPr>
        <p:txBody>
          <a:bodyPr wrap="square" rtlCol="0">
            <a:spAutoFit/>
          </a:bodyPr>
          <a:lstStyle/>
          <a:p>
            <a:r>
              <a:rPr lang="en-IN" sz="5000" b="1" dirty="0">
                <a:latin typeface="Times New Roman" panose="02020603050405020304" pitchFamily="18" charset="0"/>
                <a:cs typeface="Times New Roman" panose="02020603050405020304" pitchFamily="18" charset="0"/>
              </a:rPr>
              <a:t>REFERENCES</a:t>
            </a:r>
          </a:p>
        </p:txBody>
      </p:sp>
      <p:sp>
        <p:nvSpPr>
          <p:cNvPr id="3" name="Google Shape;130;p8">
            <a:extLst>
              <a:ext uri="{FF2B5EF4-FFF2-40B4-BE49-F238E27FC236}">
                <a16:creationId xmlns:a16="http://schemas.microsoft.com/office/drawing/2014/main" id="{F6013B83-CC44-6EDB-F7C2-EF3443030D53}"/>
              </a:ext>
            </a:extLst>
          </p:cNvPr>
          <p:cNvSpPr txBox="1"/>
          <p:nvPr/>
        </p:nvSpPr>
        <p:spPr>
          <a:xfrm>
            <a:off x="3048000" y="1725266"/>
            <a:ext cx="13868400" cy="7799556"/>
          </a:xfrm>
          <a:prstGeom prst="rect">
            <a:avLst/>
          </a:prstGeom>
          <a:noFill/>
          <a:ln>
            <a:noFill/>
          </a:ln>
        </p:spPr>
        <p:txBody>
          <a:bodyPr spcFirstLastPara="1" wrap="square" lIns="0" tIns="104125" rIns="0" bIns="0" anchor="t" anchorCtr="0">
            <a:spAutoFit/>
          </a:bodyPr>
          <a:lstStyle/>
          <a:p>
            <a:pPr marL="469265" marR="0" lvl="0" indent="-457200" algn="l" rtl="0">
              <a:lnSpc>
                <a:spcPct val="100000"/>
              </a:lnSpc>
              <a:spcBef>
                <a:spcPts val="0"/>
              </a:spcBef>
              <a:spcAft>
                <a:spcPts val="0"/>
              </a:spcAft>
              <a:buClr>
                <a:schemeClr val="dk1"/>
              </a:buClr>
              <a:buSzPts val="2000"/>
              <a:buFont typeface="+mj-lt"/>
              <a:buAutoNum type="arabicPeriod"/>
            </a:pPr>
            <a:r>
              <a:rPr lang="en-US" sz="3000" dirty="0" err="1">
                <a:solidFill>
                  <a:schemeClr val="dk1"/>
                </a:solidFill>
                <a:latin typeface="Times New Roman" panose="02020603050405020304" pitchFamily="18" charset="0"/>
                <a:ea typeface="Verdana"/>
                <a:cs typeface="Times New Roman" panose="02020603050405020304" pitchFamily="18" charset="0"/>
                <a:sym typeface="Verdana"/>
              </a:rPr>
              <a:t>Eltigani</a:t>
            </a:r>
            <a:r>
              <a:rPr lang="en-US" sz="3000" dirty="0">
                <a:solidFill>
                  <a:schemeClr val="dk1"/>
                </a:solidFill>
                <a:latin typeface="Times New Roman" panose="02020603050405020304" pitchFamily="18" charset="0"/>
                <a:ea typeface="Verdana"/>
                <a:cs typeface="Times New Roman" panose="02020603050405020304" pitchFamily="18" charset="0"/>
                <a:sym typeface="Verdana"/>
              </a:rPr>
              <a:t>, D. and Masri, S., 2015. Challenges of integrating renewable energy sources to smart grids: A review. Renewable and Sustainable Energy Reviews, 52, pp.770-780. </a:t>
            </a:r>
          </a:p>
          <a:p>
            <a:pPr marL="469265" marR="0" lvl="0" indent="-457200" algn="l" rtl="0">
              <a:lnSpc>
                <a:spcPct val="100000"/>
              </a:lnSpc>
              <a:spcBef>
                <a:spcPts val="0"/>
              </a:spcBef>
              <a:spcAft>
                <a:spcPts val="0"/>
              </a:spcAft>
              <a:buClr>
                <a:schemeClr val="dk1"/>
              </a:buClr>
              <a:buSzPts val="2000"/>
              <a:buFont typeface="+mj-lt"/>
              <a:buAutoNum type="arabicPeriod"/>
            </a:pPr>
            <a:r>
              <a:rPr lang="en-US" sz="3000" dirty="0">
                <a:solidFill>
                  <a:schemeClr val="dk1"/>
                </a:solidFill>
                <a:latin typeface="Times New Roman" panose="02020603050405020304" pitchFamily="18" charset="0"/>
                <a:ea typeface="Verdana"/>
                <a:cs typeface="Times New Roman" panose="02020603050405020304" pitchFamily="18" charset="0"/>
                <a:sym typeface="Verdana"/>
              </a:rPr>
              <a:t> Singh, A.K., Singh, R. and Pal, B.C., 2014. Stability analysis of networked control in smart grids. IEEE Transactions on Smart Grid, 6(1), pp.381-390. </a:t>
            </a:r>
          </a:p>
          <a:p>
            <a:pPr marL="469265" marR="0" lvl="0" indent="-457200" algn="l" rtl="0">
              <a:lnSpc>
                <a:spcPct val="100000"/>
              </a:lnSpc>
              <a:spcBef>
                <a:spcPts val="0"/>
              </a:spcBef>
              <a:spcAft>
                <a:spcPts val="0"/>
              </a:spcAft>
              <a:buClr>
                <a:schemeClr val="dk1"/>
              </a:buClr>
              <a:buSzPts val="2000"/>
              <a:buFont typeface="+mj-lt"/>
              <a:buAutoNum type="arabicPeriod"/>
            </a:pPr>
            <a:r>
              <a:rPr lang="en-US" sz="3000" dirty="0">
                <a:solidFill>
                  <a:schemeClr val="dk1"/>
                </a:solidFill>
                <a:latin typeface="Times New Roman" panose="02020603050405020304" pitchFamily="18" charset="0"/>
                <a:ea typeface="Verdana"/>
                <a:cs typeface="Times New Roman" panose="02020603050405020304" pitchFamily="18" charset="0"/>
                <a:sym typeface="Verdana"/>
              </a:rPr>
              <a:t> Mishra, M., Patnaik, B., Biswal, M., Hasan, S. and Bansal, R.C., 2022. A systematic review on DC-microgrid protection and grounding techniques: Issues, challenges and future perspective. Applied Energy, 313, p.118810. </a:t>
            </a:r>
          </a:p>
          <a:p>
            <a:pPr marL="469265" marR="0" lvl="0" indent="-457200" algn="l" rtl="0">
              <a:lnSpc>
                <a:spcPct val="100000"/>
              </a:lnSpc>
              <a:spcBef>
                <a:spcPts val="0"/>
              </a:spcBef>
              <a:spcAft>
                <a:spcPts val="0"/>
              </a:spcAft>
              <a:buClr>
                <a:schemeClr val="dk1"/>
              </a:buClr>
              <a:buSzPts val="2000"/>
              <a:buFont typeface="+mj-lt"/>
              <a:buAutoNum type="arabicPeriod"/>
            </a:pPr>
            <a:r>
              <a:rPr lang="en-IN" sz="3000" dirty="0" err="1">
                <a:solidFill>
                  <a:schemeClr val="dk1"/>
                </a:solidFill>
                <a:latin typeface="Times New Roman" panose="02020603050405020304" pitchFamily="18" charset="0"/>
                <a:ea typeface="Verdana"/>
                <a:cs typeface="Times New Roman" panose="02020603050405020304" pitchFamily="18" charset="0"/>
                <a:sym typeface="Verdana"/>
              </a:rPr>
              <a:t>Dewangan</a:t>
            </a:r>
            <a:r>
              <a:rPr lang="en-IN" sz="3000" dirty="0">
                <a:solidFill>
                  <a:schemeClr val="dk1"/>
                </a:solidFill>
                <a:latin typeface="Times New Roman" panose="02020603050405020304" pitchFamily="18" charset="0"/>
                <a:ea typeface="Verdana"/>
                <a:cs typeface="Times New Roman" panose="02020603050405020304" pitchFamily="18" charset="0"/>
                <a:sym typeface="Verdana"/>
              </a:rPr>
              <a:t>, F., Biswal, M., Patnaik, B., Hasan, S. and Mishra, M., 2022. Smart grid stability prediction using genetic algorithm-based extreme learning machine. In Electric Power Systems Resiliency (pp. 149-163). Academic Press. </a:t>
            </a:r>
          </a:p>
          <a:p>
            <a:pPr marL="469265" marR="0" lvl="0" indent="-457200" algn="l" rtl="0">
              <a:lnSpc>
                <a:spcPct val="100000"/>
              </a:lnSpc>
              <a:spcBef>
                <a:spcPts val="0"/>
              </a:spcBef>
              <a:spcAft>
                <a:spcPts val="0"/>
              </a:spcAft>
              <a:buClr>
                <a:schemeClr val="dk1"/>
              </a:buClr>
              <a:buSzPts val="2000"/>
              <a:buFont typeface="+mj-lt"/>
              <a:buAutoNum type="arabicPeriod"/>
            </a:pPr>
            <a:r>
              <a:rPr lang="en-IN" sz="3000" dirty="0">
                <a:solidFill>
                  <a:schemeClr val="dk1"/>
                </a:solidFill>
                <a:latin typeface="Times New Roman" panose="02020603050405020304" pitchFamily="18" charset="0"/>
                <a:ea typeface="Verdana"/>
                <a:cs typeface="Times New Roman" panose="02020603050405020304" pitchFamily="18" charset="0"/>
                <a:sym typeface="Verdana"/>
              </a:rPr>
              <a:t>Mishra, M., Nayak, J., Naik, B. and Patnaik, B., 2022. Enhanced Memetic Algorithm Based Extreme Learning Machine Model for Smart Grid Stability Prediction. International Transactions on Electrical Energy Systems, 2022. </a:t>
            </a:r>
          </a:p>
          <a:p>
            <a:pPr marL="469265" marR="0" lvl="0" indent="-457200" algn="l" rtl="0">
              <a:lnSpc>
                <a:spcPct val="100000"/>
              </a:lnSpc>
              <a:spcBef>
                <a:spcPts val="0"/>
              </a:spcBef>
              <a:spcAft>
                <a:spcPts val="0"/>
              </a:spcAft>
              <a:buClr>
                <a:schemeClr val="dk1"/>
              </a:buClr>
              <a:buSzPts val="2000"/>
              <a:buFont typeface="+mj-lt"/>
              <a:buAutoNum type="arabicPeriod"/>
            </a:pPr>
            <a:r>
              <a:rPr lang="en-IN" sz="3000" dirty="0" err="1">
                <a:solidFill>
                  <a:schemeClr val="dk1"/>
                </a:solidFill>
                <a:latin typeface="Times New Roman" panose="02020603050405020304" pitchFamily="18" charset="0"/>
                <a:ea typeface="Verdana"/>
                <a:cs typeface="Times New Roman" panose="02020603050405020304" pitchFamily="18" charset="0"/>
                <a:sym typeface="Verdana"/>
              </a:rPr>
              <a:t>Arzamasov</a:t>
            </a:r>
            <a:r>
              <a:rPr lang="en-IN" sz="3000" dirty="0">
                <a:solidFill>
                  <a:schemeClr val="dk1"/>
                </a:solidFill>
                <a:latin typeface="Times New Roman" panose="02020603050405020304" pitchFamily="18" charset="0"/>
                <a:ea typeface="Verdana"/>
                <a:cs typeface="Times New Roman" panose="02020603050405020304" pitchFamily="18" charset="0"/>
                <a:sym typeface="Verdana"/>
              </a:rPr>
              <a:t>, V., Böhm, K. and Jochem, P., 2018, October. Towards concise models of grid stability. In 2018 IEEE international conference on communications, control, and computing technologies for smart grids (</a:t>
            </a:r>
            <a:r>
              <a:rPr lang="en-IN" sz="3000" dirty="0" err="1">
                <a:solidFill>
                  <a:schemeClr val="dk1"/>
                </a:solidFill>
                <a:latin typeface="Times New Roman" panose="02020603050405020304" pitchFamily="18" charset="0"/>
                <a:ea typeface="Verdana"/>
                <a:cs typeface="Times New Roman" panose="02020603050405020304" pitchFamily="18" charset="0"/>
                <a:sym typeface="Verdana"/>
              </a:rPr>
              <a:t>SmartGridComm</a:t>
            </a:r>
            <a:r>
              <a:rPr lang="en-IN" sz="3000" dirty="0">
                <a:solidFill>
                  <a:schemeClr val="dk1"/>
                </a:solidFill>
                <a:latin typeface="Times New Roman" panose="02020603050405020304" pitchFamily="18" charset="0"/>
                <a:ea typeface="Verdana"/>
                <a:cs typeface="Times New Roman" panose="02020603050405020304" pitchFamily="18" charset="0"/>
                <a:sym typeface="Verdana"/>
              </a:rPr>
              <a:t>) (pp. 1-6). IEEE.</a:t>
            </a:r>
          </a:p>
          <a:p>
            <a:pPr marL="12065" marR="0" lvl="0" algn="l" rtl="0">
              <a:lnSpc>
                <a:spcPct val="100000"/>
              </a:lnSpc>
              <a:spcBef>
                <a:spcPts val="0"/>
              </a:spcBef>
              <a:spcAft>
                <a:spcPts val="0"/>
              </a:spcAft>
              <a:buClr>
                <a:schemeClr val="dk1"/>
              </a:buClr>
              <a:buSzPts val="2000"/>
            </a:pPr>
            <a:endParaRPr lang="en-IN" sz="2000" dirty="0">
              <a:solidFill>
                <a:schemeClr val="dk1"/>
              </a:solidFill>
              <a:latin typeface="Verdana"/>
              <a:ea typeface="Verdana"/>
              <a:cs typeface="Verdana"/>
              <a:sym typeface="Verdana"/>
            </a:endParaRPr>
          </a:p>
        </p:txBody>
      </p:sp>
      <p:pic>
        <p:nvPicPr>
          <p:cNvPr id="4" name="Picture 2" descr="Aditya Institute of Technology And Management(AITAM)">
            <a:extLst>
              <a:ext uri="{FF2B5EF4-FFF2-40B4-BE49-F238E27FC236}">
                <a16:creationId xmlns:a16="http://schemas.microsoft.com/office/drawing/2014/main" id="{E2433FC1-74C4-03C8-A59D-4818D6B021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1600" y="-4233"/>
            <a:ext cx="1676400" cy="1729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37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D826E7-6768-4459-1760-56CF70C331E4}"/>
              </a:ext>
            </a:extLst>
          </p:cNvPr>
          <p:cNvSpPr txBox="1"/>
          <p:nvPr/>
        </p:nvSpPr>
        <p:spPr>
          <a:xfrm>
            <a:off x="2667000" y="800100"/>
            <a:ext cx="2971800" cy="861774"/>
          </a:xfrm>
          <a:prstGeom prst="rect">
            <a:avLst/>
          </a:prstGeom>
          <a:noFill/>
        </p:spPr>
        <p:txBody>
          <a:bodyPr wrap="square" rtlCol="0">
            <a:spAutoFit/>
          </a:bodyPr>
          <a:lstStyle/>
          <a:p>
            <a:r>
              <a:rPr lang="en-IN" sz="5000" b="1" dirty="0">
                <a:latin typeface="Times New Roman" panose="02020603050405020304" pitchFamily="18" charset="0"/>
                <a:cs typeface="Times New Roman" panose="02020603050405020304" pitchFamily="18" charset="0"/>
              </a:rPr>
              <a:t>Agenda</a:t>
            </a:r>
          </a:p>
        </p:txBody>
      </p:sp>
      <p:sp>
        <p:nvSpPr>
          <p:cNvPr id="7" name="TextBox 6">
            <a:extLst>
              <a:ext uri="{FF2B5EF4-FFF2-40B4-BE49-F238E27FC236}">
                <a16:creationId xmlns:a16="http://schemas.microsoft.com/office/drawing/2014/main" id="{1548F4D5-9D61-1908-1061-FD457E024156}"/>
              </a:ext>
            </a:extLst>
          </p:cNvPr>
          <p:cNvSpPr txBox="1"/>
          <p:nvPr/>
        </p:nvSpPr>
        <p:spPr>
          <a:xfrm>
            <a:off x="2641600" y="1866900"/>
            <a:ext cx="6324600" cy="7294305"/>
          </a:xfrm>
          <a:prstGeom prst="rect">
            <a:avLst/>
          </a:prstGeom>
          <a:noFill/>
        </p:spPr>
        <p:txBody>
          <a:bodyPr wrap="square" rtlCol="0">
            <a:spAutoFit/>
          </a:bodyPr>
          <a:lstStyle/>
          <a:p>
            <a:pPr marL="612000" indent="-285750" algn="just">
              <a:lnSpc>
                <a:spcPct val="150000"/>
              </a:lnSpc>
              <a:buFont typeface="Wingdings" panose="05000000000000000000" pitchFamily="2" charset="2"/>
              <a:buChar char="v"/>
            </a:pPr>
            <a:r>
              <a:rPr lang="en-IN" sz="4000" dirty="0">
                <a:latin typeface="Times New Roman" panose="02020603050405020304" pitchFamily="18" charset="0"/>
                <a:cs typeface="Times New Roman" panose="02020603050405020304" pitchFamily="18" charset="0"/>
              </a:rPr>
              <a:t> Abstract</a:t>
            </a:r>
          </a:p>
          <a:p>
            <a:pPr marL="612000" indent="-285750" algn="just">
              <a:lnSpc>
                <a:spcPct val="150000"/>
              </a:lnSpc>
              <a:buFont typeface="Wingdings" panose="05000000000000000000" pitchFamily="2" charset="2"/>
              <a:buChar char="v"/>
            </a:pPr>
            <a:r>
              <a:rPr lang="en-IN" sz="4000" dirty="0">
                <a:latin typeface="Times New Roman" panose="02020603050405020304" pitchFamily="18" charset="0"/>
                <a:cs typeface="Times New Roman" panose="02020603050405020304" pitchFamily="18" charset="0"/>
              </a:rPr>
              <a:t> Introduction </a:t>
            </a:r>
          </a:p>
          <a:p>
            <a:pPr marL="612000" indent="-285750" algn="just">
              <a:lnSpc>
                <a:spcPct val="150000"/>
              </a:lnSpc>
              <a:buFont typeface="Wingdings" panose="05000000000000000000" pitchFamily="2" charset="2"/>
              <a:buChar char="v"/>
            </a:pPr>
            <a:r>
              <a:rPr lang="en-IN" sz="4000" dirty="0">
                <a:latin typeface="Times New Roman" panose="02020603050405020304" pitchFamily="18" charset="0"/>
                <a:cs typeface="Times New Roman" panose="02020603050405020304" pitchFamily="18" charset="0"/>
              </a:rPr>
              <a:t> Literature Review</a:t>
            </a:r>
          </a:p>
          <a:p>
            <a:pPr marL="612000" indent="-285750" algn="just">
              <a:lnSpc>
                <a:spcPct val="150000"/>
              </a:lnSpc>
              <a:buFont typeface="Wingdings" panose="05000000000000000000" pitchFamily="2" charset="2"/>
              <a:buChar char="v"/>
            </a:pPr>
            <a:r>
              <a:rPr lang="en-IN" sz="4000" dirty="0">
                <a:latin typeface="Times New Roman" panose="02020603050405020304" pitchFamily="18" charset="0"/>
                <a:cs typeface="Times New Roman" panose="02020603050405020304" pitchFamily="18" charset="0"/>
              </a:rPr>
              <a:t> Methodology </a:t>
            </a:r>
          </a:p>
          <a:p>
            <a:pPr marL="612000" indent="-285750" algn="just">
              <a:lnSpc>
                <a:spcPct val="150000"/>
              </a:lnSpc>
              <a:buFont typeface="Wingdings" panose="05000000000000000000" pitchFamily="2" charset="2"/>
              <a:buChar char="v"/>
            </a:pPr>
            <a:r>
              <a:rPr lang="en-IN" sz="4000" dirty="0">
                <a:latin typeface="Times New Roman" panose="02020603050405020304" pitchFamily="18" charset="0"/>
                <a:cs typeface="Times New Roman" panose="02020603050405020304" pitchFamily="18" charset="0"/>
              </a:rPr>
              <a:t> Results</a:t>
            </a:r>
          </a:p>
          <a:p>
            <a:pPr marL="612000" indent="-285750" algn="just">
              <a:lnSpc>
                <a:spcPct val="150000"/>
              </a:lnSpc>
              <a:buFont typeface="Wingdings" panose="05000000000000000000" pitchFamily="2" charset="2"/>
              <a:buChar char="v"/>
            </a:pPr>
            <a:r>
              <a:rPr lang="en-IN" sz="4000" dirty="0">
                <a:latin typeface="Times New Roman" panose="02020603050405020304" pitchFamily="18" charset="0"/>
                <a:cs typeface="Times New Roman" panose="02020603050405020304" pitchFamily="18" charset="0"/>
              </a:rPr>
              <a:t> Conclusion</a:t>
            </a:r>
          </a:p>
          <a:p>
            <a:pPr marL="285750" indent="-285750">
              <a:lnSpc>
                <a:spcPct val="150000"/>
              </a:lnSpc>
              <a:buFont typeface="Wingdings" panose="05000000000000000000" pitchFamily="2" charset="2"/>
              <a:buChar char="v"/>
            </a:pPr>
            <a:endParaRPr lang="en-IN" sz="4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sz="3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dirty="0"/>
          </a:p>
        </p:txBody>
      </p:sp>
      <p:pic>
        <p:nvPicPr>
          <p:cNvPr id="2050" name="Picture 2" descr="Aditya Institute of Technology And Management(AITAM)">
            <a:extLst>
              <a:ext uri="{FF2B5EF4-FFF2-40B4-BE49-F238E27FC236}">
                <a16:creationId xmlns:a16="http://schemas.microsoft.com/office/drawing/2014/main" id="{75F75787-3EA9-538C-D6ED-8749E2BB90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1600" y="-29633"/>
            <a:ext cx="1676400" cy="1729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EE5E4C-5B9B-D761-9A14-9BF4F8191AB1}"/>
              </a:ext>
            </a:extLst>
          </p:cNvPr>
          <p:cNvSpPr txBox="1"/>
          <p:nvPr/>
        </p:nvSpPr>
        <p:spPr>
          <a:xfrm>
            <a:off x="5791200" y="3690221"/>
            <a:ext cx="9067800" cy="1200329"/>
          </a:xfrm>
          <a:prstGeom prst="rect">
            <a:avLst/>
          </a:prstGeom>
          <a:noFill/>
        </p:spPr>
        <p:txBody>
          <a:bodyPr wrap="square" rtlCol="0">
            <a:spAutoFit/>
          </a:bodyPr>
          <a:lstStyle/>
          <a:p>
            <a:r>
              <a:rPr lang="en-IN" sz="7200" b="1" dirty="0">
                <a:latin typeface="Algerian" panose="04020705040A02060702" pitchFamily="82" charset="0"/>
                <a:cs typeface="Times New Roman" panose="02020603050405020304" pitchFamily="18"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362200" y="647700"/>
            <a:ext cx="3792777" cy="838819"/>
          </a:xfrm>
          <a:prstGeom prst="rect">
            <a:avLst/>
          </a:prstGeom>
        </p:spPr>
        <p:txBody>
          <a:bodyPr wrap="square" lIns="0" tIns="0" rIns="0" bIns="0" rtlCol="0" anchor="t">
            <a:spAutoFit/>
          </a:bodyPr>
          <a:lstStyle/>
          <a:p>
            <a:pPr algn="ctr">
              <a:lnSpc>
                <a:spcPts val="7000"/>
              </a:lnSpc>
            </a:pPr>
            <a:r>
              <a:rPr lang="en-US" sz="5000" b="1" dirty="0">
                <a:solidFill>
                  <a:srgbClr val="000000"/>
                </a:solidFill>
                <a:latin typeface="Times New Roman" panose="02020603050405020304" pitchFamily="18" charset="0"/>
                <a:ea typeface="Canva Sans Bold"/>
                <a:cs typeface="Times New Roman" panose="02020603050405020304" pitchFamily="18" charset="0"/>
                <a:sym typeface="Canva Sans Bold"/>
              </a:rPr>
              <a:t>ABSTRACT</a:t>
            </a:r>
          </a:p>
        </p:txBody>
      </p:sp>
      <p:sp>
        <p:nvSpPr>
          <p:cNvPr id="4" name="TextBox 4"/>
          <p:cNvSpPr txBox="1"/>
          <p:nvPr/>
        </p:nvSpPr>
        <p:spPr>
          <a:xfrm>
            <a:off x="2895600" y="1790700"/>
            <a:ext cx="14782800" cy="7612725"/>
          </a:xfrm>
          <a:prstGeom prst="rect">
            <a:avLst/>
          </a:prstGeom>
        </p:spPr>
        <p:txBody>
          <a:bodyPr wrap="square" lIns="0" tIns="0" rIns="0" bIns="0" rtlCol="0" anchor="t">
            <a:spAutoFit/>
          </a:bodyPr>
          <a:lstStyle/>
          <a:p>
            <a:pPr indent="172720" algn="just">
              <a:spcBef>
                <a:spcPts val="600"/>
              </a:spcBef>
              <a:spcAft>
                <a:spcPts val="1000"/>
              </a:spcAft>
              <a:buNone/>
            </a:pPr>
            <a:r>
              <a:rPr lang="en-US" sz="3136" dirty="0">
                <a:solidFill>
                  <a:srgbClr val="000000"/>
                </a:solidFill>
                <a:latin typeface="Times New Roman" panose="02020603050405020304" pitchFamily="18" charset="0"/>
                <a:ea typeface="Canva Sans"/>
                <a:cs typeface="Times New Roman" panose="02020603050405020304" pitchFamily="18" charset="0"/>
                <a:sym typeface="Canva Sans"/>
              </a:rPr>
              <a:t>             </a:t>
            </a:r>
            <a:r>
              <a:rPr lang="en-US" sz="3000" dirty="0">
                <a:effectLst/>
                <a:latin typeface="Times New Roman" panose="02020603050405020304" pitchFamily="18" charset="0"/>
                <a:ea typeface="SimSun" panose="02010600030101010101" pitchFamily="2" charset="-122"/>
              </a:rPr>
              <a:t>The smart grid is a cutting-edge power system idea that balances communication and electricity in system networks. It gives producers, operators, and consumers access to real-time information. The need to effectively manage electricity distribution to different consuming domains, including homes, businesses, industries, and smart cities, is growing. In this regard, dynamic power demand must be met by a stable smart grid system. Because there are so many affecting factors, predicting the stability of the smart grid is still difficult. Participation from producers and consumers is crucial since determining their level of involvement can help maintain grid stability. In this study, we suggest a deep learning model for smart grid stability prediction that is based on Gated Recurrent Units (GRU). Other conventional machine learning and deep learning classifiers. Such as Recurrent Neural Networks (RNN), Long Short-Term Memory (LSTM), and Artificial Neural Networks (ANN), are contrasted with the outcomes of the suggested GRU model. With a 97.45% accuracy rate, our suggested GRU model outperforms previous models in predicting the stability of the smart grid.</a:t>
            </a:r>
            <a:endParaRPr lang="en-IN" sz="3000" dirty="0">
              <a:effectLst/>
              <a:latin typeface="Times New Roman" panose="02020603050405020304" pitchFamily="18" charset="0"/>
              <a:ea typeface="SimSun" panose="02010600030101010101" pitchFamily="2" charset="-122"/>
            </a:endParaRPr>
          </a:p>
          <a:p>
            <a:pPr indent="173990" algn="just">
              <a:spcBef>
                <a:spcPts val="600"/>
              </a:spcBef>
              <a:spcAft>
                <a:spcPts val="600"/>
              </a:spcAft>
            </a:pPr>
            <a:r>
              <a:rPr lang="en-US" sz="3000" b="1" i="1" dirty="0">
                <a:effectLst/>
                <a:latin typeface="Times New Roman" panose="02020603050405020304" pitchFamily="18" charset="0"/>
                <a:ea typeface="SimSun" panose="02010600030101010101" pitchFamily="2" charset="-122"/>
              </a:rPr>
              <a:t>Keywords: </a:t>
            </a:r>
            <a:r>
              <a:rPr lang="en-US" sz="3000" i="1" dirty="0">
                <a:effectLst/>
                <a:latin typeface="Times New Roman" panose="02020603050405020304" pitchFamily="18" charset="0"/>
                <a:ea typeface="SimSun" panose="02010600030101010101" pitchFamily="2" charset="-122"/>
              </a:rPr>
              <a:t>Smart Grid Dataset, Decision tree Classifier, Logistic regression, Artificial Neural Networks, recurrent Neural Networks, Recurrent Neural Networks, Long Short-Term Memory, Gated Recurrent Units.</a:t>
            </a:r>
            <a:endParaRPr lang="en-IN" sz="3000" i="1" dirty="0">
              <a:effectLst/>
              <a:latin typeface="Times New Roman" panose="02020603050405020304" pitchFamily="18" charset="0"/>
              <a:ea typeface="SimSun" panose="02010600030101010101" pitchFamily="2" charset="-122"/>
            </a:endParaRPr>
          </a:p>
        </p:txBody>
      </p:sp>
      <p:pic>
        <p:nvPicPr>
          <p:cNvPr id="2" name="Picture 2" descr="Aditya Institute of Technology And Management(AITAM)">
            <a:extLst>
              <a:ext uri="{FF2B5EF4-FFF2-40B4-BE49-F238E27FC236}">
                <a16:creationId xmlns:a16="http://schemas.microsoft.com/office/drawing/2014/main" id="{C862A9C8-30F1-7FF4-A580-D03162770F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1600" y="-4233"/>
            <a:ext cx="1676400" cy="1729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2E04F55-5A8D-B516-074A-16B6FC07482F}"/>
              </a:ext>
            </a:extLst>
          </p:cNvPr>
          <p:cNvSpPr txBox="1"/>
          <p:nvPr/>
        </p:nvSpPr>
        <p:spPr>
          <a:xfrm>
            <a:off x="2438400" y="495300"/>
            <a:ext cx="5486400" cy="861774"/>
          </a:xfrm>
          <a:prstGeom prst="rect">
            <a:avLst/>
          </a:prstGeom>
          <a:noFill/>
        </p:spPr>
        <p:txBody>
          <a:bodyPr wrap="square" rtlCol="0">
            <a:spAutoFit/>
          </a:bodyPr>
          <a:lstStyle/>
          <a:p>
            <a:r>
              <a:rPr lang="en-IN" sz="5000" b="1" dirty="0">
                <a:latin typeface="Times New Roman" panose="02020603050405020304" pitchFamily="18" charset="0"/>
                <a:cs typeface="Times New Roman" panose="02020603050405020304" pitchFamily="18" charset="0"/>
              </a:rPr>
              <a:t>INTRODUCTION</a:t>
            </a:r>
          </a:p>
        </p:txBody>
      </p:sp>
      <p:sp>
        <p:nvSpPr>
          <p:cNvPr id="6" name="TextBox 5">
            <a:extLst>
              <a:ext uri="{FF2B5EF4-FFF2-40B4-BE49-F238E27FC236}">
                <a16:creationId xmlns:a16="http://schemas.microsoft.com/office/drawing/2014/main" id="{DD227DD0-47AB-F78A-DF68-7825A33E71CB}"/>
              </a:ext>
            </a:extLst>
          </p:cNvPr>
          <p:cNvSpPr txBox="1"/>
          <p:nvPr/>
        </p:nvSpPr>
        <p:spPr>
          <a:xfrm>
            <a:off x="2751667" y="1943100"/>
            <a:ext cx="14706600" cy="7094250"/>
          </a:xfrm>
          <a:prstGeom prst="rect">
            <a:avLst/>
          </a:prstGeom>
          <a:noFill/>
        </p:spPr>
        <p:txBody>
          <a:bodyPr wrap="square" rtlCol="0">
            <a:spAutoFit/>
          </a:bodyPr>
          <a:lstStyle/>
          <a:p>
            <a:pPr algn="just"/>
            <a:r>
              <a:rPr lang="en-US" sz="3500" dirty="0">
                <a:latin typeface="Times New Roman" panose="02020603050405020304" pitchFamily="18" charset="0"/>
                <a:cs typeface="Times New Roman" panose="02020603050405020304" pitchFamily="18" charset="0"/>
              </a:rPr>
              <a:t>A smart grid is a modernized electrical grid system that uses digital technology, communication networks, sensors, and automation to efficiently manage the generation, distribution, and consumption of electricity. </a:t>
            </a:r>
          </a:p>
          <a:p>
            <a:pPr algn="just"/>
            <a:r>
              <a:rPr lang="en-US" sz="3500" dirty="0">
                <a:latin typeface="Times New Roman" panose="02020603050405020304" pitchFamily="18" charset="0"/>
                <a:cs typeface="Times New Roman" panose="02020603050405020304" pitchFamily="18" charset="0"/>
              </a:rPr>
              <a:t>Unlike traditional power grids, smart grids enable two-way communication between power providers and consumers, allowing for real-time monitoring, quick detection of faults, and automated responses to changes in electricity demand. This advanced system supports the integration of renewable energy sources such as solar and wind, improving energy efficiency and reducing environmental impact. </a:t>
            </a:r>
          </a:p>
          <a:p>
            <a:pPr algn="just"/>
            <a:r>
              <a:rPr lang="en-US" sz="3500" dirty="0">
                <a:latin typeface="Times New Roman" panose="02020603050405020304" pitchFamily="18" charset="0"/>
                <a:cs typeface="Times New Roman" panose="02020603050405020304" pitchFamily="18" charset="0"/>
              </a:rPr>
              <a:t>Smart grids also provide detailed energy usage data, helping consumers manage their electricity consumption and reduce costs. Overall, the smart grid enhances reliability, promotes sustainable energy use, and ensures a more secure and resilient power infrastructure.</a:t>
            </a:r>
            <a:endParaRPr lang="en-IN" sz="3500" dirty="0">
              <a:latin typeface="Times New Roman" panose="02020603050405020304" pitchFamily="18" charset="0"/>
              <a:cs typeface="Times New Roman" panose="02020603050405020304" pitchFamily="18" charset="0"/>
            </a:endParaRPr>
          </a:p>
        </p:txBody>
      </p:sp>
      <p:pic>
        <p:nvPicPr>
          <p:cNvPr id="2" name="Picture 2" descr="Aditya Institute of Technology And Management(AITAM)">
            <a:extLst>
              <a:ext uri="{FF2B5EF4-FFF2-40B4-BE49-F238E27FC236}">
                <a16:creationId xmlns:a16="http://schemas.microsoft.com/office/drawing/2014/main" id="{BB1C7C8C-92AF-D40B-4A9B-C2595A0F36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1600" y="-4233"/>
            <a:ext cx="1676400" cy="1729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801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D9A278-062E-1077-40A6-07AA070D7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1656863"/>
            <a:ext cx="13841757" cy="6973273"/>
          </a:xfrm>
          <a:prstGeom prst="rect">
            <a:avLst/>
          </a:prstGeom>
          <a:solidFill>
            <a:schemeClr val="accent1"/>
          </a:solidFill>
        </p:spPr>
      </p:pic>
      <p:sp>
        <p:nvSpPr>
          <p:cNvPr id="4" name="TextBox 3">
            <a:extLst>
              <a:ext uri="{FF2B5EF4-FFF2-40B4-BE49-F238E27FC236}">
                <a16:creationId xmlns:a16="http://schemas.microsoft.com/office/drawing/2014/main" id="{5686F973-5E46-E764-7778-9134B5CE8D81}"/>
              </a:ext>
            </a:extLst>
          </p:cNvPr>
          <p:cNvSpPr txBox="1"/>
          <p:nvPr/>
        </p:nvSpPr>
        <p:spPr>
          <a:xfrm>
            <a:off x="2286000" y="419100"/>
            <a:ext cx="9601200" cy="861774"/>
          </a:xfrm>
          <a:prstGeom prst="rect">
            <a:avLst/>
          </a:prstGeom>
          <a:noFill/>
        </p:spPr>
        <p:txBody>
          <a:bodyPr wrap="square" rtlCol="0">
            <a:spAutoFit/>
          </a:bodyPr>
          <a:lstStyle/>
          <a:p>
            <a:r>
              <a:rPr lang="en-IN" sz="5000" b="1" dirty="0">
                <a:latin typeface="Times New Roman" panose="02020603050405020304" pitchFamily="18" charset="0"/>
                <a:cs typeface="Times New Roman" panose="02020603050405020304" pitchFamily="18" charset="0"/>
              </a:rPr>
              <a:t>How Smart Grid Works</a:t>
            </a:r>
          </a:p>
        </p:txBody>
      </p:sp>
      <p:pic>
        <p:nvPicPr>
          <p:cNvPr id="2" name="Picture 2" descr="Aditya Institute of Technology And Management(AITAM)">
            <a:extLst>
              <a:ext uri="{FF2B5EF4-FFF2-40B4-BE49-F238E27FC236}">
                <a16:creationId xmlns:a16="http://schemas.microsoft.com/office/drawing/2014/main" id="{6B602767-BBAB-BEF3-171F-8A206D45DD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1600" y="-4233"/>
            <a:ext cx="1676400" cy="1729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1291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2362200" y="800100"/>
            <a:ext cx="7272629" cy="823559"/>
          </a:xfrm>
          <a:prstGeom prst="rect">
            <a:avLst/>
          </a:prstGeom>
        </p:spPr>
        <p:txBody>
          <a:bodyPr wrap="square" lIns="0" tIns="0" rIns="0" bIns="0" rtlCol="0" anchor="t">
            <a:spAutoFit/>
          </a:bodyPr>
          <a:lstStyle/>
          <a:p>
            <a:pPr algn="ctr">
              <a:lnSpc>
                <a:spcPts val="7000"/>
              </a:lnSpc>
            </a:pPr>
            <a:r>
              <a:rPr lang="en-US" sz="5000" b="1" dirty="0">
                <a:solidFill>
                  <a:srgbClr val="000000"/>
                </a:solidFill>
                <a:latin typeface="Times New Roman" panose="02020603050405020304" pitchFamily="18" charset="0"/>
                <a:ea typeface="Canva Sans Bold"/>
                <a:cs typeface="Times New Roman" panose="02020603050405020304" pitchFamily="18" charset="0"/>
                <a:sym typeface="Canva Sans Bold"/>
              </a:rPr>
              <a:t>PROBLEM STATEMENT</a:t>
            </a:r>
          </a:p>
        </p:txBody>
      </p:sp>
      <p:sp>
        <p:nvSpPr>
          <p:cNvPr id="6" name="TextBox 6"/>
          <p:cNvSpPr txBox="1"/>
          <p:nvPr/>
        </p:nvSpPr>
        <p:spPr>
          <a:xfrm>
            <a:off x="2743201" y="1943100"/>
            <a:ext cx="14554200" cy="4995791"/>
          </a:xfrm>
          <a:prstGeom prst="rect">
            <a:avLst/>
          </a:prstGeom>
        </p:spPr>
        <p:txBody>
          <a:bodyPr wrap="square" lIns="0" tIns="0" rIns="0" bIns="0" rtlCol="0" anchor="t">
            <a:spAutoFit/>
          </a:bodyPr>
          <a:lstStyle/>
          <a:p>
            <a:pPr algn="just">
              <a:buNone/>
            </a:pPr>
            <a:r>
              <a:rPr lang="en-US" sz="3600" dirty="0">
                <a:latin typeface="Times New Roman" panose="02020603050405020304" pitchFamily="18" charset="0"/>
                <a:cs typeface="Times New Roman" panose="02020603050405020304" pitchFamily="18" charset="0"/>
              </a:rPr>
              <a:t>Smart Grids sometimes struggle to manage the flow of power between power generators (like solar, wind, and thermal energy sources) and power consumers (such as smart cities, smart homes, etc.). These issues can lead to damage to electrical transformers and disruptions in power supply for end users. To solve this problem, we are trying to integrate advanced technologies like deep learning. By using deep learning models, we aim to reduce power-related damages and ensure a balanced and efficient power flow between power generators and consumers.</a:t>
            </a:r>
          </a:p>
          <a:p>
            <a:pPr algn="just">
              <a:lnSpc>
                <a:spcPts val="4759"/>
              </a:lnSpc>
            </a:pPr>
            <a:endParaRPr lang="en-US" sz="3399" dirty="0">
              <a:solidFill>
                <a:srgbClr val="000000"/>
              </a:solidFill>
              <a:latin typeface="Times New Roman" panose="02020603050405020304" pitchFamily="18" charset="0"/>
              <a:ea typeface="Canva Sans"/>
              <a:cs typeface="Times New Roman" panose="02020603050405020304" pitchFamily="18" charset="0"/>
              <a:sym typeface="Canva Sans"/>
            </a:endParaRPr>
          </a:p>
        </p:txBody>
      </p:sp>
      <p:pic>
        <p:nvPicPr>
          <p:cNvPr id="2" name="Picture 2" descr="Aditya Institute of Technology And Management(AITAM)">
            <a:extLst>
              <a:ext uri="{FF2B5EF4-FFF2-40B4-BE49-F238E27FC236}">
                <a16:creationId xmlns:a16="http://schemas.microsoft.com/office/drawing/2014/main" id="{FCFD1E18-9314-3CF4-DB06-521B228293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1600" y="-4233"/>
            <a:ext cx="1676400" cy="1729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1905000" y="266700"/>
            <a:ext cx="8305800" cy="823559"/>
          </a:xfrm>
          <a:prstGeom prst="rect">
            <a:avLst/>
          </a:prstGeom>
        </p:spPr>
        <p:txBody>
          <a:bodyPr wrap="square" lIns="0" tIns="0" rIns="0" bIns="0" rtlCol="0" anchor="t">
            <a:spAutoFit/>
          </a:bodyPr>
          <a:lstStyle/>
          <a:p>
            <a:pPr algn="ctr">
              <a:lnSpc>
                <a:spcPts val="7000"/>
              </a:lnSpc>
            </a:pPr>
            <a:r>
              <a:rPr lang="en-US" sz="5000" b="1" dirty="0">
                <a:solidFill>
                  <a:srgbClr val="000000"/>
                </a:solidFill>
                <a:latin typeface="Times New Roman" panose="02020603050405020304" pitchFamily="18" charset="0"/>
                <a:ea typeface="Canva Sans Bold"/>
                <a:cs typeface="Times New Roman" panose="02020603050405020304" pitchFamily="18" charset="0"/>
                <a:sym typeface="Canva Sans Bold"/>
              </a:rPr>
              <a:t>LITERATURE SURVEY</a:t>
            </a:r>
          </a:p>
        </p:txBody>
      </p:sp>
      <p:graphicFrame>
        <p:nvGraphicFramePr>
          <p:cNvPr id="2" name="Table 1">
            <a:extLst>
              <a:ext uri="{FF2B5EF4-FFF2-40B4-BE49-F238E27FC236}">
                <a16:creationId xmlns:a16="http://schemas.microsoft.com/office/drawing/2014/main" id="{3A20404B-74DC-7F28-9D23-E4897091EC3A}"/>
              </a:ext>
            </a:extLst>
          </p:cNvPr>
          <p:cNvGraphicFramePr>
            <a:graphicFrameLocks noGrp="1"/>
          </p:cNvGraphicFramePr>
          <p:nvPr>
            <p:extLst>
              <p:ext uri="{D42A27DB-BD31-4B8C-83A1-F6EECF244321}">
                <p14:modId xmlns:p14="http://schemas.microsoft.com/office/powerpoint/2010/main" val="2200892669"/>
              </p:ext>
            </p:extLst>
          </p:nvPr>
        </p:nvGraphicFramePr>
        <p:xfrm>
          <a:off x="2438404" y="2068168"/>
          <a:ext cx="15011396" cy="6973990"/>
        </p:xfrm>
        <a:graphic>
          <a:graphicData uri="http://schemas.openxmlformats.org/drawingml/2006/table">
            <a:tbl>
              <a:tblPr firstRow="1" bandRow="1">
                <a:tableStyleId>{5C22544A-7EE6-4342-B048-85BDC9FD1C3A}</a:tableStyleId>
              </a:tblPr>
              <a:tblGrid>
                <a:gridCol w="3219268">
                  <a:extLst>
                    <a:ext uri="{9D8B030D-6E8A-4147-A177-3AD203B41FA5}">
                      <a16:colId xmlns:a16="http://schemas.microsoft.com/office/drawing/2014/main" val="4130446969"/>
                    </a:ext>
                  </a:extLst>
                </a:gridCol>
                <a:gridCol w="2948032">
                  <a:extLst>
                    <a:ext uri="{9D8B030D-6E8A-4147-A177-3AD203B41FA5}">
                      <a16:colId xmlns:a16="http://schemas.microsoft.com/office/drawing/2014/main" val="3189613832"/>
                    </a:ext>
                  </a:extLst>
                </a:gridCol>
                <a:gridCol w="2948032">
                  <a:extLst>
                    <a:ext uri="{9D8B030D-6E8A-4147-A177-3AD203B41FA5}">
                      <a16:colId xmlns:a16="http://schemas.microsoft.com/office/drawing/2014/main" val="2047368776"/>
                    </a:ext>
                  </a:extLst>
                </a:gridCol>
                <a:gridCol w="2948032">
                  <a:extLst>
                    <a:ext uri="{9D8B030D-6E8A-4147-A177-3AD203B41FA5}">
                      <a16:colId xmlns:a16="http://schemas.microsoft.com/office/drawing/2014/main" val="2359686260"/>
                    </a:ext>
                  </a:extLst>
                </a:gridCol>
                <a:gridCol w="2948032">
                  <a:extLst>
                    <a:ext uri="{9D8B030D-6E8A-4147-A177-3AD203B41FA5}">
                      <a16:colId xmlns:a16="http://schemas.microsoft.com/office/drawing/2014/main" val="2437884782"/>
                    </a:ext>
                  </a:extLst>
                </a:gridCol>
              </a:tblGrid>
              <a:tr h="1437000">
                <a:tc>
                  <a:txBody>
                    <a:bodyPr/>
                    <a:lstStyle/>
                    <a:p>
                      <a:r>
                        <a:rPr lang="en-IN" dirty="0">
                          <a:latin typeface="Times New Roman" panose="02020603050405020304" pitchFamily="18" charset="0"/>
                          <a:cs typeface="Times New Roman" panose="02020603050405020304" pitchFamily="18" charset="0"/>
                        </a:rPr>
                        <a:t>Author</a:t>
                      </a:r>
                    </a:p>
                  </a:txBody>
                  <a:tcPr/>
                </a:tc>
                <a:tc>
                  <a:txBody>
                    <a:bodyPr/>
                    <a:lstStyle/>
                    <a:p>
                      <a:r>
                        <a:rPr lang="en-IN" dirty="0">
                          <a:latin typeface="Times New Roman" panose="02020603050405020304" pitchFamily="18" charset="0"/>
                          <a:cs typeface="Times New Roman" panose="02020603050405020304" pitchFamily="18" charset="0"/>
                        </a:rPr>
                        <a:t>Applied Algorithm</a:t>
                      </a:r>
                    </a:p>
                  </a:txBody>
                  <a:tcPr/>
                </a:tc>
                <a:tc>
                  <a:txBody>
                    <a:bodyPr/>
                    <a:lstStyle/>
                    <a:p>
                      <a:r>
                        <a:rPr lang="en-IN" dirty="0">
                          <a:latin typeface="Times New Roman" panose="02020603050405020304" pitchFamily="18" charset="0"/>
                          <a:cs typeface="Times New Roman" panose="02020603050405020304" pitchFamily="18" charset="0"/>
                        </a:rPr>
                        <a:t>Dataset</a:t>
                      </a:r>
                    </a:p>
                  </a:txBody>
                  <a:tcPr/>
                </a:tc>
                <a:tc>
                  <a:txBody>
                    <a:bodyPr/>
                    <a:lstStyle/>
                    <a:p>
                      <a:r>
                        <a:rPr lang="en-IN" dirty="0">
                          <a:latin typeface="Times New Roman" panose="02020603050405020304" pitchFamily="18" charset="0"/>
                          <a:cs typeface="Times New Roman" panose="02020603050405020304" pitchFamily="18" charset="0"/>
                        </a:rPr>
                        <a:t>They obtained Accuracy</a:t>
                      </a:r>
                    </a:p>
                  </a:txBody>
                  <a:tcPr/>
                </a:tc>
                <a:tc>
                  <a:txBody>
                    <a:bodyPr/>
                    <a:lstStyle/>
                    <a:p>
                      <a:r>
                        <a:rPr lang="en-IN" dirty="0">
                          <a:latin typeface="Times New Roman" panose="02020603050405020304" pitchFamily="18" charset="0"/>
                          <a:cs typeface="Times New Roman" panose="02020603050405020304" pitchFamily="18" charset="0"/>
                        </a:rPr>
                        <a:t> Achieved</a:t>
                      </a:r>
                    </a:p>
                  </a:txBody>
                  <a:tcPr/>
                </a:tc>
                <a:extLst>
                  <a:ext uri="{0D108BD9-81ED-4DB2-BD59-A6C34878D82A}">
                    <a16:rowId xmlns:a16="http://schemas.microsoft.com/office/drawing/2014/main" val="1260295619"/>
                  </a:ext>
                </a:extLst>
              </a:tr>
              <a:tr h="1237222">
                <a:tc>
                  <a:txBody>
                    <a:bodyPr/>
                    <a:lstStyle/>
                    <a:p>
                      <a:r>
                        <a:rPr lang="en-IN" dirty="0">
                          <a:latin typeface="Times New Roman" panose="02020603050405020304" pitchFamily="18" charset="0"/>
                          <a:cs typeface="Times New Roman" panose="02020603050405020304" pitchFamily="18" charset="0"/>
                        </a:rPr>
                        <a:t>Anish Jindal et al., </a:t>
                      </a:r>
                    </a:p>
                    <a:p>
                      <a:r>
                        <a:rPr lang="en-IN" dirty="0">
                          <a:latin typeface="Times New Roman" panose="02020603050405020304" pitchFamily="18" charset="0"/>
                          <a:cs typeface="Times New Roman" panose="02020603050405020304" pitchFamily="18" charset="0"/>
                        </a:rPr>
                        <a:t>     (2016)</a:t>
                      </a:r>
                    </a:p>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Decision Tree classifier</a:t>
                      </a:r>
                    </a:p>
                  </a:txBody>
                  <a:tcPr/>
                </a:tc>
                <a:tc>
                  <a:txBody>
                    <a:bodyPr/>
                    <a:lstStyle/>
                    <a:p>
                      <a:r>
                        <a:rPr lang="en-IN" dirty="0" err="1">
                          <a:latin typeface="Times New Roman" panose="02020603050405020304" pitchFamily="18" charset="0"/>
                          <a:cs typeface="Times New Roman" panose="02020603050405020304" pitchFamily="18" charset="0"/>
                        </a:rPr>
                        <a:t>Eletrical</a:t>
                      </a:r>
                      <a:r>
                        <a:rPr lang="en-IN" dirty="0">
                          <a:latin typeface="Times New Roman" panose="02020603050405020304" pitchFamily="18" charset="0"/>
                          <a:cs typeface="Times New Roman" panose="02020603050405020304" pitchFamily="18" charset="0"/>
                        </a:rPr>
                        <a:t> grid theft detection dataset</a:t>
                      </a:r>
                    </a:p>
                  </a:txBody>
                  <a:tcPr/>
                </a:tc>
                <a:tc>
                  <a:txBody>
                    <a:bodyPr/>
                    <a:lstStyle/>
                    <a:p>
                      <a:r>
                        <a:rPr lang="en-IN" dirty="0">
                          <a:latin typeface="Times New Roman" panose="02020603050405020304" pitchFamily="18" charset="0"/>
                          <a:cs typeface="Times New Roman" panose="02020603050405020304" pitchFamily="18" charset="0"/>
                        </a:rPr>
                        <a:t>90%</a:t>
                      </a:r>
                    </a:p>
                  </a:txBody>
                  <a:tcPr/>
                </a:tc>
                <a:tc>
                  <a:txBody>
                    <a:bodyPr/>
                    <a:lstStyle/>
                    <a:p>
                      <a:r>
                        <a:rPr lang="en-IN" dirty="0">
                          <a:latin typeface="Times New Roman" panose="02020603050405020304" pitchFamily="18" charset="0"/>
                          <a:cs typeface="Times New Roman" panose="02020603050405020304" pitchFamily="18" charset="0"/>
                        </a:rPr>
                        <a:t>84.95%</a:t>
                      </a:r>
                    </a:p>
                  </a:txBody>
                  <a:tcPr/>
                </a:tc>
                <a:extLst>
                  <a:ext uri="{0D108BD9-81ED-4DB2-BD59-A6C34878D82A}">
                    <a16:rowId xmlns:a16="http://schemas.microsoft.com/office/drawing/2014/main" val="1688444601"/>
                  </a:ext>
                </a:extLst>
              </a:tr>
              <a:tr h="1337110">
                <a:tc>
                  <a:txBody>
                    <a:bodyPr/>
                    <a:lstStyle/>
                    <a:p>
                      <a:r>
                        <a:rPr lang="en-IN" dirty="0">
                          <a:latin typeface="Times New Roman" panose="02020603050405020304" pitchFamily="18" charset="0"/>
                          <a:cs typeface="Times New Roman" panose="02020603050405020304" pitchFamily="18" charset="0"/>
                        </a:rPr>
                        <a:t>Ali Kashif Bashir et al.,     (2020)</a:t>
                      </a:r>
                    </a:p>
                  </a:txBody>
                  <a:tcPr/>
                </a:tc>
                <a:tc>
                  <a:txBody>
                    <a:bodyPr/>
                    <a:lstStyle/>
                    <a:p>
                      <a:r>
                        <a:rPr lang="en-IN" dirty="0">
                          <a:latin typeface="Times New Roman" panose="02020603050405020304" pitchFamily="18" charset="0"/>
                          <a:cs typeface="Times New Roman" panose="02020603050405020304" pitchFamily="18" charset="0"/>
                        </a:rPr>
                        <a:t>Logistic Regression Classifier</a:t>
                      </a:r>
                    </a:p>
                  </a:txBody>
                  <a:tcPr/>
                </a:tc>
                <a:tc>
                  <a:txBody>
                    <a:bodyPr/>
                    <a:lstStyle/>
                    <a:p>
                      <a:r>
                        <a:rPr lang="en-IN" dirty="0">
                          <a:latin typeface="Times New Roman" panose="02020603050405020304" pitchFamily="18" charset="0"/>
                          <a:cs typeface="Times New Roman" panose="02020603050405020304" pitchFamily="18" charset="0"/>
                        </a:rPr>
                        <a:t>Smart Grid Dataset</a:t>
                      </a:r>
                    </a:p>
                  </a:txBody>
                  <a:tcPr/>
                </a:tc>
                <a:tc>
                  <a:txBody>
                    <a:bodyPr/>
                    <a:lstStyle/>
                    <a:p>
                      <a:r>
                        <a:rPr lang="en-IN" dirty="0">
                          <a:latin typeface="Times New Roman" panose="02020603050405020304" pitchFamily="18" charset="0"/>
                          <a:cs typeface="Times New Roman" panose="02020603050405020304" pitchFamily="18" charset="0"/>
                        </a:rPr>
                        <a:t>80.90%</a:t>
                      </a:r>
                    </a:p>
                  </a:txBody>
                  <a:tcPr/>
                </a:tc>
                <a:tc>
                  <a:txBody>
                    <a:bodyPr/>
                    <a:lstStyle/>
                    <a:p>
                      <a:r>
                        <a:rPr lang="en-IN" dirty="0">
                          <a:latin typeface="Times New Roman" panose="02020603050405020304" pitchFamily="18" charset="0"/>
                          <a:cs typeface="Times New Roman" panose="02020603050405020304" pitchFamily="18" charset="0"/>
                        </a:rPr>
                        <a:t>82.05%</a:t>
                      </a:r>
                    </a:p>
                  </a:txBody>
                  <a:tcPr/>
                </a:tc>
                <a:extLst>
                  <a:ext uri="{0D108BD9-81ED-4DB2-BD59-A6C34878D82A}">
                    <a16:rowId xmlns:a16="http://schemas.microsoft.com/office/drawing/2014/main" val="3460155927"/>
                  </a:ext>
                </a:extLst>
              </a:tr>
              <a:tr h="1437000">
                <a:tc>
                  <a:txBody>
                    <a:bodyPr/>
                    <a:lstStyle/>
                    <a:p>
                      <a:r>
                        <a:rPr lang="en-IN" dirty="0">
                          <a:latin typeface="Times New Roman" panose="02020603050405020304" pitchFamily="18" charset="0"/>
                          <a:cs typeface="Times New Roman" panose="02020603050405020304" pitchFamily="18" charset="0"/>
                        </a:rPr>
                        <a:t>Swetha et al.,  (2023)</a:t>
                      </a:r>
                    </a:p>
                  </a:txBody>
                  <a:tcPr/>
                </a:tc>
                <a:tc>
                  <a:txBody>
                    <a:bodyPr/>
                    <a:lstStyle/>
                    <a:p>
                      <a:r>
                        <a:rPr lang="en-IN" dirty="0">
                          <a:latin typeface="Times New Roman" panose="02020603050405020304" pitchFamily="18" charset="0"/>
                          <a:cs typeface="Times New Roman" panose="02020603050405020304" pitchFamily="18" charset="0"/>
                        </a:rPr>
                        <a:t>Artificial Neural Networks</a:t>
                      </a:r>
                    </a:p>
                  </a:txBody>
                  <a:tcPr/>
                </a:tc>
                <a:tc>
                  <a:txBody>
                    <a:bodyPr/>
                    <a:lstStyle/>
                    <a:p>
                      <a:r>
                        <a:rPr lang="en-IN" dirty="0">
                          <a:latin typeface="Times New Roman" panose="02020603050405020304" pitchFamily="18" charset="0"/>
                          <a:cs typeface="Times New Roman" panose="02020603050405020304" pitchFamily="18" charset="0"/>
                        </a:rPr>
                        <a:t>Smart Grid Dataset</a:t>
                      </a:r>
                    </a:p>
                  </a:txBody>
                  <a:tcPr/>
                </a:tc>
                <a:tc>
                  <a:txBody>
                    <a:bodyPr/>
                    <a:lstStyle/>
                    <a:p>
                      <a:r>
                        <a:rPr lang="en-IN" dirty="0">
                          <a:latin typeface="Times New Roman" panose="02020603050405020304" pitchFamily="18" charset="0"/>
                          <a:cs typeface="Times New Roman" panose="02020603050405020304" pitchFamily="18" charset="0"/>
                        </a:rPr>
                        <a:t>93%</a:t>
                      </a:r>
                    </a:p>
                  </a:txBody>
                  <a:tcPr/>
                </a:tc>
                <a:tc>
                  <a:txBody>
                    <a:bodyPr/>
                    <a:lstStyle/>
                    <a:p>
                      <a:r>
                        <a:rPr lang="en-IN" dirty="0">
                          <a:latin typeface="Times New Roman" panose="02020603050405020304" pitchFamily="18" charset="0"/>
                          <a:cs typeface="Times New Roman" panose="02020603050405020304" pitchFamily="18" charset="0"/>
                        </a:rPr>
                        <a:t>96.39%</a:t>
                      </a:r>
                    </a:p>
                  </a:txBody>
                  <a:tcPr/>
                </a:tc>
                <a:extLst>
                  <a:ext uri="{0D108BD9-81ED-4DB2-BD59-A6C34878D82A}">
                    <a16:rowId xmlns:a16="http://schemas.microsoft.com/office/drawing/2014/main" val="3617773922"/>
                  </a:ext>
                </a:extLst>
              </a:tr>
              <a:tr h="1437000">
                <a:tc>
                  <a:txBody>
                    <a:bodyPr/>
                    <a:lstStyle/>
                    <a:p>
                      <a:r>
                        <a:rPr lang="en-IN" dirty="0">
                          <a:latin typeface="Times New Roman" panose="02020603050405020304" pitchFamily="18" charset="0"/>
                          <a:cs typeface="Times New Roman" panose="02020603050405020304" pitchFamily="18" charset="0"/>
                        </a:rPr>
                        <a:t>Shihab Hamad </a:t>
                      </a:r>
                      <a:r>
                        <a:rPr lang="en-IN" dirty="0" err="1">
                          <a:latin typeface="Times New Roman" panose="02020603050405020304" pitchFamily="18" charset="0"/>
                          <a:cs typeface="Times New Roman" panose="02020603050405020304" pitchFamily="18" charset="0"/>
                        </a:rPr>
                        <a:t>Khaleefah</a:t>
                      </a:r>
                      <a:r>
                        <a:rPr lang="en-IN" dirty="0">
                          <a:latin typeface="Times New Roman" panose="02020603050405020304" pitchFamily="18" charset="0"/>
                          <a:cs typeface="Times New Roman" panose="02020603050405020304" pitchFamily="18" charset="0"/>
                        </a:rPr>
                        <a:t> et al., (2024)</a:t>
                      </a:r>
                    </a:p>
                  </a:txBody>
                  <a:tcPr/>
                </a:tc>
                <a:tc>
                  <a:txBody>
                    <a:bodyPr/>
                    <a:lstStyle/>
                    <a:p>
                      <a:r>
                        <a:rPr lang="en-IN" dirty="0">
                          <a:latin typeface="Times New Roman" panose="02020603050405020304" pitchFamily="18" charset="0"/>
                          <a:cs typeface="Times New Roman" panose="02020603050405020304" pitchFamily="18" charset="0"/>
                        </a:rPr>
                        <a:t>Long Short-term Memory (LSTM)</a:t>
                      </a:r>
                    </a:p>
                  </a:txBody>
                  <a:tcPr/>
                </a:tc>
                <a:tc>
                  <a:txBody>
                    <a:bodyPr/>
                    <a:lstStyle/>
                    <a:p>
                      <a:r>
                        <a:rPr lang="en-IN" dirty="0">
                          <a:latin typeface="Times New Roman" panose="02020603050405020304" pitchFamily="18" charset="0"/>
                          <a:cs typeface="Times New Roman" panose="02020603050405020304" pitchFamily="18" charset="0"/>
                        </a:rPr>
                        <a:t>Smart Grid Dataset</a:t>
                      </a:r>
                    </a:p>
                  </a:txBody>
                  <a:tcPr/>
                </a:tc>
                <a:tc>
                  <a:txBody>
                    <a:bodyPr/>
                    <a:lstStyle/>
                    <a:p>
                      <a:r>
                        <a:rPr lang="en-IN" dirty="0">
                          <a:latin typeface="Times New Roman" panose="02020603050405020304" pitchFamily="18" charset="0"/>
                          <a:cs typeface="Times New Roman" panose="02020603050405020304" pitchFamily="18" charset="0"/>
                        </a:rPr>
                        <a:t>93.23%</a:t>
                      </a:r>
                    </a:p>
                  </a:txBody>
                  <a:tcPr/>
                </a:tc>
                <a:tc>
                  <a:txBody>
                    <a:bodyPr/>
                    <a:lstStyle/>
                    <a:p>
                      <a:r>
                        <a:rPr lang="en-IN" dirty="0">
                          <a:latin typeface="Times New Roman" panose="02020603050405020304" pitchFamily="18" charset="0"/>
                          <a:cs typeface="Times New Roman" panose="02020603050405020304" pitchFamily="18" charset="0"/>
                        </a:rPr>
                        <a:t>95.05%</a:t>
                      </a:r>
                    </a:p>
                  </a:txBody>
                  <a:tcPr/>
                </a:tc>
                <a:extLst>
                  <a:ext uri="{0D108BD9-81ED-4DB2-BD59-A6C34878D82A}">
                    <a16:rowId xmlns:a16="http://schemas.microsoft.com/office/drawing/2014/main" val="3347449044"/>
                  </a:ext>
                </a:extLst>
              </a:tr>
            </a:tbl>
          </a:graphicData>
        </a:graphic>
      </p:graphicFrame>
      <p:pic>
        <p:nvPicPr>
          <p:cNvPr id="3" name="Picture 2" descr="Aditya Institute of Technology And Management(AITAM)">
            <a:extLst>
              <a:ext uri="{FF2B5EF4-FFF2-40B4-BE49-F238E27FC236}">
                <a16:creationId xmlns:a16="http://schemas.microsoft.com/office/drawing/2014/main" id="{C59B97E9-9604-4BEA-2C90-436B032CE0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1600" y="-4233"/>
            <a:ext cx="1676400" cy="1729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4D33DE-C54B-A81E-E4C1-E985E7810A74}"/>
              </a:ext>
            </a:extLst>
          </p:cNvPr>
          <p:cNvSpPr txBox="1"/>
          <p:nvPr/>
        </p:nvSpPr>
        <p:spPr>
          <a:xfrm>
            <a:off x="2324100" y="342900"/>
            <a:ext cx="7543800" cy="861774"/>
          </a:xfrm>
          <a:prstGeom prst="rect">
            <a:avLst/>
          </a:prstGeom>
          <a:noFill/>
        </p:spPr>
        <p:txBody>
          <a:bodyPr wrap="square" rtlCol="0">
            <a:spAutoFit/>
          </a:bodyPr>
          <a:lstStyle/>
          <a:p>
            <a:r>
              <a:rPr lang="en-IN" sz="5000" b="1" dirty="0">
                <a:latin typeface="Times New Roman" panose="02020603050405020304" pitchFamily="18" charset="0"/>
                <a:cs typeface="Times New Roman" panose="02020603050405020304" pitchFamily="18" charset="0"/>
              </a:rPr>
              <a:t>METHODOLOGY</a:t>
            </a:r>
          </a:p>
        </p:txBody>
      </p:sp>
      <p:sp>
        <p:nvSpPr>
          <p:cNvPr id="6" name="TextBox 5">
            <a:extLst>
              <a:ext uri="{FF2B5EF4-FFF2-40B4-BE49-F238E27FC236}">
                <a16:creationId xmlns:a16="http://schemas.microsoft.com/office/drawing/2014/main" id="{99C46A72-EE89-1020-6A36-B91BEC0A340B}"/>
              </a:ext>
            </a:extLst>
          </p:cNvPr>
          <p:cNvSpPr txBox="1"/>
          <p:nvPr/>
        </p:nvSpPr>
        <p:spPr>
          <a:xfrm>
            <a:off x="2357967" y="1504950"/>
            <a:ext cx="4648200"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Dataset Overview</a:t>
            </a:r>
          </a:p>
        </p:txBody>
      </p:sp>
      <p:sp>
        <p:nvSpPr>
          <p:cNvPr id="7" name="TextBox 6">
            <a:extLst>
              <a:ext uri="{FF2B5EF4-FFF2-40B4-BE49-F238E27FC236}">
                <a16:creationId xmlns:a16="http://schemas.microsoft.com/office/drawing/2014/main" id="{91B2CF41-99F2-ACF0-86F7-C1CBFA831E88}"/>
              </a:ext>
            </a:extLst>
          </p:cNvPr>
          <p:cNvSpPr txBox="1"/>
          <p:nvPr/>
        </p:nvSpPr>
        <p:spPr>
          <a:xfrm>
            <a:off x="2324100" y="2513112"/>
            <a:ext cx="6553200" cy="5632311"/>
          </a:xfrm>
          <a:prstGeom prst="rect">
            <a:avLst/>
          </a:prstGeom>
          <a:noFill/>
        </p:spPr>
        <p:txBody>
          <a:bodyPr wrap="square" rtlCol="0">
            <a:spAutoFit/>
          </a:bodyPr>
          <a:lstStyle/>
          <a:p>
            <a:pPr algn="just">
              <a:spcBef>
                <a:spcPts val="600"/>
              </a:spcBef>
            </a:pPr>
            <a:r>
              <a:rPr lang="en-US" sz="2500" b="0" i="0" dirty="0">
                <a:effectLst/>
                <a:latin typeface="Times New Roman" panose="02020603050405020304" pitchFamily="18" charset="0"/>
                <a:ea typeface="SimSun" panose="02010600030101010101" pitchFamily="2" charset="-122"/>
              </a:rPr>
              <a:t>	</a:t>
            </a:r>
            <a:r>
              <a:rPr lang="en-US" sz="3000" b="0" i="0" dirty="0">
                <a:effectLst/>
                <a:latin typeface="Times New Roman" panose="02020603050405020304" pitchFamily="18" charset="0"/>
                <a:ea typeface="SimSun" panose="02010600030101010101" pitchFamily="2" charset="-122"/>
              </a:rPr>
              <a:t>The dataset used in this study is  </a:t>
            </a:r>
            <a:r>
              <a:rPr lang="en-US" sz="3000" b="1" i="1" dirty="0">
                <a:solidFill>
                  <a:srgbClr val="FF0000"/>
                </a:solidFill>
                <a:latin typeface="Times New Roman" panose="02020603050405020304" pitchFamily="18" charset="0"/>
                <a:ea typeface="SimSun" panose="02010600030101010101" pitchFamily="2" charset="-122"/>
              </a:rPr>
              <a:t>“S</a:t>
            </a:r>
            <a:r>
              <a:rPr lang="en-US" sz="3000" b="1" i="1" dirty="0">
                <a:solidFill>
                  <a:srgbClr val="FF0000"/>
                </a:solidFill>
                <a:effectLst/>
                <a:latin typeface="Times New Roman" panose="02020603050405020304" pitchFamily="18" charset="0"/>
                <a:ea typeface="SimSun" panose="02010600030101010101" pitchFamily="2" charset="-122"/>
              </a:rPr>
              <a:t>mart Grid Stability Dataset” </a:t>
            </a:r>
            <a:r>
              <a:rPr lang="en-US" sz="3000" b="0" i="0" dirty="0">
                <a:effectLst/>
                <a:latin typeface="Times New Roman" panose="02020603050405020304" pitchFamily="18" charset="0"/>
                <a:ea typeface="SimSun" panose="02010600030101010101" pitchFamily="2" charset="-122"/>
              </a:rPr>
              <a:t>, firstly contributed by Vadim </a:t>
            </a:r>
            <a:r>
              <a:rPr lang="en-US" sz="3000" b="0" i="0" dirty="0" err="1">
                <a:effectLst/>
                <a:latin typeface="Times New Roman" panose="02020603050405020304" pitchFamily="18" charset="0"/>
                <a:ea typeface="SimSun" panose="02010600030101010101" pitchFamily="2" charset="-122"/>
              </a:rPr>
              <a:t>Arzamasov</a:t>
            </a:r>
            <a:r>
              <a:rPr lang="en-US" sz="3000" b="0" i="0" dirty="0">
                <a:effectLst/>
                <a:latin typeface="Times New Roman" panose="02020603050405020304" pitchFamily="18" charset="0"/>
                <a:ea typeface="SimSun" panose="02010600030101010101" pitchFamily="2" charset="-122"/>
              </a:rPr>
              <a:t> and made available through the University of California(UCI). This dataset which consists of 12 features, 2 dependent variables and an aggregate of 10,000 data points. The  primary ideal of the dataset is to assess grid stability grounded on these features and classify the grid as either stable or unstable. Below is a breakdown of features. </a:t>
            </a:r>
            <a:endParaRPr lang="en-IN" sz="3000" dirty="0"/>
          </a:p>
        </p:txBody>
      </p:sp>
      <p:graphicFrame>
        <p:nvGraphicFramePr>
          <p:cNvPr id="9" name="Table 8">
            <a:extLst>
              <a:ext uri="{FF2B5EF4-FFF2-40B4-BE49-F238E27FC236}">
                <a16:creationId xmlns:a16="http://schemas.microsoft.com/office/drawing/2014/main" id="{C25B3523-08D2-92B3-3ED1-7E2CF12D7245}"/>
              </a:ext>
            </a:extLst>
          </p:cNvPr>
          <p:cNvGraphicFramePr>
            <a:graphicFrameLocks noGrp="1"/>
          </p:cNvGraphicFramePr>
          <p:nvPr>
            <p:extLst>
              <p:ext uri="{D42A27DB-BD31-4B8C-83A1-F6EECF244321}">
                <p14:modId xmlns:p14="http://schemas.microsoft.com/office/powerpoint/2010/main" val="3995421239"/>
              </p:ext>
            </p:extLst>
          </p:nvPr>
        </p:nvGraphicFramePr>
        <p:xfrm>
          <a:off x="9867900" y="2513112"/>
          <a:ext cx="7620000" cy="5221190"/>
        </p:xfrm>
        <a:graphic>
          <a:graphicData uri="http://schemas.openxmlformats.org/drawingml/2006/table">
            <a:tbl>
              <a:tblPr firstRow="1" bandRow="1">
                <a:tableStyleId>{3C2FFA5D-87B4-456A-9821-1D502468CF0F}</a:tableStyleId>
              </a:tblPr>
              <a:tblGrid>
                <a:gridCol w="3810000">
                  <a:extLst>
                    <a:ext uri="{9D8B030D-6E8A-4147-A177-3AD203B41FA5}">
                      <a16:colId xmlns:a16="http://schemas.microsoft.com/office/drawing/2014/main" val="1632660138"/>
                    </a:ext>
                  </a:extLst>
                </a:gridCol>
                <a:gridCol w="3810000">
                  <a:extLst>
                    <a:ext uri="{9D8B030D-6E8A-4147-A177-3AD203B41FA5}">
                      <a16:colId xmlns:a16="http://schemas.microsoft.com/office/drawing/2014/main" val="2997026703"/>
                    </a:ext>
                  </a:extLst>
                </a:gridCol>
              </a:tblGrid>
              <a:tr h="1044238">
                <a:tc gridSpan="2">
                  <a:txBody>
                    <a:bodyPr/>
                    <a:lstStyle/>
                    <a:p>
                      <a:pPr algn="ctr">
                        <a:lnSpc>
                          <a:spcPct val="200000"/>
                        </a:lnSpc>
                      </a:pPr>
                      <a:r>
                        <a:rPr lang="en-IN" sz="3000" dirty="0">
                          <a:latin typeface="Times New Roman" panose="02020603050405020304" pitchFamily="18" charset="0"/>
                          <a:cs typeface="Times New Roman" panose="02020603050405020304" pitchFamily="18" charset="0"/>
                        </a:rPr>
                        <a:t>Dataset Information</a:t>
                      </a:r>
                    </a:p>
                  </a:txBody>
                  <a:tcPr/>
                </a:tc>
                <a:tc hMerge="1">
                  <a:txBody>
                    <a:bodyPr/>
                    <a:lstStyle/>
                    <a:p>
                      <a:endParaRPr lang="en-IN" sz="3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77861341"/>
                  </a:ext>
                </a:extLst>
              </a:tr>
              <a:tr h="1044238">
                <a:tc>
                  <a:txBody>
                    <a:bodyPr/>
                    <a:lstStyle/>
                    <a:p>
                      <a:pPr algn="ctr"/>
                      <a:r>
                        <a:rPr lang="en-IN" sz="3000" dirty="0">
                          <a:latin typeface="Times New Roman" panose="02020603050405020304" pitchFamily="18" charset="0"/>
                          <a:cs typeface="Times New Roman" panose="02020603050405020304" pitchFamily="18" charset="0"/>
                        </a:rPr>
                        <a:t>Number of Instances</a:t>
                      </a:r>
                    </a:p>
                  </a:txBody>
                  <a:tcPr/>
                </a:tc>
                <a:tc>
                  <a:txBody>
                    <a:bodyPr/>
                    <a:lstStyle/>
                    <a:p>
                      <a:pPr algn="ctr"/>
                      <a:r>
                        <a:rPr lang="en-IN" sz="3000" dirty="0">
                          <a:latin typeface="Times New Roman" panose="02020603050405020304" pitchFamily="18" charset="0"/>
                          <a:cs typeface="Times New Roman" panose="02020603050405020304" pitchFamily="18" charset="0"/>
                        </a:rPr>
                        <a:t> 10,000</a:t>
                      </a:r>
                    </a:p>
                  </a:txBody>
                  <a:tcPr/>
                </a:tc>
                <a:extLst>
                  <a:ext uri="{0D108BD9-81ED-4DB2-BD59-A6C34878D82A}">
                    <a16:rowId xmlns:a16="http://schemas.microsoft.com/office/drawing/2014/main" val="713460584"/>
                  </a:ext>
                </a:extLst>
              </a:tr>
              <a:tr h="1044238">
                <a:tc>
                  <a:txBody>
                    <a:bodyPr/>
                    <a:lstStyle/>
                    <a:p>
                      <a:pPr algn="ctr"/>
                      <a:r>
                        <a:rPr lang="en-IN" sz="3000" dirty="0">
                          <a:latin typeface="Times New Roman" panose="02020603050405020304" pitchFamily="18" charset="0"/>
                          <a:cs typeface="Times New Roman" panose="02020603050405020304" pitchFamily="18" charset="0"/>
                        </a:rPr>
                        <a:t>Independent Variables</a:t>
                      </a:r>
                    </a:p>
                  </a:txBody>
                  <a:tcPr/>
                </a:tc>
                <a:tc>
                  <a:txBody>
                    <a:bodyPr/>
                    <a:lstStyle/>
                    <a:p>
                      <a:pPr algn="ctr"/>
                      <a:r>
                        <a:rPr lang="en-IN" sz="3000" dirty="0">
                          <a:latin typeface="Times New Roman" panose="02020603050405020304" pitchFamily="18" charset="0"/>
                          <a:cs typeface="Times New Roman" panose="02020603050405020304" pitchFamily="18" charset="0"/>
                        </a:rPr>
                        <a:t>12</a:t>
                      </a:r>
                    </a:p>
                  </a:txBody>
                  <a:tcPr/>
                </a:tc>
                <a:extLst>
                  <a:ext uri="{0D108BD9-81ED-4DB2-BD59-A6C34878D82A}">
                    <a16:rowId xmlns:a16="http://schemas.microsoft.com/office/drawing/2014/main" val="2154375287"/>
                  </a:ext>
                </a:extLst>
              </a:tr>
              <a:tr h="1044238">
                <a:tc>
                  <a:txBody>
                    <a:bodyPr/>
                    <a:lstStyle/>
                    <a:p>
                      <a:pPr algn="ctr"/>
                      <a:r>
                        <a:rPr lang="en-IN" sz="3000" dirty="0">
                          <a:latin typeface="Times New Roman" panose="02020603050405020304" pitchFamily="18" charset="0"/>
                          <a:cs typeface="Times New Roman" panose="02020603050405020304" pitchFamily="18" charset="0"/>
                        </a:rPr>
                        <a:t>Dependent Variables</a:t>
                      </a:r>
                    </a:p>
                  </a:txBody>
                  <a:tcPr/>
                </a:tc>
                <a:tc>
                  <a:txBody>
                    <a:bodyPr/>
                    <a:lstStyle/>
                    <a:p>
                      <a:pPr algn="ctr"/>
                      <a:r>
                        <a:rPr lang="en-IN" sz="3000"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val="3846637180"/>
                  </a:ext>
                </a:extLst>
              </a:tr>
              <a:tr h="1044238">
                <a:tc>
                  <a:txBody>
                    <a:bodyPr/>
                    <a:lstStyle/>
                    <a:p>
                      <a:pPr algn="ctr"/>
                      <a:r>
                        <a:rPr lang="en-IN" sz="3000" dirty="0">
                          <a:latin typeface="Times New Roman" panose="02020603050405020304" pitchFamily="18" charset="0"/>
                          <a:cs typeface="Times New Roman" panose="02020603050405020304" pitchFamily="18" charset="0"/>
                        </a:rPr>
                        <a:t>Associated Task</a:t>
                      </a:r>
                    </a:p>
                  </a:txBody>
                  <a:tcPr/>
                </a:tc>
                <a:tc>
                  <a:txBody>
                    <a:bodyPr/>
                    <a:lstStyle/>
                    <a:p>
                      <a:pPr algn="ctr"/>
                      <a:r>
                        <a:rPr lang="en-IN" sz="3000" dirty="0">
                          <a:latin typeface="Times New Roman" panose="02020603050405020304" pitchFamily="18" charset="0"/>
                          <a:cs typeface="Times New Roman" panose="02020603050405020304" pitchFamily="18" charset="0"/>
                        </a:rPr>
                        <a:t>Classification</a:t>
                      </a:r>
                    </a:p>
                  </a:txBody>
                  <a:tcPr/>
                </a:tc>
                <a:extLst>
                  <a:ext uri="{0D108BD9-81ED-4DB2-BD59-A6C34878D82A}">
                    <a16:rowId xmlns:a16="http://schemas.microsoft.com/office/drawing/2014/main" val="3263003995"/>
                  </a:ext>
                </a:extLst>
              </a:tr>
            </a:tbl>
          </a:graphicData>
        </a:graphic>
      </p:graphicFrame>
      <p:pic>
        <p:nvPicPr>
          <p:cNvPr id="2" name="Picture 2" descr="Aditya Institute of Technology And Management(AITAM)">
            <a:extLst>
              <a:ext uri="{FF2B5EF4-FFF2-40B4-BE49-F238E27FC236}">
                <a16:creationId xmlns:a16="http://schemas.microsoft.com/office/drawing/2014/main" id="{DB453E99-FB7D-E262-6E5E-476AA08599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1600" y="-4233"/>
            <a:ext cx="1676400" cy="1729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1483DE-984B-F9F3-89BB-2F0F4275765E}"/>
              </a:ext>
            </a:extLst>
          </p:cNvPr>
          <p:cNvSpPr txBox="1">
            <a:spLocks/>
          </p:cNvSpPr>
          <p:nvPr/>
        </p:nvSpPr>
        <p:spPr>
          <a:xfrm>
            <a:off x="2209800" y="647700"/>
            <a:ext cx="11529633" cy="656400"/>
          </a:xfrm>
          <a:prstGeom prst="rect">
            <a:avLst/>
          </a:prstGeom>
        </p:spPr>
        <p:txBody>
          <a:bodyPr/>
          <a:lst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a:lstStyle>
          <a:p>
            <a:r>
              <a:rPr lang="en-US" sz="5000" b="1" dirty="0">
                <a:latin typeface="Times New Roman" panose="02020603050405020304" pitchFamily="18" charset="0"/>
                <a:cs typeface="Times New Roman" panose="02020603050405020304" pitchFamily="18" charset="0"/>
              </a:rPr>
              <a:t>Feature description used in the dataset</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2D0BF320-7BD9-38FA-B069-7F512B087F09}"/>
              </a:ext>
            </a:extLst>
          </p:cNvPr>
          <p:cNvGraphicFramePr>
            <a:graphicFrameLocks noGrp="1"/>
          </p:cNvGraphicFramePr>
          <p:nvPr>
            <p:extLst>
              <p:ext uri="{D42A27DB-BD31-4B8C-83A1-F6EECF244321}">
                <p14:modId xmlns:p14="http://schemas.microsoft.com/office/powerpoint/2010/main" val="2496404539"/>
              </p:ext>
            </p:extLst>
          </p:nvPr>
        </p:nvGraphicFramePr>
        <p:xfrm>
          <a:off x="3200400" y="1866899"/>
          <a:ext cx="14630401" cy="7772401"/>
        </p:xfrm>
        <a:graphic>
          <a:graphicData uri="http://schemas.openxmlformats.org/drawingml/2006/table">
            <a:tbl>
              <a:tblPr firstRow="1" bandRow="1">
                <a:tableStyleId>{93296810-A885-4BE3-A3E7-6D5BEEA58F35}</a:tableStyleId>
              </a:tblPr>
              <a:tblGrid>
                <a:gridCol w="4693920">
                  <a:extLst>
                    <a:ext uri="{9D8B030D-6E8A-4147-A177-3AD203B41FA5}">
                      <a16:colId xmlns:a16="http://schemas.microsoft.com/office/drawing/2014/main" val="677528761"/>
                    </a:ext>
                  </a:extLst>
                </a:gridCol>
                <a:gridCol w="9936481">
                  <a:extLst>
                    <a:ext uri="{9D8B030D-6E8A-4147-A177-3AD203B41FA5}">
                      <a16:colId xmlns:a16="http://schemas.microsoft.com/office/drawing/2014/main" val="3398760575"/>
                    </a:ext>
                  </a:extLst>
                </a:gridCol>
              </a:tblGrid>
              <a:tr h="779180">
                <a:tc>
                  <a:txBody>
                    <a:bodyPr/>
                    <a:lstStyle/>
                    <a:p>
                      <a:pPr algn="ctr">
                        <a:lnSpc>
                          <a:spcPct val="150000"/>
                        </a:lnSpc>
                      </a:pPr>
                      <a:r>
                        <a:rPr lang="en-IN" sz="3000" dirty="0">
                          <a:solidFill>
                            <a:schemeClr val="bg1"/>
                          </a:solidFill>
                          <a:latin typeface="Times New Roman" panose="02020603050405020304" pitchFamily="18" charset="0"/>
                          <a:cs typeface="Times New Roman" panose="02020603050405020304" pitchFamily="18" charset="0"/>
                        </a:rPr>
                        <a:t>Feature Name </a:t>
                      </a:r>
                    </a:p>
                  </a:txBody>
                  <a:tcPr/>
                </a:tc>
                <a:tc>
                  <a:txBody>
                    <a:bodyPr/>
                    <a:lstStyle/>
                    <a:p>
                      <a:pPr algn="ctr">
                        <a:lnSpc>
                          <a:spcPct val="150000"/>
                        </a:lnSpc>
                      </a:pPr>
                      <a:r>
                        <a:rPr lang="en-IN" sz="3000" dirty="0">
                          <a:solidFill>
                            <a:schemeClr val="bg1"/>
                          </a:solidFill>
                          <a:latin typeface="Times New Roman" panose="02020603050405020304" pitchFamily="18" charset="0"/>
                          <a:cs typeface="Times New Roman" panose="02020603050405020304" pitchFamily="18" charset="0"/>
                        </a:rPr>
                        <a:t>Feature Description </a:t>
                      </a:r>
                    </a:p>
                  </a:txBody>
                  <a:tcPr/>
                </a:tc>
                <a:extLst>
                  <a:ext uri="{0D108BD9-81ED-4DB2-BD59-A6C34878D82A}">
                    <a16:rowId xmlns:a16="http://schemas.microsoft.com/office/drawing/2014/main" val="3562139946"/>
                  </a:ext>
                </a:extLst>
              </a:tr>
              <a:tr h="1877776">
                <a:tc>
                  <a:txBody>
                    <a:bodyPr/>
                    <a:lstStyle/>
                    <a:p>
                      <a:pPr algn="ctr"/>
                      <a:r>
                        <a:rPr lang="en-US" sz="3000" b="0" kern="1200" dirty="0">
                          <a:solidFill>
                            <a:schemeClr val="dk1"/>
                          </a:solidFill>
                          <a:effectLst/>
                          <a:latin typeface="Times New Roman" panose="02020603050405020304" pitchFamily="18" charset="0"/>
                          <a:cs typeface="Times New Roman" panose="02020603050405020304" pitchFamily="18" charset="0"/>
                        </a:rPr>
                        <a:t>'tau1' to 'tau4</a:t>
                      </a:r>
                      <a:endParaRPr lang="en-US" sz="3000" dirty="0">
                        <a:latin typeface="Times New Roman" panose="02020603050405020304" pitchFamily="18" charset="0"/>
                        <a:cs typeface="Times New Roman" panose="02020603050405020304" pitchFamily="18" charset="0"/>
                      </a:endParaRPr>
                    </a:p>
                  </a:txBody>
                  <a:tcPr/>
                </a:tc>
                <a:tc>
                  <a:txBody>
                    <a:bodyPr/>
                    <a:lstStyle/>
                    <a:p>
                      <a:pPr algn="ctr"/>
                      <a:r>
                        <a:rPr lang="en-US" sz="3000" b="0" kern="1200" dirty="0">
                          <a:solidFill>
                            <a:schemeClr val="dk1"/>
                          </a:solidFill>
                          <a:effectLst/>
                          <a:latin typeface="Times New Roman" panose="02020603050405020304" pitchFamily="18" charset="0"/>
                          <a:cs typeface="Times New Roman" panose="02020603050405020304" pitchFamily="18" charset="0"/>
                        </a:rPr>
                        <a:t>The reaction time of each network participant, a real value within the range 0.5 to 10 ('tau1' corresponds to the supplier node, 'tau2' to 'tau4' to the consumer nodes)</a:t>
                      </a:r>
                      <a:endParaRPr lang="en-US" sz="3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39722004"/>
                  </a:ext>
                </a:extLst>
              </a:tr>
              <a:tr h="2446798">
                <a:tc>
                  <a:txBody>
                    <a:bodyPr/>
                    <a:lstStyle/>
                    <a:p>
                      <a:pPr algn="ctr"/>
                      <a:r>
                        <a:rPr lang="en-US" sz="3000" b="0" kern="1200" dirty="0">
                          <a:solidFill>
                            <a:schemeClr val="dk1"/>
                          </a:solidFill>
                          <a:effectLst/>
                          <a:latin typeface="Times New Roman" panose="02020603050405020304" pitchFamily="18" charset="0"/>
                          <a:cs typeface="Times New Roman" panose="02020603050405020304" pitchFamily="18" charset="0"/>
                        </a:rPr>
                        <a:t>'p1' to 'p4'</a:t>
                      </a:r>
                      <a:endParaRPr lang="en-US" sz="3000" dirty="0">
                        <a:latin typeface="Times New Roman" panose="02020603050405020304" pitchFamily="18" charset="0"/>
                        <a:cs typeface="Times New Roman" panose="02020603050405020304" pitchFamily="18" charset="0"/>
                      </a:endParaRPr>
                    </a:p>
                  </a:txBody>
                  <a:tcPr/>
                </a:tc>
                <a:tc>
                  <a:txBody>
                    <a:bodyPr/>
                    <a:lstStyle/>
                    <a:p>
                      <a:pPr algn="ctr"/>
                      <a:r>
                        <a:rPr lang="en-US" sz="3000" b="0" kern="1200" dirty="0">
                          <a:solidFill>
                            <a:schemeClr val="dk1"/>
                          </a:solidFill>
                          <a:effectLst/>
                          <a:latin typeface="Times New Roman" panose="02020603050405020304" pitchFamily="18" charset="0"/>
                          <a:cs typeface="Times New Roman" panose="02020603050405020304" pitchFamily="18" charset="0"/>
                        </a:rPr>
                        <a:t> Nominal power produced (positive) or consumed (negative) by each network participant, a real value within the range -2.0 to -0.5 for consumers ('p2' to 'p4'). As the total power consumed equals the total power generated, p1 (supplier node) = - (p2 + p3 + p4)</a:t>
                      </a:r>
                      <a:endParaRPr lang="en-US" sz="3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59054530"/>
                  </a:ext>
                </a:extLst>
              </a:tr>
              <a:tr h="1928917">
                <a:tc>
                  <a:txBody>
                    <a:bodyPr/>
                    <a:lstStyle/>
                    <a:p>
                      <a:pPr algn="ctr"/>
                      <a:r>
                        <a:rPr lang="en-US" sz="3000" b="0" kern="1200" dirty="0">
                          <a:solidFill>
                            <a:schemeClr val="dk1"/>
                          </a:solidFill>
                          <a:effectLst/>
                          <a:latin typeface="Times New Roman" panose="02020603050405020304" pitchFamily="18" charset="0"/>
                          <a:cs typeface="Times New Roman" panose="02020603050405020304" pitchFamily="18" charset="0"/>
                        </a:rPr>
                        <a:t>'g1' to 'g4</a:t>
                      </a:r>
                      <a:endParaRPr lang="en-US" sz="3000" dirty="0">
                        <a:latin typeface="Times New Roman" panose="02020603050405020304" pitchFamily="18" charset="0"/>
                        <a:cs typeface="Times New Roman" panose="02020603050405020304" pitchFamily="18" charset="0"/>
                      </a:endParaRPr>
                    </a:p>
                  </a:txBody>
                  <a:tcPr/>
                </a:tc>
                <a:tc>
                  <a:txBody>
                    <a:bodyPr/>
                    <a:lstStyle/>
                    <a:p>
                      <a:pPr algn="ctr"/>
                      <a:r>
                        <a:rPr lang="en-US" sz="3000" b="0" kern="1200" dirty="0">
                          <a:solidFill>
                            <a:schemeClr val="dk1"/>
                          </a:solidFill>
                          <a:effectLst/>
                          <a:latin typeface="Times New Roman" panose="02020603050405020304" pitchFamily="18" charset="0"/>
                          <a:cs typeface="Times New Roman" panose="02020603050405020304" pitchFamily="18" charset="0"/>
                        </a:rPr>
                        <a:t>Price elasticity coefficient for each network participant, a real value within the range 0.05 to 1.00 ('g1' corresponds to the supplier node, 'g2' to 'g4' to the consumer nodes; 'g' stands for 'gamma')</a:t>
                      </a:r>
                      <a:endParaRPr lang="en-US" sz="3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17081590"/>
                  </a:ext>
                </a:extLst>
              </a:tr>
              <a:tr h="739730">
                <a:tc>
                  <a:txBody>
                    <a:bodyPr/>
                    <a:lstStyle/>
                    <a:p>
                      <a:pPr algn="ctr"/>
                      <a:r>
                        <a:rPr lang="en-US" sz="3000" b="0" kern="1200" dirty="0">
                          <a:solidFill>
                            <a:schemeClr val="dk1"/>
                          </a:solidFill>
                          <a:effectLst/>
                          <a:latin typeface="Times New Roman" panose="02020603050405020304" pitchFamily="18" charset="0"/>
                          <a:cs typeface="Times New Roman" panose="02020603050405020304" pitchFamily="18" charset="0"/>
                        </a:rPr>
                        <a:t>'</a:t>
                      </a:r>
                      <a:r>
                        <a:rPr lang="en-US" sz="3000" b="0" kern="1200" dirty="0" err="1">
                          <a:solidFill>
                            <a:schemeClr val="dk1"/>
                          </a:solidFill>
                          <a:effectLst/>
                          <a:latin typeface="Times New Roman" panose="02020603050405020304" pitchFamily="18" charset="0"/>
                          <a:cs typeface="Times New Roman" panose="02020603050405020304" pitchFamily="18" charset="0"/>
                        </a:rPr>
                        <a:t>stabf</a:t>
                      </a:r>
                      <a:r>
                        <a:rPr lang="en-US" sz="3000" b="0" kern="1200" dirty="0">
                          <a:solidFill>
                            <a:schemeClr val="dk1"/>
                          </a:solidFill>
                          <a:effectLst/>
                          <a:latin typeface="Times New Roman" panose="02020603050405020304" pitchFamily="18" charset="0"/>
                          <a:cs typeface="Times New Roman" panose="02020603050405020304" pitchFamily="18" charset="0"/>
                        </a:rPr>
                        <a:t>'</a:t>
                      </a:r>
                      <a:endParaRPr lang="en-US" sz="3000" dirty="0">
                        <a:latin typeface="Times New Roman" panose="02020603050405020304" pitchFamily="18" charset="0"/>
                        <a:cs typeface="Times New Roman" panose="02020603050405020304" pitchFamily="18" charset="0"/>
                      </a:endParaRPr>
                    </a:p>
                  </a:txBody>
                  <a:tcPr/>
                </a:tc>
                <a:tc>
                  <a:txBody>
                    <a:bodyPr/>
                    <a:lstStyle/>
                    <a:p>
                      <a:pPr algn="ctr"/>
                      <a:r>
                        <a:rPr lang="en-US" sz="3000" b="0" kern="1200" dirty="0">
                          <a:solidFill>
                            <a:schemeClr val="dk1"/>
                          </a:solidFill>
                          <a:effectLst/>
                          <a:latin typeface="Times New Roman" panose="02020603050405020304" pitchFamily="18" charset="0"/>
                          <a:cs typeface="Times New Roman" panose="02020603050405020304" pitchFamily="18" charset="0"/>
                        </a:rPr>
                        <a:t>A</a:t>
                      </a:r>
                      <a:r>
                        <a:rPr lang="en-US" sz="3000" b="0" kern="1200" baseline="0" dirty="0">
                          <a:solidFill>
                            <a:schemeClr val="dk1"/>
                          </a:solidFill>
                          <a:effectLst/>
                          <a:latin typeface="Times New Roman" panose="02020603050405020304" pitchFamily="18" charset="0"/>
                          <a:cs typeface="Times New Roman" panose="02020603050405020304" pitchFamily="18" charset="0"/>
                        </a:rPr>
                        <a:t> </a:t>
                      </a:r>
                      <a:r>
                        <a:rPr lang="en-US" sz="3000" b="0" kern="1200" dirty="0">
                          <a:solidFill>
                            <a:schemeClr val="dk1"/>
                          </a:solidFill>
                          <a:effectLst/>
                          <a:latin typeface="Times New Roman" panose="02020603050405020304" pitchFamily="18" charset="0"/>
                          <a:cs typeface="Times New Roman" panose="02020603050405020304" pitchFamily="18" charset="0"/>
                        </a:rPr>
                        <a:t>categorical (binary) label ('stable' or 'unstable')</a:t>
                      </a:r>
                      <a:endParaRPr lang="en-US" sz="3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5554051"/>
                  </a:ext>
                </a:extLst>
              </a:tr>
            </a:tbl>
          </a:graphicData>
        </a:graphic>
      </p:graphicFrame>
      <p:pic>
        <p:nvPicPr>
          <p:cNvPr id="2" name="Picture 2" descr="Aditya Institute of Technology And Management(AITAM)">
            <a:extLst>
              <a:ext uri="{FF2B5EF4-FFF2-40B4-BE49-F238E27FC236}">
                <a16:creationId xmlns:a16="http://schemas.microsoft.com/office/drawing/2014/main" id="{A7E56073-A8A3-2935-E80E-9BA2EC4102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1600" y="-4233"/>
            <a:ext cx="1676400" cy="1729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9990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960</TotalTime>
  <Words>1983</Words>
  <Application>Microsoft Office PowerPoint</Application>
  <PresentationFormat>Custom</PresentationFormat>
  <Paragraphs>188</Paragraphs>
  <Slides>20</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Times New Roman</vt:lpstr>
      <vt:lpstr>Calibri</vt:lpstr>
      <vt:lpstr>Verdana</vt:lpstr>
      <vt:lpstr>Corbel</vt:lpstr>
      <vt:lpstr>Wingdings</vt:lpstr>
      <vt:lpstr>Arial</vt:lpstr>
      <vt:lpstr>Cambria Math</vt:lpstr>
      <vt:lpstr>Algerian</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 </dc:title>
  <cp:lastModifiedBy>sanjeevu saikumar</cp:lastModifiedBy>
  <cp:revision>54</cp:revision>
  <dcterms:created xsi:type="dcterms:W3CDTF">2006-08-16T00:00:00Z</dcterms:created>
  <dcterms:modified xsi:type="dcterms:W3CDTF">2025-05-05T07:26:27Z</dcterms:modified>
  <dc:identifier>DAGMbq26iXs</dc:identifier>
</cp:coreProperties>
</file>