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20959-5932-410B-B9D4-27612D74E775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75B5A-2E27-4DB1-967B-BA0E039C5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622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20959-5932-410B-B9D4-27612D74E775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75B5A-2E27-4DB1-967B-BA0E039C5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62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20959-5932-410B-B9D4-27612D74E775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75B5A-2E27-4DB1-967B-BA0E039C5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108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20959-5932-410B-B9D4-27612D74E775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75B5A-2E27-4DB1-967B-BA0E039C5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548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20959-5932-410B-B9D4-27612D74E775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75B5A-2E27-4DB1-967B-BA0E039C5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56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20959-5932-410B-B9D4-27612D74E775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75B5A-2E27-4DB1-967B-BA0E039C5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401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20959-5932-410B-B9D4-27612D74E775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75B5A-2E27-4DB1-967B-BA0E039C5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134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20959-5932-410B-B9D4-27612D74E775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75B5A-2E27-4DB1-967B-BA0E039C5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952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20959-5932-410B-B9D4-27612D74E775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75B5A-2E27-4DB1-967B-BA0E039C5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044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20959-5932-410B-B9D4-27612D74E775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75B5A-2E27-4DB1-967B-BA0E039C5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155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20959-5932-410B-B9D4-27612D74E775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75B5A-2E27-4DB1-967B-BA0E039C5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136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620959-5932-410B-B9D4-27612D74E775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375B5A-2E27-4DB1-967B-BA0E039C5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9609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4000"/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6873" y="9260"/>
            <a:ext cx="5701048" cy="1131440"/>
          </a:xfrm>
        </p:spPr>
        <p:txBody>
          <a:bodyPr/>
          <a:lstStyle/>
          <a:p>
            <a:pPr algn="l"/>
            <a:r>
              <a:rPr lang="en-US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" panose="020B0502040204020203" pitchFamily="34" charset="0"/>
              </a:rPr>
              <a:t>INTRODUCTION</a:t>
            </a:r>
            <a:endParaRPr lang="en-US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hnschrift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64006" y="1748782"/>
            <a:ext cx="794184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bg1"/>
                </a:solidFill>
                <a:latin typeface="Bahnschrift" panose="020B0502040204020203" pitchFamily="34" charset="0"/>
              </a:rPr>
              <a:t>DB2 is a database product from IBM.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bg1"/>
                </a:solidFill>
                <a:latin typeface="Bahnschrift" panose="020B0502040204020203" pitchFamily="34" charset="0"/>
              </a:rPr>
              <a:t>It is a RDBMS which is used to analyze store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Bahnschrift" panose="020B0502040204020203" pitchFamily="34" charset="0"/>
              </a:rPr>
              <a:t>       and retrieve the data efficiently.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bg1"/>
                </a:solidFill>
                <a:latin typeface="Bahnschrift" panose="020B0502040204020203" pitchFamily="34" charset="0"/>
              </a:rPr>
              <a:t>It is extended with the support of object oriented features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Bahnschrift" panose="020B0502040204020203" pitchFamily="34" charset="0"/>
              </a:rPr>
              <a:t>       and non relational structure with XML.</a:t>
            </a:r>
            <a:endParaRPr lang="en-US" sz="2000" b="1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81968" y="4397984"/>
            <a:ext cx="649779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 smtClean="0">
                <a:solidFill>
                  <a:schemeClr val="bg1"/>
                </a:solidFill>
                <a:latin typeface="Bahnschrift" panose="020B0502040204020203" pitchFamily="34" charset="0"/>
              </a:rPr>
              <a:t>MongoDB</a:t>
            </a:r>
            <a:r>
              <a:rPr lang="en-US" b="1" dirty="0" smtClean="0">
                <a:solidFill>
                  <a:schemeClr val="bg1"/>
                </a:solidFill>
                <a:latin typeface="Bahnschrift" panose="020B0502040204020203" pitchFamily="34" charset="0"/>
              </a:rPr>
              <a:t> is a Document oriented NoSQL database used for high volume data storage.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bg1"/>
                </a:solidFill>
                <a:latin typeface="Bahnschrift" panose="020B0502040204020203" pitchFamily="34" charset="0"/>
              </a:rPr>
              <a:t>A record in </a:t>
            </a:r>
            <a:r>
              <a:rPr lang="en-US" b="1" dirty="0" err="1" smtClean="0">
                <a:solidFill>
                  <a:schemeClr val="bg1"/>
                </a:solidFill>
                <a:latin typeface="Bahnschrift" panose="020B0502040204020203" pitchFamily="34" charset="0"/>
              </a:rPr>
              <a:t>MongoDB</a:t>
            </a:r>
            <a:r>
              <a:rPr lang="en-US" b="1" dirty="0" smtClean="0">
                <a:solidFill>
                  <a:schemeClr val="bg1"/>
                </a:solidFill>
                <a:latin typeface="Bahnschrift" panose="020B0502040204020203" pitchFamily="34" charset="0"/>
              </a:rPr>
              <a:t> is a document, which is a data structure composed of field and value pairs.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 smtClean="0">
                <a:solidFill>
                  <a:schemeClr val="bg1"/>
                </a:solidFill>
                <a:latin typeface="Bahnschrift" panose="020B0502040204020203" pitchFamily="34" charset="0"/>
              </a:rPr>
              <a:t>MongoDB</a:t>
            </a:r>
            <a:r>
              <a:rPr lang="en-US" b="1" dirty="0" smtClean="0">
                <a:solidFill>
                  <a:schemeClr val="bg1"/>
                </a:solidFill>
                <a:latin typeface="Bahnschrift" panose="020B0502040204020203" pitchFamily="34" charset="0"/>
              </a:rPr>
              <a:t> documents are similar to java script object notation objects but use a variant called binary JSON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  <a:latin typeface="Bahnschrift" panose="020B0502040204020203" pitchFamily="34" charset="0"/>
              </a:rPr>
              <a:t>t</a:t>
            </a:r>
            <a:r>
              <a:rPr lang="en-US" b="1" dirty="0" smtClean="0">
                <a:solidFill>
                  <a:schemeClr val="bg1"/>
                </a:solidFill>
                <a:latin typeface="Bahnschrift" panose="020B0502040204020203" pitchFamily="34" charset="0"/>
              </a:rPr>
              <a:t>hat accommodates more </a:t>
            </a:r>
            <a:r>
              <a:rPr lang="en-US" b="1" dirty="0" err="1" smtClean="0">
                <a:solidFill>
                  <a:schemeClr val="bg1"/>
                </a:solidFill>
                <a:latin typeface="Bahnschrift" panose="020B0502040204020203" pitchFamily="34" charset="0"/>
              </a:rPr>
              <a:t>datatype</a:t>
            </a:r>
            <a:endParaRPr lang="en-US" b="1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pic>
        <p:nvPicPr>
          <p:cNvPr id="1028" name="Picture 4" descr="Image result for DB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708"/>
          <a:stretch/>
        </p:blipFill>
        <p:spPr bwMode="auto">
          <a:xfrm>
            <a:off x="1005589" y="1950342"/>
            <a:ext cx="1996311" cy="1023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Related imag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9767" y="4397984"/>
            <a:ext cx="3925583" cy="1059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9759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4000"/>
            <a:lum/>
          </a:blip>
          <a:srcRect/>
          <a:stretch>
            <a:fillRect t="-10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563" y="442399"/>
            <a:ext cx="6786093" cy="806852"/>
          </a:xfrm>
          <a:ln>
            <a:solidFill>
              <a:schemeClr val="tx1">
                <a:lumMod val="95000"/>
              </a:schemeClr>
            </a:solidFill>
          </a:ln>
          <a:effectLst/>
        </p:spPr>
        <p:txBody>
          <a:bodyPr>
            <a:normAutofit fontScale="90000"/>
          </a:bodyPr>
          <a:lstStyle/>
          <a:p>
            <a:r>
              <a:rPr lang="en-US" b="1" spc="50" dirty="0" smtClean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ahnschrift" panose="020B0502040204020203" pitchFamily="34" charset="0"/>
              </a:rPr>
              <a:t>How to export data from DB2</a:t>
            </a:r>
            <a:endParaRPr lang="en-US" b="1" spc="50" dirty="0">
              <a:ln w="0"/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Bahnschrift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653" y="1946052"/>
            <a:ext cx="10515600" cy="4351338"/>
          </a:xfrm>
        </p:spPr>
        <p:txBody>
          <a:bodyPr>
            <a:norm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Bahnschrift" panose="020B0502040204020203" pitchFamily="34" charset="0"/>
              </a:rPr>
              <a:t>Sign in the operating system as the DB2 database user.</a:t>
            </a:r>
          </a:p>
          <a:p>
            <a:r>
              <a:rPr lang="en-US" sz="2000" b="1" dirty="0">
                <a:solidFill>
                  <a:schemeClr val="bg1"/>
                </a:solidFill>
                <a:latin typeface="Bahnschrift" panose="020B0502040204020203" pitchFamily="34" charset="0"/>
              </a:rPr>
              <a:t>Create a new empty folder, which is used to store the data exported from the server database.</a:t>
            </a:r>
          </a:p>
          <a:p>
            <a:r>
              <a:rPr lang="en-US" sz="2000" b="1" dirty="0">
                <a:solidFill>
                  <a:schemeClr val="bg1"/>
                </a:solidFill>
                <a:latin typeface="Bahnschrift" panose="020B0502040204020203" pitchFamily="34" charset="0"/>
              </a:rPr>
              <a:t>Execute the db2cmd command in the Run to enter the command window. And use the cd command to enter the folder which is stores the data (namely the new folder).</a:t>
            </a:r>
          </a:p>
          <a:p>
            <a:r>
              <a:rPr lang="en-US" sz="2000" b="1" dirty="0">
                <a:solidFill>
                  <a:schemeClr val="bg1"/>
                </a:solidFill>
                <a:latin typeface="Bahnschrift" panose="020B0502040204020203" pitchFamily="34" charset="0"/>
              </a:rPr>
              <a:t>Execute </a:t>
            </a:r>
            <a:r>
              <a:rPr lang="en-US" sz="2000" b="1" dirty="0" smtClean="0">
                <a:solidFill>
                  <a:schemeClr val="bg1"/>
                </a:solidFill>
                <a:latin typeface="Bahnschrift" panose="020B0502040204020203" pitchFamily="34" charset="0"/>
              </a:rPr>
              <a:t>few commands </a:t>
            </a:r>
            <a:r>
              <a:rPr lang="en-US" sz="2000" b="1" dirty="0">
                <a:solidFill>
                  <a:schemeClr val="bg1"/>
                </a:solidFill>
                <a:latin typeface="Bahnschrift" panose="020B0502040204020203" pitchFamily="34" charset="0"/>
              </a:rPr>
              <a:t>and export the </a:t>
            </a:r>
            <a:r>
              <a:rPr lang="en-US" sz="2000" b="1" dirty="0" smtClean="0">
                <a:solidFill>
                  <a:schemeClr val="bg1"/>
                </a:solidFill>
                <a:latin typeface="Bahnschrift" panose="020B0502040204020203" pitchFamily="34" charset="0"/>
              </a:rPr>
              <a:t>statement</a:t>
            </a:r>
          </a:p>
          <a:p>
            <a:pPr algn="ctr">
              <a:buFont typeface="Wingdings" panose="05000000000000000000" pitchFamily="2" charset="2"/>
              <a:buChar char="§"/>
            </a:pPr>
            <a:r>
              <a:rPr lang="en-US" altLang="en-US" sz="2000" b="1" dirty="0">
                <a:solidFill>
                  <a:schemeClr val="accent2">
                    <a:lumMod val="50000"/>
                  </a:schemeClr>
                </a:solidFill>
                <a:latin typeface="Bahnschrift" panose="020B0502040204020203" pitchFamily="34" charset="0"/>
                <a:cs typeface="Times New Roman" panose="02020603050405020304" pitchFamily="18" charset="0"/>
              </a:rPr>
              <a:t>db2look -d </a:t>
            </a:r>
            <a:r>
              <a:rPr lang="en-US" altLang="en-US" sz="2000" b="1" dirty="0" err="1">
                <a:solidFill>
                  <a:schemeClr val="accent2">
                    <a:lumMod val="50000"/>
                  </a:schemeClr>
                </a:solidFill>
                <a:latin typeface="Bahnschrift" panose="020B0502040204020203" pitchFamily="34" charset="0"/>
                <a:cs typeface="Times New Roman" panose="02020603050405020304" pitchFamily="18" charset="0"/>
              </a:rPr>
              <a:t>dbname</a:t>
            </a:r>
            <a:r>
              <a:rPr lang="en-US" altLang="en-US" sz="2000" b="1" dirty="0">
                <a:solidFill>
                  <a:schemeClr val="accent2">
                    <a:lumMod val="50000"/>
                  </a:schemeClr>
                </a:solidFill>
                <a:latin typeface="Bahnschrift" panose="020B0502040204020203" pitchFamily="34" charset="0"/>
                <a:cs typeface="Times New Roman" panose="02020603050405020304" pitchFamily="18" charset="0"/>
              </a:rPr>
              <a:t> -e -c -o *.</a:t>
            </a:r>
            <a:r>
              <a:rPr lang="en-US" altLang="en-US" sz="2000" b="1" dirty="0" err="1">
                <a:solidFill>
                  <a:schemeClr val="accent2">
                    <a:lumMod val="50000"/>
                  </a:schemeClr>
                </a:solidFill>
                <a:latin typeface="Bahnschrift" panose="020B0502040204020203" pitchFamily="34" charset="0"/>
                <a:cs typeface="Times New Roman" panose="02020603050405020304" pitchFamily="18" charset="0"/>
              </a:rPr>
              <a:t>sql</a:t>
            </a:r>
            <a:r>
              <a:rPr lang="en-US" altLang="en-US" sz="2000" b="1" dirty="0">
                <a:solidFill>
                  <a:schemeClr val="accent2">
                    <a:lumMod val="50000"/>
                  </a:schemeClr>
                </a:solidFill>
                <a:latin typeface="Bahnschrift" panose="020B0502040204020203" pitchFamily="34" charset="0"/>
                <a:cs typeface="Times New Roman" panose="02020603050405020304" pitchFamily="18" charset="0"/>
              </a:rPr>
              <a:t> -</a:t>
            </a:r>
            <a:r>
              <a:rPr lang="en-US" altLang="en-US" sz="2000" b="1" dirty="0" err="1">
                <a:solidFill>
                  <a:schemeClr val="accent2">
                    <a:lumMod val="50000"/>
                  </a:schemeClr>
                </a:solidFill>
                <a:latin typeface="Bahnschrift" panose="020B0502040204020203" pitchFamily="34" charset="0"/>
                <a:cs typeface="Times New Roman" panose="02020603050405020304" pitchFamily="18" charset="0"/>
              </a:rPr>
              <a:t>i</a:t>
            </a:r>
            <a:r>
              <a:rPr lang="en-US" altLang="en-US" sz="2000" b="1" dirty="0">
                <a:solidFill>
                  <a:schemeClr val="accent2">
                    <a:lumMod val="50000"/>
                  </a:schemeClr>
                </a:solidFill>
                <a:latin typeface="Bahnschrift" panose="020B0502040204020203" pitchFamily="34" charset="0"/>
                <a:cs typeface="Times New Roman" panose="02020603050405020304" pitchFamily="18" charset="0"/>
              </a:rPr>
              <a:t> username -w password </a:t>
            </a:r>
            <a:endParaRPr lang="en-US" altLang="en-US" sz="2000" b="1" dirty="0">
              <a:solidFill>
                <a:schemeClr val="accent2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r>
              <a:rPr lang="en-US" sz="2000" b="1" dirty="0" smtClean="0">
                <a:solidFill>
                  <a:schemeClr val="bg1"/>
                </a:solidFill>
                <a:latin typeface="Bahnschrift" panose="020B0502040204020203" pitchFamily="34" charset="0"/>
              </a:rPr>
              <a:t>Execute </a:t>
            </a:r>
            <a:r>
              <a:rPr lang="en-US" sz="2000" b="1" dirty="0">
                <a:solidFill>
                  <a:schemeClr val="bg1"/>
                </a:solidFill>
                <a:latin typeface="Bahnschrift" panose="020B0502040204020203" pitchFamily="34" charset="0"/>
              </a:rPr>
              <a:t>the following command and export the data of data </a:t>
            </a:r>
            <a:r>
              <a:rPr lang="en-US" sz="2000" b="1" dirty="0" smtClean="0">
                <a:solidFill>
                  <a:schemeClr val="bg1"/>
                </a:solidFill>
                <a:latin typeface="Bahnschrift" panose="020B0502040204020203" pitchFamily="34" charset="0"/>
              </a:rPr>
              <a:t>table.</a:t>
            </a:r>
          </a:p>
          <a:p>
            <a:pPr algn="ctr">
              <a:buFont typeface="Wingdings" panose="05000000000000000000" pitchFamily="2" charset="2"/>
              <a:buChar char="§"/>
            </a:pPr>
            <a:r>
              <a:rPr lang="en-US" altLang="en-US" sz="2000" b="1" dirty="0">
                <a:solidFill>
                  <a:schemeClr val="accent2">
                    <a:lumMod val="50000"/>
                  </a:schemeClr>
                </a:solidFill>
                <a:latin typeface="Bahnschrift" panose="020B0502040204020203" pitchFamily="34" charset="0"/>
                <a:cs typeface="Times New Roman" panose="02020603050405020304" pitchFamily="18" charset="0"/>
              </a:rPr>
              <a:t>db2move </a:t>
            </a:r>
            <a:r>
              <a:rPr lang="en-US" altLang="en-US" sz="2000" b="1" dirty="0" err="1">
                <a:solidFill>
                  <a:schemeClr val="accent2">
                    <a:lumMod val="50000"/>
                  </a:schemeClr>
                </a:solidFill>
                <a:latin typeface="Bahnschrift" panose="020B0502040204020203" pitchFamily="34" charset="0"/>
                <a:cs typeface="Times New Roman" panose="02020603050405020304" pitchFamily="18" charset="0"/>
              </a:rPr>
              <a:t>dbname</a:t>
            </a:r>
            <a:r>
              <a:rPr lang="en-US" altLang="en-US" sz="2000" b="1" dirty="0">
                <a:solidFill>
                  <a:schemeClr val="accent2">
                    <a:lumMod val="50000"/>
                  </a:schemeClr>
                </a:solidFill>
                <a:latin typeface="Bahnschrift" panose="020B0502040204020203" pitchFamily="34" charset="0"/>
                <a:cs typeface="Times New Roman" panose="02020603050405020304" pitchFamily="18" charset="0"/>
              </a:rPr>
              <a:t> export&gt;*.log -u username -p password</a:t>
            </a:r>
            <a:r>
              <a:rPr lang="en-US" altLang="en-US" sz="2000" b="1" dirty="0">
                <a:solidFill>
                  <a:schemeClr val="accent2">
                    <a:lumMod val="50000"/>
                  </a:schemeClr>
                </a:solidFill>
                <a:latin typeface="Bahnschrift" panose="020B0502040204020203" pitchFamily="34" charset="0"/>
              </a:rPr>
              <a:t> </a:t>
            </a:r>
          </a:p>
          <a:p>
            <a:r>
              <a:rPr lang="en-US" sz="2000" b="1" dirty="0">
                <a:solidFill>
                  <a:schemeClr val="bg1"/>
                </a:solidFill>
                <a:latin typeface="Bahnschrift" panose="020B0502040204020203" pitchFamily="34" charset="0"/>
              </a:rPr>
              <a:t>After execute these commands, the data will be imported to the new folder.</a:t>
            </a:r>
            <a:endParaRPr lang="en-US" sz="2000" b="1" dirty="0" smtClean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endParaRPr lang="en-US" sz="2000" b="1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endParaRPr lang="en-US" sz="2000" b="1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762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4000"/>
            <a:lum/>
          </a:blip>
          <a:srcRect/>
          <a:stretch>
            <a:fillRect t="-10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b="1" dirty="0" smtClean="0">
                <a:ln/>
                <a:solidFill>
                  <a:schemeClr val="bg1"/>
                </a:solidFill>
                <a:latin typeface="Bahnschrift" panose="020B0502040204020203" pitchFamily="34" charset="0"/>
              </a:rPr>
              <a:t>How to import data to </a:t>
            </a:r>
            <a:r>
              <a:rPr lang="en-US" b="1" dirty="0" err="1" smtClean="0">
                <a:ln/>
                <a:solidFill>
                  <a:schemeClr val="bg1"/>
                </a:solidFill>
                <a:latin typeface="Bahnschrift" panose="020B0502040204020203" pitchFamily="34" charset="0"/>
              </a:rPr>
              <a:t>MongoDB</a:t>
            </a:r>
            <a:r>
              <a:rPr lang="en-US" b="1" dirty="0" smtClean="0">
                <a:ln/>
                <a:solidFill>
                  <a:schemeClr val="bg1"/>
                </a:solidFill>
                <a:latin typeface="Bahnschrift" panose="020B0502040204020203" pitchFamily="34" charset="0"/>
              </a:rPr>
              <a:t>  </a:t>
            </a:r>
            <a:endParaRPr lang="en-US" b="1" dirty="0">
              <a:ln/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269267"/>
          </a:xfrm>
        </p:spPr>
        <p:txBody>
          <a:bodyPr/>
          <a:lstStyle/>
          <a:p>
            <a:pPr lvl="1"/>
            <a:r>
              <a:rPr lang="en-US" b="1" dirty="0" smtClean="0">
                <a:solidFill>
                  <a:schemeClr val="bg1"/>
                </a:solidFill>
                <a:latin typeface="Bahnschrift" panose="020B0502040204020203" pitchFamily="34" charset="0"/>
              </a:rPr>
              <a:t>There are two ways to migrate data from DB2 to </a:t>
            </a:r>
            <a:r>
              <a:rPr lang="en-US" b="1" dirty="0" err="1" smtClean="0">
                <a:solidFill>
                  <a:schemeClr val="bg1"/>
                </a:solidFill>
                <a:latin typeface="Bahnschrift" panose="020B0502040204020203" pitchFamily="34" charset="0"/>
              </a:rPr>
              <a:t>mongoDB</a:t>
            </a:r>
            <a:endParaRPr lang="en-US" b="1" dirty="0" smtClean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lvl="3"/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  <a:latin typeface="Bahnschrift" panose="020B0502040204020203" pitchFamily="34" charset="0"/>
              </a:rPr>
              <a:t>DB2 to CSV then to </a:t>
            </a:r>
            <a:r>
              <a:rPr lang="en-US" b="1" dirty="0" err="1" smtClean="0">
                <a:solidFill>
                  <a:schemeClr val="accent2">
                    <a:lumMod val="50000"/>
                  </a:schemeClr>
                </a:solidFill>
                <a:latin typeface="Bahnschrift" panose="020B0502040204020203" pitchFamily="34" charset="0"/>
              </a:rPr>
              <a:t>MongoDB</a:t>
            </a:r>
            <a:endParaRPr lang="en-US" b="1" dirty="0" smtClean="0">
              <a:solidFill>
                <a:schemeClr val="accent2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lvl="3"/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  <a:latin typeface="Bahnschrift" panose="020B0502040204020203" pitchFamily="34" charset="0"/>
              </a:rPr>
              <a:t>DB2 to JSON then to </a:t>
            </a:r>
            <a:r>
              <a:rPr lang="en-US" b="1" dirty="0" err="1" smtClean="0">
                <a:solidFill>
                  <a:schemeClr val="accent2">
                    <a:lumMod val="50000"/>
                  </a:schemeClr>
                </a:solidFill>
                <a:latin typeface="Bahnschrift" panose="020B0502040204020203" pitchFamily="34" charset="0"/>
              </a:rPr>
              <a:t>MongoDB</a:t>
            </a:r>
            <a:endParaRPr lang="en-US" b="1" dirty="0" smtClean="0">
              <a:solidFill>
                <a:schemeClr val="accent2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marL="1371600" lvl="3" indent="0">
              <a:buNone/>
            </a:pP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16037" y="2886464"/>
            <a:ext cx="995992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bg1"/>
                </a:solidFill>
                <a:latin typeface="Bahnschrift" panose="020B0502040204020203" pitchFamily="34" charset="0"/>
              </a:rPr>
              <a:t>We are going to use DB2 to CSV then to </a:t>
            </a:r>
            <a:r>
              <a:rPr lang="en-US" sz="2400" b="1" dirty="0" err="1" smtClean="0">
                <a:solidFill>
                  <a:schemeClr val="bg1"/>
                </a:solidFill>
                <a:latin typeface="Bahnschrift" panose="020B0502040204020203" pitchFamily="34" charset="0"/>
              </a:rPr>
              <a:t>MongoDB</a:t>
            </a:r>
            <a:endParaRPr lang="en-US" sz="2400" b="1" dirty="0" smtClean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 err="1" smtClean="0">
                <a:solidFill>
                  <a:schemeClr val="bg1"/>
                </a:solidFill>
                <a:latin typeface="Bahnschrift" panose="020B0502040204020203" pitchFamily="34" charset="0"/>
              </a:rPr>
              <a:t>Mongoimport</a:t>
            </a:r>
            <a:r>
              <a:rPr lang="en-US" sz="2400" b="1" dirty="0" smtClean="0">
                <a:solidFill>
                  <a:schemeClr val="bg1"/>
                </a:solidFill>
                <a:latin typeface="Bahnschrift" panose="020B0502040204020203" pitchFamily="34" charset="0"/>
              </a:rPr>
              <a:t> is the command used to import data to </a:t>
            </a:r>
            <a:r>
              <a:rPr lang="en-US" sz="2400" b="1" dirty="0" err="1" smtClean="0">
                <a:solidFill>
                  <a:schemeClr val="bg1"/>
                </a:solidFill>
                <a:latin typeface="Bahnschrift" panose="020B0502040204020203" pitchFamily="34" charset="0"/>
              </a:rPr>
              <a:t>mongoDB</a:t>
            </a:r>
            <a:endParaRPr lang="en-US" sz="2400" b="1" dirty="0" smtClean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r>
              <a:rPr lang="en-US" sz="2400" dirty="0">
                <a:solidFill>
                  <a:srgbClr val="7030A0"/>
                </a:solidFill>
                <a:latin typeface="Bahnschrift" panose="020B0502040204020203" pitchFamily="34" charset="0"/>
              </a:rPr>
              <a:t> </a:t>
            </a:r>
            <a:r>
              <a:rPr lang="en-US" sz="2400" dirty="0" smtClean="0">
                <a:solidFill>
                  <a:srgbClr val="7030A0"/>
                </a:solidFill>
                <a:latin typeface="Bahnschrift" panose="020B0502040204020203" pitchFamily="34" charset="0"/>
              </a:rPr>
              <a:t>         </a:t>
            </a:r>
            <a:r>
              <a:rPr lang="en-US" sz="2400" b="1" dirty="0" err="1" smtClean="0">
                <a:solidFill>
                  <a:srgbClr val="7030A0"/>
                </a:solidFill>
                <a:latin typeface="Bahnschrift" panose="020B0502040204020203" pitchFamily="34" charset="0"/>
              </a:rPr>
              <a:t>mongoimport</a:t>
            </a:r>
            <a:r>
              <a:rPr lang="en-US" sz="2400" b="1" dirty="0" smtClean="0">
                <a:solidFill>
                  <a:srgbClr val="7030A0"/>
                </a:solidFill>
                <a:latin typeface="Bahnschrift" panose="020B0502040204020203" pitchFamily="34" charset="0"/>
              </a:rPr>
              <a:t> </a:t>
            </a:r>
            <a:r>
              <a:rPr lang="en-US" sz="2400" b="1" dirty="0">
                <a:solidFill>
                  <a:srgbClr val="7030A0"/>
                </a:solidFill>
                <a:latin typeface="Bahnschrift" panose="020B0502040204020203" pitchFamily="34" charset="0"/>
              </a:rPr>
              <a:t>--</a:t>
            </a:r>
            <a:r>
              <a:rPr lang="en-US" sz="2400" b="1" dirty="0" err="1">
                <a:solidFill>
                  <a:srgbClr val="7030A0"/>
                </a:solidFill>
                <a:latin typeface="Bahnschrift" panose="020B0502040204020203" pitchFamily="34" charset="0"/>
              </a:rPr>
              <a:t>db</a:t>
            </a:r>
            <a:r>
              <a:rPr lang="en-US" sz="2400" b="1" dirty="0">
                <a:solidFill>
                  <a:srgbClr val="7030A0"/>
                </a:solidFill>
                <a:latin typeface="Bahnschrift" panose="020B0502040204020203" pitchFamily="34" charset="0"/>
              </a:rPr>
              <a:t> </a:t>
            </a:r>
            <a:r>
              <a:rPr lang="en-US" sz="2400" b="1" dirty="0" smtClean="0">
                <a:solidFill>
                  <a:srgbClr val="7030A0"/>
                </a:solidFill>
                <a:latin typeface="Bahnschrift" panose="020B0502040204020203" pitchFamily="34" charset="0"/>
              </a:rPr>
              <a:t>&lt;</a:t>
            </a:r>
            <a:r>
              <a:rPr lang="en-US" sz="2400" b="1" dirty="0" err="1" smtClean="0">
                <a:solidFill>
                  <a:srgbClr val="7030A0"/>
                </a:solidFill>
                <a:latin typeface="Bahnschrift" panose="020B0502040204020203" pitchFamily="34" charset="0"/>
              </a:rPr>
              <a:t>database_name</a:t>
            </a:r>
            <a:r>
              <a:rPr lang="en-US" sz="2400" b="1" dirty="0" smtClean="0">
                <a:solidFill>
                  <a:srgbClr val="7030A0"/>
                </a:solidFill>
                <a:latin typeface="Bahnschrift" panose="020B0502040204020203" pitchFamily="34" charset="0"/>
              </a:rPr>
              <a:t>&gt;--</a:t>
            </a:r>
            <a:r>
              <a:rPr lang="en-US" sz="2400" b="1" dirty="0">
                <a:solidFill>
                  <a:srgbClr val="7030A0"/>
                </a:solidFill>
                <a:latin typeface="Bahnschrift" panose="020B0502040204020203" pitchFamily="34" charset="0"/>
              </a:rPr>
              <a:t>collection </a:t>
            </a:r>
            <a:r>
              <a:rPr lang="en-US" sz="2400" b="1" dirty="0" smtClean="0">
                <a:solidFill>
                  <a:srgbClr val="7030A0"/>
                </a:solidFill>
                <a:latin typeface="Bahnschrift" panose="020B0502040204020203" pitchFamily="34" charset="0"/>
              </a:rPr>
              <a:t>&lt;</a:t>
            </a:r>
            <a:r>
              <a:rPr lang="en-US" sz="2400" b="1" dirty="0" err="1" smtClean="0">
                <a:solidFill>
                  <a:srgbClr val="7030A0"/>
                </a:solidFill>
                <a:latin typeface="Bahnschrift" panose="020B0502040204020203" pitchFamily="34" charset="0"/>
              </a:rPr>
              <a:t>collection_name</a:t>
            </a:r>
            <a:r>
              <a:rPr lang="en-US" sz="2400" b="1" dirty="0" smtClean="0">
                <a:solidFill>
                  <a:srgbClr val="7030A0"/>
                </a:solidFill>
                <a:latin typeface="Bahnschrift" panose="020B0502040204020203" pitchFamily="34" charset="0"/>
              </a:rPr>
              <a:t>&gt; </a:t>
            </a:r>
          </a:p>
          <a:p>
            <a:r>
              <a:rPr lang="en-US" sz="2400" b="1" dirty="0">
                <a:solidFill>
                  <a:srgbClr val="7030A0"/>
                </a:solidFill>
                <a:latin typeface="Bahnschrift" panose="020B0502040204020203" pitchFamily="34" charset="0"/>
              </a:rPr>
              <a:t> </a:t>
            </a:r>
            <a:r>
              <a:rPr lang="en-US" sz="2400" b="1" dirty="0" smtClean="0">
                <a:solidFill>
                  <a:srgbClr val="7030A0"/>
                </a:solidFill>
                <a:latin typeface="Bahnschrift" panose="020B0502040204020203" pitchFamily="34" charset="0"/>
              </a:rPr>
              <a:t>         --</a:t>
            </a:r>
            <a:r>
              <a:rPr lang="en-US" sz="2400" b="1" dirty="0">
                <a:solidFill>
                  <a:srgbClr val="7030A0"/>
                </a:solidFill>
                <a:latin typeface="Bahnschrift" panose="020B0502040204020203" pitchFamily="34" charset="0"/>
              </a:rPr>
              <a:t>type csv --file </a:t>
            </a:r>
            <a:r>
              <a:rPr lang="en-US" sz="2400" b="1" dirty="0" smtClean="0">
                <a:solidFill>
                  <a:srgbClr val="7030A0"/>
                </a:solidFill>
                <a:latin typeface="Bahnschrift" panose="020B0502040204020203" pitchFamily="34" charset="0"/>
              </a:rPr>
              <a:t>&lt;address of the file&gt; </a:t>
            </a:r>
            <a:r>
              <a:rPr lang="en-US" sz="2400" b="1" dirty="0">
                <a:solidFill>
                  <a:srgbClr val="7030A0"/>
                </a:solidFill>
                <a:latin typeface="Bahnschrift" panose="020B0502040204020203" pitchFamily="34" charset="0"/>
              </a:rPr>
              <a:t>--</a:t>
            </a:r>
            <a:r>
              <a:rPr lang="en-US" sz="2400" b="1" dirty="0" err="1">
                <a:solidFill>
                  <a:srgbClr val="7030A0"/>
                </a:solidFill>
                <a:latin typeface="Bahnschrift" panose="020B0502040204020203" pitchFamily="34" charset="0"/>
              </a:rPr>
              <a:t>headerline</a:t>
            </a:r>
            <a:endParaRPr lang="en-US" sz="2400" b="1" dirty="0">
              <a:solidFill>
                <a:srgbClr val="7030A0"/>
              </a:solidFill>
              <a:latin typeface="Bahnschrif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Bahnschrift" panose="020B0502040204020203" pitchFamily="34" charset="0"/>
              </a:rPr>
              <a:t>You can import a CSV file by using --type csv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Bahnschrift" panose="020B0502040204020203" pitchFamily="34" charset="0"/>
              </a:rPr>
              <a:t>If the CSV file has a header row, use --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Bahnschrift" panose="020B0502040204020203" pitchFamily="34" charset="0"/>
              </a:rPr>
              <a:t>headerline</a:t>
            </a:r>
            <a:r>
              <a:rPr lang="en-US" altLang="en-US" b="1" dirty="0">
                <a:solidFill>
                  <a:schemeClr val="accent2">
                    <a:lumMod val="50000"/>
                  </a:schemeClr>
                </a:solidFill>
                <a:latin typeface="Bahnschrift" panose="020B0502040204020203" pitchFamily="34" charset="0"/>
              </a:rPr>
              <a:t>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Bahnschrift" panose="020B0502040204020203" pitchFamily="34" charset="0"/>
              </a:rPr>
              <a:t>to tell 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Bahnschrift" panose="020B0502040204020203" pitchFamily="34" charset="0"/>
              </a:rPr>
              <a:t>mongoimport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Bahnschrift" panose="020B0502040204020203" pitchFamily="34" charset="0"/>
              </a:rPr>
              <a:t> to use the first line to determine the name of the fields in the resulting document.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latin typeface="Bahnschrift" panose="020B0502040204020203" pitchFamily="34" charset="0"/>
            </a:endParaRPr>
          </a:p>
          <a:p>
            <a:endParaRPr lang="en-US" dirty="0">
              <a:solidFill>
                <a:schemeClr val="accent2">
                  <a:lumMod val="50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0" y="-123110"/>
            <a:ext cx="184731" cy="24622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005014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4000"/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41009" y="464234"/>
            <a:ext cx="82237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spc="50" dirty="0" smtClean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ahnschrift" panose="020B0502040204020203" pitchFamily="34" charset="0"/>
              </a:rPr>
              <a:t>HOW OUR TEAM IS GOING TO PROCEED</a:t>
            </a:r>
            <a:endParaRPr lang="en-US" sz="3600" b="1" spc="50" dirty="0">
              <a:ln w="0"/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Bahnschrift" panose="020B05020402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152872" y="4549676"/>
            <a:ext cx="711143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CONVERTING DATA FROM SQL TABLES TO CSV FILE FORMAT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USING MONGOIMPORT COMMAND.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WE SAVED IT IN ONE FOLDER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WE IMPORTED IT TO MONGOBD USING MONGO IMPORT COMMAND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WHERE THAT COMMAND CREATE THE COLLECTION AUTOMATICALLY AND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PUT DTAA INTO IT.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WE ARE USING COMMAND LINE BATCHSCRIPT.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WE CAN ONLY RUN THIS </a:t>
            </a:r>
            <a:r>
              <a:rPr lang="en-US" dirty="0" err="1" smtClean="0">
                <a:solidFill>
                  <a:schemeClr val="bg1"/>
                </a:solidFill>
              </a:rPr>
              <a:t>bs</a:t>
            </a:r>
            <a:r>
              <a:rPr lang="en-US" dirty="0" smtClean="0">
                <a:solidFill>
                  <a:schemeClr val="bg1"/>
                </a:solidFill>
              </a:rPr>
              <a:t> IN WINDOWS MACHINE ONLY.</a:t>
            </a:r>
          </a:p>
        </p:txBody>
      </p:sp>
    </p:spTree>
    <p:extLst>
      <p:ext uri="{BB962C8B-B14F-4D97-AF65-F5344CB8AC3E}">
        <p14:creationId xmlns:p14="http://schemas.microsoft.com/office/powerpoint/2010/main" val="3547756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1571</TotalTime>
  <Words>286</Words>
  <Application>Microsoft Office PowerPoint</Application>
  <PresentationFormat>Widescreen</PresentationFormat>
  <Paragraphs>39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Bahnschrift</vt:lpstr>
      <vt:lpstr>Calibri</vt:lpstr>
      <vt:lpstr>Calibri Light</vt:lpstr>
      <vt:lpstr>Times New Roman</vt:lpstr>
      <vt:lpstr>Wingdings</vt:lpstr>
      <vt:lpstr>Office Theme</vt:lpstr>
      <vt:lpstr>INTRODUCTION</vt:lpstr>
      <vt:lpstr>How to export data from DB2</vt:lpstr>
      <vt:lpstr>How to import data to MongoDB  </vt:lpstr>
      <vt:lpstr>PowerPoint Presentation</vt:lpstr>
    </vt:vector>
  </TitlesOfParts>
  <Company>Capgemini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Raj, Aatish</dc:creator>
  <cp:lastModifiedBy>Raj, Aatish</cp:lastModifiedBy>
  <cp:revision>14</cp:revision>
  <dcterms:created xsi:type="dcterms:W3CDTF">2019-09-12T09:44:18Z</dcterms:created>
  <dcterms:modified xsi:type="dcterms:W3CDTF">2019-09-13T11:55:29Z</dcterms:modified>
</cp:coreProperties>
</file>