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84" r:id="rId4"/>
  </p:sldMasterIdLst>
  <p:notesMasterIdLst>
    <p:notesMasterId r:id="rId27"/>
  </p:notesMasterIdLst>
  <p:handoutMasterIdLst>
    <p:handoutMasterId r:id="rId28"/>
  </p:handoutMasterIdLst>
  <p:sldIdLst>
    <p:sldId id="260" r:id="rId5"/>
    <p:sldId id="261" r:id="rId6"/>
    <p:sldId id="262" r:id="rId7"/>
    <p:sldId id="263" r:id="rId8"/>
    <p:sldId id="282" r:id="rId9"/>
    <p:sldId id="264" r:id="rId10"/>
    <p:sldId id="265" r:id="rId11"/>
    <p:sldId id="268" r:id="rId12"/>
    <p:sldId id="270" r:id="rId13"/>
    <p:sldId id="271" r:id="rId14"/>
    <p:sldId id="272" r:id="rId15"/>
    <p:sldId id="269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75" r:id="rId24"/>
    <p:sldId id="284" r:id="rId25"/>
    <p:sldId id="274" r:id="rId26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3B97C-3D47-4A9C-B4FE-993FCDC6B6CC}" v="9" dt="2025-06-08T08:33:16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707" autoAdjust="0"/>
  </p:normalViewPr>
  <p:slideViewPr>
    <p:cSldViewPr snapToGrid="0">
      <p:cViewPr varScale="1">
        <p:scale>
          <a:sx n="52" d="100"/>
          <a:sy n="52" d="100"/>
        </p:scale>
        <p:origin x="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Y" userId="946d28b950efb997" providerId="LiveId" clId="{79F3B97C-3D47-4A9C-B4FE-993FCDC6B6CC}"/>
    <pc:docChg chg="undo custSel addSld delSld modSld">
      <pc:chgData name="J Y" userId="946d28b950efb997" providerId="LiveId" clId="{79F3B97C-3D47-4A9C-B4FE-993FCDC6B6CC}" dt="2025-06-08T08:33:45.835" v="185" actId="12"/>
      <pc:docMkLst>
        <pc:docMk/>
      </pc:docMkLst>
      <pc:sldChg chg="modSp mod">
        <pc:chgData name="J Y" userId="946d28b950efb997" providerId="LiveId" clId="{79F3B97C-3D47-4A9C-B4FE-993FCDC6B6CC}" dt="2025-06-07T16:55:12.855" v="149" actId="20577"/>
        <pc:sldMkLst>
          <pc:docMk/>
          <pc:sldMk cId="485159704" sldId="269"/>
        </pc:sldMkLst>
        <pc:spChg chg="mod">
          <ac:chgData name="J Y" userId="946d28b950efb997" providerId="LiveId" clId="{79F3B97C-3D47-4A9C-B4FE-993FCDC6B6CC}" dt="2025-06-07T16:55:12.855" v="149" actId="20577"/>
          <ac:spMkLst>
            <pc:docMk/>
            <pc:sldMk cId="485159704" sldId="269"/>
            <ac:spMk id="5" creationId="{914D5D53-6BF4-EA00-D959-02E3278A2339}"/>
          </ac:spMkLst>
        </pc:spChg>
      </pc:sldChg>
      <pc:sldChg chg="modSp mod">
        <pc:chgData name="J Y" userId="946d28b950efb997" providerId="LiveId" clId="{79F3B97C-3D47-4A9C-B4FE-993FCDC6B6CC}" dt="2025-06-08T08:33:45.835" v="185" actId="12"/>
        <pc:sldMkLst>
          <pc:docMk/>
          <pc:sldMk cId="4096688545" sldId="275"/>
        </pc:sldMkLst>
        <pc:spChg chg="mod">
          <ac:chgData name="J Y" userId="946d28b950efb997" providerId="LiveId" clId="{79F3B97C-3D47-4A9C-B4FE-993FCDC6B6CC}" dt="2025-06-08T08:32:45.384" v="174" actId="20577"/>
          <ac:spMkLst>
            <pc:docMk/>
            <pc:sldMk cId="4096688545" sldId="275"/>
            <ac:spMk id="2" creationId="{D0CD9F87-870D-611B-119C-DBAAA23748BF}"/>
          </ac:spMkLst>
        </pc:spChg>
        <pc:spChg chg="mod">
          <ac:chgData name="J Y" userId="946d28b950efb997" providerId="LiveId" clId="{79F3B97C-3D47-4A9C-B4FE-993FCDC6B6CC}" dt="2025-06-08T08:33:45.835" v="185" actId="12"/>
          <ac:spMkLst>
            <pc:docMk/>
            <pc:sldMk cId="4096688545" sldId="275"/>
            <ac:spMk id="5" creationId="{C1706674-49DB-5C23-0584-FD124F0F2AAE}"/>
          </ac:spMkLst>
        </pc:spChg>
      </pc:sldChg>
      <pc:sldChg chg="addSp delSp modSp add mod">
        <pc:chgData name="J Y" userId="946d28b950efb997" providerId="LiveId" clId="{79F3B97C-3D47-4A9C-B4FE-993FCDC6B6CC}" dt="2025-06-07T16:40:04.650" v="96" actId="14100"/>
        <pc:sldMkLst>
          <pc:docMk/>
          <pc:sldMk cId="144096140" sldId="283"/>
        </pc:sldMkLst>
        <pc:spChg chg="mod">
          <ac:chgData name="J Y" userId="946d28b950efb997" providerId="LiveId" clId="{79F3B97C-3D47-4A9C-B4FE-993FCDC6B6CC}" dt="2025-06-07T16:31:52.857" v="37" actId="20577"/>
          <ac:spMkLst>
            <pc:docMk/>
            <pc:sldMk cId="144096140" sldId="283"/>
            <ac:spMk id="2" creationId="{4320E644-0143-5D02-B540-C2256ADD60A7}"/>
          </ac:spMkLst>
        </pc:spChg>
        <pc:spChg chg="del mod">
          <ac:chgData name="J Y" userId="946d28b950efb997" providerId="LiveId" clId="{79F3B97C-3D47-4A9C-B4FE-993FCDC6B6CC}" dt="2025-06-07T16:37:09.317" v="39" actId="931"/>
          <ac:spMkLst>
            <pc:docMk/>
            <pc:sldMk cId="144096140" sldId="283"/>
            <ac:spMk id="5" creationId="{56E96455-FDB6-D532-5410-A7D3D6D1325F}"/>
          </ac:spMkLst>
        </pc:spChg>
        <pc:spChg chg="add mod">
          <ac:chgData name="J Y" userId="946d28b950efb997" providerId="LiveId" clId="{79F3B97C-3D47-4A9C-B4FE-993FCDC6B6CC}" dt="2025-06-07T16:39:53.707" v="94" actId="1076"/>
          <ac:spMkLst>
            <pc:docMk/>
            <pc:sldMk cId="144096140" sldId="283"/>
            <ac:spMk id="9" creationId="{BD72F033-0E08-9989-A8BF-21AD4231C5B1}"/>
          </ac:spMkLst>
        </pc:spChg>
        <pc:picChg chg="add mod">
          <ac:chgData name="J Y" userId="946d28b950efb997" providerId="LiveId" clId="{79F3B97C-3D47-4A9C-B4FE-993FCDC6B6CC}" dt="2025-06-07T16:37:25.118" v="46" actId="1076"/>
          <ac:picMkLst>
            <pc:docMk/>
            <pc:sldMk cId="144096140" sldId="283"/>
            <ac:picMk id="4" creationId="{2A0665EB-A380-103D-7FEF-47C18EDF7B4B}"/>
          </ac:picMkLst>
        </pc:picChg>
        <pc:picChg chg="add del">
          <ac:chgData name="J Y" userId="946d28b950efb997" providerId="LiveId" clId="{79F3B97C-3D47-4A9C-B4FE-993FCDC6B6CC}" dt="2025-06-07T16:37:54.608" v="50" actId="478"/>
          <ac:picMkLst>
            <pc:docMk/>
            <pc:sldMk cId="144096140" sldId="283"/>
            <ac:picMk id="6" creationId="{3D47366B-3FDF-5C29-7A19-14DC53C2EA66}"/>
          </ac:picMkLst>
        </pc:picChg>
        <pc:picChg chg="add mod">
          <ac:chgData name="J Y" userId="946d28b950efb997" providerId="LiveId" clId="{79F3B97C-3D47-4A9C-B4FE-993FCDC6B6CC}" dt="2025-06-07T16:40:04.650" v="96" actId="14100"/>
          <ac:picMkLst>
            <pc:docMk/>
            <pc:sldMk cId="144096140" sldId="283"/>
            <ac:picMk id="8" creationId="{43719A6C-C6F3-24B5-F020-6CCE8CCBB4D9}"/>
          </ac:picMkLst>
        </pc:picChg>
      </pc:sldChg>
      <pc:sldChg chg="add del">
        <pc:chgData name="J Y" userId="946d28b950efb997" providerId="LiveId" clId="{79F3B97C-3D47-4A9C-B4FE-993FCDC6B6CC}" dt="2025-06-07T16:37:45.976" v="48" actId="2696"/>
        <pc:sldMkLst>
          <pc:docMk/>
          <pc:sldMk cId="781619161" sldId="284"/>
        </pc:sldMkLst>
      </pc:sldChg>
      <pc:sldChg chg="add">
        <pc:chgData name="J Y" userId="946d28b950efb997" providerId="LiveId" clId="{79F3B97C-3D47-4A9C-B4FE-993FCDC6B6CC}" dt="2025-06-08T08:32:28.665" v="150"/>
        <pc:sldMkLst>
          <pc:docMk/>
          <pc:sldMk cId="2811859449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143000"/>
            <a:ext cx="457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1143000"/>
            <a:ext cx="4572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2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1143000"/>
            <a:ext cx="4572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5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6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92611"/>
            <a:ext cx="11724640" cy="765352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1058851"/>
            <a:ext cx="9966960" cy="351129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4643562"/>
            <a:ext cx="8767860" cy="166579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3" y="448056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14400"/>
            <a:ext cx="2324100" cy="6492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914400"/>
            <a:ext cx="7429500" cy="6492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408289"/>
            <a:ext cx="9966960" cy="351129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985424"/>
            <a:ext cx="8769096" cy="16365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824489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468879"/>
            <a:ext cx="4754880" cy="482803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468880"/>
            <a:ext cx="4754880" cy="482803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401813"/>
            <a:ext cx="4754880" cy="93268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3265779"/>
            <a:ext cx="4754880" cy="40599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2398839"/>
            <a:ext cx="4754880" cy="93268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3263186"/>
            <a:ext cx="4754880" cy="40599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16736"/>
            <a:ext cx="3931920" cy="208483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316736"/>
            <a:ext cx="5212080" cy="55961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401568"/>
            <a:ext cx="3931920" cy="3621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16736"/>
            <a:ext cx="3931920" cy="208483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283816"/>
            <a:ext cx="6099048" cy="576072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401568"/>
            <a:ext cx="3931920" cy="34564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92611"/>
            <a:ext cx="11724640" cy="76535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731520"/>
            <a:ext cx="9875520" cy="162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3" y="2468880"/>
            <a:ext cx="9872871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7468594"/>
            <a:ext cx="2329074" cy="438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7468594"/>
            <a:ext cx="4717774" cy="438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3" y="7468594"/>
            <a:ext cx="1706217" cy="438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F13F7C6573639C87/Desktop/Student%20performance%20project/student%20math.cs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1016942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12" y="701034"/>
            <a:ext cx="9800772" cy="51544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 Project Presentation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Prediction Using Machine Learning</a:t>
            </a:r>
            <a:b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05E95B-8B84-43B9-EADC-7E6EBDD8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816" y="1345875"/>
            <a:ext cx="9495972" cy="2213615"/>
          </a:xfrm>
        </p:spPr>
        <p:txBody>
          <a:bodyPr>
            <a:noAutofit/>
          </a:bodyPr>
          <a:lstStyle/>
          <a:p>
            <a:pPr algn="ctr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G.SaiRam						(23RS5A0506)</a:t>
            </a:r>
          </a:p>
          <a:p>
            <a:pPr marL="45720" indent="0" algn="ctr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D.Saikumar						(23RS5A0505)</a:t>
            </a:r>
          </a:p>
          <a:p>
            <a:pPr marL="45720" indent="0" algn="ctr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E.Vishnuvardhan						(22RS1A0519)</a:t>
            </a:r>
          </a:p>
          <a:p>
            <a:pPr marL="45720" indent="0" algn="ctr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D.Srija							(22RS1A0518)</a:t>
            </a:r>
          </a:p>
          <a:p>
            <a:pPr marL="45720" indent="0" algn="ctr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Y.Jyoshika						(22RS1A0524)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2A9A0-1574-BEFE-7B7B-11793425176C}"/>
              </a:ext>
            </a:extLst>
          </p:cNvPr>
          <p:cNvSpPr txBox="1"/>
          <p:nvPr/>
        </p:nvSpPr>
        <p:spPr>
          <a:xfrm>
            <a:off x="1702030" y="4195506"/>
            <a:ext cx="8205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Dr.T.Venugopal Prinicipal of CSE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Co-Ordinator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G.Sravan Kumar Professor &amp; Head of CSE</a:t>
            </a:r>
          </a:p>
        </p:txBody>
      </p:sp>
      <p:pic>
        <p:nvPicPr>
          <p:cNvPr id="8" name="Picture 2" descr="Jawaharlal Nehru Technological University, Hyderabad - Wikipedia">
            <a:extLst>
              <a:ext uri="{FF2B5EF4-FFF2-40B4-BE49-F238E27FC236}">
                <a16:creationId xmlns:a16="http://schemas.microsoft.com/office/drawing/2014/main" id="{56A7792D-79D2-1316-79D9-B777E02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58" y="5467537"/>
            <a:ext cx="1393372" cy="135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6E3D5E-3C8D-8C84-DB18-92C52831DBBF}"/>
              </a:ext>
            </a:extLst>
          </p:cNvPr>
          <p:cNvSpPr txBox="1"/>
          <p:nvPr/>
        </p:nvSpPr>
        <p:spPr>
          <a:xfrm>
            <a:off x="2019161" y="6767865"/>
            <a:ext cx="7888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Technological University Hyderabad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College of  Engineering Rajanna Sircilla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1C327-9C81-7A77-F695-A99155B47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A8DB-BE39-1D91-A8A4-AE006D76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D3F8F1-66AA-C97C-F738-18FEEA83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Notebook, Google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Scikit-learn (Machine Learning)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Pandas (Data Processing)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NumPy (Numerical Computing)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Matplotlib &amp; Seaborn (Data Visualization)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Windows, Linux, or macOS 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5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D875B-14F0-E736-6033-1F45BED1E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5E81-4380-A6F0-3BCB-5B47E9D1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91" y="944316"/>
            <a:ext cx="9875520" cy="89559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0E7B9D-40E9-8912-6713-53224230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545" y="2111992"/>
            <a:ext cx="9872871" cy="626432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Encoding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Interpretation </a:t>
            </a:r>
          </a:p>
        </p:txBody>
      </p:sp>
    </p:spTree>
    <p:extLst>
      <p:ext uri="{BB962C8B-B14F-4D97-AF65-F5344CB8AC3E}">
        <p14:creationId xmlns:p14="http://schemas.microsoft.com/office/powerpoint/2010/main" val="273261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C693B-8FF9-DE26-0605-DEE6FF59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669A-CECB-F40A-40E3-D0412FE5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4D5D53-6BF4-EA00-D959-02E3278A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6" y="2287027"/>
            <a:ext cx="9989454" cy="4830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academic data from multiple institutions.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(Independent Variables)Included: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Demographics: School, gender, age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Family Background: Parental education, job status, family support.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Academic Details: Study time, past failures, attendance records.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Behavioral Aspects: Participation in extracurricular activities, internet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access, health status.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Shape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395 rows and 33 columns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(dependent Variables): Final Grade (G3).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URL: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hyperlink"/>
              </a:rPr>
              <a:t>https://www.kaggle.com/datasets/janiobachmann/math-students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5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7BFEB-9E41-C0A2-17D0-B12A3815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" y="1183943"/>
            <a:ext cx="11627893" cy="6455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73238-15F4-9CA7-203C-0F641A2A85EA}"/>
              </a:ext>
            </a:extLst>
          </p:cNvPr>
          <p:cNvSpPr txBox="1"/>
          <p:nvPr/>
        </p:nvSpPr>
        <p:spPr>
          <a:xfrm>
            <a:off x="464024" y="719919"/>
            <a:ext cx="481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Csv File</a:t>
            </a:r>
          </a:p>
        </p:txBody>
      </p:sp>
    </p:spTree>
    <p:extLst>
      <p:ext uri="{BB962C8B-B14F-4D97-AF65-F5344CB8AC3E}">
        <p14:creationId xmlns:p14="http://schemas.microsoft.com/office/powerpoint/2010/main" val="246865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3E685-29A6-0669-2AB4-B4A93E96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B616-C103-849B-9183-188971FA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91" y="944316"/>
            <a:ext cx="9875520" cy="89559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0A38F3-94F1-1717-DF24-BB5517F0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418" y="2107783"/>
            <a:ext cx="9872871" cy="62643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Categorical Variables: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text-based categories (e.g., gender, school) into numerical format using Label Encoding.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Missing values are eliminated, ensuring the data is clean and  ready for processing.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Feature-Target Separation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Separated independent variables (features) from the dependent variable (G3 - student performance).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 the dataset into an 80:20 ratio for training and testing, respectively. Ensuring model learns effectively and is evaluated on unseen data .</a:t>
            </a:r>
          </a:p>
          <a:p>
            <a:pPr marL="45720" indent="0" algn="r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1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0AC26-AEB4-8F9D-A377-157AAD2F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EBF9-3F2A-A00E-D1FF-D7D9C42A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91" y="944316"/>
            <a:ext cx="9875520" cy="89559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Encoding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DEBFD-7959-520A-CAF8-BE501FD8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545" y="2111992"/>
            <a:ext cx="9872871" cy="62643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is used to convert non-numeric categorical attributes into numerical format.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Features are checked for relevance by examining the relationship between encoded data and target. 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this analysis, all features are used as an input for our model,</a:t>
            </a:r>
          </a:p>
        </p:txBody>
      </p:sp>
    </p:spTree>
    <p:extLst>
      <p:ext uri="{BB962C8B-B14F-4D97-AF65-F5344CB8AC3E}">
        <p14:creationId xmlns:p14="http://schemas.microsoft.com/office/powerpoint/2010/main" val="203360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17F30-29BB-8390-FF09-6D94D3B18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519-0692-5FCC-C12A-5E50E96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91" y="944316"/>
            <a:ext cx="9875520" cy="89559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13F8C-2E3E-FFE8-16CF-E421CDCA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482" y="1839909"/>
            <a:ext cx="9872871" cy="626432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Identifies linear relationships between input features and final grade (G3).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Captures complex, non-linear interactions using an ensemble of decision trees.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trained on 80% of the data (training set).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to enhance prediction accuracy and reduce overfitting.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students' final performance (G3) using academic and demographic features.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8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29CB8-6E56-8AF3-0577-8B0569FA9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2713-5449-5DDE-E24B-3BA2D6AE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91" y="944316"/>
            <a:ext cx="9875520" cy="89559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DCA817-9C93-39BB-2AA5-B2E1DAAE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081" y="1965279"/>
            <a:ext cx="9872871" cy="626432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average prediction error.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difference between predicted and actual values</a:t>
            </a:r>
            <a:r>
              <a:rPr lang="en-US" sz="2000" dirty="0"/>
              <a:t>.)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Penalizes larger errors more heavily by squaring them. (</a:t>
            </a:r>
            <a:r>
              <a:rPr lang="en-US" sz="2000" dirty="0"/>
              <a:t>The average of squared differences between predictions and actual values)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 Score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Indicates how well the model explains variance in student performance (G3).(higher the better)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evaluated on the 20% test set to assess generalization performance.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outperformed Linear Regression on all metrics, showing better capability in handling complex patterns in educational data.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8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C1BB5-8BC8-5959-119F-394EF0CC9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EF70-261F-4E95-A7E7-2CB390E3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91" y="944316"/>
            <a:ext cx="9875520" cy="89559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Interpretation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438454-46D7-BE2A-EB2C-D34798CAC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281" y="1635125"/>
            <a:ext cx="8700900" cy="6264275"/>
          </a:xfrm>
        </p:spPr>
      </p:pic>
    </p:spTree>
    <p:extLst>
      <p:ext uri="{BB962C8B-B14F-4D97-AF65-F5344CB8AC3E}">
        <p14:creationId xmlns:p14="http://schemas.microsoft.com/office/powerpoint/2010/main" val="68738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41D1F-FBBF-C55B-C14F-BF1C8166D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644-0143-5D02-B540-C2256ADD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Prediction	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A0665EB-A380-103D-7FEF-47C18EDF7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3767" y="2073147"/>
            <a:ext cx="5210759" cy="5402691"/>
          </a:xfrm>
        </p:spPr>
      </p:pic>
      <p:pic>
        <p:nvPicPr>
          <p:cNvPr id="8" name="Picture 7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43719A6C-C6F3-24B5-F020-6CCE8CCBB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700" y="3178645"/>
            <a:ext cx="5029186" cy="1183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2F033-0E08-9989-A8BF-21AD4231C5B1}"/>
              </a:ext>
            </a:extLst>
          </p:cNvPr>
          <p:cNvSpPr txBox="1"/>
          <p:nvPr/>
        </p:nvSpPr>
        <p:spPr>
          <a:xfrm>
            <a:off x="6577700" y="2496065"/>
            <a:ext cx="407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Manual Prediction Result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63AAC-3C6F-546C-2837-8E77737D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is affected by multiple factors (attendance, study time, socio-economic background).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evaluation methods rely on exams, assignments, and teacher feedback, which may not be sufficient for early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Lack of a predictive approach results in late interventions, reducing the chances of improvement.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data-driven system can predict student success and suggest timely corrective measures.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7D905B-8B91-69B4-36B1-A20DF55F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84" y="610764"/>
            <a:ext cx="9875520" cy="194955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0DC0-37E9-6210-1363-466A673DF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9F87-870D-611B-119C-DBAAA237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706674-49DB-5C23-0584-FD124F0F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E. Alhazmi and A.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Sheneamer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“Early Predicting of Students’ Performance in Higher Education,” IEEE Access, vol. 11, pp. 27579–27591, 2023. [Online]. Available: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https://ieeexplore.ieee.org/document/10169421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Q. Hu and H. Rangwala, “Academic Performance Estimation with Attention-based Graph Convolutional Networks,”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preprint, arXiv:2001.00632, 2019. [Online]. Available: https://arxiv.org/abs/2001.00632 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Garg and R. Verma, “Prediction of Student Performance Using Machine Learning Techniques,” 2022 7th International Conference on Communication and Electronics Systems (ICCES), pp. 872–877, 2022. [Online]. Available: https://ieeexplore.ieee.org/document/9874521 </a:t>
            </a:r>
          </a:p>
        </p:txBody>
      </p:sp>
    </p:spTree>
    <p:extLst>
      <p:ext uri="{BB962C8B-B14F-4D97-AF65-F5344CB8AC3E}">
        <p14:creationId xmlns:p14="http://schemas.microsoft.com/office/powerpoint/2010/main" val="409668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D84A5-1EDC-2B41-55A7-DEB6979D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D6BE-F38C-53EB-2E71-5F700BAC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026229-977B-42A1-7356-337D352B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Predictive analytics can help educators identify struggling students early.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Machine learning models offer deeper insights into academic performance trends.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The system enables data-driven decision-making for improving student success rates.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Future enhancements include integrating real-time feedback from teachers and parents.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5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4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F154E9-03BA-3292-7C15-24034A180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EAF2-332F-C6ED-49A1-A86C84BD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754" y="3436620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THANK YOU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7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World Example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AA640-15ED-E2DE-0354-31B54CD6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&amp; Schools: Use predictive analytics to identify students at risk of failing and provide extra support.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Platforms: Platforms like Coursera and Udemy analyze student engagement to suggest personalized courses.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Initiatives: Some countries use predictive models to allocate educational resources effectively.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				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08402-EFB9-C02C-CBC4-66797D1E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Education is essential for societal progress, but ensuring student success remains a challenge.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technology, machine learning can analyze vast amounts of student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predictive model can offer insights into student behavior, performance, and areas requiring improvement.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leveraging AI to enhance academic success rates.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38169-5F73-AE9B-A1C3-15EF046EF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644-1F22-35BE-D5AA-62F843A7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7864B-B90B-A262-9084-E1A433F1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149904"/>
            <a:ext cx="9872871" cy="48463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 – Sharma et al.: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 Comparative Analysis of Tree-Based Models for Student Performance Prediction." Found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slightly outperformed Random Forest, emphasizing feature selection.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– Banerjee et al.: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"Hybrid Stacking for Academic Performance Forecasting." Achieved R² of 0.91 with a stacked ensemble model, showing superior generalization.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 – Prasad et al.: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hybrid ensemble system for Indian college students. Achieved over 89% accuracy combining multiple tree-based algorithms.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– Nandhini &amp; Deepa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Conducted a comparative analysis of deep learning vs. traditional ML models. Random Forest remained competitive on smaller, structured educational datasets.</a:t>
            </a:r>
          </a:p>
        </p:txBody>
      </p:sp>
    </p:spTree>
    <p:extLst>
      <p:ext uri="{BB962C8B-B14F-4D97-AF65-F5344CB8AC3E}">
        <p14:creationId xmlns:p14="http://schemas.microsoft.com/office/powerpoint/2010/main" val="138082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C5990-BE83-9BDF-ECBC-344044E1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develops a machine learning model to predict student performance.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considers multiple attributes such as: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Attendance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Study time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Socio-economic factors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Parental education 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system will help educators identify at-risk students early and take corrective actions.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2C9D89-CC8D-A3E2-BB39-5C10B7D9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student performance evaluation methods include: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Periodic tests and assignments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Teacher feedback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Parent-teacher meetings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the current system: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No early warning mechanism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Intervention is often delayed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Difficult to analyze multiple factors influencing performance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8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F165-37D4-8E4C-7620-1E241AEF4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C74B-51CE-8114-52FE-0B37453A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5E0CC-7CE1-38D2-3487-048F557F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Predicts student performance based on historical and real-time data.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Identifies key influencing factors.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Generates early warning signals for struggling students.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Helps in designing personalized study plans.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Timely interventions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Data-driven decision-making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Improved student success rates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5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1B46-6BB9-8C18-211D-509409BF7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5104-3B88-2F83-19C1-7741DB3C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930667"/>
            <a:ext cx="9875520" cy="135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	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8FDAA-FB19-76AC-8E29-FE5AC136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Core i5 or higher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8GB or higher (Recommended: 16GB for larger datasets)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Storage: Minimum 256GB SSD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7829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294</TotalTime>
  <Words>1357</Words>
  <Application>Microsoft Office PowerPoint</Application>
  <PresentationFormat>Custom</PresentationFormat>
  <Paragraphs>138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Corbel</vt:lpstr>
      <vt:lpstr>Courier New</vt:lpstr>
      <vt:lpstr>Times New Roman</vt:lpstr>
      <vt:lpstr>Wingdings</vt:lpstr>
      <vt:lpstr>Basis</vt:lpstr>
      <vt:lpstr>A Mini Project Presentation on Student Performance Prediction Using Machine Learning by</vt:lpstr>
      <vt:lpstr>Problem Statement</vt:lpstr>
      <vt:lpstr>Real World Example</vt:lpstr>
      <vt:lpstr>Introduction      </vt:lpstr>
      <vt:lpstr>Literature Review</vt:lpstr>
      <vt:lpstr>Abstract</vt:lpstr>
      <vt:lpstr>Existing System</vt:lpstr>
      <vt:lpstr>Proposed System</vt:lpstr>
      <vt:lpstr>Hardware Requirement </vt:lpstr>
      <vt:lpstr>Software Requirements</vt:lpstr>
      <vt:lpstr>Methodology</vt:lpstr>
      <vt:lpstr>Dataset Description</vt:lpstr>
      <vt:lpstr>PowerPoint Presentation</vt:lpstr>
      <vt:lpstr>Data Preprocessing </vt:lpstr>
      <vt:lpstr>Feature Selection and Encoding  </vt:lpstr>
      <vt:lpstr>Model Building </vt:lpstr>
      <vt:lpstr>Model Evaluation </vt:lpstr>
      <vt:lpstr>Visualization and Interpretation</vt:lpstr>
      <vt:lpstr>Manual Prediction </vt:lpstr>
      <vt:lpstr>References</vt:lpstr>
      <vt:lpstr>Conclusion</vt:lpstr>
      <vt:lpstr>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Mini Project Presentation on Student Performance Prediction Using Machine Learning by</dc:title>
  <dc:creator>Saikumar Duddeda</dc:creator>
  <cp:lastModifiedBy>J Y</cp:lastModifiedBy>
  <cp:revision>3</cp:revision>
  <dcterms:created xsi:type="dcterms:W3CDTF">2025-04-08T16:39:12Z</dcterms:created>
  <dcterms:modified xsi:type="dcterms:W3CDTF">2025-06-08T08:33:46Z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