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56200"/>
  <p:notesSz cx="9144000" cy="5156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84" y="1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9940" y="502107"/>
            <a:ext cx="8364118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7472"/>
            <a:ext cx="6400800" cy="128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5926"/>
            <a:ext cx="3977640" cy="3403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5926"/>
            <a:ext cx="3977640" cy="34030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4504" y="67056"/>
            <a:ext cx="347472" cy="356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5933" y="199720"/>
            <a:ext cx="6152133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3570" y="1486357"/>
            <a:ext cx="8296859" cy="2160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95266"/>
            <a:ext cx="2926080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95266"/>
            <a:ext cx="2103120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95266"/>
            <a:ext cx="2103120" cy="257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</a:t>
            </a:r>
            <a:r>
              <a:rPr spc="-145" dirty="0"/>
              <a:t>a</a:t>
            </a:r>
            <a:r>
              <a:rPr spc="-155" dirty="0"/>
              <a:t>p</a:t>
            </a:r>
            <a:r>
              <a:rPr spc="-140" dirty="0"/>
              <a:t>st</a:t>
            </a:r>
            <a:r>
              <a:rPr spc="-150" dirty="0"/>
              <a:t>o</a:t>
            </a:r>
            <a:r>
              <a:rPr spc="-140" dirty="0"/>
              <a:t>n</a:t>
            </a:r>
            <a:r>
              <a:rPr dirty="0"/>
              <a:t>e</a:t>
            </a:r>
            <a:r>
              <a:rPr spc="-440" dirty="0"/>
              <a:t> </a:t>
            </a:r>
            <a:r>
              <a:rPr spc="-204" dirty="0"/>
              <a:t>P</a:t>
            </a:r>
            <a:r>
              <a:rPr spc="-195" dirty="0"/>
              <a:t>r</a:t>
            </a:r>
            <a:r>
              <a:rPr spc="-200" dirty="0"/>
              <a:t>o</a:t>
            </a:r>
            <a:r>
              <a:rPr spc="-180" dirty="0"/>
              <a:t>j</a:t>
            </a:r>
            <a:r>
              <a:rPr spc="-200" dirty="0"/>
              <a:t>e</a:t>
            </a:r>
            <a:r>
              <a:rPr spc="-195" dirty="0"/>
              <a:t>c</a:t>
            </a:r>
            <a:r>
              <a:rPr dirty="0"/>
              <a:t>t</a:t>
            </a:r>
            <a:r>
              <a:rPr spc="-204" dirty="0"/>
              <a:t> </a:t>
            </a:r>
            <a:r>
              <a:rPr dirty="0"/>
              <a:t>-</a:t>
            </a:r>
            <a:r>
              <a:rPr spc="-695" dirty="0"/>
              <a:t> </a:t>
            </a:r>
            <a:r>
              <a:rPr spc="-1025" dirty="0"/>
              <a:t>I</a:t>
            </a:r>
            <a:r>
              <a:rPr dirty="0"/>
              <a:t>V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3570" y="1486357"/>
            <a:ext cx="8296859" cy="26988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195" algn="ctr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B</a:t>
            </a:r>
            <a:r>
              <a:rPr spc="-50" dirty="0"/>
              <a:t>OO</a:t>
            </a:r>
            <a:r>
              <a:rPr dirty="0"/>
              <a:t>K</a:t>
            </a:r>
            <a:r>
              <a:rPr spc="-225" dirty="0"/>
              <a:t> </a:t>
            </a:r>
            <a:r>
              <a:rPr spc="-150" dirty="0"/>
              <a:t>R</a:t>
            </a:r>
            <a:r>
              <a:rPr spc="-145" dirty="0"/>
              <a:t>E</a:t>
            </a:r>
            <a:r>
              <a:rPr spc="-140" dirty="0"/>
              <a:t>C</a:t>
            </a:r>
            <a:r>
              <a:rPr spc="-145" dirty="0"/>
              <a:t>O</a:t>
            </a:r>
            <a:r>
              <a:rPr spc="-155" dirty="0"/>
              <a:t>MM</a:t>
            </a:r>
            <a:r>
              <a:rPr spc="-145" dirty="0"/>
              <a:t>E</a:t>
            </a:r>
            <a:r>
              <a:rPr spc="-135" dirty="0"/>
              <a:t>N</a:t>
            </a:r>
            <a:r>
              <a:rPr spc="-150" dirty="0"/>
              <a:t>D</a:t>
            </a:r>
            <a:r>
              <a:rPr spc="-155" dirty="0"/>
              <a:t>A</a:t>
            </a:r>
            <a:r>
              <a:rPr spc="-140" dirty="0"/>
              <a:t>TI</a:t>
            </a:r>
            <a:r>
              <a:rPr spc="-145" dirty="0"/>
              <a:t>O</a:t>
            </a:r>
            <a:r>
              <a:rPr spc="5" dirty="0"/>
              <a:t>N</a:t>
            </a:r>
            <a:r>
              <a:rPr spc="-285" dirty="0"/>
              <a:t> </a:t>
            </a:r>
            <a:r>
              <a:rPr spc="-114" dirty="0"/>
              <a:t>S</a:t>
            </a:r>
            <a:r>
              <a:rPr spc="-110" dirty="0"/>
              <a:t>Y</a:t>
            </a:r>
            <a:r>
              <a:rPr spc="-114" dirty="0"/>
              <a:t>S</a:t>
            </a:r>
            <a:r>
              <a:rPr spc="-110" dirty="0"/>
              <a:t>T</a:t>
            </a:r>
            <a:r>
              <a:rPr spc="-114" dirty="0"/>
              <a:t>E</a:t>
            </a:r>
            <a:r>
              <a:rPr spc="5" dirty="0"/>
              <a:t>M</a:t>
            </a:r>
          </a:p>
          <a:p>
            <a:pPr marL="36195">
              <a:lnSpc>
                <a:spcPct val="100000"/>
              </a:lnSpc>
              <a:spcBef>
                <a:spcPts val="10"/>
              </a:spcBef>
            </a:pPr>
            <a:endParaRPr sz="3450" dirty="0"/>
          </a:p>
          <a:p>
            <a:pPr marL="2164715" marR="2130425" indent="-21590" algn="ctr">
              <a:lnSpc>
                <a:spcPct val="100000"/>
              </a:lnSpc>
            </a:pPr>
            <a:r>
              <a:rPr spc="-140" dirty="0"/>
              <a:t>C</a:t>
            </a:r>
            <a:r>
              <a:rPr spc="-155" dirty="0"/>
              <a:t>o</a:t>
            </a:r>
            <a:r>
              <a:rPr spc="-150" dirty="0"/>
              <a:t>h</a:t>
            </a:r>
            <a:r>
              <a:rPr spc="-155" dirty="0"/>
              <a:t>o</a:t>
            </a:r>
            <a:r>
              <a:rPr spc="-135" dirty="0"/>
              <a:t>r</a:t>
            </a:r>
            <a:r>
              <a:rPr dirty="0"/>
              <a:t>t</a:t>
            </a:r>
            <a:r>
              <a:rPr spc="-270" dirty="0"/>
              <a:t> </a:t>
            </a:r>
            <a:r>
              <a:rPr lang="en-US" spc="-15" dirty="0"/>
              <a:t>Montreal</a:t>
            </a:r>
            <a:r>
              <a:rPr dirty="0"/>
              <a:t>  </a:t>
            </a:r>
            <a:endParaRPr lang="en-US" dirty="0"/>
          </a:p>
          <a:p>
            <a:pPr marL="2164715" marR="2130425" indent="-21590" algn="ctr">
              <a:lnSpc>
                <a:spcPct val="100000"/>
              </a:lnSpc>
            </a:pPr>
            <a:endParaRPr lang="en-US" spc="-170" dirty="0"/>
          </a:p>
          <a:p>
            <a:pPr marL="2164715" marR="2130425" indent="-21590" algn="ctr">
              <a:lnSpc>
                <a:spcPct val="100000"/>
              </a:lnSpc>
            </a:pPr>
            <a:r>
              <a:rPr lang="en-US" spc="-170"/>
              <a:t>K Sai kuma</a:t>
            </a:r>
            <a:r>
              <a:rPr lang="en-US" spc="-170" dirty="0"/>
              <a:t>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210134"/>
            <a:ext cx="834453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14" dirty="0"/>
              <a:t>Observations</a:t>
            </a:r>
            <a:r>
              <a:rPr sz="2800" spc="-215" dirty="0"/>
              <a:t> </a:t>
            </a:r>
            <a:r>
              <a:rPr sz="2800" spc="-95" dirty="0"/>
              <a:t>from</a:t>
            </a:r>
            <a:r>
              <a:rPr sz="2800" spc="-204" dirty="0"/>
              <a:t> </a:t>
            </a:r>
            <a:r>
              <a:rPr sz="2800" spc="-155" dirty="0"/>
              <a:t>Ratings_df</a:t>
            </a:r>
            <a:r>
              <a:rPr sz="2800" spc="-215" dirty="0"/>
              <a:t> </a:t>
            </a:r>
            <a:r>
              <a:rPr sz="2800" spc="-155" dirty="0"/>
              <a:t>(Book_Rating)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1711" y="1195236"/>
            <a:ext cx="5057775" cy="5251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75285" indent="-363220">
              <a:lnSpc>
                <a:spcPct val="100000"/>
              </a:lnSpc>
              <a:spcBef>
                <a:spcPts val="385"/>
              </a:spcBef>
              <a:buFont typeface="Times New Roman"/>
              <a:buChar char="●"/>
              <a:tabLst>
                <a:tab pos="375285" algn="l"/>
                <a:tab pos="375920" algn="l"/>
              </a:tabLst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mo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commo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mo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endParaRPr sz="1400">
              <a:latin typeface="Verdana"/>
              <a:cs typeface="Verdana"/>
            </a:endParaRPr>
          </a:p>
          <a:p>
            <a:pPr marL="375285" indent="-36322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75285" algn="l"/>
                <a:tab pos="375920" algn="l"/>
              </a:tabLst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Rating</a:t>
            </a:r>
            <a:r>
              <a:rPr sz="1400" spc="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has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been rated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highest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times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672" y="1694686"/>
            <a:ext cx="787908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502107"/>
            <a:ext cx="266763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45" dirty="0"/>
              <a:t>Da</a:t>
            </a:r>
            <a:r>
              <a:rPr sz="2800" spc="-155" dirty="0"/>
              <a:t>t</a:t>
            </a:r>
            <a:r>
              <a:rPr sz="2800" spc="5" dirty="0"/>
              <a:t>a</a:t>
            </a:r>
            <a:r>
              <a:rPr sz="2800" spc="-220" dirty="0"/>
              <a:t> </a:t>
            </a:r>
            <a:r>
              <a:rPr sz="2800" spc="-65" dirty="0"/>
              <a:t>C</a:t>
            </a:r>
            <a:r>
              <a:rPr sz="2800" spc="-75" dirty="0"/>
              <a:t>l</a:t>
            </a:r>
            <a:r>
              <a:rPr sz="2800" spc="-65" dirty="0"/>
              <a:t>e</a:t>
            </a:r>
            <a:r>
              <a:rPr sz="2800" spc="-75" dirty="0"/>
              <a:t>a</a:t>
            </a:r>
            <a:r>
              <a:rPr sz="2800" spc="-80" dirty="0"/>
              <a:t>n</a:t>
            </a:r>
            <a:r>
              <a:rPr sz="2800" spc="-75" dirty="0"/>
              <a:t>i</a:t>
            </a:r>
            <a:r>
              <a:rPr sz="2800" spc="-80" dirty="0"/>
              <a:t>n</a:t>
            </a:r>
            <a:r>
              <a:rPr sz="2800" spc="5" dirty="0"/>
              <a:t>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9940" y="1240917"/>
            <a:ext cx="4607560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95"/>
              </a:spcBef>
            </a:pPr>
            <a:r>
              <a:rPr sz="1900" b="1" spc="-30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900" b="1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900" b="1" spc="-3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900" b="1" spc="-1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900" b="1" spc="-1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900" b="1" spc="-10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900" b="1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900" b="1" spc="-11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9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900" b="1" spc="-10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900" b="1" spc="-1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900" b="1" spc="-35" dirty="0">
                <a:solidFill>
                  <a:srgbClr val="124F5C"/>
                </a:solidFill>
                <a:latin typeface="Verdana"/>
                <a:cs typeface="Verdana"/>
              </a:rPr>
              <a:t> I</a:t>
            </a:r>
            <a:r>
              <a:rPr sz="1900" b="1" spc="-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900" b="1" spc="-3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900" b="1" spc="-4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900" b="1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900" b="1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900" b="1" spc="-30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900" b="1" spc="-6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900" b="1" spc="-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b="1" spc="-65" dirty="0">
                <a:solidFill>
                  <a:srgbClr val="124F5C"/>
                </a:solidFill>
                <a:latin typeface="Verdana"/>
                <a:cs typeface="Verdana"/>
              </a:rPr>
              <a:t>Ag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900" b="1" spc="-90" dirty="0">
                <a:solidFill>
                  <a:srgbClr val="124F5C"/>
                </a:solidFill>
                <a:latin typeface="Verdana"/>
                <a:cs typeface="Verdana"/>
              </a:rPr>
              <a:t> c</a:t>
            </a:r>
            <a:r>
              <a:rPr sz="1900" b="1" spc="-8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900" b="1" spc="-7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900" b="1" spc="-8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900" b="1" spc="-7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9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900" b="1" spc="-13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900" b="1" spc="-1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900" b="1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900" b="1" spc="-275" dirty="0">
                <a:solidFill>
                  <a:srgbClr val="124F5C"/>
                </a:solidFill>
                <a:latin typeface="Verdana"/>
                <a:cs typeface="Verdana"/>
              </a:rPr>
              <a:t>40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%</a:t>
            </a:r>
            <a:r>
              <a:rPr sz="1900" b="1" spc="-4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900" b="1" spc="-9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900" b="1" spc="-10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900" b="1" spc="-100" dirty="0">
                <a:solidFill>
                  <a:srgbClr val="124F5C"/>
                </a:solidFill>
                <a:latin typeface="Verdana"/>
                <a:cs typeface="Verdana"/>
              </a:rPr>
              <a:t>ss</a:t>
            </a:r>
            <a:r>
              <a:rPr sz="1900" b="1" spc="-10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900" b="1" spc="-114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9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900" b="1" spc="-6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900" b="1" spc="-5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900" b="1" spc="-5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900" b="1" spc="-6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9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9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40" y="2740152"/>
            <a:ext cx="8199120" cy="22738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502107"/>
            <a:ext cx="46310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40" dirty="0"/>
              <a:t>Imp</a:t>
            </a:r>
            <a:r>
              <a:rPr sz="2800" spc="-150" dirty="0"/>
              <a:t>utin</a:t>
            </a:r>
            <a:r>
              <a:rPr sz="2800" spc="5" dirty="0"/>
              <a:t>g</a:t>
            </a:r>
            <a:r>
              <a:rPr sz="2800" spc="-210" dirty="0"/>
              <a:t> </a:t>
            </a:r>
            <a:r>
              <a:rPr sz="2800" spc="-110" dirty="0"/>
              <a:t>m</a:t>
            </a:r>
            <a:r>
              <a:rPr sz="2800" spc="-125" dirty="0"/>
              <a:t>issi</a:t>
            </a:r>
            <a:r>
              <a:rPr sz="2800" spc="-130" dirty="0"/>
              <a:t>n</a:t>
            </a:r>
            <a:r>
              <a:rPr sz="2800" spc="5" dirty="0"/>
              <a:t>g</a:t>
            </a:r>
            <a:r>
              <a:rPr sz="2800" spc="-260" dirty="0"/>
              <a:t> </a:t>
            </a:r>
            <a:r>
              <a:rPr sz="2800" spc="-95" dirty="0"/>
              <a:t>v</a:t>
            </a:r>
            <a:r>
              <a:rPr sz="2800" spc="-100" dirty="0"/>
              <a:t>al</a:t>
            </a:r>
            <a:r>
              <a:rPr sz="2800" spc="-105" dirty="0"/>
              <a:t>u</a:t>
            </a:r>
            <a:r>
              <a:rPr sz="2800" spc="-90" dirty="0"/>
              <a:t>e</a:t>
            </a:r>
            <a:r>
              <a:rPr sz="2800" spc="5" dirty="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4240" y="1103452"/>
            <a:ext cx="7617459" cy="4991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SzPct val="128571"/>
              <a:buFont typeface="Times New Roman"/>
              <a:buChar char="●"/>
              <a:tabLst>
                <a:tab pos="356870" algn="l"/>
                <a:tab pos="357505" algn="l"/>
              </a:tabLst>
            </a:pPr>
            <a:r>
              <a:rPr sz="1400" b="1" spc="-8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ut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col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290"/>
              </a:spcBef>
              <a:buSzPct val="128571"/>
              <a:buFont typeface="Times New Roman"/>
              <a:buChar char="●"/>
              <a:tabLst>
                <a:tab pos="356870" algn="l"/>
                <a:tab pos="357505" algn="l"/>
              </a:tabLst>
            </a:pP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Age</a:t>
            </a:r>
            <a:r>
              <a:rPr sz="14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has</a:t>
            </a:r>
            <a:r>
              <a:rPr sz="14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positive</a:t>
            </a:r>
            <a:r>
              <a:rPr sz="14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95" dirty="0">
                <a:solidFill>
                  <a:srgbClr val="124F5C"/>
                </a:solidFill>
                <a:latin typeface="Verdana"/>
                <a:cs typeface="Verdana"/>
              </a:rPr>
              <a:t>Skewness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85" dirty="0">
                <a:solidFill>
                  <a:srgbClr val="124F5C"/>
                </a:solidFill>
                <a:latin typeface="Verdana"/>
                <a:cs typeface="Verdana"/>
              </a:rPr>
              <a:t>(right</a:t>
            </a:r>
            <a:r>
              <a:rPr sz="14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5" dirty="0">
                <a:solidFill>
                  <a:srgbClr val="124F5C"/>
                </a:solidFill>
                <a:latin typeface="Verdana"/>
                <a:cs typeface="Verdana"/>
              </a:rPr>
              <a:t>tail)</a:t>
            </a:r>
            <a:r>
              <a:rPr sz="14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so</a:t>
            </a:r>
            <a:r>
              <a:rPr sz="14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can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use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median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fill</a:t>
            </a:r>
            <a:r>
              <a:rPr sz="1400" b="1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Nan</a:t>
            </a:r>
            <a:r>
              <a:rPr sz="1400" b="1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values,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6711" y="1758694"/>
            <a:ext cx="5486399" cy="33406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502107"/>
            <a:ext cx="266763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45" dirty="0">
                <a:solidFill>
                  <a:srgbClr val="CC0000"/>
                </a:solidFill>
                <a:latin typeface="Verdana"/>
                <a:cs typeface="Verdana"/>
              </a:rPr>
              <a:t>Da</a:t>
            </a:r>
            <a:r>
              <a:rPr sz="2800" b="1" spc="-155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2800" b="1" spc="5" dirty="0">
                <a:solidFill>
                  <a:srgbClr val="CC0000"/>
                </a:solidFill>
                <a:latin typeface="Verdana"/>
                <a:cs typeface="Verdana"/>
              </a:rPr>
              <a:t>a</a:t>
            </a:r>
            <a:r>
              <a:rPr sz="2800" b="1" spc="-21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65" dirty="0">
                <a:solidFill>
                  <a:srgbClr val="CC0000"/>
                </a:solidFill>
                <a:latin typeface="Verdana"/>
                <a:cs typeface="Verdana"/>
              </a:rPr>
              <a:t>C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l</a:t>
            </a:r>
            <a:r>
              <a:rPr sz="2800" b="1" spc="-65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a</a:t>
            </a:r>
            <a:r>
              <a:rPr sz="2800" b="1" spc="-8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i</a:t>
            </a:r>
            <a:r>
              <a:rPr sz="2800" b="1" spc="-8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800" b="1" spc="5" dirty="0">
                <a:solidFill>
                  <a:srgbClr val="CC0000"/>
                </a:solidFill>
                <a:latin typeface="Verdana"/>
                <a:cs typeface="Verdana"/>
              </a:rPr>
              <a:t>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8144" y="1240917"/>
            <a:ext cx="31927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2585" algn="l"/>
              </a:tabLst>
            </a:pPr>
            <a:r>
              <a:rPr sz="1900" b="1" spc="-30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900" b="1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900" b="1" spc="-1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900" b="1" spc="-1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900" b="1" spc="-10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900" b="1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900" b="1" spc="-11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9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900" b="1" spc="-10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900" b="1" spc="-1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900" b="1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900" b="1" spc="-1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900" b="1" spc="-1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900" b="1" spc="-135" dirty="0">
                <a:solidFill>
                  <a:srgbClr val="124F5C"/>
                </a:solidFill>
                <a:latin typeface="Verdana"/>
                <a:cs typeface="Verdana"/>
              </a:rPr>
              <a:t>pu</a:t>
            </a:r>
            <a:r>
              <a:rPr sz="1900" b="1" spc="-1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900" b="1" spc="-12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900" b="1" spc="-130" dirty="0">
                <a:solidFill>
                  <a:srgbClr val="124F5C"/>
                </a:solidFill>
                <a:latin typeface="Verdana"/>
                <a:cs typeface="Verdana"/>
              </a:rPr>
              <a:t>ti</a:t>
            </a:r>
            <a:r>
              <a:rPr sz="1900" b="1" spc="-13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900" b="1" spc="-5" dirty="0">
                <a:solidFill>
                  <a:srgbClr val="124F5C"/>
                </a:solidFill>
                <a:latin typeface="Verdana"/>
                <a:cs typeface="Verdana"/>
              </a:rPr>
              <a:t>:</a:t>
            </a:r>
            <a:endParaRPr sz="19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2472" y="1725168"/>
            <a:ext cx="4334256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523189"/>
            <a:ext cx="443230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spc="-85" dirty="0"/>
              <a:t>R</a:t>
            </a:r>
            <a:r>
              <a:rPr sz="2800" spc="-90" dirty="0"/>
              <a:t>ep</a:t>
            </a:r>
            <a:r>
              <a:rPr sz="2800" spc="-100" dirty="0"/>
              <a:t>la</a:t>
            </a:r>
            <a:r>
              <a:rPr sz="2800" spc="-90" dirty="0"/>
              <a:t>c</a:t>
            </a:r>
            <a:r>
              <a:rPr sz="2800" spc="-100" dirty="0"/>
              <a:t>i</a:t>
            </a:r>
            <a:r>
              <a:rPr sz="2800" spc="-105" dirty="0"/>
              <a:t>n</a:t>
            </a:r>
            <a:r>
              <a:rPr sz="2800" spc="5" dirty="0"/>
              <a:t>g</a:t>
            </a:r>
            <a:r>
              <a:rPr sz="2800" spc="-204" dirty="0"/>
              <a:t> </a:t>
            </a:r>
            <a:r>
              <a:rPr sz="2800" spc="-125" dirty="0"/>
              <a:t>stri</a:t>
            </a:r>
            <a:r>
              <a:rPr sz="2800" spc="-130" dirty="0"/>
              <a:t>n</a:t>
            </a:r>
            <a:r>
              <a:rPr sz="2800" spc="-114" dirty="0"/>
              <a:t>g</a:t>
            </a:r>
            <a:r>
              <a:rPr sz="2800" spc="5" dirty="0"/>
              <a:t>s</a:t>
            </a:r>
            <a:r>
              <a:rPr sz="2800" spc="-250" dirty="0"/>
              <a:t> </a:t>
            </a:r>
            <a:r>
              <a:rPr sz="2800" spc="-140" dirty="0"/>
              <a:t>b</a:t>
            </a:r>
            <a:r>
              <a:rPr sz="2800" spc="5" dirty="0"/>
              <a:t>y</a:t>
            </a:r>
            <a:r>
              <a:rPr sz="2800" spc="-295" dirty="0"/>
              <a:t> </a:t>
            </a:r>
            <a:r>
              <a:rPr sz="2800" spc="-100" dirty="0"/>
              <a:t>i</a:t>
            </a:r>
            <a:r>
              <a:rPr sz="2800" spc="-105" dirty="0"/>
              <a:t>n</a:t>
            </a:r>
            <a:r>
              <a:rPr sz="2800" dirty="0"/>
              <a:t>t  </a:t>
            </a:r>
            <a:r>
              <a:rPr sz="2800" spc="-80" dirty="0"/>
              <a:t>values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919" y="1466088"/>
            <a:ext cx="5967983" cy="31882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79" y="502107"/>
            <a:ext cx="313055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20" dirty="0"/>
              <a:t>Di</a:t>
            </a:r>
            <a:r>
              <a:rPr sz="2800" spc="-135" dirty="0"/>
              <a:t>ff</a:t>
            </a:r>
            <a:r>
              <a:rPr sz="2800" spc="-114" dirty="0"/>
              <a:t>e</a:t>
            </a:r>
            <a:r>
              <a:rPr sz="2800" spc="-120" dirty="0"/>
              <a:t>r</a:t>
            </a:r>
            <a:r>
              <a:rPr sz="2800" spc="-114" dirty="0"/>
              <a:t>e</a:t>
            </a:r>
            <a:r>
              <a:rPr sz="2800" spc="-130" dirty="0"/>
              <a:t>n</a:t>
            </a:r>
            <a:r>
              <a:rPr sz="2800" dirty="0"/>
              <a:t>t</a:t>
            </a:r>
            <a:r>
              <a:rPr sz="2800" spc="-170" dirty="0"/>
              <a:t> </a:t>
            </a:r>
            <a:r>
              <a:rPr sz="2800" spc="-90" dirty="0"/>
              <a:t>M</a:t>
            </a:r>
            <a:r>
              <a:rPr sz="2800" spc="-105" dirty="0"/>
              <a:t>o</a:t>
            </a:r>
            <a:r>
              <a:rPr sz="2800" spc="-90" dirty="0"/>
              <a:t>de</a:t>
            </a:r>
            <a:r>
              <a:rPr sz="2800" spc="-100" dirty="0"/>
              <a:t>l</a:t>
            </a:r>
            <a:r>
              <a:rPr sz="2800" spc="5" dirty="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81736" y="1102563"/>
            <a:ext cx="6367780" cy="300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800" b="1" spc="-160" dirty="0">
                <a:solidFill>
                  <a:srgbClr val="124F5C"/>
                </a:solidFill>
                <a:latin typeface="Verdana"/>
                <a:cs typeface="Verdana"/>
              </a:rPr>
              <a:t>opu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800" b="1" spc="-2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2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10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10" dirty="0">
                <a:solidFill>
                  <a:srgbClr val="124F5C"/>
                </a:solidFill>
                <a:latin typeface="Verdana"/>
                <a:cs typeface="Verdana"/>
              </a:rPr>
              <a:t>nd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Book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weighted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average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formula: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2067560">
              <a:lnSpc>
                <a:spcPct val="100000"/>
              </a:lnSpc>
              <a:spcBef>
                <a:spcPts val="5"/>
              </a:spcBef>
            </a:pP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8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17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18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7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18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165" dirty="0">
                <a:solidFill>
                  <a:srgbClr val="124F5C"/>
                </a:solidFill>
                <a:latin typeface="Verdana"/>
                <a:cs typeface="Verdana"/>
              </a:rPr>
              <a:t>g(</a:t>
            </a:r>
            <a:r>
              <a:rPr sz="1400" b="1" spc="-19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b="1" spc="-18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16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sz="1400" b="1" spc="-185" dirty="0">
                <a:solidFill>
                  <a:srgbClr val="124F5C"/>
                </a:solidFill>
                <a:latin typeface="Verdana"/>
                <a:cs typeface="Verdana"/>
              </a:rPr>
              <a:t>=</a:t>
            </a:r>
            <a:r>
              <a:rPr sz="1400" b="1" spc="-165" dirty="0">
                <a:solidFill>
                  <a:srgbClr val="124F5C"/>
                </a:solidFill>
                <a:latin typeface="Verdana"/>
                <a:cs typeface="Verdana"/>
              </a:rPr>
              <a:t>[</a:t>
            </a:r>
            <a:r>
              <a:rPr sz="1400" b="1" spc="-17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b="1" spc="-18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175" dirty="0">
                <a:solidFill>
                  <a:srgbClr val="124F5C"/>
                </a:solidFill>
                <a:latin typeface="Verdana"/>
                <a:cs typeface="Verdana"/>
              </a:rPr>
              <a:t>/</a:t>
            </a:r>
            <a:r>
              <a:rPr sz="1400" b="1" spc="-16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b="1" spc="-17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b="1" spc="-190" dirty="0">
                <a:solidFill>
                  <a:srgbClr val="124F5C"/>
                </a:solidFill>
                <a:latin typeface="Verdana"/>
                <a:cs typeface="Verdana"/>
              </a:rPr>
              <a:t>+m</a:t>
            </a:r>
            <a:r>
              <a:rPr sz="1400" b="1" spc="-165" dirty="0">
                <a:solidFill>
                  <a:srgbClr val="124F5C"/>
                </a:solidFill>
                <a:latin typeface="Verdana"/>
                <a:cs typeface="Verdana"/>
              </a:rPr>
              <a:t>)]</a:t>
            </a:r>
            <a:r>
              <a:rPr sz="1400" b="1" spc="-185" dirty="0">
                <a:solidFill>
                  <a:srgbClr val="124F5C"/>
                </a:solidFill>
                <a:latin typeface="Verdana"/>
                <a:cs typeface="Verdana"/>
              </a:rPr>
              <a:t>+</a:t>
            </a:r>
            <a:r>
              <a:rPr sz="1400" b="1" spc="-165" dirty="0">
                <a:solidFill>
                  <a:srgbClr val="124F5C"/>
                </a:solidFill>
                <a:latin typeface="Verdana"/>
                <a:cs typeface="Verdana"/>
              </a:rPr>
              <a:t>[</a:t>
            </a:r>
            <a:r>
              <a:rPr sz="1400" b="1" spc="-19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175" dirty="0">
                <a:solidFill>
                  <a:srgbClr val="124F5C"/>
                </a:solidFill>
                <a:latin typeface="Verdana"/>
                <a:cs typeface="Verdana"/>
              </a:rPr>
              <a:t>C/</a:t>
            </a:r>
            <a:r>
              <a:rPr sz="1400" b="1" spc="-16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b="1" spc="-17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b="1" spc="-190" dirty="0">
                <a:solidFill>
                  <a:srgbClr val="124F5C"/>
                </a:solidFill>
                <a:latin typeface="Verdana"/>
                <a:cs typeface="Verdana"/>
              </a:rPr>
              <a:t>+m</a:t>
            </a:r>
            <a:r>
              <a:rPr sz="1400" b="1" spc="-16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]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Where,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ooks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;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minimum</a:t>
            </a:r>
            <a:r>
              <a:rPr sz="1400" spc="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votes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required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listed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 the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chart;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boo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;</a:t>
            </a:r>
            <a:r>
              <a:rPr sz="1400" spc="-3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os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503631"/>
            <a:ext cx="3145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20" dirty="0"/>
              <a:t>Di</a:t>
            </a:r>
            <a:r>
              <a:rPr sz="2800" spc="-135" dirty="0"/>
              <a:t>ff</a:t>
            </a:r>
            <a:r>
              <a:rPr sz="2800" spc="-114" dirty="0"/>
              <a:t>e</a:t>
            </a:r>
            <a:r>
              <a:rPr sz="2800" spc="-120" dirty="0"/>
              <a:t>r</a:t>
            </a:r>
            <a:r>
              <a:rPr sz="2800" spc="-114" dirty="0"/>
              <a:t>e</a:t>
            </a:r>
            <a:r>
              <a:rPr sz="2800" spc="-130" dirty="0"/>
              <a:t>n</a:t>
            </a:r>
            <a:r>
              <a:rPr sz="2800" dirty="0"/>
              <a:t>t</a:t>
            </a:r>
            <a:r>
              <a:rPr sz="2800" spc="-175" dirty="0"/>
              <a:t> </a:t>
            </a:r>
            <a:r>
              <a:rPr sz="2800" spc="-70" dirty="0"/>
              <a:t>M</a:t>
            </a:r>
            <a:r>
              <a:rPr sz="2800" spc="-80" dirty="0"/>
              <a:t>o</a:t>
            </a:r>
            <a:r>
              <a:rPr sz="2800" spc="-65" dirty="0"/>
              <a:t>de</a:t>
            </a:r>
            <a:r>
              <a:rPr sz="2800" spc="-75" dirty="0"/>
              <a:t>l</a:t>
            </a:r>
            <a:r>
              <a:rPr sz="2800" spc="5" dirty="0"/>
              <a:t>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59" y="1100328"/>
            <a:ext cx="7406640" cy="391363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222580"/>
            <a:ext cx="3145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20" dirty="0"/>
              <a:t>Di</a:t>
            </a:r>
            <a:r>
              <a:rPr sz="2800" spc="-135" dirty="0"/>
              <a:t>ff</a:t>
            </a:r>
            <a:r>
              <a:rPr sz="2800" spc="-114" dirty="0"/>
              <a:t>e</a:t>
            </a:r>
            <a:r>
              <a:rPr sz="2800" spc="-120" dirty="0"/>
              <a:t>r</a:t>
            </a:r>
            <a:r>
              <a:rPr sz="2800" spc="-114" dirty="0"/>
              <a:t>e</a:t>
            </a:r>
            <a:r>
              <a:rPr sz="2800" spc="-130" dirty="0"/>
              <a:t>n</a:t>
            </a:r>
            <a:r>
              <a:rPr sz="2800" dirty="0"/>
              <a:t>t</a:t>
            </a:r>
            <a:r>
              <a:rPr sz="2800" spc="-175" dirty="0"/>
              <a:t> </a:t>
            </a:r>
            <a:r>
              <a:rPr sz="2800" spc="-70" dirty="0"/>
              <a:t>M</a:t>
            </a:r>
            <a:r>
              <a:rPr sz="2800" spc="-80" dirty="0"/>
              <a:t>o</a:t>
            </a:r>
            <a:r>
              <a:rPr sz="2800" spc="-65" dirty="0"/>
              <a:t>de</a:t>
            </a:r>
            <a:r>
              <a:rPr sz="2800" spc="-75" dirty="0"/>
              <a:t>l</a:t>
            </a:r>
            <a:r>
              <a:rPr sz="2800" spc="5" dirty="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9940" y="823086"/>
            <a:ext cx="4453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r>
              <a:rPr sz="1800" b="1" spc="-15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160" dirty="0">
                <a:solidFill>
                  <a:srgbClr val="124F5C"/>
                </a:solidFill>
                <a:latin typeface="Verdana"/>
                <a:cs typeface="Verdana"/>
              </a:rPr>
              <a:t>od</a:t>
            </a:r>
            <a:r>
              <a:rPr sz="1800" b="1" spc="-1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 c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ll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85" dirty="0">
                <a:solidFill>
                  <a:srgbClr val="124F5C"/>
                </a:solidFill>
                <a:latin typeface="Verdana"/>
                <a:cs typeface="Verdana"/>
              </a:rPr>
              <a:t>bo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il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27" y="2676144"/>
            <a:ext cx="2840736" cy="15514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9032" y="2676144"/>
            <a:ext cx="3023616" cy="153009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73149" y="2065782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SV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2601" y="2138629"/>
            <a:ext cx="574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502107"/>
            <a:ext cx="3145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Di</a:t>
            </a:r>
            <a:r>
              <a:rPr sz="2800" b="1" spc="-135" dirty="0">
                <a:solidFill>
                  <a:srgbClr val="CC0000"/>
                </a:solidFill>
                <a:latin typeface="Verdana"/>
                <a:cs typeface="Verdana"/>
              </a:rPr>
              <a:t>ff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3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800" b="1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2800" b="1" spc="-17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70" dirty="0">
                <a:solidFill>
                  <a:srgbClr val="CC0000"/>
                </a:solidFill>
                <a:latin typeface="Verdana"/>
                <a:cs typeface="Verdana"/>
              </a:rPr>
              <a:t>M</a:t>
            </a:r>
            <a:r>
              <a:rPr sz="2800" b="1" spc="-80" dirty="0">
                <a:solidFill>
                  <a:srgbClr val="CC0000"/>
                </a:solidFill>
                <a:latin typeface="Verdana"/>
                <a:cs typeface="Verdana"/>
              </a:rPr>
              <a:t>o</a:t>
            </a:r>
            <a:r>
              <a:rPr sz="2800" b="1" spc="-65" dirty="0">
                <a:solidFill>
                  <a:srgbClr val="CC0000"/>
                </a:solidFill>
                <a:latin typeface="Verdana"/>
                <a:cs typeface="Verdana"/>
              </a:rPr>
              <a:t>de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l</a:t>
            </a:r>
            <a:r>
              <a:rPr sz="2800" b="1" spc="5" dirty="0">
                <a:solidFill>
                  <a:srgbClr val="CC0000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940" y="1093419"/>
            <a:ext cx="20853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SV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D</a:t>
            </a:r>
            <a:r>
              <a:rPr sz="1800" b="1" spc="-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10" dirty="0">
                <a:solidFill>
                  <a:srgbClr val="124F5C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o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de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l</a:t>
            </a:r>
            <a:r>
              <a:rPr sz="1800" b="1" spc="-1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Re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ul</a:t>
            </a:r>
            <a:r>
              <a:rPr sz="1800" b="1" spc="-25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31" y="2154936"/>
            <a:ext cx="8296656" cy="22341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502107"/>
            <a:ext cx="3145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Di</a:t>
            </a:r>
            <a:r>
              <a:rPr sz="2800" b="1" spc="-135" dirty="0">
                <a:solidFill>
                  <a:srgbClr val="CC0000"/>
                </a:solidFill>
                <a:latin typeface="Verdana"/>
                <a:cs typeface="Verdana"/>
              </a:rPr>
              <a:t>ff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3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800" b="1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2800" b="1" spc="-17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70" dirty="0">
                <a:solidFill>
                  <a:srgbClr val="CC0000"/>
                </a:solidFill>
                <a:latin typeface="Verdana"/>
                <a:cs typeface="Verdana"/>
              </a:rPr>
              <a:t>M</a:t>
            </a:r>
            <a:r>
              <a:rPr sz="2800" b="1" spc="-80" dirty="0">
                <a:solidFill>
                  <a:srgbClr val="CC0000"/>
                </a:solidFill>
                <a:latin typeface="Verdana"/>
                <a:cs typeface="Verdana"/>
              </a:rPr>
              <a:t>o</a:t>
            </a:r>
            <a:r>
              <a:rPr sz="2800" b="1" spc="-65" dirty="0">
                <a:solidFill>
                  <a:srgbClr val="CC0000"/>
                </a:solidFill>
                <a:latin typeface="Verdana"/>
                <a:cs typeface="Verdana"/>
              </a:rPr>
              <a:t>de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l</a:t>
            </a:r>
            <a:r>
              <a:rPr sz="2800" b="1" spc="5" dirty="0">
                <a:solidFill>
                  <a:srgbClr val="CC0000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940" y="1228471"/>
            <a:ext cx="2084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SV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D</a:t>
            </a:r>
            <a:r>
              <a:rPr sz="1800" b="1" spc="-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odel</a:t>
            </a:r>
            <a:r>
              <a:rPr sz="1800" b="1" spc="-114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Re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su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l</a:t>
            </a:r>
            <a:r>
              <a:rPr sz="1800" b="1" spc="-25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07" y="1996440"/>
            <a:ext cx="8924544" cy="29443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462533"/>
            <a:ext cx="15417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65" dirty="0"/>
              <a:t>Content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5731" y="1653971"/>
            <a:ext cx="3515995" cy="25387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9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Proble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8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umm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ary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31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8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aly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di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ffe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Cl</a:t>
            </a:r>
            <a:r>
              <a:rPr sz="14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ing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31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Out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lie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tm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8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9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ut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9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ss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values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31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ffe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n 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Challenges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31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Conclusion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utu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Sc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502107"/>
            <a:ext cx="3145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Di</a:t>
            </a:r>
            <a:r>
              <a:rPr sz="2800" b="1" spc="-135" dirty="0">
                <a:solidFill>
                  <a:srgbClr val="CC0000"/>
                </a:solidFill>
                <a:latin typeface="Verdana"/>
                <a:cs typeface="Verdana"/>
              </a:rPr>
              <a:t>ff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3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800" b="1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2800" b="1" spc="-17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70" dirty="0">
                <a:solidFill>
                  <a:srgbClr val="CC0000"/>
                </a:solidFill>
                <a:latin typeface="Verdana"/>
                <a:cs typeface="Verdana"/>
              </a:rPr>
              <a:t>M</a:t>
            </a:r>
            <a:r>
              <a:rPr sz="2800" b="1" spc="-80" dirty="0">
                <a:solidFill>
                  <a:srgbClr val="CC0000"/>
                </a:solidFill>
                <a:latin typeface="Verdana"/>
                <a:cs typeface="Verdana"/>
              </a:rPr>
              <a:t>o</a:t>
            </a:r>
            <a:r>
              <a:rPr sz="2800" b="1" spc="-65" dirty="0">
                <a:solidFill>
                  <a:srgbClr val="CC0000"/>
                </a:solidFill>
                <a:latin typeface="Verdana"/>
                <a:cs typeface="Verdana"/>
              </a:rPr>
              <a:t>de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l</a:t>
            </a:r>
            <a:r>
              <a:rPr sz="2800" b="1" spc="5" dirty="0">
                <a:solidFill>
                  <a:srgbClr val="CC0000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940" y="1228471"/>
            <a:ext cx="2084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24F5C"/>
                </a:solidFill>
                <a:latin typeface="Arial"/>
                <a:cs typeface="Arial"/>
              </a:rPr>
              <a:t>SV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D</a:t>
            </a:r>
            <a:r>
              <a:rPr sz="1800" b="1" spc="-10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M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odel</a:t>
            </a:r>
            <a:r>
              <a:rPr sz="1800" b="1" spc="-114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Re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su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l</a:t>
            </a:r>
            <a:r>
              <a:rPr sz="1800" b="1" spc="-25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3" y="1633727"/>
            <a:ext cx="9000744" cy="29352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502107"/>
            <a:ext cx="3145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20" dirty="0"/>
              <a:t>Di</a:t>
            </a:r>
            <a:r>
              <a:rPr sz="2800" spc="-135" dirty="0"/>
              <a:t>ff</a:t>
            </a:r>
            <a:r>
              <a:rPr sz="2800" spc="-114" dirty="0"/>
              <a:t>e</a:t>
            </a:r>
            <a:r>
              <a:rPr sz="2800" spc="-120" dirty="0"/>
              <a:t>r</a:t>
            </a:r>
            <a:r>
              <a:rPr sz="2800" spc="-114" dirty="0"/>
              <a:t>e</a:t>
            </a:r>
            <a:r>
              <a:rPr sz="2800" spc="-130" dirty="0"/>
              <a:t>n</a:t>
            </a:r>
            <a:r>
              <a:rPr sz="2800" dirty="0"/>
              <a:t>t</a:t>
            </a:r>
            <a:r>
              <a:rPr sz="2800" spc="-175" dirty="0"/>
              <a:t> </a:t>
            </a:r>
            <a:r>
              <a:rPr sz="2800" spc="-70" dirty="0"/>
              <a:t>M</a:t>
            </a:r>
            <a:r>
              <a:rPr sz="2800" spc="-80" dirty="0"/>
              <a:t>o</a:t>
            </a:r>
            <a:r>
              <a:rPr sz="2800" spc="-65" dirty="0"/>
              <a:t>de</a:t>
            </a:r>
            <a:r>
              <a:rPr sz="2800" spc="-75" dirty="0"/>
              <a:t>l</a:t>
            </a:r>
            <a:r>
              <a:rPr sz="2800" spc="5" dirty="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9727" y="1219415"/>
            <a:ext cx="3781425" cy="6483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User-ID</a:t>
            </a:r>
            <a:r>
              <a:rPr sz="1800" b="1" spc="-1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-</a:t>
            </a:r>
            <a:r>
              <a:rPr sz="1800" b="1" spc="-2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193458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b="1" spc="-20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800" b="1" spc="-25" dirty="0">
                <a:solidFill>
                  <a:srgbClr val="124F5C"/>
                </a:solidFill>
                <a:latin typeface="Arial"/>
                <a:cs typeface="Arial"/>
              </a:rPr>
              <a:t>es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800" b="1" spc="-1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set:</a:t>
            </a:r>
            <a:r>
              <a:rPr sz="1800" b="1" spc="-9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pr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ed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i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c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ed</a:t>
            </a:r>
            <a:r>
              <a:rPr sz="1800" b="1" spc="-10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top</a:t>
            </a:r>
            <a:r>
              <a:rPr sz="1800" b="1" spc="-3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rat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ed</a:t>
            </a:r>
            <a:r>
              <a:rPr sz="1800" b="1" spc="-9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boo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k</a:t>
            </a:r>
            <a:r>
              <a:rPr sz="1800" b="1" spc="-5" dirty="0">
                <a:solidFill>
                  <a:srgbClr val="124F5C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68" y="2182368"/>
            <a:ext cx="8046720" cy="241401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502107"/>
            <a:ext cx="3145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Di</a:t>
            </a:r>
            <a:r>
              <a:rPr sz="2800" b="1" spc="-135" dirty="0">
                <a:solidFill>
                  <a:srgbClr val="CC0000"/>
                </a:solidFill>
                <a:latin typeface="Verdana"/>
                <a:cs typeface="Verdana"/>
              </a:rPr>
              <a:t>ff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3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800" b="1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2800" b="1" spc="-17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70" dirty="0">
                <a:solidFill>
                  <a:srgbClr val="CC0000"/>
                </a:solidFill>
                <a:latin typeface="Verdana"/>
                <a:cs typeface="Verdana"/>
              </a:rPr>
              <a:t>M</a:t>
            </a:r>
            <a:r>
              <a:rPr sz="2800" b="1" spc="-80" dirty="0">
                <a:solidFill>
                  <a:srgbClr val="CC0000"/>
                </a:solidFill>
                <a:latin typeface="Verdana"/>
                <a:cs typeface="Verdana"/>
              </a:rPr>
              <a:t>o</a:t>
            </a:r>
            <a:r>
              <a:rPr sz="2800" b="1" spc="-65" dirty="0">
                <a:solidFill>
                  <a:srgbClr val="CC0000"/>
                </a:solidFill>
                <a:latin typeface="Verdana"/>
                <a:cs typeface="Verdana"/>
              </a:rPr>
              <a:t>de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l</a:t>
            </a:r>
            <a:r>
              <a:rPr sz="2800" b="1" spc="5" dirty="0">
                <a:solidFill>
                  <a:srgbClr val="CC0000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940" y="1340561"/>
            <a:ext cx="3430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800" b="1" spc="-20" dirty="0">
                <a:solidFill>
                  <a:srgbClr val="124F5C"/>
                </a:solidFill>
                <a:latin typeface="Arial"/>
                <a:cs typeface="Arial"/>
              </a:rPr>
              <a:t>es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t</a:t>
            </a:r>
            <a:r>
              <a:rPr sz="1800" b="1" spc="-12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se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t:</a:t>
            </a:r>
            <a:r>
              <a:rPr sz="1800" b="1" spc="-7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actu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l</a:t>
            </a:r>
            <a:r>
              <a:rPr sz="1800" b="1" spc="-8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top</a:t>
            </a:r>
            <a:r>
              <a:rPr sz="1800" b="1" spc="-15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rat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e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d</a:t>
            </a:r>
            <a:r>
              <a:rPr sz="1800" b="1" spc="-40" dirty="0">
                <a:solidFill>
                  <a:srgbClr val="124F5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boo</a:t>
            </a:r>
            <a:r>
              <a:rPr sz="1800" b="1" spc="5" dirty="0">
                <a:solidFill>
                  <a:srgbClr val="124F5C"/>
                </a:solidFill>
                <a:latin typeface="Arial"/>
                <a:cs typeface="Arial"/>
              </a:rPr>
              <a:t>k</a:t>
            </a:r>
            <a:r>
              <a:rPr sz="1800" b="1" dirty="0">
                <a:solidFill>
                  <a:srgbClr val="124F5C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943" y="2072640"/>
            <a:ext cx="8293608" cy="24932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502107"/>
            <a:ext cx="76803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14" dirty="0"/>
              <a:t>Collaborative</a:t>
            </a:r>
            <a:r>
              <a:rPr sz="2800" spc="-200" dirty="0"/>
              <a:t> </a:t>
            </a:r>
            <a:r>
              <a:rPr sz="2800" spc="-180" dirty="0"/>
              <a:t>Filtering-(Item-Item</a:t>
            </a:r>
            <a:r>
              <a:rPr sz="2800" spc="-204" dirty="0"/>
              <a:t> </a:t>
            </a:r>
            <a:r>
              <a:rPr sz="2800" spc="-100" dirty="0"/>
              <a:t>based)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9940" y="1189101"/>
            <a:ext cx="5213985" cy="110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124F5C"/>
                </a:solidFill>
                <a:latin typeface="Verdana"/>
                <a:cs typeface="Verdana"/>
              </a:rPr>
              <a:t>3.)Collaborative</a:t>
            </a:r>
            <a:r>
              <a:rPr sz="1800" b="1" spc="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Filtering-(Item-Item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based)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os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ne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il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ty</a:t>
            </a:r>
            <a:endParaRPr sz="1400">
              <a:latin typeface="Verdana"/>
              <a:cs typeface="Verdana"/>
            </a:endParaRPr>
          </a:p>
          <a:p>
            <a:pPr marL="469900" indent="-317500">
              <a:lnSpc>
                <a:spcPct val="100000"/>
              </a:lnSpc>
              <a:spcBef>
                <a:spcPts val="315"/>
              </a:spcBef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ur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" y="2414016"/>
            <a:ext cx="6519672" cy="225551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502107"/>
            <a:ext cx="3145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20" dirty="0"/>
              <a:t>Di</a:t>
            </a:r>
            <a:r>
              <a:rPr sz="2800" spc="-135" dirty="0"/>
              <a:t>ff</a:t>
            </a:r>
            <a:r>
              <a:rPr sz="2800" spc="-114" dirty="0"/>
              <a:t>e</a:t>
            </a:r>
            <a:r>
              <a:rPr sz="2800" spc="-120" dirty="0"/>
              <a:t>r</a:t>
            </a:r>
            <a:r>
              <a:rPr sz="2800" spc="-114" dirty="0"/>
              <a:t>e</a:t>
            </a:r>
            <a:r>
              <a:rPr sz="2800" spc="-130" dirty="0"/>
              <a:t>n</a:t>
            </a:r>
            <a:r>
              <a:rPr sz="2800" dirty="0"/>
              <a:t>t</a:t>
            </a:r>
            <a:r>
              <a:rPr sz="2800" spc="-175" dirty="0"/>
              <a:t> </a:t>
            </a:r>
            <a:r>
              <a:rPr sz="2800" spc="-70" dirty="0"/>
              <a:t>M</a:t>
            </a:r>
            <a:r>
              <a:rPr sz="2800" spc="-80" dirty="0"/>
              <a:t>o</a:t>
            </a:r>
            <a:r>
              <a:rPr sz="2800" spc="-65" dirty="0"/>
              <a:t>de</a:t>
            </a:r>
            <a:r>
              <a:rPr sz="2800" spc="-75" dirty="0"/>
              <a:t>l</a:t>
            </a:r>
            <a:r>
              <a:rPr sz="2800" spc="5" dirty="0"/>
              <a:t>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9940" y="1215009"/>
            <a:ext cx="608838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SV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800" b="1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spc="-10" dirty="0">
                <a:solidFill>
                  <a:srgbClr val="124F5C"/>
                </a:solidFill>
                <a:latin typeface="Verdana"/>
                <a:cs typeface="Verdana"/>
              </a:rPr>
              <a:t>rr</a:t>
            </a:r>
            <a:r>
              <a:rPr sz="18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spc="1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800" b="1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spc="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800" b="1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ns</a:t>
            </a:r>
            <a:r>
              <a:rPr sz="1400" spc="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fo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'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2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ton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oo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20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943" y="2685288"/>
            <a:ext cx="1508759" cy="22799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0448" y="2685288"/>
            <a:ext cx="6897624" cy="22799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6044" y="2114753"/>
            <a:ext cx="50355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ut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4373" y="2245233"/>
            <a:ext cx="6400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Ou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tp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ut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502107"/>
            <a:ext cx="3145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Di</a:t>
            </a:r>
            <a:r>
              <a:rPr sz="2800" b="1" spc="-135" dirty="0">
                <a:solidFill>
                  <a:srgbClr val="CC0000"/>
                </a:solidFill>
                <a:latin typeface="Verdana"/>
                <a:cs typeface="Verdana"/>
              </a:rPr>
              <a:t>ff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3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800" b="1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2800" b="1" spc="-17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70" dirty="0">
                <a:solidFill>
                  <a:srgbClr val="CC0000"/>
                </a:solidFill>
                <a:latin typeface="Verdana"/>
                <a:cs typeface="Verdana"/>
              </a:rPr>
              <a:t>M</a:t>
            </a:r>
            <a:r>
              <a:rPr sz="2800" b="1" spc="-80" dirty="0">
                <a:solidFill>
                  <a:srgbClr val="CC0000"/>
                </a:solidFill>
                <a:latin typeface="Verdana"/>
                <a:cs typeface="Verdana"/>
              </a:rPr>
              <a:t>o</a:t>
            </a:r>
            <a:r>
              <a:rPr sz="2800" b="1" spc="-65" dirty="0">
                <a:solidFill>
                  <a:srgbClr val="CC0000"/>
                </a:solidFill>
                <a:latin typeface="Verdana"/>
                <a:cs typeface="Verdana"/>
              </a:rPr>
              <a:t>de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l</a:t>
            </a:r>
            <a:r>
              <a:rPr sz="2800" b="1" spc="5" dirty="0">
                <a:solidFill>
                  <a:srgbClr val="CC0000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940" y="1189101"/>
            <a:ext cx="521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solidFill>
                  <a:srgbClr val="124F5C"/>
                </a:solidFill>
                <a:latin typeface="Verdana"/>
                <a:cs typeface="Verdana"/>
              </a:rPr>
              <a:t>4.)Collaborative</a:t>
            </a:r>
            <a:r>
              <a:rPr sz="1800" b="1" spc="-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124F5C"/>
                </a:solidFill>
                <a:latin typeface="Verdana"/>
                <a:cs typeface="Verdana"/>
              </a:rPr>
              <a:t>Filtering-(User-Item</a:t>
            </a:r>
            <a:r>
              <a:rPr sz="1800" b="1" spc="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based)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776" y="1807464"/>
            <a:ext cx="7303008" cy="28498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502107"/>
            <a:ext cx="31457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Di</a:t>
            </a:r>
            <a:r>
              <a:rPr sz="2800" b="1" spc="-135" dirty="0">
                <a:solidFill>
                  <a:srgbClr val="CC0000"/>
                </a:solidFill>
                <a:latin typeface="Verdana"/>
                <a:cs typeface="Verdana"/>
              </a:rPr>
              <a:t>ff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20" dirty="0">
                <a:solidFill>
                  <a:srgbClr val="CC0000"/>
                </a:solidFill>
                <a:latin typeface="Verdana"/>
                <a:cs typeface="Verdana"/>
              </a:rPr>
              <a:t>r</a:t>
            </a:r>
            <a:r>
              <a:rPr sz="2800" b="1" spc="-114" dirty="0">
                <a:solidFill>
                  <a:srgbClr val="CC0000"/>
                </a:solidFill>
                <a:latin typeface="Verdana"/>
                <a:cs typeface="Verdana"/>
              </a:rPr>
              <a:t>e</a:t>
            </a:r>
            <a:r>
              <a:rPr sz="2800" b="1" spc="-130" dirty="0">
                <a:solidFill>
                  <a:srgbClr val="CC0000"/>
                </a:solidFill>
                <a:latin typeface="Verdana"/>
                <a:cs typeface="Verdana"/>
              </a:rPr>
              <a:t>n</a:t>
            </a:r>
            <a:r>
              <a:rPr sz="2800" b="1" dirty="0">
                <a:solidFill>
                  <a:srgbClr val="CC0000"/>
                </a:solidFill>
                <a:latin typeface="Verdana"/>
                <a:cs typeface="Verdana"/>
              </a:rPr>
              <a:t>t</a:t>
            </a:r>
            <a:r>
              <a:rPr sz="2800" b="1" spc="-17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70" dirty="0">
                <a:solidFill>
                  <a:srgbClr val="CC0000"/>
                </a:solidFill>
                <a:latin typeface="Verdana"/>
                <a:cs typeface="Verdana"/>
              </a:rPr>
              <a:t>M</a:t>
            </a:r>
            <a:r>
              <a:rPr sz="2800" b="1" spc="-80" dirty="0">
                <a:solidFill>
                  <a:srgbClr val="CC0000"/>
                </a:solidFill>
                <a:latin typeface="Verdana"/>
                <a:cs typeface="Verdana"/>
              </a:rPr>
              <a:t>o</a:t>
            </a:r>
            <a:r>
              <a:rPr sz="2800" b="1" spc="-65" dirty="0">
                <a:solidFill>
                  <a:srgbClr val="CC0000"/>
                </a:solidFill>
                <a:latin typeface="Verdana"/>
                <a:cs typeface="Verdana"/>
              </a:rPr>
              <a:t>de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l</a:t>
            </a:r>
            <a:r>
              <a:rPr sz="2800" b="1" spc="5" dirty="0">
                <a:solidFill>
                  <a:srgbClr val="CC0000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351" y="1508760"/>
            <a:ext cx="7696200" cy="34503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7243" y="1085545"/>
            <a:ext cx="16979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od</a:t>
            </a:r>
            <a:r>
              <a:rPr sz="18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800" b="1" spc="-9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800" b="1" spc="-10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800" b="1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327" y="307086"/>
            <a:ext cx="20993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85" dirty="0"/>
              <a:t>Challenges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41147" y="1426006"/>
            <a:ext cx="8186420" cy="296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7100"/>
              </a:lnSpc>
              <a:spcBef>
                <a:spcPts val="10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Handling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sparsity</a:t>
            </a:r>
            <a:r>
              <a:rPr sz="14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4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major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challenge</a:t>
            </a:r>
            <a:r>
              <a:rPr sz="1400" b="1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well</a:t>
            </a:r>
            <a:r>
              <a:rPr sz="14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since</a:t>
            </a:r>
            <a:r>
              <a:rPr sz="14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b="1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user 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interactions</a:t>
            </a:r>
            <a:r>
              <a:rPr sz="1400" b="1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were </a:t>
            </a:r>
            <a:r>
              <a:rPr sz="1400" b="1" spc="-4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pre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9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j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ori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b="1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7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149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Understanding</a:t>
            </a:r>
            <a:r>
              <a:rPr sz="14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metric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b="1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evaluation</a:t>
            </a:r>
            <a:r>
              <a:rPr sz="14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4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challenge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b="1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well.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Times New Roman"/>
              <a:buChar char="●"/>
            </a:pPr>
            <a:endParaRPr sz="2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Since</a:t>
            </a:r>
            <a:r>
              <a:rPr sz="1400" b="1" spc="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b="1" spc="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400" b="1" spc="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consisted</a:t>
            </a:r>
            <a:r>
              <a:rPr sz="1400" b="1" spc="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b="1" spc="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text</a:t>
            </a:r>
            <a:r>
              <a:rPr sz="1400" b="1" spc="1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data,</a:t>
            </a:r>
            <a:r>
              <a:rPr sz="1400" b="1" spc="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data</a:t>
            </a:r>
            <a:r>
              <a:rPr sz="1400" b="1" spc="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cleaning</a:t>
            </a:r>
            <a:r>
              <a:rPr sz="1400" b="1" spc="2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400" b="1" spc="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major</a:t>
            </a:r>
            <a:r>
              <a:rPr sz="1400" b="1" spc="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challenge</a:t>
            </a:r>
            <a:r>
              <a:rPr sz="1400" b="1" spc="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endParaRPr sz="1400">
              <a:latin typeface="Verdana"/>
              <a:cs typeface="Verdana"/>
            </a:endParaRPr>
          </a:p>
          <a:p>
            <a:pPr marL="329565">
              <a:lnSpc>
                <a:spcPct val="100000"/>
              </a:lnSpc>
              <a:spcBef>
                <a:spcPts val="270"/>
              </a:spcBef>
            </a:pP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fe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tu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io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Decision</a:t>
            </a:r>
            <a:r>
              <a:rPr sz="1400" b="1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making</a:t>
            </a:r>
            <a:r>
              <a:rPr sz="1400" b="1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400" b="1" spc="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missing</a:t>
            </a:r>
            <a:r>
              <a:rPr sz="1400" b="1" spc="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value</a:t>
            </a:r>
            <a:r>
              <a:rPr sz="1400" b="1" spc="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imputations</a:t>
            </a:r>
            <a:r>
              <a:rPr sz="1400" b="1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b="1" spc="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outlier</a:t>
            </a:r>
            <a:r>
              <a:rPr sz="1400" b="1" spc="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treatment</a:t>
            </a:r>
            <a:r>
              <a:rPr sz="1400" b="1" spc="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400" b="1" spc="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quite</a:t>
            </a:r>
            <a:endParaRPr sz="1400">
              <a:latin typeface="Verdana"/>
              <a:cs typeface="Verdana"/>
            </a:endParaRPr>
          </a:p>
          <a:p>
            <a:pPr marL="329565">
              <a:lnSpc>
                <a:spcPct val="100000"/>
              </a:lnSpc>
              <a:spcBef>
                <a:spcPts val="295"/>
              </a:spcBef>
            </a:pP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alle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gi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ell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242" y="307086"/>
            <a:ext cx="25120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20" dirty="0"/>
              <a:t>F</a:t>
            </a:r>
            <a:r>
              <a:rPr sz="2800" spc="-125" dirty="0"/>
              <a:t>utur</a:t>
            </a:r>
            <a:r>
              <a:rPr sz="2800" spc="5" dirty="0"/>
              <a:t>e</a:t>
            </a:r>
            <a:r>
              <a:rPr sz="2800" spc="-229" dirty="0"/>
              <a:t> </a:t>
            </a:r>
            <a:r>
              <a:rPr sz="2800" spc="-70" dirty="0"/>
              <a:t>Sc</a:t>
            </a:r>
            <a:r>
              <a:rPr sz="2800" spc="-80" dirty="0"/>
              <a:t>o</a:t>
            </a:r>
            <a:r>
              <a:rPr sz="2800" spc="-65" dirty="0"/>
              <a:t>p</a:t>
            </a:r>
            <a:r>
              <a:rPr sz="2800" spc="5" dirty="0"/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41147" y="1402588"/>
            <a:ext cx="8246745" cy="2145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9565" marR="5080" indent="-317500" algn="just">
              <a:lnSpc>
                <a:spcPct val="115300"/>
              </a:lnSpc>
              <a:spcBef>
                <a:spcPts val="110"/>
              </a:spcBef>
              <a:buFont typeface="Times New Roman"/>
              <a:buChar char="●"/>
              <a:tabLst>
                <a:tab pos="330200" algn="l"/>
              </a:tabLst>
            </a:pP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Given more 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information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regarding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books 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dataset,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namely 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features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like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Genre, </a:t>
            </a:r>
            <a:r>
              <a:rPr sz="1400" b="1" spc="-4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Description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etc, we could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implement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 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content-filtering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based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recommendation 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system and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compare the results with the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existing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collaborative-filtering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based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system.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700">
              <a:latin typeface="Verdana"/>
              <a:cs typeface="Verdana"/>
            </a:endParaRPr>
          </a:p>
          <a:p>
            <a:pPr marL="329565" marR="5080" indent="-317500" algn="just">
              <a:lnSpc>
                <a:spcPct val="115100"/>
              </a:lnSpc>
              <a:spcBef>
                <a:spcPts val="1070"/>
              </a:spcBef>
              <a:buFont typeface="Times New Roman"/>
              <a:buChar char="●"/>
              <a:tabLst>
                <a:tab pos="330200" algn="l"/>
              </a:tabLst>
            </a:pP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We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would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like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to 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explore various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clustering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approaches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for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clustering the users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based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Age,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Location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etc.,</a:t>
            </a:r>
            <a:r>
              <a:rPr sz="14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b="1" spc="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then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implement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voting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algorithms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to recommend </a:t>
            </a:r>
            <a:r>
              <a:rPr sz="1400" b="1" spc="-4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items</a:t>
            </a:r>
            <a:r>
              <a:rPr sz="14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35" dirty="0">
                <a:solidFill>
                  <a:srgbClr val="124F5C"/>
                </a:solidFill>
                <a:latin typeface="Verdana"/>
                <a:cs typeface="Verdana"/>
              </a:rPr>
              <a:t>to</a:t>
            </a:r>
            <a:r>
              <a:rPr sz="14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user</a:t>
            </a:r>
            <a:r>
              <a:rPr sz="14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depending 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on</a:t>
            </a:r>
            <a:r>
              <a:rPr sz="14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cluster</a:t>
            </a:r>
            <a:r>
              <a:rPr sz="1400" b="1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into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which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4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belongs.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223" y="119583"/>
            <a:ext cx="20904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85" dirty="0"/>
              <a:t>C</a:t>
            </a:r>
            <a:r>
              <a:rPr sz="2800" spc="-105" dirty="0"/>
              <a:t>on</a:t>
            </a:r>
            <a:r>
              <a:rPr sz="2800" spc="-90" dirty="0"/>
              <a:t>c</a:t>
            </a:r>
            <a:r>
              <a:rPr sz="2800" spc="-100" dirty="0"/>
              <a:t>l</a:t>
            </a:r>
            <a:r>
              <a:rPr sz="2800" spc="-105" dirty="0"/>
              <a:t>us</a:t>
            </a:r>
            <a:r>
              <a:rPr sz="2800" spc="-100" dirty="0"/>
              <a:t>i</a:t>
            </a:r>
            <a:r>
              <a:rPr sz="2800" spc="-80" dirty="0"/>
              <a:t>o</a:t>
            </a:r>
            <a:r>
              <a:rPr sz="2800" spc="5" dirty="0"/>
              <a:t>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58546" y="920902"/>
            <a:ext cx="8253730" cy="3566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34290" indent="-311150">
              <a:lnSpc>
                <a:spcPct val="112300"/>
              </a:lnSpc>
              <a:spcBef>
                <a:spcPts val="100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sz="1300" b="1" spc="-85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EDA,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300" b="1" spc="-110" dirty="0">
                <a:solidFill>
                  <a:srgbClr val="124F5C"/>
                </a:solidFill>
                <a:latin typeface="Verdana"/>
                <a:cs typeface="Verdana"/>
              </a:rPr>
              <a:t>Top-10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most </a:t>
            </a:r>
            <a:r>
              <a:rPr sz="1300" b="1" spc="-40" dirty="0">
                <a:solidFill>
                  <a:srgbClr val="124F5C"/>
                </a:solidFill>
                <a:latin typeface="Verdana"/>
                <a:cs typeface="Verdana"/>
              </a:rPr>
              <a:t>rated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books </a:t>
            </a:r>
            <a:r>
              <a:rPr sz="1300" b="1" spc="-40" dirty="0">
                <a:solidFill>
                  <a:srgbClr val="124F5C"/>
                </a:solidFill>
                <a:latin typeface="Verdana"/>
                <a:cs typeface="Verdana"/>
              </a:rPr>
              <a:t>were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essentially novels. </a:t>
            </a:r>
            <a:r>
              <a:rPr sz="1300" b="1" spc="-30" dirty="0">
                <a:solidFill>
                  <a:srgbClr val="124F5C"/>
                </a:solidFill>
                <a:latin typeface="Verdana"/>
                <a:cs typeface="Verdana"/>
              </a:rPr>
              <a:t>Books like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The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Lovely </a:t>
            </a:r>
            <a:r>
              <a:rPr sz="1300" b="1" spc="-30" dirty="0">
                <a:solidFill>
                  <a:srgbClr val="124F5C"/>
                </a:solidFill>
                <a:latin typeface="Verdana"/>
                <a:cs typeface="Verdana"/>
              </a:rPr>
              <a:t>Bone </a:t>
            </a:r>
            <a:r>
              <a:rPr sz="1300" b="1" spc="-4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3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3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300" b="1" spc="-9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3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9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ecre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65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3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8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3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ee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3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wer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3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300" b="1" spc="-100" dirty="0">
                <a:solidFill>
                  <a:srgbClr val="124F5C"/>
                </a:solidFill>
                <a:latin typeface="Verdana"/>
                <a:cs typeface="Verdana"/>
              </a:rPr>
              <a:t>er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300" b="1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300" b="1" spc="-9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300" b="1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300" b="1" spc="-1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ve</a:t>
            </a:r>
            <a:r>
              <a:rPr sz="1300" b="1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600">
              <a:latin typeface="Verdana"/>
              <a:cs typeface="Verdana"/>
            </a:endParaRPr>
          </a:p>
          <a:p>
            <a:pPr marL="323215" marR="13970" indent="-311150">
              <a:lnSpc>
                <a:spcPct val="112500"/>
              </a:lnSpc>
              <a:spcBef>
                <a:spcPts val="1055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Majority</a:t>
            </a:r>
            <a:r>
              <a:rPr sz="13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3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65" dirty="0">
                <a:solidFill>
                  <a:srgbClr val="124F5C"/>
                </a:solidFill>
                <a:latin typeface="Verdana"/>
                <a:cs typeface="Verdana"/>
              </a:rPr>
              <a:t>readers</a:t>
            </a:r>
            <a:r>
              <a:rPr sz="1300" b="1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0" dirty="0">
                <a:solidFill>
                  <a:srgbClr val="124F5C"/>
                </a:solidFill>
                <a:latin typeface="Verdana"/>
                <a:cs typeface="Verdana"/>
              </a:rPr>
              <a:t>were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age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bracket</a:t>
            </a:r>
            <a:r>
              <a:rPr sz="1300" b="1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14" dirty="0">
                <a:solidFill>
                  <a:srgbClr val="124F5C"/>
                </a:solidFill>
                <a:latin typeface="Verdana"/>
                <a:cs typeface="Verdana"/>
              </a:rPr>
              <a:t>20-35</a:t>
            </a:r>
            <a:r>
              <a:rPr sz="13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most</a:t>
            </a:r>
            <a:r>
              <a:rPr sz="1300" b="1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them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came</a:t>
            </a:r>
            <a:r>
              <a:rPr sz="13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from</a:t>
            </a:r>
            <a:r>
              <a:rPr sz="13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dirty="0">
                <a:solidFill>
                  <a:srgbClr val="124F5C"/>
                </a:solidFill>
                <a:latin typeface="Verdana"/>
                <a:cs typeface="Verdana"/>
              </a:rPr>
              <a:t>North </a:t>
            </a:r>
            <a:r>
              <a:rPr sz="1300" b="1" spc="-4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American</a:t>
            </a:r>
            <a:r>
              <a:rPr sz="1300" b="1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3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European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countries</a:t>
            </a:r>
            <a:r>
              <a:rPr sz="1300" b="1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namely</a:t>
            </a:r>
            <a:r>
              <a:rPr sz="1300" b="1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80" dirty="0">
                <a:solidFill>
                  <a:srgbClr val="124F5C"/>
                </a:solidFill>
                <a:latin typeface="Verdana"/>
                <a:cs typeface="Verdana"/>
              </a:rPr>
              <a:t>USA,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Canada,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UK,</a:t>
            </a:r>
            <a:r>
              <a:rPr sz="1300" b="1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Germany</a:t>
            </a:r>
            <a:r>
              <a:rPr sz="1300" b="1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3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Spain.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24F5C"/>
              </a:buClr>
              <a:buFont typeface="Times New Roman"/>
              <a:buChar char="●"/>
            </a:pPr>
            <a:endParaRPr sz="2300">
              <a:latin typeface="Verdana"/>
              <a:cs typeface="Verdana"/>
            </a:endParaRPr>
          </a:p>
          <a:p>
            <a:pPr marL="323215" marR="9525" indent="-311150">
              <a:lnSpc>
                <a:spcPct val="115399"/>
              </a:lnSpc>
              <a:spcBef>
                <a:spcPts val="5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If</a:t>
            </a:r>
            <a:r>
              <a:rPr sz="13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we</a:t>
            </a:r>
            <a:r>
              <a:rPr sz="13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look</a:t>
            </a:r>
            <a:r>
              <a:rPr sz="13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at</a:t>
            </a:r>
            <a:r>
              <a:rPr sz="1300" b="1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3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ratings</a:t>
            </a:r>
            <a:r>
              <a:rPr sz="1300" b="1" spc="-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distribution,</a:t>
            </a:r>
            <a:r>
              <a:rPr sz="1300" b="1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most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3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 books</a:t>
            </a:r>
            <a:r>
              <a:rPr sz="13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have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high</a:t>
            </a:r>
            <a:r>
              <a:rPr sz="1300" b="1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ratings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5" dirty="0">
                <a:solidFill>
                  <a:srgbClr val="124F5C"/>
                </a:solidFill>
                <a:latin typeface="Verdana"/>
                <a:cs typeface="Verdana"/>
              </a:rPr>
              <a:t>maximum </a:t>
            </a:r>
            <a:r>
              <a:rPr sz="1300" b="1" spc="-4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300" b="1" spc="-55" dirty="0">
                <a:solidFill>
                  <a:srgbClr val="124F5C"/>
                </a:solidFill>
                <a:latin typeface="Verdana"/>
                <a:cs typeface="Verdana"/>
              </a:rPr>
              <a:t>oo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300" b="1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300" b="1" spc="-6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3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35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r>
              <a:rPr sz="1300" b="1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8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3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300" b="1" spc="-9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300" b="1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be</a:t>
            </a:r>
            <a:r>
              <a:rPr sz="1300" b="1" spc="-6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300" b="1" spc="-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3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5</a:t>
            </a:r>
            <a:r>
              <a:rPr sz="1300" b="1" spc="-2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300" b="1" spc="-1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3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fe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9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3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0" dirty="0">
                <a:solidFill>
                  <a:srgbClr val="124F5C"/>
                </a:solidFill>
                <a:latin typeface="Verdana"/>
                <a:cs typeface="Verdana"/>
              </a:rPr>
              <a:t>nu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mb</a:t>
            </a:r>
            <a:r>
              <a:rPr sz="13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r.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4F5C"/>
              </a:buClr>
              <a:buFont typeface="Times New Roman"/>
              <a:buChar char="●"/>
            </a:pPr>
            <a:endParaRPr sz="1300">
              <a:latin typeface="Verdana"/>
              <a:cs typeface="Verdana"/>
            </a:endParaRPr>
          </a:p>
          <a:p>
            <a:pPr marL="323215" indent="-311150">
              <a:lnSpc>
                <a:spcPct val="100000"/>
              </a:lnSpc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Author</a:t>
            </a:r>
            <a:r>
              <a:rPr sz="13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300" b="1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3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most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books</a:t>
            </a:r>
            <a:r>
              <a:rPr sz="13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3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Agatha</a:t>
            </a:r>
            <a:r>
              <a:rPr sz="13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Christie,</a:t>
            </a:r>
            <a:r>
              <a:rPr sz="1300" b="1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5" dirty="0">
                <a:solidFill>
                  <a:srgbClr val="124F5C"/>
                </a:solidFill>
                <a:latin typeface="Verdana"/>
                <a:cs typeface="Verdana"/>
              </a:rPr>
              <a:t>William</a:t>
            </a:r>
            <a:r>
              <a:rPr sz="13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Shakespeare</a:t>
            </a:r>
            <a:r>
              <a:rPr sz="1300" b="1" spc="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300" b="1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Stephen</a:t>
            </a:r>
            <a:r>
              <a:rPr sz="13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King.</a:t>
            </a:r>
            <a:endParaRPr sz="13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600">
              <a:latin typeface="Verdana"/>
              <a:cs typeface="Verdana"/>
            </a:endParaRPr>
          </a:p>
          <a:p>
            <a:pPr marL="323215" indent="-311150">
              <a:lnSpc>
                <a:spcPct val="100000"/>
              </a:lnSpc>
              <a:spcBef>
                <a:spcPts val="1080"/>
              </a:spcBef>
              <a:buFont typeface="Times New Roman"/>
              <a:buChar char="●"/>
              <a:tabLst>
                <a:tab pos="323215" algn="l"/>
                <a:tab pos="323850" algn="l"/>
              </a:tabLst>
            </a:pP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300" b="1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5" dirty="0">
                <a:solidFill>
                  <a:srgbClr val="124F5C"/>
                </a:solidFill>
                <a:latin typeface="Verdana"/>
                <a:cs typeface="Verdana"/>
              </a:rPr>
              <a:t>modelling,</a:t>
            </a:r>
            <a:r>
              <a:rPr sz="1300" b="1" spc="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it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0" dirty="0">
                <a:solidFill>
                  <a:srgbClr val="124F5C"/>
                </a:solidFill>
                <a:latin typeface="Verdana"/>
                <a:cs typeface="Verdana"/>
              </a:rPr>
              <a:t>was</a:t>
            </a:r>
            <a:r>
              <a:rPr sz="13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observed</a:t>
            </a:r>
            <a:r>
              <a:rPr sz="1300" b="1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that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 model</a:t>
            </a:r>
            <a:r>
              <a:rPr sz="13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based</a:t>
            </a:r>
            <a:r>
              <a:rPr sz="1300" b="1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collaborative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filtering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5" dirty="0">
                <a:solidFill>
                  <a:srgbClr val="124F5C"/>
                </a:solidFill>
                <a:latin typeface="Verdana"/>
                <a:cs typeface="Verdana"/>
              </a:rPr>
              <a:t>SVD</a:t>
            </a:r>
            <a:r>
              <a:rPr sz="1300" b="1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10" dirty="0">
                <a:solidFill>
                  <a:srgbClr val="124F5C"/>
                </a:solidFill>
                <a:latin typeface="Verdana"/>
                <a:cs typeface="Verdana"/>
              </a:rPr>
              <a:t>technique</a:t>
            </a:r>
            <a:endParaRPr sz="130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  <a:spcBef>
                <a:spcPts val="220"/>
              </a:spcBef>
            </a:pPr>
            <a:r>
              <a:rPr sz="1300" b="1" spc="-65" dirty="0">
                <a:solidFill>
                  <a:srgbClr val="124F5C"/>
                </a:solidFill>
                <a:latin typeface="Verdana"/>
                <a:cs typeface="Verdana"/>
              </a:rPr>
              <a:t>worked</a:t>
            </a:r>
            <a:r>
              <a:rPr sz="13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70" dirty="0">
                <a:solidFill>
                  <a:srgbClr val="124F5C"/>
                </a:solidFill>
                <a:latin typeface="Verdana"/>
                <a:cs typeface="Verdana"/>
              </a:rPr>
              <a:t>way</a:t>
            </a:r>
            <a:r>
              <a:rPr sz="13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0" dirty="0">
                <a:solidFill>
                  <a:srgbClr val="124F5C"/>
                </a:solidFill>
                <a:latin typeface="Verdana"/>
                <a:cs typeface="Verdana"/>
              </a:rPr>
              <a:t>better</a:t>
            </a:r>
            <a:r>
              <a:rPr sz="1300" b="1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than</a:t>
            </a:r>
            <a:r>
              <a:rPr sz="1300" b="1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20" dirty="0">
                <a:solidFill>
                  <a:srgbClr val="124F5C"/>
                </a:solidFill>
                <a:latin typeface="Verdana"/>
                <a:cs typeface="Verdana"/>
              </a:rPr>
              <a:t>NMF</a:t>
            </a:r>
            <a:r>
              <a:rPr sz="1300" b="1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with</a:t>
            </a:r>
            <a:r>
              <a:rPr sz="1300" b="1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85" dirty="0">
                <a:solidFill>
                  <a:srgbClr val="124F5C"/>
                </a:solidFill>
                <a:latin typeface="Verdana"/>
                <a:cs typeface="Verdana"/>
              </a:rPr>
              <a:t>lower</a:t>
            </a:r>
            <a:r>
              <a:rPr sz="13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45" dirty="0">
                <a:solidFill>
                  <a:srgbClr val="124F5C"/>
                </a:solidFill>
                <a:latin typeface="Verdana"/>
                <a:cs typeface="Verdana"/>
              </a:rPr>
              <a:t>Mean</a:t>
            </a:r>
            <a:r>
              <a:rPr sz="1300" b="1" spc="-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0" dirty="0">
                <a:solidFill>
                  <a:srgbClr val="124F5C"/>
                </a:solidFill>
                <a:latin typeface="Verdana"/>
                <a:cs typeface="Verdana"/>
              </a:rPr>
              <a:t>Absolute</a:t>
            </a:r>
            <a:r>
              <a:rPr sz="1300" b="1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80" dirty="0">
                <a:solidFill>
                  <a:srgbClr val="124F5C"/>
                </a:solidFill>
                <a:latin typeface="Verdana"/>
                <a:cs typeface="Verdana"/>
              </a:rPr>
              <a:t>Error</a:t>
            </a:r>
            <a:r>
              <a:rPr sz="1300" b="1" spc="-105" dirty="0">
                <a:solidFill>
                  <a:srgbClr val="124F5C"/>
                </a:solidFill>
                <a:latin typeface="Verdana"/>
                <a:cs typeface="Verdana"/>
              </a:rPr>
              <a:t> (MAE)</a:t>
            </a:r>
            <a:r>
              <a:rPr sz="1300" b="1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300" b="1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502107"/>
            <a:ext cx="369442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90" dirty="0"/>
              <a:t>P</a:t>
            </a:r>
            <a:r>
              <a:rPr sz="2800" spc="-100" dirty="0"/>
              <a:t>r</a:t>
            </a:r>
            <a:r>
              <a:rPr sz="2800" spc="-105" dirty="0"/>
              <a:t>o</a:t>
            </a:r>
            <a:r>
              <a:rPr sz="2800" spc="-90" dirty="0"/>
              <a:t>b</a:t>
            </a:r>
            <a:r>
              <a:rPr sz="2800" spc="-100" dirty="0"/>
              <a:t>l</a:t>
            </a:r>
            <a:r>
              <a:rPr sz="2800" spc="-90" dirty="0"/>
              <a:t>e</a:t>
            </a:r>
            <a:r>
              <a:rPr sz="2800" spc="10" dirty="0"/>
              <a:t>m</a:t>
            </a:r>
            <a:r>
              <a:rPr sz="2800" spc="-280" dirty="0"/>
              <a:t> </a:t>
            </a:r>
            <a:r>
              <a:rPr sz="2800" spc="-95" dirty="0"/>
              <a:t>S</a:t>
            </a:r>
            <a:r>
              <a:rPr sz="2800" spc="-110" dirty="0"/>
              <a:t>t</a:t>
            </a:r>
            <a:r>
              <a:rPr sz="2800" spc="-100" dirty="0"/>
              <a:t>a</a:t>
            </a:r>
            <a:r>
              <a:rPr sz="2800" spc="-110" dirty="0"/>
              <a:t>t</a:t>
            </a:r>
            <a:r>
              <a:rPr sz="2800" spc="-90" dirty="0"/>
              <a:t>eme</a:t>
            </a:r>
            <a:r>
              <a:rPr sz="2800" spc="-105" dirty="0"/>
              <a:t>n</a:t>
            </a:r>
            <a:r>
              <a:rPr sz="2800" dirty="0"/>
              <a:t>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510785" y="1499142"/>
            <a:ext cx="4177665" cy="272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5"/>
              </a:spcBef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Dur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ad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f 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zo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n,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x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y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he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 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w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comm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en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ha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become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much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 more important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our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lives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in </a:t>
            </a:r>
            <a:r>
              <a:rPr sz="1400" spc="-4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pro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ng</a:t>
            </a:r>
            <a:r>
              <a:rPr sz="1400" spc="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gh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na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z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an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 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relevant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content.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Verdana"/>
              <a:cs typeface="Verdana"/>
            </a:endParaRPr>
          </a:p>
          <a:p>
            <a:pPr marL="12700" marR="87630">
              <a:lnSpc>
                <a:spcPct val="115300"/>
              </a:lnSpc>
            </a:pP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2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j</a:t>
            </a:r>
            <a:r>
              <a:rPr sz="1400" b="1" spc="-4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iv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a 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400" b="1" spc="-4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io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y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st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124F5C"/>
                </a:solidFill>
                <a:latin typeface="Verdana"/>
                <a:cs typeface="Verdana"/>
              </a:rPr>
              <a:t>re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mm</a:t>
            </a:r>
            <a:r>
              <a:rPr sz="14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d  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va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oo</a:t>
            </a:r>
            <a:r>
              <a:rPr sz="1400" b="1" spc="-6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114" dirty="0">
                <a:solidFill>
                  <a:srgbClr val="124F5C"/>
                </a:solidFill>
                <a:latin typeface="Verdana"/>
                <a:cs typeface="Verdana"/>
              </a:rPr>
              <a:t> us</a:t>
            </a:r>
            <a:r>
              <a:rPr sz="1400" b="1" spc="-9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b="1" spc="-8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9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b="1" spc="-5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la</a:t>
            </a:r>
            <a:r>
              <a:rPr sz="1400" b="1" spc="-7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y  </a:t>
            </a:r>
            <a:r>
              <a:rPr sz="1400" b="1" spc="-5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b="1" spc="-65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124F5C"/>
                </a:solidFill>
                <a:latin typeface="Verdana"/>
                <a:cs typeface="Verdana"/>
              </a:rPr>
              <a:t>us</a:t>
            </a:r>
            <a:r>
              <a:rPr sz="1400" b="1" spc="-9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1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b="1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b="1" spc="-20" dirty="0">
                <a:solidFill>
                  <a:srgbClr val="124F5C"/>
                </a:solidFill>
                <a:latin typeface="Verdana"/>
                <a:cs typeface="Verdana"/>
              </a:rPr>
              <a:t>sts</a:t>
            </a:r>
            <a:r>
              <a:rPr sz="1400" b="1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8120" y="1499616"/>
            <a:ext cx="3889375" cy="3362325"/>
            <a:chOff x="198120" y="1499616"/>
            <a:chExt cx="3889375" cy="3362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792" y="1499616"/>
              <a:ext cx="3810000" cy="32034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120" y="1499616"/>
              <a:ext cx="3889248" cy="3361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503631"/>
            <a:ext cx="20904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85" dirty="0"/>
              <a:t>C</a:t>
            </a:r>
            <a:r>
              <a:rPr sz="2800" spc="-105" dirty="0"/>
              <a:t>on</a:t>
            </a:r>
            <a:r>
              <a:rPr sz="2800" spc="-90" dirty="0"/>
              <a:t>c</a:t>
            </a:r>
            <a:r>
              <a:rPr sz="2800" spc="-100" dirty="0"/>
              <a:t>l</a:t>
            </a:r>
            <a:r>
              <a:rPr sz="2800" spc="-105" dirty="0"/>
              <a:t>us</a:t>
            </a:r>
            <a:r>
              <a:rPr sz="2800" spc="-100" dirty="0"/>
              <a:t>i</a:t>
            </a:r>
            <a:r>
              <a:rPr sz="2800" spc="-80" dirty="0"/>
              <a:t>o</a:t>
            </a:r>
            <a:r>
              <a:rPr sz="2800" spc="5" dirty="0"/>
              <a:t>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9940" y="1120317"/>
            <a:ext cx="8391525" cy="3058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 algn="just">
              <a:lnSpc>
                <a:spcPct val="115100"/>
              </a:lnSpc>
              <a:spcBef>
                <a:spcPts val="100"/>
              </a:spcBef>
              <a:buClr>
                <a:srgbClr val="F5FAFF"/>
              </a:buClr>
              <a:buSzPct val="50000"/>
              <a:buFont typeface="Arial MT"/>
              <a:buChar char="•"/>
              <a:tabLst>
                <a:tab pos="357505" algn="l"/>
              </a:tabLst>
            </a:pPr>
            <a:r>
              <a:rPr sz="2000" spc="-1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recommendation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helps </a:t>
            </a:r>
            <a:r>
              <a:rPr sz="2000" spc="-5" dirty="0">
                <a:latin typeface="Times New Roman"/>
                <a:cs typeface="Times New Roman"/>
              </a:rPr>
              <a:t>an organization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loyal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customers.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recommendation </a:t>
            </a:r>
            <a:r>
              <a:rPr sz="2000" spc="-5" dirty="0">
                <a:latin typeface="Times New Roman"/>
                <a:cs typeface="Times New Roman"/>
              </a:rPr>
              <a:t>system today </a:t>
            </a:r>
            <a:r>
              <a:rPr sz="2000" dirty="0">
                <a:latin typeface="Times New Roman"/>
                <a:cs typeface="Times New Roman"/>
              </a:rPr>
              <a:t>are very </a:t>
            </a:r>
            <a:r>
              <a:rPr sz="2000" spc="-5" dirty="0">
                <a:latin typeface="Times New Roman"/>
                <a:cs typeface="Times New Roman"/>
              </a:rPr>
              <a:t>powerful that they </a:t>
            </a:r>
            <a:r>
              <a:rPr sz="2000" spc="5" dirty="0">
                <a:latin typeface="Times New Roman"/>
                <a:cs typeface="Times New Roman"/>
              </a:rPr>
              <a:t>can </a:t>
            </a:r>
            <a:r>
              <a:rPr sz="2000" spc="-5" dirty="0">
                <a:latin typeface="Times New Roman"/>
                <a:cs typeface="Times New Roman"/>
              </a:rPr>
              <a:t>handle </a:t>
            </a:r>
            <a:r>
              <a:rPr sz="2000" spc="-30" dirty="0">
                <a:latin typeface="Times New Roman"/>
                <a:cs typeface="Times New Roman"/>
              </a:rPr>
              <a:t>the 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new customer too </a:t>
            </a:r>
            <a:r>
              <a:rPr sz="2000" spc="-20" dirty="0">
                <a:latin typeface="Times New Roman"/>
                <a:cs typeface="Times New Roman"/>
              </a:rPr>
              <a:t>who </a:t>
            </a:r>
            <a:r>
              <a:rPr sz="2000" spc="-1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visited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site </a:t>
            </a:r>
            <a:r>
              <a:rPr sz="2000" spc="-10" dirty="0">
                <a:latin typeface="Times New Roman"/>
                <a:cs typeface="Times New Roman"/>
              </a:rPr>
              <a:t>for the first time. </a:t>
            </a:r>
            <a:r>
              <a:rPr sz="2000" spc="-5" dirty="0">
                <a:latin typeface="Times New Roman"/>
                <a:cs typeface="Times New Roman"/>
              </a:rPr>
              <a:t>They </a:t>
            </a:r>
            <a:r>
              <a:rPr sz="2000" spc="-15" dirty="0">
                <a:latin typeface="Times New Roman"/>
                <a:cs typeface="Times New Roman"/>
              </a:rPr>
              <a:t>recommend </a:t>
            </a:r>
            <a:r>
              <a:rPr sz="2000" spc="-10" dirty="0">
                <a:latin typeface="Times New Roman"/>
                <a:cs typeface="Times New Roman"/>
              </a:rPr>
              <a:t> the </a:t>
            </a:r>
            <a:r>
              <a:rPr sz="2000" spc="-5" dirty="0">
                <a:latin typeface="Times New Roman"/>
                <a:cs typeface="Times New Roman"/>
              </a:rPr>
              <a:t>products </a:t>
            </a:r>
            <a:r>
              <a:rPr sz="2000" spc="-10" dirty="0">
                <a:latin typeface="Times New Roman"/>
                <a:cs typeface="Times New Roman"/>
              </a:rPr>
              <a:t>which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currently trending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highly rated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they can </a:t>
            </a:r>
            <a:r>
              <a:rPr sz="2000" spc="-25" dirty="0">
                <a:latin typeface="Times New Roman"/>
                <a:cs typeface="Times New Roman"/>
              </a:rPr>
              <a:t>also 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recommend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products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which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bring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maximum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profitto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company.</a:t>
            </a:r>
            <a:endParaRPr sz="2000">
              <a:latin typeface="Times New Roman"/>
              <a:cs typeface="Times New Roman"/>
            </a:endParaRPr>
          </a:p>
          <a:p>
            <a:pPr marL="128270" marR="325755">
              <a:lnSpc>
                <a:spcPct val="114900"/>
              </a:lnSpc>
              <a:spcBef>
                <a:spcPts val="140"/>
              </a:spcBef>
            </a:pP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A </a:t>
            </a:r>
            <a:r>
              <a:rPr sz="1800" spc="5" dirty="0">
                <a:solidFill>
                  <a:srgbClr val="F5FAFF"/>
                </a:solidFill>
                <a:latin typeface="Times New Roman"/>
                <a:cs typeface="Times New Roman"/>
              </a:rPr>
              <a:t>book </a:t>
            </a:r>
            <a:r>
              <a:rPr sz="1800" spc="-10" dirty="0">
                <a:solidFill>
                  <a:srgbClr val="F5FAFF"/>
                </a:solidFill>
                <a:latin typeface="Times New Roman"/>
                <a:cs typeface="Times New Roman"/>
              </a:rPr>
              <a:t>recommendation system </a:t>
            </a: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is a </a:t>
            </a:r>
            <a:r>
              <a:rPr sz="1800" spc="-10" dirty="0">
                <a:solidFill>
                  <a:srgbClr val="F5FAFF"/>
                </a:solidFill>
                <a:latin typeface="Times New Roman"/>
                <a:cs typeface="Times New Roman"/>
              </a:rPr>
              <a:t>type </a:t>
            </a:r>
            <a:r>
              <a:rPr sz="1800" spc="5" dirty="0">
                <a:solidFill>
                  <a:srgbClr val="F5FAFF"/>
                </a:solidFill>
                <a:latin typeface="Times New Roman"/>
                <a:cs typeface="Times New Roman"/>
              </a:rPr>
              <a:t>of </a:t>
            </a:r>
            <a:r>
              <a:rPr sz="1800" spc="-10" dirty="0">
                <a:solidFill>
                  <a:srgbClr val="F5FAFF"/>
                </a:solidFill>
                <a:latin typeface="Times New Roman"/>
                <a:cs typeface="Times New Roman"/>
              </a:rPr>
              <a:t>recommendation system where </a:t>
            </a:r>
            <a:r>
              <a:rPr sz="1800" spc="-15" dirty="0">
                <a:solidFill>
                  <a:srgbClr val="F5FAFF"/>
                </a:solidFill>
                <a:latin typeface="Times New Roman"/>
                <a:cs typeface="Times New Roman"/>
              </a:rPr>
              <a:t>we </a:t>
            </a:r>
            <a:r>
              <a:rPr sz="1800" spc="-5" dirty="0">
                <a:solidFill>
                  <a:srgbClr val="F5FAFF"/>
                </a:solidFill>
                <a:latin typeface="Times New Roman"/>
                <a:cs typeface="Times New Roman"/>
              </a:rPr>
              <a:t>have </a:t>
            </a:r>
            <a:r>
              <a:rPr sz="1800" spc="-15" dirty="0">
                <a:solidFill>
                  <a:srgbClr val="F5FAFF"/>
                </a:solidFill>
                <a:latin typeface="Times New Roman"/>
                <a:cs typeface="Times New Roman"/>
              </a:rPr>
              <a:t>to </a:t>
            </a:r>
            <a:r>
              <a:rPr sz="1800" spc="-434" dirty="0">
                <a:solidFill>
                  <a:srgbClr val="F5FA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5FAFF"/>
                </a:solidFill>
                <a:latin typeface="Times New Roman"/>
                <a:cs typeface="Times New Roman"/>
              </a:rPr>
              <a:t>recommend similar type </a:t>
            </a:r>
            <a:r>
              <a:rPr sz="1800" spc="5" dirty="0">
                <a:solidFill>
                  <a:srgbClr val="F5FAFF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books to the </a:t>
            </a:r>
            <a:r>
              <a:rPr sz="1800" spc="-5" dirty="0">
                <a:solidFill>
                  <a:srgbClr val="F5FAFF"/>
                </a:solidFill>
                <a:latin typeface="Times New Roman"/>
                <a:cs typeface="Times New Roman"/>
              </a:rPr>
              <a:t>reader based </a:t>
            </a:r>
            <a:r>
              <a:rPr sz="1800" spc="5" dirty="0">
                <a:solidFill>
                  <a:srgbClr val="F5FAFF"/>
                </a:solidFill>
                <a:latin typeface="Times New Roman"/>
                <a:cs typeface="Times New Roman"/>
              </a:rPr>
              <a:t>on </a:t>
            </a: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his </a:t>
            </a:r>
            <a:r>
              <a:rPr sz="1800" spc="-5" dirty="0">
                <a:solidFill>
                  <a:srgbClr val="F5FAFF"/>
                </a:solidFill>
                <a:latin typeface="Times New Roman"/>
                <a:cs typeface="Times New Roman"/>
              </a:rPr>
              <a:t>interest. The </a:t>
            </a: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books </a:t>
            </a:r>
            <a:r>
              <a:rPr sz="1800" spc="5" dirty="0">
                <a:solidFill>
                  <a:srgbClr val="F5FA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5FAFF"/>
                </a:solidFill>
                <a:latin typeface="Times New Roman"/>
                <a:cs typeface="Times New Roman"/>
              </a:rPr>
              <a:t>recommendation system </a:t>
            </a: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is </a:t>
            </a:r>
            <a:r>
              <a:rPr sz="1800" spc="-5" dirty="0">
                <a:solidFill>
                  <a:srgbClr val="F5FAFF"/>
                </a:solidFill>
                <a:latin typeface="Times New Roman"/>
                <a:cs typeface="Times New Roman"/>
              </a:rPr>
              <a:t>used </a:t>
            </a:r>
            <a:r>
              <a:rPr sz="1800" spc="5" dirty="0">
                <a:solidFill>
                  <a:srgbClr val="F5FAFF"/>
                </a:solidFill>
                <a:latin typeface="Times New Roman"/>
                <a:cs typeface="Times New Roman"/>
              </a:rPr>
              <a:t>by </a:t>
            </a: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online </a:t>
            </a:r>
            <a:r>
              <a:rPr sz="1800" spc="-5" dirty="0">
                <a:solidFill>
                  <a:srgbClr val="F5FAFF"/>
                </a:solidFill>
                <a:latin typeface="Times New Roman"/>
                <a:cs typeface="Times New Roman"/>
              </a:rPr>
              <a:t>websites which </a:t>
            </a: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provide </a:t>
            </a:r>
            <a:r>
              <a:rPr sz="1800" spc="-5" dirty="0">
                <a:solidFill>
                  <a:srgbClr val="F5FAFF"/>
                </a:solidFill>
                <a:latin typeface="Times New Roman"/>
                <a:cs typeface="Times New Roman"/>
              </a:rPr>
              <a:t>ebooks like google </a:t>
            </a: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AFF"/>
                </a:solidFill>
                <a:latin typeface="Times New Roman"/>
                <a:cs typeface="Times New Roman"/>
              </a:rPr>
              <a:t>playbooks,</a:t>
            </a:r>
            <a:r>
              <a:rPr sz="1800" spc="-40" dirty="0">
                <a:solidFill>
                  <a:srgbClr val="F5FA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open</a:t>
            </a:r>
            <a:r>
              <a:rPr sz="1800" spc="-30" dirty="0">
                <a:solidFill>
                  <a:srgbClr val="F5FA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5FAFF"/>
                </a:solidFill>
                <a:latin typeface="Times New Roman"/>
                <a:cs typeface="Times New Roman"/>
              </a:rPr>
              <a:t>library,</a:t>
            </a:r>
            <a:r>
              <a:rPr sz="1800" spc="10" dirty="0">
                <a:solidFill>
                  <a:srgbClr val="F5FA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AFF"/>
                </a:solidFill>
                <a:latin typeface="Times New Roman"/>
                <a:cs typeface="Times New Roman"/>
              </a:rPr>
              <a:t>good</a:t>
            </a:r>
            <a:r>
              <a:rPr sz="1800" spc="15" dirty="0">
                <a:solidFill>
                  <a:srgbClr val="F5FA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5FAFF"/>
                </a:solidFill>
                <a:latin typeface="Times New Roman"/>
                <a:cs typeface="Times New Roman"/>
              </a:rPr>
              <a:t>Read’s,</a:t>
            </a:r>
            <a:r>
              <a:rPr sz="1800" spc="-85" dirty="0">
                <a:solidFill>
                  <a:srgbClr val="F5FA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5FAFF"/>
                </a:solidFill>
                <a:latin typeface="Times New Roman"/>
                <a:cs typeface="Times New Roman"/>
              </a:rPr>
              <a:t>etc</a:t>
            </a:r>
            <a:r>
              <a:rPr sz="1800" spc="-25" dirty="0">
                <a:solidFill>
                  <a:srgbClr val="F5FA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8942" y="1864309"/>
            <a:ext cx="3691890" cy="819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00" spc="-235" dirty="0"/>
              <a:t>T</a:t>
            </a:r>
            <a:r>
              <a:rPr sz="5200" spc="-229" dirty="0"/>
              <a:t>h</a:t>
            </a:r>
            <a:r>
              <a:rPr sz="5200" spc="-235" dirty="0"/>
              <a:t>a</a:t>
            </a:r>
            <a:r>
              <a:rPr sz="5200" spc="-229" dirty="0"/>
              <a:t>n</a:t>
            </a:r>
            <a:r>
              <a:rPr sz="5200" spc="5" dirty="0"/>
              <a:t>k</a:t>
            </a:r>
            <a:r>
              <a:rPr sz="5200" spc="-425" dirty="0"/>
              <a:t> </a:t>
            </a:r>
            <a:r>
              <a:rPr sz="5200" spc="-310" dirty="0"/>
              <a:t>Y</a:t>
            </a:r>
            <a:r>
              <a:rPr sz="5200" spc="-315" dirty="0"/>
              <a:t>o</a:t>
            </a:r>
            <a:r>
              <a:rPr sz="5200" spc="5" dirty="0"/>
              <a:t>u</a:t>
            </a:r>
            <a:endParaRPr sz="5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0"/>
            <a:ext cx="6380480" cy="86614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800" spc="-145" dirty="0"/>
              <a:t>Da</a:t>
            </a:r>
            <a:r>
              <a:rPr sz="2800" spc="-155" dirty="0"/>
              <a:t>t</a:t>
            </a:r>
            <a:r>
              <a:rPr sz="2800" spc="5" dirty="0"/>
              <a:t>a</a:t>
            </a:r>
            <a:r>
              <a:rPr sz="2800" spc="-195" dirty="0"/>
              <a:t> </a:t>
            </a:r>
            <a:r>
              <a:rPr sz="2800" dirty="0"/>
              <a:t>S</a:t>
            </a:r>
            <a:r>
              <a:rPr sz="2800" spc="-10" dirty="0"/>
              <a:t>u</a:t>
            </a:r>
            <a:r>
              <a:rPr sz="2800" dirty="0"/>
              <a:t>mma</a:t>
            </a:r>
            <a:r>
              <a:rPr sz="2800" spc="-25" dirty="0"/>
              <a:t>r</a:t>
            </a:r>
            <a:r>
              <a:rPr sz="2800" spc="5" dirty="0"/>
              <a:t>y</a:t>
            </a:r>
            <a:endParaRPr sz="2800"/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400" b="0" spc="-5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b="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10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r>
              <a:rPr sz="1400" b="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b="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15" dirty="0">
                <a:solidFill>
                  <a:srgbClr val="124F5C"/>
                </a:solidFill>
                <a:latin typeface="Verdana"/>
                <a:cs typeface="Verdana"/>
              </a:rPr>
              <a:t>comprised</a:t>
            </a:r>
            <a:r>
              <a:rPr sz="1400" b="0" spc="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1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b="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5" dirty="0">
                <a:solidFill>
                  <a:srgbClr val="124F5C"/>
                </a:solidFill>
                <a:latin typeface="Verdana"/>
                <a:cs typeface="Verdana"/>
              </a:rPr>
              <a:t>three</a:t>
            </a:r>
            <a:r>
              <a:rPr sz="1400" b="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25" dirty="0">
                <a:solidFill>
                  <a:srgbClr val="124F5C"/>
                </a:solidFill>
                <a:latin typeface="Verdana"/>
                <a:cs typeface="Verdana"/>
              </a:rPr>
              <a:t>csv</a:t>
            </a:r>
            <a:r>
              <a:rPr sz="1400" b="0" spc="-1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120" dirty="0">
                <a:solidFill>
                  <a:srgbClr val="124F5C"/>
                </a:solidFill>
                <a:latin typeface="Verdana"/>
                <a:cs typeface="Verdana"/>
              </a:rPr>
              <a:t>files::</a:t>
            </a:r>
            <a:r>
              <a:rPr sz="1400" b="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50" dirty="0">
                <a:solidFill>
                  <a:srgbClr val="124F5C"/>
                </a:solidFill>
                <a:latin typeface="Verdana"/>
                <a:cs typeface="Verdana"/>
              </a:rPr>
              <a:t>User_df,</a:t>
            </a:r>
            <a:r>
              <a:rPr sz="1400" b="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50" dirty="0">
                <a:solidFill>
                  <a:srgbClr val="124F5C"/>
                </a:solidFill>
                <a:latin typeface="Verdana"/>
                <a:cs typeface="Verdana"/>
              </a:rPr>
              <a:t>Books_df,</a:t>
            </a:r>
            <a:r>
              <a:rPr sz="1400" b="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10" dirty="0">
                <a:solidFill>
                  <a:srgbClr val="124F5C"/>
                </a:solidFill>
                <a:latin typeface="Verdana"/>
                <a:cs typeface="Verdana"/>
              </a:rPr>
              <a:t>Ratings_df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904" y="1031108"/>
            <a:ext cx="6274435" cy="105727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Users_dataset.</a:t>
            </a:r>
            <a:endParaRPr sz="1400">
              <a:latin typeface="Verdana"/>
              <a:cs typeface="Verdana"/>
            </a:endParaRPr>
          </a:p>
          <a:p>
            <a:pPr marL="378460" indent="-32004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77825" algn="l"/>
                <a:tab pos="378460" algn="l"/>
              </a:tabLst>
            </a:pP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qu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ach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378460" indent="-320040">
              <a:lnSpc>
                <a:spcPct val="100000"/>
              </a:lnSpc>
              <a:spcBef>
                <a:spcPts val="310"/>
              </a:spcBef>
              <a:buFont typeface="Times New Roman"/>
              <a:buChar char="●"/>
              <a:tabLst>
                <a:tab pos="377825" algn="l"/>
                <a:tab pos="378460" algn="l"/>
              </a:tabLst>
            </a:pP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Location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(contains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city,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state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country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separated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commas)</a:t>
            </a:r>
            <a:endParaRPr sz="1400">
              <a:latin typeface="Verdana"/>
              <a:cs typeface="Verdana"/>
            </a:endParaRPr>
          </a:p>
          <a:p>
            <a:pPr marL="378460" indent="-320040">
              <a:lnSpc>
                <a:spcPct val="100000"/>
              </a:lnSpc>
              <a:spcBef>
                <a:spcPts val="509"/>
              </a:spcBef>
              <a:buFont typeface="Times New Roman"/>
              <a:buChar char="●"/>
              <a:tabLst>
                <a:tab pos="377825" algn="l"/>
                <a:tab pos="378460" algn="l"/>
                <a:tab pos="3643629" algn="l"/>
              </a:tabLst>
            </a:pP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Shape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278858,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660" y="2263190"/>
            <a:ext cx="2907665" cy="15322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Books_dataset.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85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B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un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qu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ach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boo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315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Book-Title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Book-Author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315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Year-Of-Publication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85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Publisher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660" y="3983292"/>
            <a:ext cx="1476375" cy="7785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Ratings_dataset.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User-ID</a:t>
            </a:r>
            <a:endParaRPr sz="1400">
              <a:latin typeface="Verdana"/>
              <a:cs typeface="Verdana"/>
            </a:endParaRPr>
          </a:p>
          <a:p>
            <a:pPr marL="424180" indent="-317500">
              <a:lnSpc>
                <a:spcPct val="100000"/>
              </a:lnSpc>
              <a:spcBef>
                <a:spcPts val="315"/>
              </a:spcBef>
              <a:buFont typeface="Times New Roman"/>
              <a:buChar char="●"/>
              <a:tabLst>
                <a:tab pos="423545" algn="l"/>
                <a:tab pos="424180" algn="l"/>
              </a:tabLst>
            </a:pP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ISBN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4513" y="2621783"/>
            <a:ext cx="2914015" cy="11055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9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Image-URL-S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9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Image-URL-M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31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Image-URL-L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89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Sha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271360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8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4513" y="4313326"/>
            <a:ext cx="3002280" cy="5257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9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Book-Rating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8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Sha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p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as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(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1149780,3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502107"/>
            <a:ext cx="63265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55" dirty="0"/>
              <a:t>O</a:t>
            </a:r>
            <a:r>
              <a:rPr sz="2800" spc="-140" dirty="0"/>
              <a:t>b</a:t>
            </a:r>
            <a:r>
              <a:rPr sz="2800" spc="-155" dirty="0"/>
              <a:t>s</a:t>
            </a:r>
            <a:r>
              <a:rPr sz="2800" spc="-135" dirty="0"/>
              <a:t>e</a:t>
            </a:r>
            <a:r>
              <a:rPr sz="2800" spc="-145" dirty="0"/>
              <a:t>rva</a:t>
            </a:r>
            <a:r>
              <a:rPr sz="2800" spc="-155" dirty="0"/>
              <a:t>t</a:t>
            </a:r>
            <a:r>
              <a:rPr sz="2800" spc="-150" dirty="0"/>
              <a:t>ion</a:t>
            </a:r>
            <a:r>
              <a:rPr sz="2800" spc="5" dirty="0"/>
              <a:t>s</a:t>
            </a:r>
            <a:r>
              <a:rPr sz="2800" spc="-50" dirty="0"/>
              <a:t> </a:t>
            </a:r>
            <a:r>
              <a:rPr sz="2800" spc="-135" dirty="0"/>
              <a:t>f</a:t>
            </a:r>
            <a:r>
              <a:rPr sz="2800" spc="-120" dirty="0"/>
              <a:t>r</a:t>
            </a:r>
            <a:r>
              <a:rPr sz="2800" spc="-130" dirty="0"/>
              <a:t>o</a:t>
            </a:r>
            <a:r>
              <a:rPr sz="2800" spc="10" dirty="0"/>
              <a:t>m</a:t>
            </a:r>
            <a:r>
              <a:rPr sz="2800" spc="-190" dirty="0"/>
              <a:t> </a:t>
            </a:r>
            <a:r>
              <a:rPr sz="2800" spc="-215" dirty="0"/>
              <a:t>U</a:t>
            </a:r>
            <a:r>
              <a:rPr sz="2800" spc="-225" dirty="0"/>
              <a:t>s</a:t>
            </a:r>
            <a:r>
              <a:rPr sz="2800" spc="-210" dirty="0"/>
              <a:t>e</a:t>
            </a:r>
            <a:r>
              <a:rPr sz="2800" spc="-220" dirty="0"/>
              <a:t>r</a:t>
            </a:r>
            <a:r>
              <a:rPr sz="2800" spc="-225" dirty="0"/>
              <a:t>s</a:t>
            </a:r>
            <a:r>
              <a:rPr sz="2800" spc="-220" dirty="0"/>
              <a:t>_</a:t>
            </a:r>
            <a:r>
              <a:rPr sz="2800" spc="-210" dirty="0"/>
              <a:t>d</a:t>
            </a:r>
            <a:r>
              <a:rPr sz="2800" dirty="0"/>
              <a:t>f</a:t>
            </a:r>
            <a:r>
              <a:rPr sz="2800" spc="-215" dirty="0"/>
              <a:t> </a:t>
            </a:r>
            <a:r>
              <a:rPr sz="2800" spc="-155" dirty="0"/>
              <a:t>(</a:t>
            </a:r>
            <a:r>
              <a:rPr sz="2800" spc="-165" dirty="0"/>
              <a:t>Ag</a:t>
            </a:r>
            <a:r>
              <a:rPr sz="2800" spc="-160" dirty="0"/>
              <a:t>e</a:t>
            </a:r>
            <a:r>
              <a:rPr sz="2800" spc="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0148" y="1645462"/>
            <a:ext cx="3430904" cy="82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5080" indent="-323215">
              <a:lnSpc>
                <a:spcPct val="115700"/>
              </a:lnSpc>
              <a:spcBef>
                <a:spcPts val="100"/>
              </a:spcBef>
              <a:buFont typeface="Times New Roman"/>
              <a:buChar char="●"/>
              <a:tabLst>
                <a:tab pos="335280" algn="l"/>
                <a:tab pos="335915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ran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0  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25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250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70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Ou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rs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n 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h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co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9455" y="1289304"/>
            <a:ext cx="5114543" cy="3648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40" y="502107"/>
            <a:ext cx="63265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55" dirty="0"/>
              <a:t>O</a:t>
            </a:r>
            <a:r>
              <a:rPr sz="2800" spc="-140" dirty="0"/>
              <a:t>b</a:t>
            </a:r>
            <a:r>
              <a:rPr sz="2800" spc="-155" dirty="0"/>
              <a:t>s</a:t>
            </a:r>
            <a:r>
              <a:rPr sz="2800" spc="-135" dirty="0"/>
              <a:t>e</a:t>
            </a:r>
            <a:r>
              <a:rPr sz="2800" spc="-145" dirty="0"/>
              <a:t>rva</a:t>
            </a:r>
            <a:r>
              <a:rPr sz="2800" spc="-155" dirty="0"/>
              <a:t>t</a:t>
            </a:r>
            <a:r>
              <a:rPr sz="2800" spc="-150" dirty="0"/>
              <a:t>ion</a:t>
            </a:r>
            <a:r>
              <a:rPr sz="2800" spc="5" dirty="0"/>
              <a:t>s</a:t>
            </a:r>
            <a:r>
              <a:rPr sz="2800" spc="-50" dirty="0"/>
              <a:t> </a:t>
            </a:r>
            <a:r>
              <a:rPr sz="2800" spc="-135" dirty="0"/>
              <a:t>f</a:t>
            </a:r>
            <a:r>
              <a:rPr sz="2800" spc="-120" dirty="0"/>
              <a:t>r</a:t>
            </a:r>
            <a:r>
              <a:rPr sz="2800" spc="-130" dirty="0"/>
              <a:t>o</a:t>
            </a:r>
            <a:r>
              <a:rPr sz="2800" spc="10" dirty="0"/>
              <a:t>m</a:t>
            </a:r>
            <a:r>
              <a:rPr sz="2800" spc="-190" dirty="0"/>
              <a:t> </a:t>
            </a:r>
            <a:r>
              <a:rPr sz="2800" spc="-215" dirty="0"/>
              <a:t>U</a:t>
            </a:r>
            <a:r>
              <a:rPr sz="2800" spc="-225" dirty="0"/>
              <a:t>s</a:t>
            </a:r>
            <a:r>
              <a:rPr sz="2800" spc="-210" dirty="0"/>
              <a:t>e</a:t>
            </a:r>
            <a:r>
              <a:rPr sz="2800" spc="-220" dirty="0"/>
              <a:t>r</a:t>
            </a:r>
            <a:r>
              <a:rPr sz="2800" spc="-225" dirty="0"/>
              <a:t>s</a:t>
            </a:r>
            <a:r>
              <a:rPr sz="2800" spc="-220" dirty="0"/>
              <a:t>_</a:t>
            </a:r>
            <a:r>
              <a:rPr sz="2800" spc="-210" dirty="0"/>
              <a:t>d</a:t>
            </a:r>
            <a:r>
              <a:rPr sz="2800" dirty="0"/>
              <a:t>f</a:t>
            </a:r>
            <a:r>
              <a:rPr sz="2800" spc="-215" dirty="0"/>
              <a:t> </a:t>
            </a:r>
            <a:r>
              <a:rPr sz="2800" spc="-155" dirty="0"/>
              <a:t>(</a:t>
            </a:r>
            <a:r>
              <a:rPr sz="2800" spc="-165" dirty="0"/>
              <a:t>Ag</a:t>
            </a:r>
            <a:r>
              <a:rPr sz="2800" spc="-160" dirty="0"/>
              <a:t>e</a:t>
            </a:r>
            <a:r>
              <a:rPr sz="2800" spc="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7956" y="1645462"/>
            <a:ext cx="2944495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marR="5080" indent="-317500">
              <a:lnSpc>
                <a:spcPct val="115700"/>
              </a:lnSpc>
              <a:spcBef>
                <a:spcPts val="100"/>
              </a:spcBef>
              <a:buFont typeface="Times New Roman"/>
              <a:buChar char="●"/>
              <a:tabLst>
                <a:tab pos="341630" algn="l"/>
                <a:tab pos="342265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Th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2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ran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bu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n</a:t>
            </a:r>
            <a:r>
              <a:rPr sz="1400" spc="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 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right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 skewed</a:t>
            </a:r>
            <a:endParaRPr sz="1400">
              <a:latin typeface="Verdana"/>
              <a:cs typeface="Verdana"/>
            </a:endParaRPr>
          </a:p>
          <a:p>
            <a:pPr marL="341630" marR="73660" indent="-329565">
              <a:lnSpc>
                <a:spcPct val="117100"/>
              </a:lnSpc>
              <a:spcBef>
                <a:spcPts val="125"/>
              </a:spcBef>
              <a:buFont typeface="Times New Roman"/>
              <a:buChar char="●"/>
              <a:tabLst>
                <a:tab pos="341630" algn="l"/>
                <a:tab pos="342265" algn="l"/>
              </a:tabLst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 r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li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n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 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gro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up</a:t>
            </a:r>
            <a:r>
              <a:rPr sz="1400" spc="3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20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2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40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855" y="1225294"/>
            <a:ext cx="5169408" cy="38008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159" y="502107"/>
            <a:ext cx="718312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30" dirty="0"/>
              <a:t>O</a:t>
            </a:r>
            <a:r>
              <a:rPr sz="2800" spc="-114" dirty="0"/>
              <a:t>b</a:t>
            </a:r>
            <a:r>
              <a:rPr sz="2800" spc="-125" dirty="0"/>
              <a:t>s</a:t>
            </a:r>
            <a:r>
              <a:rPr sz="2800" spc="-114" dirty="0"/>
              <a:t>e</a:t>
            </a:r>
            <a:r>
              <a:rPr sz="2800" spc="-120" dirty="0"/>
              <a:t>rv</a:t>
            </a:r>
            <a:r>
              <a:rPr sz="2800" spc="-125" dirty="0"/>
              <a:t>a</a:t>
            </a:r>
            <a:r>
              <a:rPr sz="2800" spc="-155" dirty="0"/>
              <a:t>t</a:t>
            </a:r>
            <a:r>
              <a:rPr sz="2800" spc="-125" dirty="0"/>
              <a:t>i</a:t>
            </a:r>
            <a:r>
              <a:rPr sz="2800" spc="-130" dirty="0"/>
              <a:t>on</a:t>
            </a:r>
            <a:r>
              <a:rPr sz="2800" spc="5" dirty="0"/>
              <a:t>s</a:t>
            </a:r>
            <a:r>
              <a:rPr sz="2800" spc="-220" dirty="0"/>
              <a:t> </a:t>
            </a:r>
            <a:r>
              <a:rPr sz="2800" spc="-135" dirty="0"/>
              <a:t>f</a:t>
            </a:r>
            <a:r>
              <a:rPr sz="2800" spc="-120" dirty="0"/>
              <a:t>r</a:t>
            </a:r>
            <a:r>
              <a:rPr sz="2800" spc="-130" dirty="0"/>
              <a:t>o</a:t>
            </a:r>
            <a:r>
              <a:rPr sz="2800" spc="10" dirty="0"/>
              <a:t>m</a:t>
            </a:r>
            <a:r>
              <a:rPr sz="2800" spc="-210" dirty="0"/>
              <a:t> </a:t>
            </a:r>
            <a:r>
              <a:rPr sz="2800" spc="-215" dirty="0"/>
              <a:t>U</a:t>
            </a:r>
            <a:r>
              <a:rPr sz="2800" spc="-225" dirty="0"/>
              <a:t>s</a:t>
            </a:r>
            <a:r>
              <a:rPr sz="2800" spc="-210" dirty="0"/>
              <a:t>e</a:t>
            </a:r>
            <a:r>
              <a:rPr sz="2800" spc="-220" dirty="0"/>
              <a:t>r</a:t>
            </a:r>
            <a:r>
              <a:rPr sz="2800" spc="-225" dirty="0"/>
              <a:t>s</a:t>
            </a:r>
            <a:r>
              <a:rPr sz="2800" spc="-220" dirty="0"/>
              <a:t>_</a:t>
            </a:r>
            <a:r>
              <a:rPr sz="2800" spc="-210" dirty="0"/>
              <a:t>d</a:t>
            </a:r>
            <a:r>
              <a:rPr sz="2800" dirty="0"/>
              <a:t>f</a:t>
            </a:r>
            <a:r>
              <a:rPr sz="2800" spc="-265" dirty="0"/>
              <a:t> </a:t>
            </a:r>
            <a:r>
              <a:rPr sz="2800" spc="-135" dirty="0"/>
              <a:t>(L</a:t>
            </a:r>
            <a:r>
              <a:rPr sz="2800" spc="-150" dirty="0"/>
              <a:t>o</a:t>
            </a:r>
            <a:r>
              <a:rPr sz="2800" spc="-140" dirty="0"/>
              <a:t>c</a:t>
            </a:r>
            <a:r>
              <a:rPr sz="2800" spc="-145" dirty="0"/>
              <a:t>a</a:t>
            </a:r>
            <a:r>
              <a:rPr sz="2800" spc="-155" dirty="0"/>
              <a:t>t</a:t>
            </a:r>
            <a:r>
              <a:rPr sz="2800" spc="-150" dirty="0"/>
              <a:t>ion</a:t>
            </a:r>
            <a:r>
              <a:rPr sz="2800" spc="5" dirty="0"/>
              <a:t>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0148" y="1182166"/>
            <a:ext cx="4685665" cy="5257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9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Splitting</a:t>
            </a:r>
            <a:r>
              <a:rPr sz="1400" spc="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Location</a:t>
            </a:r>
            <a:r>
              <a:rPr sz="1400" spc="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column</a:t>
            </a:r>
            <a:r>
              <a:rPr sz="1400" spc="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analysing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country.</a:t>
            </a:r>
            <a:endParaRPr sz="1400">
              <a:latin typeface="Verdana"/>
              <a:cs typeface="Verdana"/>
            </a:endParaRPr>
          </a:p>
          <a:p>
            <a:pPr marL="329565" indent="-317500">
              <a:lnSpc>
                <a:spcPct val="100000"/>
              </a:lnSpc>
              <a:spcBef>
                <a:spcPts val="285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os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c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t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i</a:t>
            </a:r>
            <a:r>
              <a:rPr sz="1400" spc="-40" dirty="0">
                <a:solidFill>
                  <a:srgbClr val="124F5C"/>
                </a:solidFill>
                <a:latin typeface="Verdana"/>
                <a:cs typeface="Verdana"/>
              </a:rPr>
              <a:t>v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 r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d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400" spc="-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a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e</a:t>
            </a:r>
            <a:r>
              <a:rPr sz="1400" spc="-16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f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r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o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U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SA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096" y="1880616"/>
            <a:ext cx="6553200" cy="30083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503631"/>
            <a:ext cx="69938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35" dirty="0">
                <a:solidFill>
                  <a:srgbClr val="CC0000"/>
                </a:solidFill>
                <a:latin typeface="Verdana"/>
                <a:cs typeface="Verdana"/>
              </a:rPr>
              <a:t>Observations</a:t>
            </a:r>
            <a:r>
              <a:rPr sz="2800" b="1" spc="-7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95" dirty="0">
                <a:solidFill>
                  <a:srgbClr val="CC0000"/>
                </a:solidFill>
                <a:latin typeface="Verdana"/>
                <a:cs typeface="Verdana"/>
              </a:rPr>
              <a:t>from</a:t>
            </a:r>
            <a:r>
              <a:rPr sz="2800" b="1" spc="-23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125" dirty="0">
                <a:solidFill>
                  <a:srgbClr val="CC0000"/>
                </a:solidFill>
                <a:latin typeface="Verdana"/>
                <a:cs typeface="Verdana"/>
              </a:rPr>
              <a:t>Book_df</a:t>
            </a:r>
            <a:r>
              <a:rPr sz="2800" b="1" spc="-26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155" dirty="0">
                <a:solidFill>
                  <a:srgbClr val="CC0000"/>
                </a:solidFill>
                <a:latin typeface="Verdana"/>
                <a:cs typeface="Verdana"/>
              </a:rPr>
              <a:t>(Authors)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140" y="1238757"/>
            <a:ext cx="60261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Agatha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Christie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wrote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highest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books</a:t>
            </a:r>
            <a:r>
              <a:rPr sz="1400" spc="-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400" spc="-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our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given</a:t>
            </a:r>
            <a:r>
              <a:rPr sz="1400" spc="4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19" y="1630680"/>
            <a:ext cx="8001000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503631"/>
            <a:ext cx="74758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135" dirty="0">
                <a:solidFill>
                  <a:srgbClr val="CC0000"/>
                </a:solidFill>
                <a:latin typeface="Verdana"/>
                <a:cs typeface="Verdana"/>
              </a:rPr>
              <a:t>Observations</a:t>
            </a:r>
            <a:r>
              <a:rPr sz="2800" b="1" spc="-7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95" dirty="0">
                <a:solidFill>
                  <a:srgbClr val="CC0000"/>
                </a:solidFill>
                <a:latin typeface="Verdana"/>
                <a:cs typeface="Verdana"/>
              </a:rPr>
              <a:t>from</a:t>
            </a:r>
            <a:r>
              <a:rPr sz="2800" b="1" spc="-23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125" dirty="0">
                <a:solidFill>
                  <a:srgbClr val="CC0000"/>
                </a:solidFill>
                <a:latin typeface="Verdana"/>
                <a:cs typeface="Verdana"/>
              </a:rPr>
              <a:t>Book_df</a:t>
            </a:r>
            <a:r>
              <a:rPr sz="2800" b="1" spc="-27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800" b="1" spc="-140" dirty="0">
                <a:solidFill>
                  <a:srgbClr val="CC0000"/>
                </a:solidFill>
                <a:latin typeface="Verdana"/>
                <a:cs typeface="Verdana"/>
              </a:rPr>
              <a:t>(Publishers)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140" y="1238757"/>
            <a:ext cx="59061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Harlequin</a:t>
            </a:r>
            <a:r>
              <a:rPr sz="1400" spc="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published</a:t>
            </a:r>
            <a:r>
              <a:rPr sz="1400" spc="15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highest</a:t>
            </a:r>
            <a:r>
              <a:rPr sz="1400" spc="1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number</a:t>
            </a:r>
            <a:r>
              <a:rPr sz="1400" spc="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books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in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our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5" dirty="0">
                <a:solidFill>
                  <a:srgbClr val="124F5C"/>
                </a:solidFill>
                <a:latin typeface="Verdana"/>
                <a:cs typeface="Verdana"/>
              </a:rPr>
              <a:t>given</a:t>
            </a:r>
            <a:r>
              <a:rPr sz="1400" spc="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59" y="1645918"/>
            <a:ext cx="8519159" cy="3413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952</Words>
  <Application>Microsoft Office PowerPoint</Application>
  <PresentationFormat>Custom</PresentationFormat>
  <Paragraphs>142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MT</vt:lpstr>
      <vt:lpstr>Calibri</vt:lpstr>
      <vt:lpstr>Times New Roman</vt:lpstr>
      <vt:lpstr>Verdana</vt:lpstr>
      <vt:lpstr>Office Theme</vt:lpstr>
      <vt:lpstr>Capstone Project - IV</vt:lpstr>
      <vt:lpstr>Content</vt:lpstr>
      <vt:lpstr>Problem Statement</vt:lpstr>
      <vt:lpstr>Data Summary The dataset is comprised of three csv files:: User_df, Books_df, Ratings_df</vt:lpstr>
      <vt:lpstr>Observations from Users_df (Age)</vt:lpstr>
      <vt:lpstr>Observations from Users_df (Age)</vt:lpstr>
      <vt:lpstr>Observations from Users_df (Location)</vt:lpstr>
      <vt:lpstr>PowerPoint Presentation</vt:lpstr>
      <vt:lpstr>PowerPoint Presentation</vt:lpstr>
      <vt:lpstr>Observations from Ratings_df (Book_Rating)</vt:lpstr>
      <vt:lpstr>Data Cleaning</vt:lpstr>
      <vt:lpstr>Imputing missing values</vt:lpstr>
      <vt:lpstr>PowerPoint Presentation</vt:lpstr>
      <vt:lpstr>Replacing strings by int  values</vt:lpstr>
      <vt:lpstr>Different Models</vt:lpstr>
      <vt:lpstr>Different Models</vt:lpstr>
      <vt:lpstr>Different Models</vt:lpstr>
      <vt:lpstr>PowerPoint Presentation</vt:lpstr>
      <vt:lpstr>PowerPoint Presentation</vt:lpstr>
      <vt:lpstr>PowerPoint Presentation</vt:lpstr>
      <vt:lpstr>Different Models</vt:lpstr>
      <vt:lpstr>PowerPoint Presentation</vt:lpstr>
      <vt:lpstr>Collaborative Filtering-(Item-Item based)</vt:lpstr>
      <vt:lpstr>Different Models</vt:lpstr>
      <vt:lpstr>PowerPoint Presentation</vt:lpstr>
      <vt:lpstr>PowerPoint Presentation</vt:lpstr>
      <vt:lpstr>Challenges</vt:lpstr>
      <vt:lpstr>Future Scope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IV</dc:title>
  <cp:lastModifiedBy>saikumar1422000@gmail.com</cp:lastModifiedBy>
  <cp:revision>2</cp:revision>
  <dcterms:created xsi:type="dcterms:W3CDTF">2023-05-05T08:44:30Z</dcterms:created>
  <dcterms:modified xsi:type="dcterms:W3CDTF">2023-08-03T04:52:53Z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2023-05-05T00:00:00Z</vt:filetime>
  </property>
</Properties>
</file>