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09394" y="348437"/>
            <a:ext cx="512521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99000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rgbClr val="99000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0D3A4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rgbClr val="99000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rgbClr val="99000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5662" y="348437"/>
            <a:ext cx="185267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99000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134" y="977646"/>
            <a:ext cx="8361730" cy="147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0D3A4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004" y="2901695"/>
            <a:ext cx="4762500" cy="198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1357" y="1037666"/>
            <a:ext cx="5702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none" spc="340" dirty="0">
                <a:solidFill>
                  <a:srgbClr val="CC0000"/>
                </a:solidFill>
                <a:latin typeface="Cambria"/>
                <a:cs typeface="Cambria"/>
              </a:rPr>
              <a:t>Capstone</a:t>
            </a:r>
            <a:r>
              <a:rPr sz="4400" b="1" u="none" spc="2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4400" b="1" u="none" spc="290" dirty="0">
                <a:solidFill>
                  <a:srgbClr val="CC0000"/>
                </a:solidFill>
                <a:latin typeface="Cambria"/>
                <a:cs typeface="Cambria"/>
              </a:rPr>
              <a:t>Project-II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880" y="1768457"/>
            <a:ext cx="6904990" cy="83484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800" b="1" spc="-5" dirty="0">
                <a:solidFill>
                  <a:srgbClr val="124F5C"/>
                </a:solidFill>
                <a:latin typeface="Arial"/>
                <a:cs typeface="Arial"/>
              </a:rPr>
              <a:t>Yes</a:t>
            </a:r>
            <a:r>
              <a:rPr sz="2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24F5C"/>
                </a:solidFill>
                <a:latin typeface="Arial"/>
                <a:cs typeface="Arial"/>
              </a:rPr>
              <a:t>Bank</a:t>
            </a:r>
            <a:r>
              <a:rPr sz="28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24F5C"/>
                </a:solidFill>
                <a:latin typeface="Arial"/>
                <a:cs typeface="Arial"/>
              </a:rPr>
              <a:t>Stock</a:t>
            </a:r>
            <a:r>
              <a:rPr sz="28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24F5C"/>
                </a:solidFill>
                <a:latin typeface="Arial"/>
                <a:cs typeface="Arial"/>
              </a:rPr>
              <a:t>Closing</a:t>
            </a:r>
            <a:r>
              <a:rPr sz="2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24F5C"/>
                </a:solidFill>
                <a:latin typeface="Arial"/>
                <a:cs typeface="Arial"/>
              </a:rPr>
              <a:t>Price</a:t>
            </a:r>
            <a:r>
              <a:rPr sz="2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24F5C"/>
                </a:solidFill>
                <a:latin typeface="Arial"/>
                <a:cs typeface="Arial"/>
              </a:rPr>
              <a:t>Prediction</a:t>
            </a:r>
            <a:endParaRPr sz="2800" dirty="0">
              <a:latin typeface="Arial"/>
              <a:cs typeface="Arial"/>
            </a:endParaRPr>
          </a:p>
          <a:p>
            <a:pPr marL="2461260" marR="2232025" indent="-378460">
              <a:lnSpc>
                <a:spcPct val="100000"/>
              </a:lnSpc>
              <a:spcBef>
                <a:spcPts val="259"/>
              </a:spcBef>
            </a:pPr>
            <a:r>
              <a:rPr lang="en-US" sz="2000" b="1" dirty="0" smtClean="0">
                <a:solidFill>
                  <a:srgbClr val="002731"/>
                </a:solidFill>
                <a:latin typeface="Arial"/>
                <a:cs typeface="Arial"/>
              </a:rPr>
              <a:t>Kumar Vijay Mhaske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394" y="348437"/>
            <a:ext cx="5125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Exploratory</a:t>
            </a:r>
            <a:r>
              <a:rPr spc="-140" dirty="0"/>
              <a:t> </a:t>
            </a:r>
            <a:r>
              <a:rPr spc="-30" dirty="0"/>
              <a:t>Data</a:t>
            </a:r>
            <a:r>
              <a:rPr spc="-180" dirty="0"/>
              <a:t> </a:t>
            </a:r>
            <a:r>
              <a:rPr spc="-85" dirty="0"/>
              <a:t>Analysis(EDA)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869060"/>
            <a:ext cx="765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Distribution</a:t>
            </a:r>
            <a:r>
              <a:rPr sz="1800" u="heavy" spc="1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of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Open,</a:t>
            </a:r>
            <a:r>
              <a:rPr sz="1800" u="heavy" spc="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High</a:t>
            </a:r>
            <a:r>
              <a:rPr sz="1800" u="heavy" spc="1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&amp;</a:t>
            </a:r>
            <a:r>
              <a:rPr sz="1800" u="heavy" spc="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Low</a:t>
            </a:r>
            <a:r>
              <a:rPr sz="1800" u="heavy" spc="1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Price 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of</a:t>
            </a:r>
            <a:r>
              <a:rPr sz="1800" u="heavy" spc="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a</a:t>
            </a:r>
            <a:r>
              <a:rPr sz="1800" u="heavy" spc="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stock</a:t>
            </a:r>
            <a:r>
              <a:rPr sz="1800" u="heavy" spc="-1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after</a:t>
            </a:r>
            <a:r>
              <a:rPr sz="1800" u="heavy" spc="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Log</a:t>
            </a:r>
            <a:r>
              <a:rPr sz="1800" u="heavy" spc="1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Transformation</a:t>
            </a:r>
            <a:r>
              <a:rPr sz="1800" u="heavy" spc="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354836"/>
            <a:ext cx="8519160" cy="26334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0550" y="4234992"/>
            <a:ext cx="669988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opening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normal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Exploratory</a:t>
            </a:r>
            <a:r>
              <a:rPr spc="-140" dirty="0"/>
              <a:t> </a:t>
            </a:r>
            <a:r>
              <a:rPr spc="-30" dirty="0"/>
              <a:t>Data</a:t>
            </a:r>
            <a:r>
              <a:rPr spc="-180" dirty="0"/>
              <a:t> </a:t>
            </a:r>
            <a:r>
              <a:rPr spc="-85" dirty="0"/>
              <a:t>Analysis(EDA)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950214"/>
            <a:ext cx="3656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Bivariate</a:t>
            </a:r>
            <a:r>
              <a:rPr sz="1800" u="heavy" spc="1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Analysis</a:t>
            </a:r>
            <a:r>
              <a:rPr sz="1800" u="heavy" spc="3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with</a:t>
            </a:r>
            <a:r>
              <a:rPr sz="1800" u="heavy" spc="3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Scatter</a:t>
            </a:r>
            <a:r>
              <a:rPr sz="1800" u="heavy" spc="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Plots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345691"/>
            <a:ext cx="8519160" cy="30800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0550" y="4524247"/>
            <a:ext cx="69151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0D3A44"/>
                </a:solidFill>
                <a:latin typeface="Roboto"/>
                <a:cs typeface="Roboto"/>
              </a:rPr>
              <a:t>Now</a:t>
            </a:r>
            <a:r>
              <a:rPr sz="1400" spc="5" dirty="0">
                <a:solidFill>
                  <a:srgbClr val="0D3A44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0D3A44"/>
                </a:solidFill>
                <a:latin typeface="Roboto"/>
                <a:cs typeface="Roboto"/>
              </a:rPr>
              <a:t>find </a:t>
            </a:r>
            <a:r>
              <a:rPr sz="1400" spc="-10" dirty="0">
                <a:solidFill>
                  <a:srgbClr val="0D3A44"/>
                </a:solidFill>
                <a:latin typeface="Roboto"/>
                <a:cs typeface="Roboto"/>
              </a:rPr>
              <a:t>out</a:t>
            </a:r>
            <a:r>
              <a:rPr sz="1400" dirty="0">
                <a:solidFill>
                  <a:srgbClr val="0D3A44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0D3A44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0D3A44"/>
                </a:solidFill>
                <a:latin typeface="Roboto"/>
                <a:cs typeface="Roboto"/>
              </a:rPr>
              <a:t> </a:t>
            </a:r>
            <a:r>
              <a:rPr sz="1400" spc="5" dirty="0">
                <a:solidFill>
                  <a:srgbClr val="0D3A44"/>
                </a:solidFill>
                <a:latin typeface="Roboto"/>
                <a:cs typeface="Roboto"/>
              </a:rPr>
              <a:t>íelation</a:t>
            </a:r>
            <a:r>
              <a:rPr sz="1400" dirty="0">
                <a:solidFill>
                  <a:srgbClr val="0D3A44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0D3A44"/>
                </a:solidFill>
                <a:latin typeface="Roboto"/>
                <a:cs typeface="Roboto"/>
              </a:rPr>
              <a:t>between</a:t>
            </a:r>
            <a:r>
              <a:rPr sz="1400" spc="-15" dirty="0">
                <a:solidFill>
                  <a:srgbClr val="0D3A44"/>
                </a:solidFill>
                <a:latin typeface="Roboto"/>
                <a:cs typeface="Roboto"/>
              </a:rPr>
              <a:t> the</a:t>
            </a:r>
            <a:r>
              <a:rPr sz="1400" spc="10" dirty="0">
                <a:solidFill>
                  <a:srgbClr val="0D3A44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0D3A44"/>
                </a:solidFill>
                <a:latin typeface="Roboto"/>
                <a:cs typeface="Roboto"/>
              </a:rPr>
              <a:t>Dependent</a:t>
            </a:r>
            <a:r>
              <a:rPr sz="1400" spc="-35" dirty="0">
                <a:solidFill>
                  <a:srgbClr val="0D3A44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0D3A44"/>
                </a:solidFill>
                <a:latin typeface="Roboto"/>
                <a:cs typeface="Roboto"/>
              </a:rPr>
              <a:t>Vaíiable</a:t>
            </a:r>
            <a:r>
              <a:rPr sz="1400" spc="-20" dirty="0">
                <a:solidFill>
                  <a:srgbClr val="0D3A44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0D3A44"/>
                </a:solidFill>
                <a:latin typeface="Roboto"/>
                <a:cs typeface="Roboto"/>
              </a:rPr>
              <a:t>and </a:t>
            </a:r>
            <a:r>
              <a:rPr sz="1400" spc="-10" dirty="0">
                <a:solidFill>
                  <a:srgbClr val="0D3A44"/>
                </a:solidFill>
                <a:latin typeface="Roboto"/>
                <a:cs typeface="Roboto"/>
              </a:rPr>
              <a:t>independent</a:t>
            </a:r>
            <a:r>
              <a:rPr sz="1400" spc="-35" dirty="0">
                <a:solidFill>
                  <a:srgbClr val="0D3A44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0D3A44"/>
                </a:solidFill>
                <a:latin typeface="Roboto"/>
                <a:cs typeface="Roboto"/>
              </a:rPr>
              <a:t>Vaíiable</a:t>
            </a:r>
            <a:endParaRPr sz="1400">
              <a:latin typeface="Roboto"/>
              <a:cs typeface="Robo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spc="5" dirty="0">
                <a:solidFill>
                  <a:srgbClr val="0D3A44"/>
                </a:solidFill>
                <a:latin typeface="Roboto"/>
                <a:cs typeface="Roboto"/>
              </a:rPr>
              <a:t>scatteí </a:t>
            </a:r>
            <a:r>
              <a:rPr sz="1400" spc="-10" dirty="0">
                <a:solidFill>
                  <a:srgbClr val="0D3A44"/>
                </a:solidFill>
                <a:latin typeface="Roboto"/>
                <a:cs typeface="Roboto"/>
              </a:rPr>
              <a:t>plot </a:t>
            </a:r>
            <a:r>
              <a:rPr sz="1400" spc="-20" dirty="0">
                <a:solidFill>
                  <a:srgbClr val="0D3A44"/>
                </a:solidFill>
                <a:latin typeface="Roboto"/>
                <a:cs typeface="Roboto"/>
              </a:rPr>
              <a:t>with</a:t>
            </a:r>
            <a:r>
              <a:rPr sz="1400" spc="-5" dirty="0">
                <a:solidFill>
                  <a:srgbClr val="0D3A44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0D3A44"/>
                </a:solidFill>
                <a:latin typeface="Roboto"/>
                <a:cs typeface="Roboto"/>
              </a:rPr>
              <a:t>Best Fit</a:t>
            </a:r>
            <a:r>
              <a:rPr sz="1400" spc="-5" dirty="0">
                <a:solidFill>
                  <a:srgbClr val="0D3A44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0D3A44"/>
                </a:solidFill>
                <a:latin typeface="Roboto"/>
                <a:cs typeface="Roboto"/>
              </a:rPr>
              <a:t>line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9394" y="505713"/>
            <a:ext cx="512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5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Lucida Sans Unicode"/>
                <a:cs typeface="Lucida Sans Unicode"/>
              </a:rPr>
              <a:t>Exploratory</a:t>
            </a:r>
            <a:r>
              <a:rPr sz="2800" u="sng" spc="-15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800" u="sng" spc="-30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Lucida Sans Unicode"/>
                <a:cs typeface="Lucida Sans Unicode"/>
              </a:rPr>
              <a:t>Data</a:t>
            </a:r>
            <a:r>
              <a:rPr sz="2800" u="sng" spc="-180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800" u="sng" spc="-8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Lucida Sans Unicode"/>
                <a:cs typeface="Lucida Sans Unicode"/>
              </a:rPr>
              <a:t>Analysis(EDA)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520" y="1073658"/>
            <a:ext cx="120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C</a:t>
            </a:r>
            <a:r>
              <a:rPr sz="1800" u="heavy" spc="-1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o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rre</a:t>
            </a:r>
            <a:r>
              <a:rPr sz="1800" u="heavy" spc="-1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l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ati</a:t>
            </a:r>
            <a:r>
              <a:rPr sz="1800" u="heavy" spc="-1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o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n: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4164" y="1380744"/>
            <a:ext cx="5102351" cy="29458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2904" y="4520285"/>
            <a:ext cx="46107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All</a:t>
            </a:r>
            <a:r>
              <a:rPr sz="14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features</a:t>
            </a:r>
            <a:r>
              <a:rPr sz="1400" spc="-5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are</a:t>
            </a:r>
            <a:r>
              <a:rPr sz="1400" spc="-2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strongly</a:t>
            </a:r>
            <a:r>
              <a:rPr sz="1400" spc="-4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correlated</a:t>
            </a:r>
            <a:r>
              <a:rPr sz="1400" spc="-4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4"/>
                </a:solidFill>
                <a:latin typeface="Arial MT"/>
                <a:cs typeface="Arial MT"/>
              </a:rPr>
              <a:t>with</a:t>
            </a:r>
            <a:r>
              <a:rPr sz="14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each</a:t>
            </a:r>
            <a:r>
              <a:rPr sz="1400" spc="-1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other.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042" y="446023"/>
            <a:ext cx="3900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Tr</a:t>
            </a:r>
            <a:r>
              <a:rPr spc="-95" dirty="0"/>
              <a:t>a</a:t>
            </a:r>
            <a:r>
              <a:rPr spc="-60" dirty="0"/>
              <a:t>nsfor</a:t>
            </a:r>
            <a:r>
              <a:rPr spc="-45" dirty="0"/>
              <a:t>matio</a:t>
            </a:r>
            <a:r>
              <a:rPr spc="-25" dirty="0"/>
              <a:t>n</a:t>
            </a:r>
            <a:r>
              <a:rPr spc="-125" dirty="0"/>
              <a:t> </a:t>
            </a:r>
            <a:r>
              <a:rPr spc="-40" dirty="0"/>
              <a:t>o</a:t>
            </a:r>
            <a:r>
              <a:rPr spc="-90" dirty="0"/>
              <a:t>f</a:t>
            </a:r>
            <a:r>
              <a:rPr spc="-160" dirty="0"/>
              <a:t> </a:t>
            </a:r>
            <a:r>
              <a:rPr spc="-40" dirty="0"/>
              <a:t>Da</a:t>
            </a:r>
            <a:r>
              <a:rPr spc="-30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420577"/>
            <a:ext cx="4997450" cy="1919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scale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data</a:t>
            </a:r>
            <a:r>
              <a:rPr sz="1800" spc="1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into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a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 uniform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format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that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D3A44"/>
                </a:solidFill>
                <a:latin typeface="Arial MT"/>
                <a:cs typeface="Arial MT"/>
              </a:rPr>
              <a:t>would</a:t>
            </a:r>
            <a:endParaRPr sz="18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allow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us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to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utilize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data in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better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D3A44"/>
                </a:solidFill>
                <a:latin typeface="Arial MT"/>
                <a:cs typeface="Arial MT"/>
              </a:rPr>
              <a:t>way.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performing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fitting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applying</a:t>
            </a:r>
            <a:r>
              <a:rPr sz="1800" spc="5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different</a:t>
            </a:r>
            <a:endParaRPr sz="18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algorithms</a:t>
            </a:r>
            <a:r>
              <a:rPr sz="1800" spc="-2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it.</a:t>
            </a:r>
            <a:endParaRPr sz="1800">
              <a:latin typeface="Arial MT"/>
              <a:cs typeface="Arial MT"/>
            </a:endParaRPr>
          </a:p>
          <a:p>
            <a:pPr marL="354965" marR="621665" indent="-342900">
              <a:lnSpc>
                <a:spcPct val="114999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basic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goal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D3A44"/>
                </a:solidFill>
                <a:latin typeface="Arial MT"/>
                <a:cs typeface="Arial MT"/>
              </a:rPr>
              <a:t>was</a:t>
            </a:r>
            <a:r>
              <a:rPr sz="1800" spc="3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 enforce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 level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of </a:t>
            </a:r>
            <a:r>
              <a:rPr sz="1800" spc="-49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consistency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uniformity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dataset.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11852" y="2546604"/>
            <a:ext cx="3996054" cy="2265045"/>
            <a:chOff x="4911852" y="2546604"/>
            <a:chExt cx="3996054" cy="2265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1852" y="2546604"/>
              <a:ext cx="3995928" cy="2264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60" y="2572512"/>
              <a:ext cx="3893820" cy="2162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9828" y="348437"/>
            <a:ext cx="2244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Sp</a:t>
            </a:r>
            <a:r>
              <a:rPr spc="-30" dirty="0"/>
              <a:t>l</a:t>
            </a:r>
            <a:r>
              <a:rPr spc="-75" dirty="0"/>
              <a:t>ittin</a:t>
            </a:r>
            <a:r>
              <a:rPr spc="-229" dirty="0"/>
              <a:t>g</a:t>
            </a:r>
            <a:r>
              <a:rPr spc="-140" dirty="0"/>
              <a:t> </a:t>
            </a:r>
            <a:r>
              <a:rPr spc="-35" dirty="0"/>
              <a:t>Da</a:t>
            </a:r>
            <a:r>
              <a:rPr spc="-30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005967"/>
            <a:ext cx="8126095" cy="16033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splits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into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training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dataset</a:t>
            </a:r>
            <a:r>
              <a:rPr sz="1800" spc="2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testing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dataset.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Training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dataset</a:t>
            </a:r>
            <a:r>
              <a:rPr sz="1800" spc="2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making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algorithm</a:t>
            </a:r>
            <a:r>
              <a:rPr sz="1800" spc="2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learn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train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Test</a:t>
            </a:r>
            <a:r>
              <a:rPr sz="1800" spc="-2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dataset</a:t>
            </a:r>
            <a:r>
              <a:rPr sz="1800" spc="1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is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testing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performance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train model.</a:t>
            </a:r>
            <a:endParaRPr sz="1800">
              <a:latin typeface="Arial MT"/>
              <a:cs typeface="Arial MT"/>
            </a:endParaRPr>
          </a:p>
          <a:p>
            <a:pPr marL="354965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Here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80%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taken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training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dataset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&amp;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remaining</a:t>
            </a:r>
            <a:r>
              <a:rPr sz="1800" spc="2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20%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dataset</a:t>
            </a:r>
            <a:r>
              <a:rPr sz="1800" spc="2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used </a:t>
            </a:r>
            <a:r>
              <a:rPr sz="1800" spc="-484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 testing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purpose.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3364" y="2503930"/>
            <a:ext cx="4930140" cy="25877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291" y="378967"/>
            <a:ext cx="243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Da</a:t>
            </a:r>
            <a:r>
              <a:rPr spc="-60" dirty="0"/>
              <a:t>t</a:t>
            </a:r>
            <a:r>
              <a:rPr spc="5" dirty="0"/>
              <a:t>a</a:t>
            </a:r>
            <a:r>
              <a:rPr spc="-155" dirty="0"/>
              <a:t> </a:t>
            </a:r>
            <a:r>
              <a:rPr dirty="0"/>
              <a:t>Mode</a:t>
            </a:r>
            <a:r>
              <a:rPr spc="-65" dirty="0"/>
              <a:t>li</a:t>
            </a:r>
            <a:r>
              <a:rPr spc="-120" dirty="0"/>
              <a:t>n</a:t>
            </a:r>
            <a:r>
              <a:rPr spc="-229" dirty="0"/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2570988"/>
            <a:ext cx="7825740" cy="23454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Regression:</a:t>
            </a:r>
          </a:p>
          <a:p>
            <a:pPr marL="938530" lvl="1" indent="-287020">
              <a:lnSpc>
                <a:spcPct val="100000"/>
              </a:lnSpc>
              <a:spcBef>
                <a:spcPts val="1310"/>
              </a:spcBef>
              <a:buFont typeface="Segoe UI Symbol"/>
              <a:buChar char="⮚"/>
              <a:tabLst>
                <a:tab pos="938530" algn="l"/>
                <a:tab pos="939165" algn="l"/>
              </a:tabLst>
            </a:pP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Linear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regression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is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one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easiest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most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popular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Machine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Learning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algorithms.</a:t>
            </a:r>
            <a:endParaRPr sz="1400">
              <a:latin typeface="Arial MT"/>
              <a:cs typeface="Arial MT"/>
            </a:endParaRPr>
          </a:p>
          <a:p>
            <a:pPr marL="938530" lvl="1" indent="-287020">
              <a:lnSpc>
                <a:spcPct val="100000"/>
              </a:lnSpc>
              <a:spcBef>
                <a:spcPts val="600"/>
              </a:spcBef>
              <a:buFont typeface="Segoe UI Symbol"/>
              <a:buChar char="⮚"/>
              <a:tabLst>
                <a:tab pos="938530" algn="l"/>
                <a:tab pos="939165" algn="l"/>
              </a:tabLst>
            </a:pP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It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is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statistical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method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that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used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predictive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analysis.</a:t>
            </a:r>
            <a:endParaRPr sz="1400">
              <a:latin typeface="Arial MT"/>
              <a:cs typeface="Arial MT"/>
            </a:endParaRPr>
          </a:p>
          <a:p>
            <a:pPr marL="938530" lvl="1" indent="-287020">
              <a:lnSpc>
                <a:spcPct val="100000"/>
              </a:lnSpc>
              <a:spcBef>
                <a:spcPts val="600"/>
              </a:spcBef>
              <a:buFont typeface="Segoe UI Symbol"/>
              <a:buChar char="⮚"/>
              <a:tabLst>
                <a:tab pos="938530" algn="l"/>
                <a:tab pos="939165" algn="l"/>
              </a:tabLst>
            </a:pP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Linear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regression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algorithm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shows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linear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relationship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between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 dependent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independent</a:t>
            </a:r>
            <a:endParaRPr sz="1400">
              <a:latin typeface="Arial MT"/>
              <a:cs typeface="Arial MT"/>
            </a:endParaRPr>
          </a:p>
          <a:p>
            <a:pPr marL="938530">
              <a:lnSpc>
                <a:spcPct val="100000"/>
              </a:lnSpc>
            </a:pPr>
            <a:r>
              <a:rPr sz="1400" u="none" spc="-5" dirty="0">
                <a:solidFill>
                  <a:srgbClr val="00627C"/>
                </a:solidFill>
              </a:rPr>
              <a:t>variable;</a:t>
            </a:r>
            <a:r>
              <a:rPr sz="1400" u="none" spc="-20" dirty="0">
                <a:solidFill>
                  <a:srgbClr val="00627C"/>
                </a:solidFill>
              </a:rPr>
              <a:t> </a:t>
            </a:r>
            <a:r>
              <a:rPr sz="1400" u="none" dirty="0">
                <a:solidFill>
                  <a:srgbClr val="00627C"/>
                </a:solidFill>
              </a:rPr>
              <a:t>hence</a:t>
            </a:r>
            <a:r>
              <a:rPr sz="1400" u="none" spc="-30" dirty="0">
                <a:solidFill>
                  <a:srgbClr val="00627C"/>
                </a:solidFill>
              </a:rPr>
              <a:t> </a:t>
            </a:r>
            <a:r>
              <a:rPr sz="1400" u="none" dirty="0">
                <a:solidFill>
                  <a:srgbClr val="00627C"/>
                </a:solidFill>
              </a:rPr>
              <a:t>it</a:t>
            </a:r>
            <a:r>
              <a:rPr sz="1400" u="none" spc="-15" dirty="0">
                <a:solidFill>
                  <a:srgbClr val="00627C"/>
                </a:solidFill>
              </a:rPr>
              <a:t> </a:t>
            </a:r>
            <a:r>
              <a:rPr sz="1400" u="none" dirty="0">
                <a:solidFill>
                  <a:srgbClr val="00627C"/>
                </a:solidFill>
              </a:rPr>
              <a:t>is</a:t>
            </a:r>
            <a:r>
              <a:rPr sz="1400" u="none" spc="-5" dirty="0">
                <a:solidFill>
                  <a:srgbClr val="00627C"/>
                </a:solidFill>
              </a:rPr>
              <a:t> </a:t>
            </a:r>
            <a:r>
              <a:rPr sz="1400" u="none" dirty="0">
                <a:solidFill>
                  <a:srgbClr val="00627C"/>
                </a:solidFill>
              </a:rPr>
              <a:t>called</a:t>
            </a:r>
            <a:r>
              <a:rPr sz="1400" u="none" spc="-20" dirty="0">
                <a:solidFill>
                  <a:srgbClr val="00627C"/>
                </a:solidFill>
              </a:rPr>
              <a:t> </a:t>
            </a:r>
            <a:r>
              <a:rPr sz="1400" u="none" dirty="0">
                <a:solidFill>
                  <a:srgbClr val="00627C"/>
                </a:solidFill>
              </a:rPr>
              <a:t>as</a:t>
            </a:r>
            <a:r>
              <a:rPr sz="1400" u="none" spc="-20" dirty="0">
                <a:solidFill>
                  <a:srgbClr val="00627C"/>
                </a:solidFill>
              </a:rPr>
              <a:t> </a:t>
            </a:r>
            <a:r>
              <a:rPr sz="1400" u="none" dirty="0">
                <a:solidFill>
                  <a:srgbClr val="00627C"/>
                </a:solidFill>
              </a:rPr>
              <a:t>linear</a:t>
            </a:r>
            <a:r>
              <a:rPr sz="1400" u="none" spc="-30" dirty="0">
                <a:solidFill>
                  <a:srgbClr val="00627C"/>
                </a:solidFill>
              </a:rPr>
              <a:t> </a:t>
            </a:r>
            <a:r>
              <a:rPr sz="1400" u="none" dirty="0">
                <a:solidFill>
                  <a:srgbClr val="00627C"/>
                </a:solidFill>
              </a:rPr>
              <a:t>regression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508253"/>
            <a:ext cx="216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solidFill>
                  <a:srgbClr val="0D3A44"/>
                </a:solidFill>
                <a:latin typeface="Arial MT"/>
                <a:cs typeface="Arial MT"/>
              </a:rPr>
              <a:t>2.</a:t>
            </a:r>
            <a:r>
              <a:rPr sz="1800" u="none" spc="-3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Lasso</a:t>
            </a:r>
            <a:r>
              <a:rPr sz="1800" u="heavy" spc="-3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Regression: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694" y="865987"/>
            <a:ext cx="7490459" cy="1321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Lasso: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Least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Absolute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Shrinkage</a:t>
            </a:r>
            <a:r>
              <a:rPr sz="1400" spc="-5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Selection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operator.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It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is a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regression</a:t>
            </a:r>
            <a:r>
              <a:rPr sz="1400" spc="-5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analysis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method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performs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both</a:t>
            </a:r>
            <a:r>
              <a:rPr sz="1400" spc="-2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variable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selection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regularization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in </a:t>
            </a:r>
            <a:r>
              <a:rPr sz="1400" spc="-37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order to enhance the prediction accuracy and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interpretability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of the resulting statistical </a:t>
            </a:r>
            <a:r>
              <a:rPr sz="1400" spc="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model.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This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method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performs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L1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regularization.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2" y="2331720"/>
            <a:ext cx="7580376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57" y="530733"/>
            <a:ext cx="2155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solidFill>
                  <a:srgbClr val="0D3A44"/>
                </a:solidFill>
                <a:latin typeface="Arial MT"/>
                <a:cs typeface="Arial MT"/>
              </a:rPr>
              <a:t>3.</a:t>
            </a:r>
            <a:r>
              <a:rPr sz="1800" u="none" spc="-3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Ridge</a:t>
            </a:r>
            <a:r>
              <a:rPr sz="1800" u="heavy" spc="-3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Regression: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694" y="941577"/>
            <a:ext cx="730948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76835" indent="-287020">
              <a:lnSpc>
                <a:spcPct val="100000"/>
              </a:lnSpc>
              <a:spcBef>
                <a:spcPts val="105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Ridge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regression</a:t>
            </a:r>
            <a:r>
              <a:rPr sz="1400" spc="-5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is a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model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tuning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method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that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is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used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analyses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any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data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suffers </a:t>
            </a:r>
            <a:r>
              <a:rPr sz="1400" spc="-37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from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Multicollinearity.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spc="5" dirty="0">
                <a:solidFill>
                  <a:srgbClr val="00627C"/>
                </a:solidFill>
                <a:latin typeface="Arial MT"/>
                <a:cs typeface="Arial MT"/>
              </a:rPr>
              <a:t>When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issue</a:t>
            </a:r>
            <a:r>
              <a:rPr sz="1400" spc="-2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multicollinearity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occurs,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least-squares</a:t>
            </a:r>
            <a:r>
              <a:rPr sz="1400" spc="-5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are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unbiased,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variances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are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large,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this</a:t>
            </a:r>
            <a:r>
              <a:rPr sz="1400" spc="-2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results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in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predicted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values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 to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far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away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 from</a:t>
            </a:r>
            <a:r>
              <a:rPr sz="1400" spc="-2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actual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values.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This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method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performs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L2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regularization.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708" y="2287523"/>
            <a:ext cx="8037576" cy="25847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92" y="431419"/>
            <a:ext cx="265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solidFill>
                  <a:srgbClr val="0D3A44"/>
                </a:solidFill>
                <a:latin typeface="Arial MT"/>
                <a:cs typeface="Arial MT"/>
              </a:rPr>
              <a:t>4.</a:t>
            </a:r>
            <a:r>
              <a:rPr sz="1800" u="none" spc="-1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Elastic</a:t>
            </a:r>
            <a:r>
              <a:rPr sz="1800" u="heavy" spc="-1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Net</a:t>
            </a:r>
            <a:r>
              <a:rPr sz="1800" u="heavy" spc="-1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Regression: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694" y="941577"/>
            <a:ext cx="7456170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80365" indent="-287020">
              <a:lnSpc>
                <a:spcPct val="100000"/>
              </a:lnSpc>
              <a:spcBef>
                <a:spcPts val="105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Elastic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net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popular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type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regularized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linear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regression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that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combines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two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popular </a:t>
            </a:r>
            <a:r>
              <a:rPr sz="1400" spc="-37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penalties,</a:t>
            </a:r>
            <a:r>
              <a:rPr sz="1400" spc="-5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specifically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L1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L2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penalty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functions.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Elastic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Net</a:t>
            </a:r>
            <a:r>
              <a:rPr sz="1400" spc="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an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extension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linear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regression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adds</a:t>
            </a:r>
            <a:r>
              <a:rPr sz="1400" spc="-2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regularization</a:t>
            </a:r>
            <a:r>
              <a:rPr sz="1400" spc="-6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penalties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loss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function</a:t>
            </a:r>
            <a:r>
              <a:rPr sz="1400" spc="-6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during</a:t>
            </a:r>
            <a:r>
              <a:rPr sz="1400" spc="-5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training.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" y="2113788"/>
            <a:ext cx="7984235" cy="27111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410921"/>
            <a:ext cx="2376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0D3A44"/>
                </a:solidFill>
                <a:latin typeface="Arial MT"/>
                <a:cs typeface="Arial MT"/>
              </a:rPr>
              <a:t>5.</a:t>
            </a:r>
            <a:r>
              <a:rPr sz="1800" u="none" spc="-3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XGBoost</a:t>
            </a:r>
            <a:r>
              <a:rPr sz="1800" u="heavy" spc="-3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Regressor: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694" y="941577"/>
            <a:ext cx="74256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XGBoost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stands for “Extreme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Gradient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Boosting”.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XGBoost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is an optimized distributed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 gradient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boosting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library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designed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be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highly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efficient,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flexible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portable.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It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implements </a:t>
            </a:r>
            <a:r>
              <a:rPr sz="1400" spc="-37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Machine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Learning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algorithms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under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Gradient</a:t>
            </a:r>
            <a:r>
              <a:rPr sz="1400" spc="-3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Boosting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framework.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It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provides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parallel </a:t>
            </a:r>
            <a:r>
              <a:rPr sz="1400" spc="-37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tree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boosting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solve</a:t>
            </a:r>
            <a:r>
              <a:rPr sz="1400" spc="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many</a:t>
            </a:r>
            <a:r>
              <a:rPr sz="1400" spc="-2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data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science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problems</a:t>
            </a:r>
            <a:r>
              <a:rPr sz="1400" spc="-4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in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fast</a:t>
            </a:r>
            <a:r>
              <a:rPr sz="1400" spc="-3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627C"/>
                </a:solidFill>
                <a:latin typeface="Arial MT"/>
                <a:cs typeface="Arial MT"/>
              </a:rPr>
              <a:t>accurate</a:t>
            </a:r>
            <a:r>
              <a:rPr sz="1400" spc="-45" dirty="0">
                <a:solidFill>
                  <a:srgbClr val="00627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627C"/>
                </a:solidFill>
                <a:latin typeface="Arial MT"/>
                <a:cs typeface="Arial MT"/>
              </a:rPr>
              <a:t>way.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" y="1981200"/>
            <a:ext cx="7863840" cy="28239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62686"/>
            <a:ext cx="2557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heavy" spc="2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ahoma"/>
                <a:cs typeface="Tahoma"/>
              </a:rPr>
              <a:t>About</a:t>
            </a:r>
            <a:r>
              <a:rPr b="1" u="heavy" spc="-13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ahoma"/>
                <a:cs typeface="Tahoma"/>
              </a:rPr>
              <a:t> </a:t>
            </a:r>
            <a:r>
              <a:rPr b="1" u="heavy" spc="-5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ahoma"/>
                <a:cs typeface="Tahoma"/>
              </a:rPr>
              <a:t>Project: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17701"/>
            <a:ext cx="7445375" cy="2492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1800" spc="105" dirty="0">
                <a:solidFill>
                  <a:srgbClr val="0D3A44"/>
                </a:solidFill>
                <a:latin typeface="Cambria"/>
                <a:cs typeface="Cambria"/>
              </a:rPr>
              <a:t>Yes </a:t>
            </a:r>
            <a:r>
              <a:rPr sz="1800" spc="130" dirty="0">
                <a:solidFill>
                  <a:srgbClr val="0D3A44"/>
                </a:solidFill>
                <a:latin typeface="Cambria"/>
                <a:cs typeface="Cambria"/>
              </a:rPr>
              <a:t>Bank </a:t>
            </a:r>
            <a:r>
              <a:rPr sz="1800" spc="60" dirty="0">
                <a:solidFill>
                  <a:srgbClr val="0D3A44"/>
                </a:solidFill>
                <a:latin typeface="Cambria"/>
                <a:cs typeface="Cambria"/>
              </a:rPr>
              <a:t>is </a:t>
            </a:r>
            <a:r>
              <a:rPr sz="1800" spc="120" dirty="0">
                <a:solidFill>
                  <a:srgbClr val="0D3A44"/>
                </a:solidFill>
                <a:latin typeface="Cambria"/>
                <a:cs typeface="Cambria"/>
              </a:rPr>
              <a:t>a </a:t>
            </a:r>
            <a:r>
              <a:rPr sz="1800" spc="40" dirty="0">
                <a:solidFill>
                  <a:srgbClr val="0D3A44"/>
                </a:solidFill>
                <a:latin typeface="Cambria"/>
                <a:cs typeface="Cambria"/>
              </a:rPr>
              <a:t>well-known </a:t>
            </a:r>
            <a:r>
              <a:rPr sz="1800" spc="85" dirty="0">
                <a:solidFill>
                  <a:srgbClr val="0D3A44"/>
                </a:solidFill>
                <a:latin typeface="Cambria"/>
                <a:cs typeface="Cambria"/>
              </a:rPr>
              <a:t>bank </a:t>
            </a:r>
            <a:r>
              <a:rPr sz="1800" spc="70" dirty="0">
                <a:solidFill>
                  <a:srgbClr val="0D3A44"/>
                </a:solidFill>
                <a:latin typeface="Cambria"/>
                <a:cs typeface="Cambria"/>
              </a:rPr>
              <a:t>in the </a:t>
            </a:r>
            <a:r>
              <a:rPr sz="1800" spc="85" dirty="0">
                <a:solidFill>
                  <a:srgbClr val="0D3A44"/>
                </a:solidFill>
                <a:latin typeface="Cambria"/>
                <a:cs typeface="Cambria"/>
              </a:rPr>
              <a:t>Indian </a:t>
            </a:r>
            <a:r>
              <a:rPr sz="1800" spc="75" dirty="0">
                <a:solidFill>
                  <a:srgbClr val="0D3A44"/>
                </a:solidFill>
                <a:latin typeface="Cambria"/>
                <a:cs typeface="Cambria"/>
              </a:rPr>
              <a:t>financial </a:t>
            </a:r>
            <a:r>
              <a:rPr sz="1800" spc="65" dirty="0">
                <a:solidFill>
                  <a:srgbClr val="0D3A44"/>
                </a:solidFill>
                <a:latin typeface="Cambria"/>
                <a:cs typeface="Cambria"/>
              </a:rPr>
              <a:t>domain. </a:t>
            </a:r>
            <a:r>
              <a:rPr sz="1800" spc="85" dirty="0">
                <a:solidFill>
                  <a:srgbClr val="0D3A44"/>
                </a:solidFill>
                <a:latin typeface="Cambria"/>
                <a:cs typeface="Cambria"/>
              </a:rPr>
              <a:t>Since </a:t>
            </a:r>
            <a:r>
              <a:rPr sz="1800" spc="9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0D3A44"/>
                </a:solidFill>
                <a:latin typeface="Cambria"/>
                <a:cs typeface="Cambria"/>
              </a:rPr>
              <a:t>2018,</a:t>
            </a:r>
            <a:r>
              <a:rPr sz="1800" spc="2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D3A44"/>
                </a:solidFill>
                <a:latin typeface="Cambria"/>
                <a:cs typeface="Cambria"/>
              </a:rPr>
              <a:t>it </a:t>
            </a:r>
            <a:r>
              <a:rPr sz="1800" spc="95" dirty="0">
                <a:solidFill>
                  <a:srgbClr val="0D3A44"/>
                </a:solidFill>
                <a:latin typeface="Cambria"/>
                <a:cs typeface="Cambria"/>
              </a:rPr>
              <a:t>has </a:t>
            </a:r>
            <a:r>
              <a:rPr sz="1800" spc="30" dirty="0">
                <a:solidFill>
                  <a:srgbClr val="0D3A44"/>
                </a:solidFill>
                <a:latin typeface="Cambria"/>
                <a:cs typeface="Cambria"/>
              </a:rPr>
              <a:t>been</a:t>
            </a:r>
            <a:r>
              <a:rPr sz="1800" spc="3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D3A44"/>
                </a:solidFill>
                <a:latin typeface="Cambria"/>
                <a:cs typeface="Cambria"/>
              </a:rPr>
              <a:t>in </a:t>
            </a:r>
            <a:r>
              <a:rPr sz="1800" spc="65" dirty="0">
                <a:solidFill>
                  <a:srgbClr val="0D3A44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D3A44"/>
                </a:solidFill>
                <a:latin typeface="Cambria"/>
                <a:cs typeface="Cambria"/>
              </a:rPr>
              <a:t>news</a:t>
            </a:r>
            <a:r>
              <a:rPr sz="1800" spc="45" dirty="0">
                <a:solidFill>
                  <a:srgbClr val="0D3A44"/>
                </a:solidFill>
                <a:latin typeface="Cambria"/>
                <a:cs typeface="Cambria"/>
              </a:rPr>
              <a:t> because</a:t>
            </a:r>
            <a:r>
              <a:rPr sz="1800" spc="5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Cambria"/>
                <a:cs typeface="Cambria"/>
              </a:rPr>
              <a:t>of</a:t>
            </a:r>
            <a:r>
              <a:rPr sz="180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D3A44"/>
                </a:solidFill>
                <a:latin typeface="Cambria"/>
                <a:cs typeface="Cambria"/>
              </a:rPr>
              <a:t>the  </a:t>
            </a:r>
            <a:r>
              <a:rPr sz="1800" spc="70" dirty="0">
                <a:solidFill>
                  <a:srgbClr val="0D3A44"/>
                </a:solidFill>
                <a:latin typeface="Cambria"/>
                <a:cs typeface="Cambria"/>
              </a:rPr>
              <a:t>fraud  </a:t>
            </a:r>
            <a:r>
              <a:rPr sz="1800" spc="40" dirty="0">
                <a:solidFill>
                  <a:srgbClr val="0D3A44"/>
                </a:solidFill>
                <a:latin typeface="Cambria"/>
                <a:cs typeface="Cambria"/>
              </a:rPr>
              <a:t>case  </a:t>
            </a:r>
            <a:r>
              <a:rPr sz="1800" spc="55" dirty="0">
                <a:solidFill>
                  <a:srgbClr val="0D3A44"/>
                </a:solidFill>
                <a:latin typeface="Cambria"/>
                <a:cs typeface="Cambria"/>
              </a:rPr>
              <a:t>involving </a:t>
            </a:r>
            <a:r>
              <a:rPr sz="1800" spc="6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0D3A44"/>
                </a:solidFill>
                <a:latin typeface="Cambria"/>
                <a:cs typeface="Cambria"/>
              </a:rPr>
              <a:t>Rana </a:t>
            </a:r>
            <a:r>
              <a:rPr sz="1800" spc="70" dirty="0">
                <a:solidFill>
                  <a:srgbClr val="0D3A44"/>
                </a:solidFill>
                <a:latin typeface="Cambria"/>
                <a:cs typeface="Cambria"/>
              </a:rPr>
              <a:t>Kapoor. </a:t>
            </a:r>
            <a:r>
              <a:rPr sz="1800" spc="90" dirty="0">
                <a:solidFill>
                  <a:srgbClr val="0D3A44"/>
                </a:solidFill>
                <a:latin typeface="Cambria"/>
                <a:cs typeface="Cambria"/>
              </a:rPr>
              <a:t>Owing </a:t>
            </a:r>
            <a:r>
              <a:rPr sz="1800" spc="15" dirty="0">
                <a:solidFill>
                  <a:srgbClr val="0D3A44"/>
                </a:solidFill>
                <a:latin typeface="Cambria"/>
                <a:cs typeface="Cambria"/>
              </a:rPr>
              <a:t>to </a:t>
            </a:r>
            <a:r>
              <a:rPr sz="1800" spc="70" dirty="0">
                <a:solidFill>
                  <a:srgbClr val="0D3A44"/>
                </a:solidFill>
                <a:latin typeface="Cambria"/>
                <a:cs typeface="Cambria"/>
              </a:rPr>
              <a:t>this </a:t>
            </a:r>
            <a:r>
              <a:rPr sz="1800" spc="80" dirty="0">
                <a:solidFill>
                  <a:srgbClr val="0D3A44"/>
                </a:solidFill>
                <a:latin typeface="Cambria"/>
                <a:cs typeface="Cambria"/>
              </a:rPr>
              <a:t>fact, </a:t>
            </a:r>
            <a:r>
              <a:rPr sz="1800" spc="75" dirty="0">
                <a:solidFill>
                  <a:srgbClr val="0D3A44"/>
                </a:solidFill>
                <a:latin typeface="Cambria"/>
                <a:cs typeface="Cambria"/>
              </a:rPr>
              <a:t>it </a:t>
            </a:r>
            <a:r>
              <a:rPr sz="1800" spc="60" dirty="0">
                <a:solidFill>
                  <a:srgbClr val="0D3A44"/>
                </a:solidFill>
                <a:latin typeface="Cambria"/>
                <a:cs typeface="Cambria"/>
              </a:rPr>
              <a:t>was </a:t>
            </a:r>
            <a:r>
              <a:rPr sz="1800" spc="65" dirty="0">
                <a:solidFill>
                  <a:srgbClr val="0D3A44"/>
                </a:solidFill>
                <a:latin typeface="Cambria"/>
                <a:cs typeface="Cambria"/>
              </a:rPr>
              <a:t>interesting </a:t>
            </a:r>
            <a:r>
              <a:rPr sz="1800" spc="15" dirty="0">
                <a:solidFill>
                  <a:srgbClr val="0D3A44"/>
                </a:solidFill>
                <a:latin typeface="Cambria"/>
                <a:cs typeface="Cambria"/>
              </a:rPr>
              <a:t>to </a:t>
            </a:r>
            <a:r>
              <a:rPr sz="1800" spc="30" dirty="0">
                <a:solidFill>
                  <a:srgbClr val="0D3A44"/>
                </a:solidFill>
                <a:latin typeface="Cambria"/>
                <a:cs typeface="Cambria"/>
              </a:rPr>
              <a:t>see </a:t>
            </a:r>
            <a:r>
              <a:rPr sz="1800" spc="20" dirty="0">
                <a:solidFill>
                  <a:srgbClr val="0D3A44"/>
                </a:solidFill>
                <a:latin typeface="Cambria"/>
                <a:cs typeface="Cambria"/>
              </a:rPr>
              <a:t>how </a:t>
            </a:r>
            <a:r>
              <a:rPr sz="1800" spc="95" dirty="0">
                <a:solidFill>
                  <a:srgbClr val="0D3A44"/>
                </a:solidFill>
                <a:latin typeface="Cambria"/>
                <a:cs typeface="Cambria"/>
              </a:rPr>
              <a:t>that </a:t>
            </a:r>
            <a:r>
              <a:rPr sz="1800" spc="10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0D3A44"/>
                </a:solidFill>
                <a:latin typeface="Cambria"/>
                <a:cs typeface="Cambria"/>
              </a:rPr>
              <a:t>impacted </a:t>
            </a:r>
            <a:r>
              <a:rPr sz="1800" spc="65" dirty="0">
                <a:solidFill>
                  <a:srgbClr val="0D3A44"/>
                </a:solidFill>
                <a:latin typeface="Cambria"/>
                <a:cs typeface="Cambria"/>
              </a:rPr>
              <a:t>the </a:t>
            </a:r>
            <a:r>
              <a:rPr sz="1800" spc="35" dirty="0">
                <a:solidFill>
                  <a:srgbClr val="0D3A44"/>
                </a:solidFill>
                <a:latin typeface="Cambria"/>
                <a:cs typeface="Cambria"/>
              </a:rPr>
              <a:t>stock prices </a:t>
            </a:r>
            <a:r>
              <a:rPr sz="1800" spc="-5" dirty="0">
                <a:solidFill>
                  <a:srgbClr val="0D3A44"/>
                </a:solidFill>
                <a:latin typeface="Cambria"/>
                <a:cs typeface="Cambria"/>
              </a:rPr>
              <a:t>of</a:t>
            </a:r>
            <a:r>
              <a:rPr sz="180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D3A44"/>
                </a:solidFill>
                <a:latin typeface="Cambria"/>
                <a:cs typeface="Cambria"/>
              </a:rPr>
              <a:t>the </a:t>
            </a:r>
            <a:r>
              <a:rPr sz="1800" spc="50" dirty="0">
                <a:solidFill>
                  <a:srgbClr val="0D3A44"/>
                </a:solidFill>
                <a:latin typeface="Cambria"/>
                <a:cs typeface="Cambria"/>
              </a:rPr>
              <a:t>company </a:t>
            </a:r>
            <a:r>
              <a:rPr sz="1800" spc="80" dirty="0">
                <a:solidFill>
                  <a:srgbClr val="0D3A44"/>
                </a:solidFill>
                <a:latin typeface="Cambria"/>
                <a:cs typeface="Cambria"/>
              </a:rPr>
              <a:t>and </a:t>
            </a:r>
            <a:r>
              <a:rPr sz="1800" spc="55" dirty="0">
                <a:solidFill>
                  <a:srgbClr val="0D3A44"/>
                </a:solidFill>
                <a:latin typeface="Cambria"/>
                <a:cs typeface="Cambria"/>
              </a:rPr>
              <a:t>whether </a:t>
            </a:r>
            <a:r>
              <a:rPr sz="1800" spc="75" dirty="0">
                <a:solidFill>
                  <a:srgbClr val="0D3A44"/>
                </a:solidFill>
                <a:latin typeface="Cambria"/>
                <a:cs typeface="Cambria"/>
              </a:rPr>
              <a:t>Time </a:t>
            </a:r>
            <a:r>
              <a:rPr sz="1800" spc="45" dirty="0">
                <a:solidFill>
                  <a:srgbClr val="0D3A44"/>
                </a:solidFill>
                <a:latin typeface="Cambria"/>
                <a:cs typeface="Cambria"/>
              </a:rPr>
              <a:t>series </a:t>
            </a:r>
            <a:r>
              <a:rPr sz="1800" spc="5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D3A44"/>
                </a:solidFill>
                <a:latin typeface="Cambria"/>
                <a:cs typeface="Cambria"/>
              </a:rPr>
              <a:t>models</a:t>
            </a:r>
            <a:r>
              <a:rPr sz="1800" spc="4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Cambria"/>
                <a:cs typeface="Cambria"/>
              </a:rPr>
              <a:t>or</a:t>
            </a:r>
            <a:r>
              <a:rPr sz="180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0D3A44"/>
                </a:solidFill>
                <a:latin typeface="Cambria"/>
                <a:cs typeface="Cambria"/>
              </a:rPr>
              <a:t>any</a:t>
            </a:r>
            <a:r>
              <a:rPr sz="1800" spc="9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D3A44"/>
                </a:solidFill>
                <a:latin typeface="Cambria"/>
                <a:cs typeface="Cambria"/>
              </a:rPr>
              <a:t>other</a:t>
            </a:r>
            <a:r>
              <a:rPr sz="1800" spc="4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D3A44"/>
                </a:solidFill>
                <a:latin typeface="Cambria"/>
                <a:cs typeface="Cambria"/>
              </a:rPr>
              <a:t>predictive</a:t>
            </a:r>
            <a:r>
              <a:rPr sz="1800" spc="4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D3A44"/>
                </a:solidFill>
                <a:latin typeface="Cambria"/>
                <a:cs typeface="Cambria"/>
              </a:rPr>
              <a:t>models</a:t>
            </a:r>
            <a:r>
              <a:rPr sz="1800" spc="4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D3A44"/>
                </a:solidFill>
                <a:latin typeface="Cambria"/>
                <a:cs typeface="Cambria"/>
              </a:rPr>
              <a:t>can</a:t>
            </a:r>
            <a:r>
              <a:rPr sz="1800" spc="8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0D3A44"/>
                </a:solidFill>
                <a:latin typeface="Cambria"/>
                <a:cs typeface="Cambria"/>
              </a:rPr>
              <a:t>do</a:t>
            </a:r>
            <a:r>
              <a:rPr sz="1800" spc="-1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0D3A44"/>
                </a:solidFill>
                <a:latin typeface="Cambria"/>
                <a:cs typeface="Cambria"/>
              </a:rPr>
              <a:t>justice</a:t>
            </a:r>
            <a:r>
              <a:rPr sz="1800" spc="509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0D3A44"/>
                </a:solidFill>
                <a:latin typeface="Cambria"/>
                <a:cs typeface="Cambria"/>
              </a:rPr>
              <a:t>to </a:t>
            </a:r>
            <a:r>
              <a:rPr sz="1800" spc="1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D3A44"/>
                </a:solidFill>
                <a:latin typeface="Cambria"/>
                <a:cs typeface="Cambria"/>
              </a:rPr>
              <a:t>such </a:t>
            </a:r>
            <a:r>
              <a:rPr sz="1800" spc="70" dirty="0">
                <a:solidFill>
                  <a:srgbClr val="0D3A44"/>
                </a:solidFill>
                <a:latin typeface="Cambria"/>
                <a:cs typeface="Cambria"/>
              </a:rPr>
              <a:t> situations. </a:t>
            </a:r>
            <a:r>
              <a:rPr sz="1800" spc="90" dirty="0">
                <a:solidFill>
                  <a:srgbClr val="0D3A44"/>
                </a:solidFill>
                <a:latin typeface="Cambria"/>
                <a:cs typeface="Cambria"/>
              </a:rPr>
              <a:t>This </a:t>
            </a:r>
            <a:r>
              <a:rPr sz="1800" spc="75" dirty="0">
                <a:solidFill>
                  <a:srgbClr val="0D3A44"/>
                </a:solidFill>
                <a:latin typeface="Cambria"/>
                <a:cs typeface="Cambria"/>
              </a:rPr>
              <a:t>dataset </a:t>
            </a:r>
            <a:r>
              <a:rPr sz="1800" spc="95" dirty="0">
                <a:solidFill>
                  <a:srgbClr val="0D3A44"/>
                </a:solidFill>
                <a:latin typeface="Cambria"/>
                <a:cs typeface="Cambria"/>
              </a:rPr>
              <a:t>has </a:t>
            </a:r>
            <a:r>
              <a:rPr sz="1800" spc="60" dirty="0">
                <a:solidFill>
                  <a:srgbClr val="0D3A44"/>
                </a:solidFill>
                <a:latin typeface="Cambria"/>
                <a:cs typeface="Cambria"/>
              </a:rPr>
              <a:t>monthly </a:t>
            </a:r>
            <a:r>
              <a:rPr sz="1800" spc="35" dirty="0">
                <a:solidFill>
                  <a:srgbClr val="0D3A44"/>
                </a:solidFill>
                <a:latin typeface="Cambria"/>
                <a:cs typeface="Cambria"/>
              </a:rPr>
              <a:t>stock prices </a:t>
            </a:r>
            <a:r>
              <a:rPr sz="1800" spc="-5" dirty="0">
                <a:solidFill>
                  <a:srgbClr val="0D3A44"/>
                </a:solidFill>
                <a:latin typeface="Cambria"/>
                <a:cs typeface="Cambria"/>
              </a:rPr>
              <a:t>of </a:t>
            </a:r>
            <a:r>
              <a:rPr sz="1800" spc="65" dirty="0">
                <a:solidFill>
                  <a:srgbClr val="0D3A44"/>
                </a:solidFill>
                <a:latin typeface="Cambria"/>
                <a:cs typeface="Cambria"/>
              </a:rPr>
              <a:t>the </a:t>
            </a:r>
            <a:r>
              <a:rPr sz="1800" spc="85" dirty="0">
                <a:solidFill>
                  <a:srgbClr val="0D3A44"/>
                </a:solidFill>
                <a:latin typeface="Cambria"/>
                <a:cs typeface="Cambria"/>
              </a:rPr>
              <a:t>bank </a:t>
            </a:r>
            <a:r>
              <a:rPr sz="1800" spc="45" dirty="0">
                <a:solidFill>
                  <a:srgbClr val="0D3A44"/>
                </a:solidFill>
                <a:latin typeface="Cambria"/>
                <a:cs typeface="Cambria"/>
              </a:rPr>
              <a:t>since </a:t>
            </a:r>
            <a:r>
              <a:rPr sz="1800" spc="65" dirty="0">
                <a:solidFill>
                  <a:srgbClr val="0D3A44"/>
                </a:solidFill>
                <a:latin typeface="Cambria"/>
                <a:cs typeface="Cambria"/>
              </a:rPr>
              <a:t>its </a:t>
            </a:r>
            <a:r>
              <a:rPr sz="1800" spc="7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0D3A44"/>
                </a:solidFill>
                <a:latin typeface="Cambria"/>
                <a:cs typeface="Cambria"/>
              </a:rPr>
              <a:t>inception</a:t>
            </a:r>
            <a:r>
              <a:rPr sz="1800" spc="5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0D3A44"/>
                </a:solidFill>
                <a:latin typeface="Cambria"/>
                <a:cs typeface="Cambria"/>
              </a:rPr>
              <a:t>and</a:t>
            </a:r>
            <a:r>
              <a:rPr sz="1800" spc="8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0D3A44"/>
                </a:solidFill>
                <a:latin typeface="Cambria"/>
                <a:cs typeface="Cambria"/>
              </a:rPr>
              <a:t>includes</a:t>
            </a:r>
            <a:r>
              <a:rPr sz="1800" spc="6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0D3A44"/>
                </a:solidFill>
                <a:latin typeface="Cambria"/>
                <a:cs typeface="Cambria"/>
              </a:rPr>
              <a:t>closing,</a:t>
            </a:r>
            <a:r>
              <a:rPr sz="1800" spc="6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D3A44"/>
                </a:solidFill>
                <a:latin typeface="Cambria"/>
                <a:cs typeface="Cambria"/>
              </a:rPr>
              <a:t>starting,</a:t>
            </a:r>
            <a:r>
              <a:rPr sz="1800" spc="9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0D3A44"/>
                </a:solidFill>
                <a:latin typeface="Cambria"/>
                <a:cs typeface="Cambria"/>
              </a:rPr>
              <a:t>highest,</a:t>
            </a:r>
            <a:r>
              <a:rPr sz="1800" spc="8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0D3A44"/>
                </a:solidFill>
                <a:latin typeface="Cambria"/>
                <a:cs typeface="Cambria"/>
              </a:rPr>
              <a:t>and</a:t>
            </a:r>
            <a:r>
              <a:rPr sz="1800" spc="8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D3A44"/>
                </a:solidFill>
                <a:latin typeface="Cambria"/>
                <a:cs typeface="Cambria"/>
              </a:rPr>
              <a:t>lowest</a:t>
            </a:r>
            <a:r>
              <a:rPr sz="1800" spc="3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D3A44"/>
                </a:solidFill>
                <a:latin typeface="Cambria"/>
                <a:cs typeface="Cambria"/>
              </a:rPr>
              <a:t>stock </a:t>
            </a:r>
            <a:r>
              <a:rPr sz="1800" spc="4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D3A44"/>
                </a:solidFill>
                <a:latin typeface="Cambria"/>
                <a:cs typeface="Cambria"/>
              </a:rPr>
              <a:t>prices</a:t>
            </a:r>
            <a:r>
              <a:rPr sz="1800" spc="4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Cambria"/>
                <a:cs typeface="Cambria"/>
              </a:rPr>
              <a:t>of</a:t>
            </a:r>
            <a:r>
              <a:rPr sz="180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D3A44"/>
                </a:solidFill>
                <a:latin typeface="Cambria"/>
                <a:cs typeface="Cambria"/>
              </a:rPr>
              <a:t>every</a:t>
            </a:r>
            <a:r>
              <a:rPr sz="1800" spc="4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D3A44"/>
                </a:solidFill>
                <a:latin typeface="Cambria"/>
                <a:cs typeface="Cambria"/>
              </a:rPr>
              <a:t>month. </a:t>
            </a:r>
            <a:r>
              <a:rPr sz="1800" spc="85" dirty="0">
                <a:solidFill>
                  <a:srgbClr val="0D3A44"/>
                </a:solidFill>
                <a:latin typeface="Cambria"/>
                <a:cs typeface="Cambria"/>
              </a:rPr>
              <a:t>The </a:t>
            </a:r>
            <a:r>
              <a:rPr sz="1800" spc="90" dirty="0">
                <a:solidFill>
                  <a:srgbClr val="0D3A44"/>
                </a:solidFill>
                <a:latin typeface="Cambria"/>
                <a:cs typeface="Cambria"/>
              </a:rPr>
              <a:t>main </a:t>
            </a:r>
            <a:r>
              <a:rPr sz="1800" spc="30" dirty="0">
                <a:solidFill>
                  <a:srgbClr val="0D3A44"/>
                </a:solidFill>
                <a:latin typeface="Cambria"/>
                <a:cs typeface="Cambria"/>
              </a:rPr>
              <a:t>objective</a:t>
            </a:r>
            <a:r>
              <a:rPr sz="1800" spc="3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D3A44"/>
                </a:solidFill>
                <a:latin typeface="Cambria"/>
                <a:cs typeface="Cambria"/>
              </a:rPr>
              <a:t>is</a:t>
            </a:r>
            <a:r>
              <a:rPr sz="1800" spc="6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D3A44"/>
                </a:solidFill>
                <a:latin typeface="Cambria"/>
                <a:cs typeface="Cambria"/>
              </a:rPr>
              <a:t>to</a:t>
            </a:r>
            <a:r>
              <a:rPr sz="1800" spc="2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D3A44"/>
                </a:solidFill>
                <a:latin typeface="Cambria"/>
                <a:cs typeface="Cambria"/>
              </a:rPr>
              <a:t>predict</a:t>
            </a:r>
            <a:r>
              <a:rPr sz="1800" spc="4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D3A44"/>
                </a:solidFill>
                <a:latin typeface="Cambria"/>
                <a:cs typeface="Cambria"/>
              </a:rPr>
              <a:t>the </a:t>
            </a:r>
            <a:r>
              <a:rPr sz="1800" spc="30" dirty="0">
                <a:solidFill>
                  <a:srgbClr val="0D3A44"/>
                </a:solidFill>
                <a:latin typeface="Cambria"/>
                <a:cs typeface="Cambria"/>
              </a:rPr>
              <a:t>stock’s </a:t>
            </a:r>
            <a:r>
              <a:rPr sz="1800" spc="3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0D3A44"/>
                </a:solidFill>
                <a:latin typeface="Cambria"/>
                <a:cs typeface="Cambria"/>
              </a:rPr>
              <a:t>closing</a:t>
            </a:r>
            <a:r>
              <a:rPr sz="1800" spc="9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D3A44"/>
                </a:solidFill>
                <a:latin typeface="Cambria"/>
                <a:cs typeface="Cambria"/>
              </a:rPr>
              <a:t>price</a:t>
            </a:r>
            <a:r>
              <a:rPr sz="1800" spc="9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Cambria"/>
                <a:cs typeface="Cambria"/>
              </a:rPr>
              <a:t>of</a:t>
            </a:r>
            <a:r>
              <a:rPr sz="1800" spc="105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D3A44"/>
                </a:solidFill>
                <a:latin typeface="Cambria"/>
                <a:cs typeface="Cambria"/>
              </a:rPr>
              <a:t>the</a:t>
            </a:r>
            <a:r>
              <a:rPr sz="1800" spc="90" dirty="0">
                <a:solidFill>
                  <a:srgbClr val="0D3A44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D3A44"/>
                </a:solidFill>
                <a:latin typeface="Cambria"/>
                <a:cs typeface="Cambria"/>
              </a:rPr>
              <a:t>month.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4190"/>
            <a:ext cx="5964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70" dirty="0">
                <a:solidFill>
                  <a:srgbClr val="002731"/>
                </a:solidFill>
              </a:rPr>
              <a:t>Fina</a:t>
            </a:r>
            <a:r>
              <a:rPr u="none" spc="-40" dirty="0">
                <a:solidFill>
                  <a:srgbClr val="002731"/>
                </a:solidFill>
              </a:rPr>
              <a:t>l</a:t>
            </a:r>
            <a:r>
              <a:rPr u="none" spc="-150" dirty="0">
                <a:solidFill>
                  <a:srgbClr val="002731"/>
                </a:solidFill>
              </a:rPr>
              <a:t> </a:t>
            </a:r>
            <a:r>
              <a:rPr u="none" spc="-45" dirty="0">
                <a:solidFill>
                  <a:srgbClr val="002731"/>
                </a:solidFill>
              </a:rPr>
              <a:t>S</a:t>
            </a:r>
            <a:r>
              <a:rPr u="none" spc="-35" dirty="0">
                <a:solidFill>
                  <a:srgbClr val="002731"/>
                </a:solidFill>
              </a:rPr>
              <a:t>c</a:t>
            </a:r>
            <a:r>
              <a:rPr u="none" spc="-15" dirty="0">
                <a:solidFill>
                  <a:srgbClr val="002731"/>
                </a:solidFill>
              </a:rPr>
              <a:t>ore</a:t>
            </a:r>
            <a:r>
              <a:rPr u="none" spc="-150" dirty="0">
                <a:solidFill>
                  <a:srgbClr val="002731"/>
                </a:solidFill>
              </a:rPr>
              <a:t> </a:t>
            </a:r>
            <a:r>
              <a:rPr u="none" spc="-20" dirty="0">
                <a:solidFill>
                  <a:srgbClr val="002731"/>
                </a:solidFill>
              </a:rPr>
              <a:t>Point</a:t>
            </a:r>
            <a:r>
              <a:rPr u="none" spc="-145" dirty="0">
                <a:solidFill>
                  <a:srgbClr val="002731"/>
                </a:solidFill>
              </a:rPr>
              <a:t> </a:t>
            </a:r>
            <a:r>
              <a:rPr u="none" spc="-120" dirty="0">
                <a:solidFill>
                  <a:srgbClr val="002731"/>
                </a:solidFill>
              </a:rPr>
              <a:t>Ta</a:t>
            </a:r>
            <a:r>
              <a:rPr u="none" spc="-50" dirty="0">
                <a:solidFill>
                  <a:srgbClr val="002731"/>
                </a:solidFill>
              </a:rPr>
              <a:t>ble</a:t>
            </a:r>
            <a:r>
              <a:rPr u="none" spc="-155" dirty="0">
                <a:solidFill>
                  <a:srgbClr val="002731"/>
                </a:solidFill>
              </a:rPr>
              <a:t> </a:t>
            </a:r>
            <a:r>
              <a:rPr u="none" spc="-65" dirty="0">
                <a:solidFill>
                  <a:srgbClr val="002731"/>
                </a:solidFill>
              </a:rPr>
              <a:t>of</a:t>
            </a:r>
            <a:r>
              <a:rPr u="none" spc="-160" dirty="0">
                <a:solidFill>
                  <a:srgbClr val="002731"/>
                </a:solidFill>
              </a:rPr>
              <a:t> </a:t>
            </a:r>
            <a:r>
              <a:rPr u="none" spc="-70" dirty="0">
                <a:solidFill>
                  <a:srgbClr val="002731"/>
                </a:solidFill>
              </a:rPr>
              <a:t>all</a:t>
            </a:r>
            <a:r>
              <a:rPr u="none" spc="-155" dirty="0">
                <a:solidFill>
                  <a:srgbClr val="002731"/>
                </a:solidFill>
              </a:rPr>
              <a:t> </a:t>
            </a:r>
            <a:r>
              <a:rPr u="none" spc="-35" dirty="0">
                <a:solidFill>
                  <a:srgbClr val="002731"/>
                </a:solidFill>
              </a:rPr>
              <a:t>Modals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91" y="1190244"/>
            <a:ext cx="7976616" cy="2872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913388"/>
            <a:ext cx="8100059" cy="36715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112500"/>
              <a:buFont typeface="Segoe UI Symbol"/>
              <a:buChar char="⮚"/>
              <a:tabLst>
                <a:tab pos="354965" algn="l"/>
                <a:tab pos="355600" algn="l"/>
              </a:tabLst>
            </a:pPr>
            <a:r>
              <a:rPr sz="1600" spc="170" dirty="0">
                <a:solidFill>
                  <a:srgbClr val="00627C"/>
                </a:solidFill>
                <a:latin typeface="Roboto"/>
                <a:cs typeface="Roboto"/>
              </a:rPr>
              <a:t>ľhe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00627C"/>
                </a:solidFill>
                <a:latin typeface="Roboto"/>
                <a:cs typeface="Roboto"/>
              </a:rPr>
              <a:t>populaíity</a:t>
            </a:r>
            <a:r>
              <a:rPr sz="1600" spc="3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of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stock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closing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is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gíowing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extíemely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íapidly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day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00627C"/>
                </a:solidFill>
                <a:latin typeface="Roboto"/>
                <a:cs typeface="Roboto"/>
              </a:rPr>
              <a:t>by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day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which</a:t>
            </a:r>
            <a:endParaRPr sz="1600">
              <a:latin typeface="Roboto"/>
              <a:cs typeface="Roboto"/>
            </a:endParaRPr>
          </a:p>
          <a:p>
            <a:pPr marL="354965">
              <a:lnSpc>
                <a:spcPct val="100000"/>
              </a:lnSpc>
              <a:spcBef>
                <a:spcPts val="285"/>
              </a:spcBef>
            </a:pP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encouíage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the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35" dirty="0">
                <a:solidFill>
                  <a:srgbClr val="00627C"/>
                </a:solidFill>
                <a:latin typeface="Roboto"/>
                <a:cs typeface="Roboto"/>
              </a:rPr>
              <a:t>íeseaícheí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find</a:t>
            </a:r>
            <a:r>
              <a:rPr sz="1600" spc="3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new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methods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if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00627C"/>
                </a:solidFill>
                <a:latin typeface="Roboto"/>
                <a:cs typeface="Roboto"/>
              </a:rPr>
              <a:t>any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fíaud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happens.</a:t>
            </a:r>
            <a:endParaRPr sz="1600">
              <a:latin typeface="Roboto"/>
              <a:cs typeface="Roboto"/>
            </a:endParaRPr>
          </a:p>
          <a:p>
            <a:pPr marL="354965" marR="109855" indent="-342900">
              <a:lnSpc>
                <a:spcPct val="114999"/>
              </a:lnSpc>
              <a:spcBef>
                <a:spcPts val="5"/>
              </a:spcBef>
              <a:buSzPct val="112500"/>
              <a:buFont typeface="Segoe UI Symbol"/>
              <a:buChar char="⮚"/>
              <a:tabLst>
                <a:tab pos="354965" algn="l"/>
                <a:tab pos="355600" algn="l"/>
              </a:tabLst>
            </a:pPr>
            <a:r>
              <a:rPr sz="1600" spc="114" dirty="0">
                <a:solidFill>
                  <a:srgbClr val="00627C"/>
                </a:solidFill>
                <a:latin typeface="Roboto"/>
                <a:cs typeface="Roboto"/>
              </a:rPr>
              <a:t>ľhis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technique</a:t>
            </a:r>
            <a:r>
              <a:rPr sz="1600" spc="4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is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used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55" dirty="0">
                <a:solidFill>
                  <a:srgbClr val="00627C"/>
                </a:solidFill>
                <a:latin typeface="Roboto"/>
                <a:cs typeface="Roboto"/>
              </a:rPr>
              <a:t>foí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píediction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and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is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not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00627C"/>
                </a:solidFill>
                <a:latin typeface="Roboto"/>
                <a:cs typeface="Roboto"/>
              </a:rPr>
              <a:t>only</a:t>
            </a:r>
            <a:r>
              <a:rPr sz="1600" spc="3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helpful</a:t>
            </a:r>
            <a:r>
              <a:rPr sz="1600" spc="4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to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30" dirty="0">
                <a:solidFill>
                  <a:srgbClr val="00627C"/>
                </a:solidFill>
                <a:latin typeface="Roboto"/>
                <a:cs typeface="Roboto"/>
              </a:rPr>
              <a:t>íeseaícheís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to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píedict 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futuíe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stock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closing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píices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65" dirty="0">
                <a:solidFill>
                  <a:srgbClr val="00627C"/>
                </a:solidFill>
                <a:latin typeface="Roboto"/>
                <a:cs typeface="Roboto"/>
              </a:rPr>
              <a:t>oí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00627C"/>
                </a:solidFill>
                <a:latin typeface="Roboto"/>
                <a:cs typeface="Roboto"/>
              </a:rPr>
              <a:t>any</a:t>
            </a:r>
            <a:r>
              <a:rPr sz="1600" spc="3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fíaud</a:t>
            </a:r>
            <a:r>
              <a:rPr sz="1600" spc="3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happen</a:t>
            </a:r>
            <a:r>
              <a:rPr sz="1600" spc="3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65" dirty="0">
                <a:solidFill>
                  <a:srgbClr val="00627C"/>
                </a:solidFill>
                <a:latin typeface="Roboto"/>
                <a:cs typeface="Roboto"/>
              </a:rPr>
              <a:t>oí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not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but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also</a:t>
            </a:r>
            <a:r>
              <a:rPr sz="1600" spc="3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helps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00627C"/>
                </a:solidFill>
                <a:latin typeface="Roboto"/>
                <a:cs typeface="Roboto"/>
              </a:rPr>
              <a:t>investoís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65" dirty="0">
                <a:solidFill>
                  <a:srgbClr val="00627C"/>
                </a:solidFill>
                <a:latin typeface="Roboto"/>
                <a:cs typeface="Roboto"/>
              </a:rPr>
              <a:t>oí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00627C"/>
                </a:solidFill>
                <a:latin typeface="Roboto"/>
                <a:cs typeface="Roboto"/>
              </a:rPr>
              <a:t>any </a:t>
            </a:r>
            <a:r>
              <a:rPr sz="1600" spc="-38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peíson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who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dealing</a:t>
            </a:r>
            <a:r>
              <a:rPr sz="1600" spc="4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with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stock</a:t>
            </a:r>
            <a:r>
              <a:rPr sz="1600" spc="-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maíket </a:t>
            </a: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in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50" dirty="0">
                <a:solidFill>
                  <a:srgbClr val="00627C"/>
                </a:solidFill>
                <a:latin typeface="Roboto"/>
                <a:cs typeface="Roboto"/>
              </a:rPr>
              <a:t>oídeí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píediction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of </a:t>
            </a:r>
            <a:r>
              <a:rPr sz="1600" spc="-5" dirty="0">
                <a:solidFill>
                  <a:srgbClr val="00627C"/>
                </a:solidFill>
                <a:latin typeface="Roboto"/>
                <a:cs typeface="Roboto"/>
              </a:rPr>
              <a:t>model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with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good </a:t>
            </a:r>
            <a:r>
              <a:rPr sz="1600" spc="-5" dirty="0">
                <a:solidFill>
                  <a:srgbClr val="00627C"/>
                </a:solidFill>
                <a:latin typeface="Roboto"/>
                <a:cs typeface="Roboto"/>
              </a:rPr>
              <a:t> accuíacy.</a:t>
            </a:r>
            <a:endParaRPr sz="1600">
              <a:latin typeface="Roboto"/>
              <a:cs typeface="Roboto"/>
            </a:endParaRPr>
          </a:p>
          <a:p>
            <a:pPr marL="354965" marR="5080" indent="-342900">
              <a:lnSpc>
                <a:spcPct val="114999"/>
              </a:lnSpc>
              <a:buSzPct val="112500"/>
              <a:buFont typeface="Segoe UI Symbol"/>
              <a:buChar char="⮚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In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this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woík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00627C"/>
                </a:solidFill>
                <a:latin typeface="Roboto"/>
                <a:cs typeface="Roboto"/>
              </a:rPr>
              <a:t>we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use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lineaí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 íegíession</a:t>
            </a:r>
            <a:r>
              <a:rPr sz="1600" spc="-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technique,</a:t>
            </a:r>
            <a:r>
              <a:rPr sz="1600" spc="3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lasso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íegíession,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íidge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íegíession, </a:t>
            </a:r>
            <a:r>
              <a:rPr sz="1600" spc="-38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elastic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net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íegíession,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and</a:t>
            </a:r>
            <a:r>
              <a:rPr sz="1600" spc="3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XGBoost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Regíession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technique.</a:t>
            </a:r>
            <a:r>
              <a:rPr sz="1600" spc="4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these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five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models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give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00627C"/>
                </a:solidFill>
                <a:latin typeface="Roboto"/>
                <a:cs typeface="Roboto"/>
              </a:rPr>
              <a:t>us </a:t>
            </a: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following</a:t>
            </a:r>
            <a:r>
              <a:rPr sz="1600" spc="3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íesults</a:t>
            </a:r>
            <a:endParaRPr sz="16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112500"/>
              <a:buFont typeface="Segoe UI Symbol"/>
              <a:buChar char="⮚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High,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low,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and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open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40" dirty="0">
                <a:solidFill>
                  <a:srgbClr val="00627C"/>
                </a:solidFill>
                <a:latin typeface="Roboto"/>
                <a:cs typeface="Roboto"/>
              </a:rPr>
              <a:t>aíe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diíectly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coííelate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with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closing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 píice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of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stocks</a:t>
            </a:r>
            <a:endParaRPr sz="16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112500"/>
              <a:buFont typeface="Segoe UI Symbol"/>
              <a:buChar char="⮚"/>
              <a:tabLst>
                <a:tab pos="354965" algn="l"/>
                <a:tab pos="355600" algn="l"/>
              </a:tabLst>
            </a:pPr>
            <a:r>
              <a:rPr sz="1600" spc="105" dirty="0">
                <a:solidFill>
                  <a:srgbClr val="00627C"/>
                </a:solidFill>
                <a:latin typeface="Roboto"/>
                <a:cs typeface="Roboto"/>
              </a:rPr>
              <a:t>ľaíget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vaíiable</a:t>
            </a:r>
            <a:r>
              <a:rPr sz="1600" spc="4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(dependent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vaíiable)</a:t>
            </a:r>
            <a:r>
              <a:rPr sz="1600" spc="5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is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stíongly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dependent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on</a:t>
            </a:r>
            <a:r>
              <a:rPr sz="1600" spc="2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independent</a:t>
            </a:r>
            <a:r>
              <a:rPr sz="1600" spc="3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vaíiables</a:t>
            </a:r>
            <a:endParaRPr sz="16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SzPct val="112500"/>
              <a:buFont typeface="Segoe UI Symbol"/>
              <a:buChar char="⮚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Xgboost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íegíession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is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best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00627C"/>
                </a:solidFill>
                <a:latin typeface="Roboto"/>
                <a:cs typeface="Roboto"/>
              </a:rPr>
              <a:t>model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50" dirty="0">
                <a:solidFill>
                  <a:srgbClr val="00627C"/>
                </a:solidFill>
                <a:latin typeface="Roboto"/>
                <a:cs typeface="Roboto"/>
              </a:rPr>
              <a:t>foí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yes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bank</a:t>
            </a:r>
            <a:r>
              <a:rPr sz="1600" spc="3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0627C"/>
                </a:solidFill>
                <a:latin typeface="Roboto"/>
                <a:cs typeface="Roboto"/>
              </a:rPr>
              <a:t>stock</a:t>
            </a:r>
            <a:r>
              <a:rPr sz="1600" spc="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0627C"/>
                </a:solidFill>
                <a:latin typeface="Roboto"/>
                <a:cs typeface="Roboto"/>
              </a:rPr>
              <a:t>closing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píice</a:t>
            </a:r>
            <a:r>
              <a:rPr sz="1600" spc="1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data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0627C"/>
                </a:solidFill>
                <a:latin typeface="Roboto"/>
                <a:cs typeface="Roboto"/>
              </a:rPr>
              <a:t>this</a:t>
            </a:r>
            <a:r>
              <a:rPr sz="1600" spc="1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00627C"/>
                </a:solidFill>
                <a:latin typeface="Roboto"/>
                <a:cs typeface="Roboto"/>
              </a:rPr>
              <a:t>model</a:t>
            </a:r>
            <a:endParaRPr sz="1600">
              <a:latin typeface="Roboto"/>
              <a:cs typeface="Roboto"/>
            </a:endParaRPr>
          </a:p>
          <a:p>
            <a:pPr marL="354965">
              <a:lnSpc>
                <a:spcPct val="100000"/>
              </a:lnSpc>
              <a:spcBef>
                <a:spcPts val="290"/>
              </a:spcBef>
            </a:pPr>
            <a:r>
              <a:rPr sz="1600" spc="-15" dirty="0">
                <a:solidFill>
                  <a:srgbClr val="00627C"/>
                </a:solidFill>
                <a:latin typeface="Roboto"/>
                <a:cs typeface="Roboto"/>
              </a:rPr>
              <a:t>used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55" dirty="0">
                <a:solidFill>
                  <a:srgbClr val="00627C"/>
                </a:solidFill>
                <a:latin typeface="Roboto"/>
                <a:cs typeface="Roboto"/>
              </a:rPr>
              <a:t>foí</a:t>
            </a:r>
            <a:r>
              <a:rPr sz="1600" spc="-5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spc="30" dirty="0">
                <a:solidFill>
                  <a:srgbClr val="00627C"/>
                </a:solidFill>
                <a:latin typeface="Roboto"/>
                <a:cs typeface="Roboto"/>
              </a:rPr>
              <a:t>fuítheí</a:t>
            </a:r>
            <a:r>
              <a:rPr sz="1600" spc="20" dirty="0">
                <a:solidFill>
                  <a:srgbClr val="00627C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0627C"/>
                </a:solidFill>
                <a:latin typeface="Roboto"/>
                <a:cs typeface="Roboto"/>
              </a:rPr>
              <a:t>píediction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109" y="1217543"/>
            <a:ext cx="8586533" cy="28078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995" y="597534"/>
            <a:ext cx="262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3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800" b="1" u="heavy" spc="-27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00" b="1" u="heavy" spc="-18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1800" b="1" u="heavy" spc="-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00" b="1" u="heavy" spc="-3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0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800" b="1" u="heavy" spc="-27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00" b="1" u="heavy" spc="-16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b="1" u="heavy" spc="-3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204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800" b="1" u="heavy" spc="-14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00" b="1" u="heavy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00" b="1" u="heavy" spc="-25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00" b="1" u="heavy" spc="-12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00" b="1" u="heavy" spc="-9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00" b="1" u="heavy" spc="-14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SIO</a:t>
            </a:r>
            <a:r>
              <a:rPr sz="1800" b="1" u="heavy" spc="-22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b="1" u="heavy" spc="-3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2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0481" y="963422"/>
            <a:ext cx="4030979" cy="3063240"/>
            <a:chOff x="300481" y="963422"/>
            <a:chExt cx="4030979" cy="3063240"/>
          </a:xfrm>
        </p:grpSpPr>
        <p:sp>
          <p:nvSpPr>
            <p:cNvPr id="4" name="object 4"/>
            <p:cNvSpPr/>
            <p:nvPr/>
          </p:nvSpPr>
          <p:spPr>
            <a:xfrm>
              <a:off x="313181" y="976122"/>
              <a:ext cx="4005579" cy="304800"/>
            </a:xfrm>
            <a:custGeom>
              <a:avLst/>
              <a:gdLst/>
              <a:ahLst/>
              <a:cxnLst/>
              <a:rect l="l" t="t" r="r" b="b"/>
              <a:pathLst>
                <a:path w="4005579" h="304800">
                  <a:moveTo>
                    <a:pt x="3954271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3954271" y="304800"/>
                  </a:lnTo>
                  <a:lnTo>
                    <a:pt x="3974050" y="300809"/>
                  </a:lnTo>
                  <a:lnTo>
                    <a:pt x="3990197" y="289925"/>
                  </a:lnTo>
                  <a:lnTo>
                    <a:pt x="4001081" y="273778"/>
                  </a:lnTo>
                  <a:lnTo>
                    <a:pt x="4005071" y="254000"/>
                  </a:lnTo>
                  <a:lnTo>
                    <a:pt x="4005071" y="50800"/>
                  </a:lnTo>
                  <a:lnTo>
                    <a:pt x="4001081" y="31021"/>
                  </a:lnTo>
                  <a:lnTo>
                    <a:pt x="3990197" y="14874"/>
                  </a:lnTo>
                  <a:lnTo>
                    <a:pt x="3974050" y="3990"/>
                  </a:lnTo>
                  <a:lnTo>
                    <a:pt x="3954271" y="0"/>
                  </a:lnTo>
                  <a:close/>
                </a:path>
              </a:pathLst>
            </a:custGeom>
            <a:solidFill>
              <a:srgbClr val="D5E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181" y="976122"/>
              <a:ext cx="4005579" cy="304800"/>
            </a:xfrm>
            <a:custGeom>
              <a:avLst/>
              <a:gdLst/>
              <a:ahLst/>
              <a:cxnLst/>
              <a:rect l="l" t="t" r="r" b="b"/>
              <a:pathLst>
                <a:path w="4005579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3954271" y="0"/>
                  </a:lnTo>
                  <a:lnTo>
                    <a:pt x="3974050" y="3990"/>
                  </a:lnTo>
                  <a:lnTo>
                    <a:pt x="3990197" y="14874"/>
                  </a:lnTo>
                  <a:lnTo>
                    <a:pt x="4001081" y="31021"/>
                  </a:lnTo>
                  <a:lnTo>
                    <a:pt x="4005071" y="50800"/>
                  </a:lnTo>
                  <a:lnTo>
                    <a:pt x="4005071" y="254000"/>
                  </a:lnTo>
                  <a:lnTo>
                    <a:pt x="4001081" y="273778"/>
                  </a:lnTo>
                  <a:lnTo>
                    <a:pt x="3990197" y="289925"/>
                  </a:lnTo>
                  <a:lnTo>
                    <a:pt x="3974050" y="300809"/>
                  </a:lnTo>
                  <a:lnTo>
                    <a:pt x="3954271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0F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181" y="1319022"/>
              <a:ext cx="4005579" cy="303530"/>
            </a:xfrm>
            <a:custGeom>
              <a:avLst/>
              <a:gdLst/>
              <a:ahLst/>
              <a:cxnLst/>
              <a:rect l="l" t="t" r="r" b="b"/>
              <a:pathLst>
                <a:path w="4005579" h="303530">
                  <a:moveTo>
                    <a:pt x="3954526" y="0"/>
                  </a:moveTo>
                  <a:lnTo>
                    <a:pt x="50546" y="0"/>
                  </a:lnTo>
                  <a:lnTo>
                    <a:pt x="30871" y="3968"/>
                  </a:lnTo>
                  <a:lnTo>
                    <a:pt x="14805" y="14795"/>
                  </a:lnTo>
                  <a:lnTo>
                    <a:pt x="3972" y="30860"/>
                  </a:lnTo>
                  <a:lnTo>
                    <a:pt x="0" y="50545"/>
                  </a:lnTo>
                  <a:lnTo>
                    <a:pt x="0" y="252729"/>
                  </a:lnTo>
                  <a:lnTo>
                    <a:pt x="3972" y="272414"/>
                  </a:lnTo>
                  <a:lnTo>
                    <a:pt x="14805" y="288480"/>
                  </a:lnTo>
                  <a:lnTo>
                    <a:pt x="30871" y="299307"/>
                  </a:lnTo>
                  <a:lnTo>
                    <a:pt x="50546" y="303275"/>
                  </a:lnTo>
                  <a:lnTo>
                    <a:pt x="3954526" y="303275"/>
                  </a:lnTo>
                  <a:lnTo>
                    <a:pt x="3974211" y="299307"/>
                  </a:lnTo>
                  <a:lnTo>
                    <a:pt x="3990276" y="288480"/>
                  </a:lnTo>
                  <a:lnTo>
                    <a:pt x="4001103" y="272414"/>
                  </a:lnTo>
                  <a:lnTo>
                    <a:pt x="4005071" y="252729"/>
                  </a:lnTo>
                  <a:lnTo>
                    <a:pt x="4005071" y="50545"/>
                  </a:lnTo>
                  <a:lnTo>
                    <a:pt x="4001103" y="30860"/>
                  </a:lnTo>
                  <a:lnTo>
                    <a:pt x="3990276" y="14795"/>
                  </a:lnTo>
                  <a:lnTo>
                    <a:pt x="3974211" y="3968"/>
                  </a:lnTo>
                  <a:lnTo>
                    <a:pt x="3954526" y="0"/>
                  </a:lnTo>
                  <a:close/>
                </a:path>
              </a:pathLst>
            </a:custGeom>
            <a:solidFill>
              <a:srgbClr val="DAE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3181" y="1319022"/>
              <a:ext cx="4005579" cy="303530"/>
            </a:xfrm>
            <a:custGeom>
              <a:avLst/>
              <a:gdLst/>
              <a:ahLst/>
              <a:cxnLst/>
              <a:rect l="l" t="t" r="r" b="b"/>
              <a:pathLst>
                <a:path w="4005579" h="303530">
                  <a:moveTo>
                    <a:pt x="0" y="50545"/>
                  </a:moveTo>
                  <a:lnTo>
                    <a:pt x="3972" y="30860"/>
                  </a:lnTo>
                  <a:lnTo>
                    <a:pt x="14805" y="14795"/>
                  </a:lnTo>
                  <a:lnTo>
                    <a:pt x="30871" y="3968"/>
                  </a:lnTo>
                  <a:lnTo>
                    <a:pt x="50546" y="0"/>
                  </a:lnTo>
                  <a:lnTo>
                    <a:pt x="3954526" y="0"/>
                  </a:lnTo>
                  <a:lnTo>
                    <a:pt x="3974211" y="3968"/>
                  </a:lnTo>
                  <a:lnTo>
                    <a:pt x="3990276" y="14795"/>
                  </a:lnTo>
                  <a:lnTo>
                    <a:pt x="4001103" y="30860"/>
                  </a:lnTo>
                  <a:lnTo>
                    <a:pt x="4005071" y="50545"/>
                  </a:lnTo>
                  <a:lnTo>
                    <a:pt x="4005071" y="252729"/>
                  </a:lnTo>
                  <a:lnTo>
                    <a:pt x="4001103" y="272414"/>
                  </a:lnTo>
                  <a:lnTo>
                    <a:pt x="3990276" y="288480"/>
                  </a:lnTo>
                  <a:lnTo>
                    <a:pt x="3974211" y="299307"/>
                  </a:lnTo>
                  <a:lnTo>
                    <a:pt x="3954526" y="303275"/>
                  </a:lnTo>
                  <a:lnTo>
                    <a:pt x="50546" y="303275"/>
                  </a:lnTo>
                  <a:lnTo>
                    <a:pt x="30871" y="299307"/>
                  </a:lnTo>
                  <a:lnTo>
                    <a:pt x="14805" y="288480"/>
                  </a:lnTo>
                  <a:lnTo>
                    <a:pt x="3972" y="272414"/>
                  </a:lnTo>
                  <a:lnTo>
                    <a:pt x="0" y="252729"/>
                  </a:lnTo>
                  <a:lnTo>
                    <a:pt x="0" y="50545"/>
                  </a:lnTo>
                  <a:close/>
                </a:path>
              </a:pathLst>
            </a:custGeom>
            <a:ln w="25400">
              <a:solidFill>
                <a:srgbClr val="0F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181" y="1660398"/>
              <a:ext cx="4005579" cy="303530"/>
            </a:xfrm>
            <a:custGeom>
              <a:avLst/>
              <a:gdLst/>
              <a:ahLst/>
              <a:cxnLst/>
              <a:rect l="l" t="t" r="r" b="b"/>
              <a:pathLst>
                <a:path w="4005579" h="303530">
                  <a:moveTo>
                    <a:pt x="3954526" y="0"/>
                  </a:moveTo>
                  <a:lnTo>
                    <a:pt x="50546" y="0"/>
                  </a:lnTo>
                  <a:lnTo>
                    <a:pt x="30871" y="3968"/>
                  </a:lnTo>
                  <a:lnTo>
                    <a:pt x="14805" y="14795"/>
                  </a:lnTo>
                  <a:lnTo>
                    <a:pt x="3972" y="30861"/>
                  </a:lnTo>
                  <a:lnTo>
                    <a:pt x="0" y="50546"/>
                  </a:lnTo>
                  <a:lnTo>
                    <a:pt x="0" y="252729"/>
                  </a:lnTo>
                  <a:lnTo>
                    <a:pt x="3972" y="272414"/>
                  </a:lnTo>
                  <a:lnTo>
                    <a:pt x="14805" y="288480"/>
                  </a:lnTo>
                  <a:lnTo>
                    <a:pt x="30871" y="299307"/>
                  </a:lnTo>
                  <a:lnTo>
                    <a:pt x="50546" y="303275"/>
                  </a:lnTo>
                  <a:lnTo>
                    <a:pt x="3954526" y="303275"/>
                  </a:lnTo>
                  <a:lnTo>
                    <a:pt x="3974211" y="299307"/>
                  </a:lnTo>
                  <a:lnTo>
                    <a:pt x="3990276" y="288480"/>
                  </a:lnTo>
                  <a:lnTo>
                    <a:pt x="4001103" y="272414"/>
                  </a:lnTo>
                  <a:lnTo>
                    <a:pt x="4005071" y="252729"/>
                  </a:lnTo>
                  <a:lnTo>
                    <a:pt x="4005071" y="50546"/>
                  </a:lnTo>
                  <a:lnTo>
                    <a:pt x="4001103" y="30861"/>
                  </a:lnTo>
                  <a:lnTo>
                    <a:pt x="3990276" y="14795"/>
                  </a:lnTo>
                  <a:lnTo>
                    <a:pt x="3974211" y="3968"/>
                  </a:lnTo>
                  <a:lnTo>
                    <a:pt x="3954526" y="0"/>
                  </a:lnTo>
                  <a:close/>
                </a:path>
              </a:pathLst>
            </a:custGeom>
            <a:solidFill>
              <a:srgbClr val="DEE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181" y="1660398"/>
              <a:ext cx="4005579" cy="303530"/>
            </a:xfrm>
            <a:custGeom>
              <a:avLst/>
              <a:gdLst/>
              <a:ahLst/>
              <a:cxnLst/>
              <a:rect l="l" t="t" r="r" b="b"/>
              <a:pathLst>
                <a:path w="4005579" h="303530">
                  <a:moveTo>
                    <a:pt x="0" y="50546"/>
                  </a:moveTo>
                  <a:lnTo>
                    <a:pt x="3972" y="30861"/>
                  </a:lnTo>
                  <a:lnTo>
                    <a:pt x="14805" y="14795"/>
                  </a:lnTo>
                  <a:lnTo>
                    <a:pt x="30871" y="3968"/>
                  </a:lnTo>
                  <a:lnTo>
                    <a:pt x="50546" y="0"/>
                  </a:lnTo>
                  <a:lnTo>
                    <a:pt x="3954526" y="0"/>
                  </a:lnTo>
                  <a:lnTo>
                    <a:pt x="3974211" y="3968"/>
                  </a:lnTo>
                  <a:lnTo>
                    <a:pt x="3990276" y="14795"/>
                  </a:lnTo>
                  <a:lnTo>
                    <a:pt x="4001103" y="30861"/>
                  </a:lnTo>
                  <a:lnTo>
                    <a:pt x="4005071" y="50546"/>
                  </a:lnTo>
                  <a:lnTo>
                    <a:pt x="4005071" y="252729"/>
                  </a:lnTo>
                  <a:lnTo>
                    <a:pt x="4001103" y="272414"/>
                  </a:lnTo>
                  <a:lnTo>
                    <a:pt x="3990276" y="288480"/>
                  </a:lnTo>
                  <a:lnTo>
                    <a:pt x="3974211" y="299307"/>
                  </a:lnTo>
                  <a:lnTo>
                    <a:pt x="3954526" y="303275"/>
                  </a:lnTo>
                  <a:lnTo>
                    <a:pt x="50546" y="303275"/>
                  </a:lnTo>
                  <a:lnTo>
                    <a:pt x="30871" y="299307"/>
                  </a:lnTo>
                  <a:lnTo>
                    <a:pt x="14805" y="288480"/>
                  </a:lnTo>
                  <a:lnTo>
                    <a:pt x="3972" y="272414"/>
                  </a:lnTo>
                  <a:lnTo>
                    <a:pt x="0" y="252729"/>
                  </a:lnTo>
                  <a:lnTo>
                    <a:pt x="0" y="50546"/>
                  </a:lnTo>
                  <a:close/>
                </a:path>
              </a:pathLst>
            </a:custGeom>
            <a:ln w="25400">
              <a:solidFill>
                <a:srgbClr val="0F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181" y="2001774"/>
              <a:ext cx="4005579" cy="304800"/>
            </a:xfrm>
            <a:custGeom>
              <a:avLst/>
              <a:gdLst/>
              <a:ahLst/>
              <a:cxnLst/>
              <a:rect l="l" t="t" r="r" b="b"/>
              <a:pathLst>
                <a:path w="4005579" h="304800">
                  <a:moveTo>
                    <a:pt x="3954271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3954271" y="304800"/>
                  </a:lnTo>
                  <a:lnTo>
                    <a:pt x="3974050" y="300809"/>
                  </a:lnTo>
                  <a:lnTo>
                    <a:pt x="3990197" y="289925"/>
                  </a:lnTo>
                  <a:lnTo>
                    <a:pt x="4001081" y="273778"/>
                  </a:lnTo>
                  <a:lnTo>
                    <a:pt x="4005071" y="254000"/>
                  </a:lnTo>
                  <a:lnTo>
                    <a:pt x="4005071" y="50800"/>
                  </a:lnTo>
                  <a:lnTo>
                    <a:pt x="4001081" y="31021"/>
                  </a:lnTo>
                  <a:lnTo>
                    <a:pt x="3990197" y="14874"/>
                  </a:lnTo>
                  <a:lnTo>
                    <a:pt x="3974050" y="3990"/>
                  </a:lnTo>
                  <a:lnTo>
                    <a:pt x="3954271" y="0"/>
                  </a:lnTo>
                  <a:close/>
                </a:path>
              </a:pathLst>
            </a:custGeom>
            <a:solidFill>
              <a:srgbClr val="E2F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181" y="2001774"/>
              <a:ext cx="4005579" cy="304800"/>
            </a:xfrm>
            <a:custGeom>
              <a:avLst/>
              <a:gdLst/>
              <a:ahLst/>
              <a:cxnLst/>
              <a:rect l="l" t="t" r="r" b="b"/>
              <a:pathLst>
                <a:path w="4005579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3954271" y="0"/>
                  </a:lnTo>
                  <a:lnTo>
                    <a:pt x="3974050" y="3990"/>
                  </a:lnTo>
                  <a:lnTo>
                    <a:pt x="3990197" y="14874"/>
                  </a:lnTo>
                  <a:lnTo>
                    <a:pt x="4001081" y="31021"/>
                  </a:lnTo>
                  <a:lnTo>
                    <a:pt x="4005071" y="50800"/>
                  </a:lnTo>
                  <a:lnTo>
                    <a:pt x="4005071" y="254000"/>
                  </a:lnTo>
                  <a:lnTo>
                    <a:pt x="4001081" y="273778"/>
                  </a:lnTo>
                  <a:lnTo>
                    <a:pt x="3990197" y="289925"/>
                  </a:lnTo>
                  <a:lnTo>
                    <a:pt x="3974050" y="300809"/>
                  </a:lnTo>
                  <a:lnTo>
                    <a:pt x="3954271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0F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181" y="2343150"/>
              <a:ext cx="4005579" cy="304800"/>
            </a:xfrm>
            <a:custGeom>
              <a:avLst/>
              <a:gdLst/>
              <a:ahLst/>
              <a:cxnLst/>
              <a:rect l="l" t="t" r="r" b="b"/>
              <a:pathLst>
                <a:path w="4005579" h="304800">
                  <a:moveTo>
                    <a:pt x="3954271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3954271" y="304800"/>
                  </a:lnTo>
                  <a:lnTo>
                    <a:pt x="3974050" y="300809"/>
                  </a:lnTo>
                  <a:lnTo>
                    <a:pt x="3990197" y="289925"/>
                  </a:lnTo>
                  <a:lnTo>
                    <a:pt x="4001081" y="273778"/>
                  </a:lnTo>
                  <a:lnTo>
                    <a:pt x="4005071" y="254000"/>
                  </a:lnTo>
                  <a:lnTo>
                    <a:pt x="4005071" y="50800"/>
                  </a:lnTo>
                  <a:lnTo>
                    <a:pt x="4001081" y="31021"/>
                  </a:lnTo>
                  <a:lnTo>
                    <a:pt x="3990197" y="14874"/>
                  </a:lnTo>
                  <a:lnTo>
                    <a:pt x="3974050" y="3990"/>
                  </a:lnTo>
                  <a:lnTo>
                    <a:pt x="3954271" y="0"/>
                  </a:lnTo>
                  <a:close/>
                </a:path>
              </a:pathLst>
            </a:custGeom>
            <a:solidFill>
              <a:srgbClr val="E6F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181" y="2343150"/>
              <a:ext cx="4005579" cy="304800"/>
            </a:xfrm>
            <a:custGeom>
              <a:avLst/>
              <a:gdLst/>
              <a:ahLst/>
              <a:cxnLst/>
              <a:rect l="l" t="t" r="r" b="b"/>
              <a:pathLst>
                <a:path w="4005579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3954271" y="0"/>
                  </a:lnTo>
                  <a:lnTo>
                    <a:pt x="3974050" y="3990"/>
                  </a:lnTo>
                  <a:lnTo>
                    <a:pt x="3990197" y="14874"/>
                  </a:lnTo>
                  <a:lnTo>
                    <a:pt x="4001081" y="31021"/>
                  </a:lnTo>
                  <a:lnTo>
                    <a:pt x="4005071" y="50800"/>
                  </a:lnTo>
                  <a:lnTo>
                    <a:pt x="4005071" y="254000"/>
                  </a:lnTo>
                  <a:lnTo>
                    <a:pt x="4001081" y="273778"/>
                  </a:lnTo>
                  <a:lnTo>
                    <a:pt x="3990197" y="289925"/>
                  </a:lnTo>
                  <a:lnTo>
                    <a:pt x="3974050" y="300809"/>
                  </a:lnTo>
                  <a:lnTo>
                    <a:pt x="3954271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0F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3181" y="2684526"/>
              <a:ext cx="4005579" cy="304800"/>
            </a:xfrm>
            <a:custGeom>
              <a:avLst/>
              <a:gdLst/>
              <a:ahLst/>
              <a:cxnLst/>
              <a:rect l="l" t="t" r="r" b="b"/>
              <a:pathLst>
                <a:path w="4005579" h="304800">
                  <a:moveTo>
                    <a:pt x="3954271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3954271" y="304800"/>
                  </a:lnTo>
                  <a:lnTo>
                    <a:pt x="3974050" y="300809"/>
                  </a:lnTo>
                  <a:lnTo>
                    <a:pt x="3990197" y="289925"/>
                  </a:lnTo>
                  <a:lnTo>
                    <a:pt x="4001081" y="273778"/>
                  </a:lnTo>
                  <a:lnTo>
                    <a:pt x="4005071" y="254000"/>
                  </a:lnTo>
                  <a:lnTo>
                    <a:pt x="4005071" y="50800"/>
                  </a:lnTo>
                  <a:lnTo>
                    <a:pt x="4001081" y="31021"/>
                  </a:lnTo>
                  <a:lnTo>
                    <a:pt x="3990197" y="14874"/>
                  </a:lnTo>
                  <a:lnTo>
                    <a:pt x="3974050" y="3990"/>
                  </a:lnTo>
                  <a:lnTo>
                    <a:pt x="3954271" y="0"/>
                  </a:lnTo>
                  <a:close/>
                </a:path>
              </a:pathLst>
            </a:custGeom>
            <a:solidFill>
              <a:srgbClr val="E9F8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3181" y="2684526"/>
              <a:ext cx="4005579" cy="304800"/>
            </a:xfrm>
            <a:custGeom>
              <a:avLst/>
              <a:gdLst/>
              <a:ahLst/>
              <a:cxnLst/>
              <a:rect l="l" t="t" r="r" b="b"/>
              <a:pathLst>
                <a:path w="4005579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3954271" y="0"/>
                  </a:lnTo>
                  <a:lnTo>
                    <a:pt x="3974050" y="3990"/>
                  </a:lnTo>
                  <a:lnTo>
                    <a:pt x="3990197" y="14874"/>
                  </a:lnTo>
                  <a:lnTo>
                    <a:pt x="4001081" y="31021"/>
                  </a:lnTo>
                  <a:lnTo>
                    <a:pt x="4005071" y="50800"/>
                  </a:lnTo>
                  <a:lnTo>
                    <a:pt x="4005071" y="254000"/>
                  </a:lnTo>
                  <a:lnTo>
                    <a:pt x="4001081" y="273778"/>
                  </a:lnTo>
                  <a:lnTo>
                    <a:pt x="3990197" y="289925"/>
                  </a:lnTo>
                  <a:lnTo>
                    <a:pt x="3974050" y="300809"/>
                  </a:lnTo>
                  <a:lnTo>
                    <a:pt x="3954271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0F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181" y="3025901"/>
              <a:ext cx="4005579" cy="304800"/>
            </a:xfrm>
            <a:custGeom>
              <a:avLst/>
              <a:gdLst/>
              <a:ahLst/>
              <a:cxnLst/>
              <a:rect l="l" t="t" r="r" b="b"/>
              <a:pathLst>
                <a:path w="4005579" h="304800">
                  <a:moveTo>
                    <a:pt x="3954271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3954271" y="304800"/>
                  </a:lnTo>
                  <a:lnTo>
                    <a:pt x="3974050" y="300809"/>
                  </a:lnTo>
                  <a:lnTo>
                    <a:pt x="3990197" y="289925"/>
                  </a:lnTo>
                  <a:lnTo>
                    <a:pt x="4001081" y="273778"/>
                  </a:lnTo>
                  <a:lnTo>
                    <a:pt x="4005071" y="254000"/>
                  </a:lnTo>
                  <a:lnTo>
                    <a:pt x="4005071" y="50800"/>
                  </a:lnTo>
                  <a:lnTo>
                    <a:pt x="4001081" y="31021"/>
                  </a:lnTo>
                  <a:lnTo>
                    <a:pt x="3990197" y="14874"/>
                  </a:lnTo>
                  <a:lnTo>
                    <a:pt x="3974050" y="3990"/>
                  </a:lnTo>
                  <a:lnTo>
                    <a:pt x="3954271" y="0"/>
                  </a:lnTo>
                  <a:close/>
                </a:path>
              </a:pathLst>
            </a:custGeom>
            <a:solidFill>
              <a:srgbClr val="ECF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3181" y="3025901"/>
              <a:ext cx="4005579" cy="304800"/>
            </a:xfrm>
            <a:custGeom>
              <a:avLst/>
              <a:gdLst/>
              <a:ahLst/>
              <a:cxnLst/>
              <a:rect l="l" t="t" r="r" b="b"/>
              <a:pathLst>
                <a:path w="4005579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3954271" y="0"/>
                  </a:lnTo>
                  <a:lnTo>
                    <a:pt x="3974050" y="3990"/>
                  </a:lnTo>
                  <a:lnTo>
                    <a:pt x="3990197" y="14874"/>
                  </a:lnTo>
                  <a:lnTo>
                    <a:pt x="4001081" y="31021"/>
                  </a:lnTo>
                  <a:lnTo>
                    <a:pt x="4005071" y="50800"/>
                  </a:lnTo>
                  <a:lnTo>
                    <a:pt x="4005071" y="254000"/>
                  </a:lnTo>
                  <a:lnTo>
                    <a:pt x="4001081" y="273778"/>
                  </a:lnTo>
                  <a:lnTo>
                    <a:pt x="3990197" y="289925"/>
                  </a:lnTo>
                  <a:lnTo>
                    <a:pt x="3974050" y="300809"/>
                  </a:lnTo>
                  <a:lnTo>
                    <a:pt x="3954271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0F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3181" y="3368801"/>
              <a:ext cx="4005579" cy="303530"/>
            </a:xfrm>
            <a:custGeom>
              <a:avLst/>
              <a:gdLst/>
              <a:ahLst/>
              <a:cxnLst/>
              <a:rect l="l" t="t" r="r" b="b"/>
              <a:pathLst>
                <a:path w="4005579" h="303529">
                  <a:moveTo>
                    <a:pt x="3954526" y="0"/>
                  </a:moveTo>
                  <a:lnTo>
                    <a:pt x="50546" y="0"/>
                  </a:lnTo>
                  <a:lnTo>
                    <a:pt x="30871" y="3968"/>
                  </a:lnTo>
                  <a:lnTo>
                    <a:pt x="14805" y="14795"/>
                  </a:lnTo>
                  <a:lnTo>
                    <a:pt x="3972" y="30861"/>
                  </a:lnTo>
                  <a:lnTo>
                    <a:pt x="0" y="50546"/>
                  </a:lnTo>
                  <a:lnTo>
                    <a:pt x="0" y="252730"/>
                  </a:lnTo>
                  <a:lnTo>
                    <a:pt x="3972" y="272415"/>
                  </a:lnTo>
                  <a:lnTo>
                    <a:pt x="14805" y="288480"/>
                  </a:lnTo>
                  <a:lnTo>
                    <a:pt x="30871" y="299307"/>
                  </a:lnTo>
                  <a:lnTo>
                    <a:pt x="50546" y="303276"/>
                  </a:lnTo>
                  <a:lnTo>
                    <a:pt x="3954526" y="303276"/>
                  </a:lnTo>
                  <a:lnTo>
                    <a:pt x="3974211" y="299307"/>
                  </a:lnTo>
                  <a:lnTo>
                    <a:pt x="3990276" y="288480"/>
                  </a:lnTo>
                  <a:lnTo>
                    <a:pt x="4001103" y="272415"/>
                  </a:lnTo>
                  <a:lnTo>
                    <a:pt x="4005071" y="252730"/>
                  </a:lnTo>
                  <a:lnTo>
                    <a:pt x="4005071" y="50546"/>
                  </a:lnTo>
                  <a:lnTo>
                    <a:pt x="4001103" y="30861"/>
                  </a:lnTo>
                  <a:lnTo>
                    <a:pt x="3990276" y="14795"/>
                  </a:lnTo>
                  <a:lnTo>
                    <a:pt x="3974211" y="3968"/>
                  </a:lnTo>
                  <a:lnTo>
                    <a:pt x="3954526" y="0"/>
                  </a:lnTo>
                  <a:close/>
                </a:path>
              </a:pathLst>
            </a:custGeom>
            <a:solidFill>
              <a:srgbClr val="EEF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181" y="3368801"/>
              <a:ext cx="4005579" cy="303530"/>
            </a:xfrm>
            <a:custGeom>
              <a:avLst/>
              <a:gdLst/>
              <a:ahLst/>
              <a:cxnLst/>
              <a:rect l="l" t="t" r="r" b="b"/>
              <a:pathLst>
                <a:path w="4005579" h="303529">
                  <a:moveTo>
                    <a:pt x="0" y="50546"/>
                  </a:moveTo>
                  <a:lnTo>
                    <a:pt x="3972" y="30861"/>
                  </a:lnTo>
                  <a:lnTo>
                    <a:pt x="14805" y="14795"/>
                  </a:lnTo>
                  <a:lnTo>
                    <a:pt x="30871" y="3968"/>
                  </a:lnTo>
                  <a:lnTo>
                    <a:pt x="50546" y="0"/>
                  </a:lnTo>
                  <a:lnTo>
                    <a:pt x="3954526" y="0"/>
                  </a:lnTo>
                  <a:lnTo>
                    <a:pt x="3974211" y="3968"/>
                  </a:lnTo>
                  <a:lnTo>
                    <a:pt x="3990276" y="14795"/>
                  </a:lnTo>
                  <a:lnTo>
                    <a:pt x="4001103" y="30861"/>
                  </a:lnTo>
                  <a:lnTo>
                    <a:pt x="4005071" y="50546"/>
                  </a:lnTo>
                  <a:lnTo>
                    <a:pt x="4005071" y="252730"/>
                  </a:lnTo>
                  <a:lnTo>
                    <a:pt x="4001103" y="272415"/>
                  </a:lnTo>
                  <a:lnTo>
                    <a:pt x="3990276" y="288480"/>
                  </a:lnTo>
                  <a:lnTo>
                    <a:pt x="3974211" y="299307"/>
                  </a:lnTo>
                  <a:lnTo>
                    <a:pt x="3954526" y="303276"/>
                  </a:lnTo>
                  <a:lnTo>
                    <a:pt x="50546" y="303276"/>
                  </a:lnTo>
                  <a:lnTo>
                    <a:pt x="30871" y="299307"/>
                  </a:lnTo>
                  <a:lnTo>
                    <a:pt x="14805" y="288480"/>
                  </a:lnTo>
                  <a:lnTo>
                    <a:pt x="3972" y="272415"/>
                  </a:lnTo>
                  <a:lnTo>
                    <a:pt x="0" y="252730"/>
                  </a:lnTo>
                  <a:lnTo>
                    <a:pt x="0" y="50546"/>
                  </a:lnTo>
                  <a:close/>
                </a:path>
              </a:pathLst>
            </a:custGeom>
            <a:ln w="25400">
              <a:solidFill>
                <a:srgbClr val="0F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3181" y="3710177"/>
              <a:ext cx="4005579" cy="303530"/>
            </a:xfrm>
            <a:custGeom>
              <a:avLst/>
              <a:gdLst/>
              <a:ahLst/>
              <a:cxnLst/>
              <a:rect l="l" t="t" r="r" b="b"/>
              <a:pathLst>
                <a:path w="4005579" h="303529">
                  <a:moveTo>
                    <a:pt x="3954526" y="0"/>
                  </a:moveTo>
                  <a:lnTo>
                    <a:pt x="50546" y="0"/>
                  </a:lnTo>
                  <a:lnTo>
                    <a:pt x="30871" y="3968"/>
                  </a:lnTo>
                  <a:lnTo>
                    <a:pt x="14805" y="14795"/>
                  </a:lnTo>
                  <a:lnTo>
                    <a:pt x="3972" y="30861"/>
                  </a:lnTo>
                  <a:lnTo>
                    <a:pt x="0" y="50546"/>
                  </a:lnTo>
                  <a:lnTo>
                    <a:pt x="0" y="252730"/>
                  </a:lnTo>
                  <a:lnTo>
                    <a:pt x="3972" y="272404"/>
                  </a:lnTo>
                  <a:lnTo>
                    <a:pt x="14805" y="288470"/>
                  </a:lnTo>
                  <a:lnTo>
                    <a:pt x="30871" y="299303"/>
                  </a:lnTo>
                  <a:lnTo>
                    <a:pt x="50546" y="303276"/>
                  </a:lnTo>
                  <a:lnTo>
                    <a:pt x="3954526" y="303276"/>
                  </a:lnTo>
                  <a:lnTo>
                    <a:pt x="3974211" y="299303"/>
                  </a:lnTo>
                  <a:lnTo>
                    <a:pt x="3990276" y="288470"/>
                  </a:lnTo>
                  <a:lnTo>
                    <a:pt x="4001103" y="272404"/>
                  </a:lnTo>
                  <a:lnTo>
                    <a:pt x="4005071" y="252730"/>
                  </a:lnTo>
                  <a:lnTo>
                    <a:pt x="4005071" y="50546"/>
                  </a:lnTo>
                  <a:lnTo>
                    <a:pt x="4001103" y="30861"/>
                  </a:lnTo>
                  <a:lnTo>
                    <a:pt x="3990276" y="14795"/>
                  </a:lnTo>
                  <a:lnTo>
                    <a:pt x="3974211" y="3968"/>
                  </a:lnTo>
                  <a:lnTo>
                    <a:pt x="3954526" y="0"/>
                  </a:lnTo>
                  <a:close/>
                </a:path>
              </a:pathLst>
            </a:custGeom>
            <a:solidFill>
              <a:srgbClr val="F1F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3181" y="3710177"/>
              <a:ext cx="4005579" cy="303530"/>
            </a:xfrm>
            <a:custGeom>
              <a:avLst/>
              <a:gdLst/>
              <a:ahLst/>
              <a:cxnLst/>
              <a:rect l="l" t="t" r="r" b="b"/>
              <a:pathLst>
                <a:path w="4005579" h="303529">
                  <a:moveTo>
                    <a:pt x="0" y="50546"/>
                  </a:moveTo>
                  <a:lnTo>
                    <a:pt x="3972" y="30861"/>
                  </a:lnTo>
                  <a:lnTo>
                    <a:pt x="14805" y="14795"/>
                  </a:lnTo>
                  <a:lnTo>
                    <a:pt x="30871" y="3968"/>
                  </a:lnTo>
                  <a:lnTo>
                    <a:pt x="50546" y="0"/>
                  </a:lnTo>
                  <a:lnTo>
                    <a:pt x="3954526" y="0"/>
                  </a:lnTo>
                  <a:lnTo>
                    <a:pt x="3974211" y="3968"/>
                  </a:lnTo>
                  <a:lnTo>
                    <a:pt x="3990276" y="14795"/>
                  </a:lnTo>
                  <a:lnTo>
                    <a:pt x="4001103" y="30861"/>
                  </a:lnTo>
                  <a:lnTo>
                    <a:pt x="4005071" y="50546"/>
                  </a:lnTo>
                  <a:lnTo>
                    <a:pt x="4005071" y="252730"/>
                  </a:lnTo>
                  <a:lnTo>
                    <a:pt x="4001103" y="272404"/>
                  </a:lnTo>
                  <a:lnTo>
                    <a:pt x="3990276" y="288470"/>
                  </a:lnTo>
                  <a:lnTo>
                    <a:pt x="3974211" y="299303"/>
                  </a:lnTo>
                  <a:lnTo>
                    <a:pt x="3954526" y="303276"/>
                  </a:lnTo>
                  <a:lnTo>
                    <a:pt x="50546" y="303276"/>
                  </a:lnTo>
                  <a:lnTo>
                    <a:pt x="30871" y="299303"/>
                  </a:lnTo>
                  <a:lnTo>
                    <a:pt x="14805" y="288470"/>
                  </a:lnTo>
                  <a:lnTo>
                    <a:pt x="3972" y="272404"/>
                  </a:lnTo>
                  <a:lnTo>
                    <a:pt x="0" y="252730"/>
                  </a:lnTo>
                  <a:lnTo>
                    <a:pt x="0" y="50546"/>
                  </a:lnTo>
                  <a:close/>
                </a:path>
              </a:pathLst>
            </a:custGeom>
            <a:ln w="25400">
              <a:solidFill>
                <a:srgbClr val="0F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3423" y="1002284"/>
            <a:ext cx="3269615" cy="2957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124F5C"/>
                </a:solidFill>
                <a:latin typeface="Arial MT"/>
                <a:cs typeface="Arial MT"/>
              </a:rPr>
              <a:t>Problem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24F5C"/>
                </a:solidFill>
                <a:latin typeface="Arial MT"/>
                <a:cs typeface="Arial MT"/>
              </a:rPr>
              <a:t>Statement</a:t>
            </a:r>
            <a:endParaRPr sz="1300">
              <a:latin typeface="Arial MT"/>
              <a:cs typeface="Arial MT"/>
            </a:endParaRPr>
          </a:p>
          <a:p>
            <a:pPr marL="12700" marR="2204720">
              <a:lnSpc>
                <a:spcPts val="2690"/>
              </a:lnSpc>
              <a:spcBef>
                <a:spcPts val="275"/>
              </a:spcBef>
            </a:pPr>
            <a:r>
              <a:rPr sz="1300" spc="-10" dirty="0">
                <a:solidFill>
                  <a:srgbClr val="124F5C"/>
                </a:solidFill>
                <a:latin typeface="Arial MT"/>
                <a:cs typeface="Arial MT"/>
              </a:rPr>
              <a:t>Introduction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 Data</a:t>
            </a:r>
            <a:r>
              <a:rPr sz="13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Cleaning</a:t>
            </a:r>
            <a:endParaRPr sz="1300">
              <a:latin typeface="Arial MT"/>
              <a:cs typeface="Arial MT"/>
            </a:endParaRPr>
          </a:p>
          <a:p>
            <a:pPr marL="12700" marR="1362075">
              <a:lnSpc>
                <a:spcPts val="2690"/>
              </a:lnSpc>
              <a:spcBef>
                <a:spcPts val="5"/>
              </a:spcBef>
            </a:pP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Extra</a:t>
            </a:r>
            <a:r>
              <a:rPr sz="13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3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Analysis(EDA) </a:t>
            </a:r>
            <a:r>
              <a:rPr sz="1300" spc="-3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Transforming</a:t>
            </a:r>
            <a:r>
              <a:rPr sz="1300" spc="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Data </a:t>
            </a:r>
            <a:r>
              <a:rPr sz="13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Splitting</a:t>
            </a:r>
            <a:r>
              <a:rPr sz="13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3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Modeling</a:t>
            </a: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172500"/>
              </a:lnSpc>
            </a:pP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Cross</a:t>
            </a:r>
            <a:r>
              <a:rPr sz="13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Validation</a:t>
            </a:r>
            <a:r>
              <a:rPr sz="13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&amp; Hyperparameter</a:t>
            </a:r>
            <a:r>
              <a:rPr sz="1300" spc="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Tunning </a:t>
            </a:r>
            <a:r>
              <a:rPr sz="1300" spc="-3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124F5C"/>
                </a:solidFill>
                <a:latin typeface="Arial MT"/>
                <a:cs typeface="Arial MT"/>
              </a:rPr>
              <a:t>Conclusion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783336"/>
            <a:ext cx="4120896" cy="33009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9701" y="505713"/>
            <a:ext cx="3247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1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Problem</a:t>
            </a:r>
            <a:r>
              <a:rPr u="sng" spc="-19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 </a:t>
            </a:r>
            <a:r>
              <a:rPr u="sng" spc="-2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6463030" cy="2235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5"/>
              </a:spcBef>
              <a:buFont typeface="Segoe UI Symbol"/>
              <a:buChar char="❖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Perform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regression</a:t>
            </a:r>
            <a:r>
              <a:rPr sz="1800" spc="2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analysis</a:t>
            </a:r>
            <a:r>
              <a:rPr sz="1800" spc="3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multiple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models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predict </a:t>
            </a:r>
            <a:r>
              <a:rPr sz="1800" spc="-484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closing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price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stock</a:t>
            </a:r>
            <a:r>
              <a:rPr sz="1800" spc="-1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compare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evaluation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metrics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all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them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find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best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D3A44"/>
              </a:buClr>
              <a:buFont typeface="Segoe UI Symbol"/>
              <a:buChar char="❖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Segoe UI Symbol"/>
              <a:buChar char="❖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Prediction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of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Yes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Bank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stock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 closing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price.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3A44"/>
              </a:buClr>
              <a:buFont typeface="Segoe UI Symbol"/>
              <a:buChar char="❖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Segoe UI Symbol"/>
              <a:buChar char="❖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Getting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accuracy</a:t>
            </a:r>
            <a:r>
              <a:rPr sz="1800" spc="1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score</a:t>
            </a:r>
            <a:r>
              <a:rPr sz="1800" spc="-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4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several</a:t>
            </a:r>
            <a:r>
              <a:rPr sz="1800" spc="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machine</a:t>
            </a:r>
            <a:r>
              <a:rPr sz="1800" spc="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learning</a:t>
            </a:r>
            <a:r>
              <a:rPr sz="1800" spc="2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4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7667" y="1260347"/>
            <a:ext cx="2557272" cy="22402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2230"/>
            <a:chOff x="0" y="0"/>
            <a:chExt cx="9144000" cy="5142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20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79" y="67056"/>
              <a:ext cx="348996" cy="3581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2123" y="505713"/>
            <a:ext cx="2080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5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4850" y="1177925"/>
            <a:ext cx="8060055" cy="300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83540" indent="-342900">
              <a:lnSpc>
                <a:spcPct val="114999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 set</a:t>
            </a:r>
            <a:r>
              <a:rPr sz="18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-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Yes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Bank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Stock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Prices</a:t>
            </a:r>
            <a:r>
              <a:rPr sz="18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contains</a:t>
            </a:r>
            <a:r>
              <a:rPr sz="18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observations</a:t>
            </a:r>
            <a:r>
              <a:rPr sz="18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regarding </a:t>
            </a:r>
            <a:r>
              <a:rPr sz="1800" spc="-48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open,</a:t>
            </a:r>
            <a:r>
              <a:rPr sz="18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close,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high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low prices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yes</a:t>
            </a:r>
            <a:r>
              <a:rPr sz="18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bank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 stock from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July 2005</a:t>
            </a:r>
            <a:r>
              <a:rPr sz="18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- 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November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2020.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Date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: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Monthly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observation</a:t>
            </a:r>
            <a:r>
              <a:rPr sz="18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stock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prices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since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 its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inception.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Open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: The</a:t>
            </a:r>
            <a:r>
              <a:rPr sz="18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price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stock </a:t>
            </a:r>
            <a:r>
              <a:rPr sz="1800" spc="-15" dirty="0">
                <a:solidFill>
                  <a:srgbClr val="001F5F"/>
                </a:solidFill>
                <a:latin typeface="Arial MT"/>
                <a:cs typeface="Arial MT"/>
              </a:rPr>
              <a:t>when</a:t>
            </a:r>
            <a:r>
              <a:rPr sz="18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stock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exchange</a:t>
            </a:r>
            <a:r>
              <a:rPr sz="1800" spc="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market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open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 day.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Close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: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price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stock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Arial MT"/>
                <a:cs typeface="Arial MT"/>
              </a:rPr>
              <a:t>when</a:t>
            </a:r>
            <a:r>
              <a:rPr sz="18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stock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exchange</a:t>
            </a:r>
            <a:r>
              <a:rPr sz="1800" spc="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market</a:t>
            </a:r>
            <a:r>
              <a:rPr sz="18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closed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day.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High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maximum</a:t>
            </a:r>
            <a:r>
              <a:rPr sz="18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price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 stock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attained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during</a:t>
            </a:r>
            <a:r>
              <a:rPr sz="18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given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period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Low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:</a:t>
            </a:r>
            <a:r>
              <a:rPr sz="18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minimum</a:t>
            </a:r>
            <a:r>
              <a:rPr sz="18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price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stock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attained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during</a:t>
            </a:r>
            <a:r>
              <a:rPr sz="18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given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period</a:t>
            </a:r>
            <a:r>
              <a:rPr sz="18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679" y="300990"/>
            <a:ext cx="2324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Da</a:t>
            </a:r>
            <a:r>
              <a:rPr spc="-60" dirty="0"/>
              <a:t>t</a:t>
            </a:r>
            <a:r>
              <a:rPr spc="5" dirty="0"/>
              <a:t>a</a:t>
            </a:r>
            <a:r>
              <a:rPr spc="-155" dirty="0"/>
              <a:t> </a:t>
            </a:r>
            <a:r>
              <a:rPr spc="-80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978865"/>
            <a:ext cx="4517390" cy="1231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128571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Null</a:t>
            </a:r>
            <a:r>
              <a:rPr sz="1400" spc="-4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Values</a:t>
            </a:r>
            <a:r>
              <a:rPr sz="1400" spc="-4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Treatment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SzPct val="128571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Duplicated</a:t>
            </a:r>
            <a:r>
              <a:rPr sz="1400" spc="-6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Values</a:t>
            </a:r>
            <a:r>
              <a:rPr sz="1400" spc="-2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4"/>
                </a:solidFill>
                <a:latin typeface="Arial MT"/>
                <a:cs typeface="Arial MT"/>
              </a:rPr>
              <a:t>Treatment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SzPct val="128571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Missing</a:t>
            </a:r>
            <a:r>
              <a:rPr sz="1400" spc="-4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Values</a:t>
            </a:r>
            <a:r>
              <a:rPr sz="1400" spc="-3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4"/>
                </a:solidFill>
                <a:latin typeface="Arial MT"/>
                <a:cs typeface="Arial MT"/>
              </a:rPr>
              <a:t>Treatment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SzPct val="128571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D3A44"/>
                </a:solidFill>
                <a:latin typeface="Arial MT"/>
                <a:cs typeface="Arial MT"/>
              </a:rPr>
              <a:t>Date</a:t>
            </a:r>
            <a:r>
              <a:rPr sz="1400" spc="-2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4"/>
                </a:solidFill>
                <a:latin typeface="Arial MT"/>
                <a:cs typeface="Arial MT"/>
              </a:rPr>
              <a:t>Format</a:t>
            </a:r>
            <a:r>
              <a:rPr sz="1400" spc="-2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Change</a:t>
            </a:r>
            <a:r>
              <a:rPr sz="1400" spc="-1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(i.e.</a:t>
            </a:r>
            <a:r>
              <a:rPr sz="1400" spc="-3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from</a:t>
            </a:r>
            <a:r>
              <a:rPr sz="1400" spc="-3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Jul-05</a:t>
            </a:r>
            <a:r>
              <a:rPr sz="1400" spc="-2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4"/>
                </a:solidFill>
                <a:latin typeface="Arial MT"/>
                <a:cs typeface="Arial MT"/>
              </a:rPr>
              <a:t>2005-07-01)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SzPct val="128571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Checking</a:t>
            </a:r>
            <a:r>
              <a:rPr sz="1400" spc="-7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4"/>
                </a:solidFill>
                <a:latin typeface="Arial MT"/>
                <a:cs typeface="Arial MT"/>
              </a:rPr>
              <a:t>outliers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6164" y="1018032"/>
            <a:ext cx="5771515" cy="3572510"/>
            <a:chOff x="2836164" y="1018032"/>
            <a:chExt cx="5771515" cy="35725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8188" y="1018032"/>
              <a:ext cx="1769363" cy="1769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6164" y="2243328"/>
              <a:ext cx="3915155" cy="23469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0550" y="4673295"/>
            <a:ext cx="6055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After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successfully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cleaning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185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columns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rows.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394" y="412445"/>
            <a:ext cx="5125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Exploratory</a:t>
            </a:r>
            <a:r>
              <a:rPr spc="-140" dirty="0"/>
              <a:t> </a:t>
            </a:r>
            <a:r>
              <a:rPr spc="-30" dirty="0"/>
              <a:t>Data</a:t>
            </a:r>
            <a:r>
              <a:rPr spc="-180" dirty="0"/>
              <a:t> </a:t>
            </a:r>
            <a:r>
              <a:rPr spc="-85" dirty="0"/>
              <a:t>Analysis(EDA)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815" y="1013206"/>
            <a:ext cx="7615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0" dirty="0">
                <a:solidFill>
                  <a:srgbClr val="0D3A44"/>
                </a:solidFill>
                <a:latin typeface="Arial MT"/>
                <a:cs typeface="Arial MT"/>
              </a:rPr>
              <a:t>Let’s</a:t>
            </a:r>
            <a:r>
              <a:rPr sz="2000" spc="-11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200" dirty="0">
                <a:solidFill>
                  <a:srgbClr val="0D3A44"/>
                </a:solidFill>
                <a:latin typeface="Arial MT"/>
                <a:cs typeface="Arial MT"/>
              </a:rPr>
              <a:t>see</a:t>
            </a:r>
            <a:r>
              <a:rPr sz="2000" spc="-9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95" dirty="0">
                <a:solidFill>
                  <a:srgbClr val="0D3A44"/>
                </a:solidFill>
                <a:latin typeface="Arial MT"/>
                <a:cs typeface="Arial MT"/>
              </a:rPr>
              <a:t>Year</a:t>
            </a:r>
            <a:r>
              <a:rPr sz="2000" spc="-9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85" dirty="0">
                <a:solidFill>
                  <a:srgbClr val="0D3A44"/>
                </a:solidFill>
                <a:latin typeface="Arial MT"/>
                <a:cs typeface="Arial MT"/>
              </a:rPr>
              <a:t>wise</a:t>
            </a:r>
            <a:r>
              <a:rPr sz="2000" spc="-9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70" dirty="0">
                <a:solidFill>
                  <a:srgbClr val="0D3A44"/>
                </a:solidFill>
                <a:latin typeface="Arial MT"/>
                <a:cs typeface="Arial MT"/>
              </a:rPr>
              <a:t>the</a:t>
            </a:r>
            <a:r>
              <a:rPr sz="2000" spc="-114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85" dirty="0">
                <a:solidFill>
                  <a:srgbClr val="0D3A44"/>
                </a:solidFill>
                <a:latin typeface="Arial MT"/>
                <a:cs typeface="Arial MT"/>
              </a:rPr>
              <a:t>Close</a:t>
            </a:r>
            <a:r>
              <a:rPr sz="2000" spc="-9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0D3A44"/>
                </a:solidFill>
                <a:latin typeface="Arial MT"/>
                <a:cs typeface="Arial MT"/>
              </a:rPr>
              <a:t>price</a:t>
            </a:r>
            <a:r>
              <a:rPr sz="2000" spc="-9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55" dirty="0">
                <a:solidFill>
                  <a:srgbClr val="0D3A44"/>
                </a:solidFill>
                <a:latin typeface="Arial MT"/>
                <a:cs typeface="Arial MT"/>
              </a:rPr>
              <a:t>of</a:t>
            </a:r>
            <a:r>
              <a:rPr sz="2000" spc="-114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75" dirty="0">
                <a:solidFill>
                  <a:srgbClr val="0D3A44"/>
                </a:solidFill>
                <a:latin typeface="Arial MT"/>
                <a:cs typeface="Arial MT"/>
              </a:rPr>
              <a:t>stock</a:t>
            </a:r>
            <a:r>
              <a:rPr sz="2000" spc="-9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55" dirty="0">
                <a:solidFill>
                  <a:srgbClr val="0D3A44"/>
                </a:solidFill>
                <a:latin typeface="Arial MT"/>
                <a:cs typeface="Arial MT"/>
              </a:rPr>
              <a:t>of</a:t>
            </a:r>
            <a:r>
              <a:rPr sz="2000" spc="-10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75" dirty="0">
                <a:solidFill>
                  <a:srgbClr val="0D3A44"/>
                </a:solidFill>
                <a:latin typeface="Arial MT"/>
                <a:cs typeface="Arial MT"/>
              </a:rPr>
              <a:t>dataset</a:t>
            </a:r>
            <a:r>
              <a:rPr sz="2000" spc="-100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80" dirty="0">
                <a:solidFill>
                  <a:srgbClr val="0D3A44"/>
                </a:solidFill>
                <a:latin typeface="Arial MT"/>
                <a:cs typeface="Arial MT"/>
              </a:rPr>
              <a:t>through</a:t>
            </a:r>
            <a:r>
              <a:rPr sz="2000" spc="-114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0D3A44"/>
                </a:solidFill>
                <a:latin typeface="Arial MT"/>
                <a:cs typeface="Arial MT"/>
              </a:rPr>
              <a:t>visualizing</a:t>
            </a:r>
            <a:r>
              <a:rPr sz="2000" spc="-7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70" dirty="0">
                <a:solidFill>
                  <a:srgbClr val="0D3A44"/>
                </a:solidFill>
                <a:latin typeface="Arial MT"/>
                <a:cs typeface="Arial MT"/>
              </a:rPr>
              <a:t>the</a:t>
            </a:r>
            <a:r>
              <a:rPr sz="2000" spc="-95" dirty="0">
                <a:solidFill>
                  <a:srgbClr val="0D3A44"/>
                </a:solidFill>
                <a:latin typeface="Arial MT"/>
                <a:cs typeface="Arial MT"/>
              </a:rPr>
              <a:t> </a:t>
            </a:r>
            <a:r>
              <a:rPr sz="2000" spc="-180" dirty="0">
                <a:solidFill>
                  <a:srgbClr val="0D3A44"/>
                </a:solidFill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012" y="1456944"/>
            <a:ext cx="7712964" cy="2729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1380" y="4294123"/>
            <a:ext cx="79482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Now,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2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4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easily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see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above</a:t>
            </a:r>
            <a:r>
              <a:rPr sz="14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plot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4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b="1" spc="25" dirty="0">
                <a:solidFill>
                  <a:srgbClr val="202020"/>
                </a:solidFill>
                <a:latin typeface="Roboto"/>
                <a:cs typeface="Roboto"/>
              </a:rPr>
              <a:t>tíend</a:t>
            </a:r>
            <a:r>
              <a:rPr sz="14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b="1" spc="15" dirty="0">
                <a:solidFill>
                  <a:srgbClr val="202020"/>
                </a:solidFill>
                <a:latin typeface="Roboto"/>
                <a:cs typeface="Roboto"/>
              </a:rPr>
              <a:t> incíeasing</a:t>
            </a:r>
            <a:r>
              <a:rPr sz="14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b="1" spc="35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4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Roboto"/>
                <a:cs typeface="Roboto"/>
              </a:rPr>
              <a:t>2009</a:t>
            </a:r>
            <a:r>
              <a:rPr sz="14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4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Roboto"/>
                <a:cs typeface="Roboto"/>
              </a:rPr>
              <a:t>2018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25" dirty="0">
                <a:solidFill>
                  <a:srgbClr val="202020"/>
                </a:solidFill>
                <a:latin typeface="Roboto"/>
                <a:cs typeface="Roboto"/>
              </a:rPr>
              <a:t>afteí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4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endParaRPr sz="1400">
              <a:latin typeface="Roboto"/>
              <a:cs typeface="Roboto"/>
            </a:endParaRPr>
          </a:p>
          <a:p>
            <a:pPr marL="299085">
              <a:lnSpc>
                <a:spcPct val="100000"/>
              </a:lnSpc>
            </a:pP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tíend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decíeases.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5" dirty="0">
                <a:solidFill>
                  <a:srgbClr val="202020"/>
                </a:solidFill>
                <a:latin typeface="Roboto"/>
                <a:cs typeface="Roboto"/>
              </a:rPr>
              <a:t>ľhis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because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25" dirty="0">
                <a:solidFill>
                  <a:srgbClr val="202020"/>
                </a:solidFill>
                <a:latin typeface="Roboto"/>
                <a:cs typeface="Roboto"/>
              </a:rPr>
              <a:t>fíaud</a:t>
            </a:r>
            <a:r>
              <a:rPr sz="14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case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involving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b="1" i="1" spc="80" dirty="0">
                <a:solidFill>
                  <a:srgbClr val="202020"/>
                </a:solidFill>
                <a:latin typeface="Roboto Cn"/>
                <a:cs typeface="Roboto Cn"/>
              </a:rPr>
              <a:t>Rana</a:t>
            </a:r>
            <a:r>
              <a:rPr sz="1400" b="1" i="1" spc="15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400" b="1" i="1" spc="85" dirty="0">
                <a:solidFill>
                  <a:srgbClr val="202020"/>
                </a:solidFill>
                <a:latin typeface="Roboto Cn"/>
                <a:cs typeface="Roboto Cn"/>
              </a:rPr>
              <a:t>Kapooí.</a:t>
            </a:r>
            <a:endParaRPr sz="1400">
              <a:latin typeface="Roboto Cn"/>
              <a:cs typeface="Roboto C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394" y="505713"/>
            <a:ext cx="512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Exploratory</a:t>
            </a:r>
            <a:r>
              <a:rPr spc="-155" dirty="0"/>
              <a:t> </a:t>
            </a:r>
            <a:r>
              <a:rPr spc="-30" dirty="0"/>
              <a:t>Data</a:t>
            </a:r>
            <a:r>
              <a:rPr spc="-180" dirty="0"/>
              <a:t> </a:t>
            </a:r>
            <a:r>
              <a:rPr spc="-85" dirty="0"/>
              <a:t>Analysis(EDA)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9327" y="1237310"/>
            <a:ext cx="6919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61535" algn="l"/>
              </a:tabLst>
            </a:pPr>
            <a:r>
              <a:rPr sz="1400" b="1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Distribution</a:t>
            </a:r>
            <a:r>
              <a:rPr sz="1400" b="1" u="heavy" spc="-3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of</a:t>
            </a:r>
            <a:r>
              <a:rPr sz="1400" b="1" u="heavy" spc="1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Closing</a:t>
            </a:r>
            <a:r>
              <a:rPr sz="1400" b="1" u="heavy" spc="-2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Price</a:t>
            </a:r>
            <a:r>
              <a:rPr sz="1400" b="1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:</a:t>
            </a:r>
            <a:r>
              <a:rPr sz="1400" b="1" dirty="0">
                <a:solidFill>
                  <a:srgbClr val="0D3A44"/>
                </a:solidFill>
                <a:latin typeface="Arial"/>
                <a:cs typeface="Arial"/>
              </a:rPr>
              <a:t>	</a:t>
            </a:r>
            <a:r>
              <a:rPr sz="1400" b="1" u="heavy" spc="-1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After</a:t>
            </a:r>
            <a:r>
              <a:rPr sz="1400" b="1" u="heavy" spc="2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Log</a:t>
            </a:r>
            <a:r>
              <a:rPr sz="1400" b="1" u="heavy" spc="-2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Transformation</a:t>
            </a:r>
            <a:r>
              <a:rPr sz="1400" b="1" u="heavy" spc="-5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6740" y="1725167"/>
            <a:ext cx="8244840" cy="2632075"/>
            <a:chOff x="586740" y="1725167"/>
            <a:chExt cx="8244840" cy="2632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" y="1725167"/>
              <a:ext cx="3724655" cy="2631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8448" y="1725167"/>
              <a:ext cx="3723132" cy="26319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0550" y="4405071"/>
            <a:ext cx="3743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spc="-5" dirty="0">
                <a:latin typeface="Arial MT"/>
                <a:cs typeface="Arial MT"/>
              </a:rPr>
              <a:t>Distribution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closing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price 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right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skewed.</a:t>
            </a:r>
            <a:endParaRPr sz="1200">
              <a:latin typeface="Arial MT"/>
              <a:cs typeface="Arial MT"/>
            </a:endParaRPr>
          </a:p>
          <a:p>
            <a:pPr marL="184785" marR="508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200" spc="20" dirty="0">
                <a:latin typeface="Arial MT"/>
                <a:cs typeface="Arial MT"/>
              </a:rPr>
              <a:t>We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5" dirty="0">
                <a:latin typeface="Arial MT"/>
                <a:cs typeface="Arial MT"/>
              </a:rPr>
              <a:t> distribution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normal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distribution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training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algorithm.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1978" y="4384040"/>
            <a:ext cx="350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Now, distíibution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closing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píice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noímal,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afteí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applying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tíansfoímation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394" y="446023"/>
            <a:ext cx="512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Exploratory</a:t>
            </a:r>
            <a:r>
              <a:rPr spc="-155" dirty="0"/>
              <a:t> </a:t>
            </a:r>
            <a:r>
              <a:rPr spc="-30" dirty="0"/>
              <a:t>Data</a:t>
            </a:r>
            <a:r>
              <a:rPr spc="-180" dirty="0"/>
              <a:t> </a:t>
            </a:r>
            <a:r>
              <a:rPr spc="-85" dirty="0"/>
              <a:t>Analysis(EDA)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044955"/>
            <a:ext cx="509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Distribution</a:t>
            </a:r>
            <a:r>
              <a:rPr sz="1800" u="heavy" spc="1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of</a:t>
            </a:r>
            <a:r>
              <a:rPr sz="1800" u="heavy" spc="-1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Open,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High</a:t>
            </a:r>
            <a:r>
              <a:rPr sz="1800" u="heavy" spc="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&amp;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Low</a:t>
            </a:r>
            <a:r>
              <a:rPr sz="1800" u="heavy" spc="1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Price</a:t>
            </a:r>
            <a:r>
              <a:rPr sz="1800" u="heavy" spc="-10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of </a:t>
            </a:r>
            <a:r>
              <a:rPr sz="1800" u="heavy" spc="-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a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stock</a:t>
            </a:r>
            <a:r>
              <a:rPr sz="1800" u="heavy" spc="-15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0D3A44"/>
                </a:solidFill>
                <a:uFill>
                  <a:solidFill>
                    <a:srgbClr val="0D3A44"/>
                  </a:solidFill>
                </a:u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376172"/>
            <a:ext cx="8519160" cy="25085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0550" y="4069181"/>
            <a:ext cx="62439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opening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price,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right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skewed.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Segoe UI Symbol"/>
              <a:buChar char="⮚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Log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transformation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make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normal.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1084</Words>
  <Application>Microsoft Office PowerPoint</Application>
  <PresentationFormat>On-screen Show (16:9)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MT</vt:lpstr>
      <vt:lpstr>Calibri</vt:lpstr>
      <vt:lpstr>Cambria</vt:lpstr>
      <vt:lpstr>Lucida Sans Unicode</vt:lpstr>
      <vt:lpstr>Roboto</vt:lpstr>
      <vt:lpstr>Roboto Cn</vt:lpstr>
      <vt:lpstr>Segoe UI Symbol</vt:lpstr>
      <vt:lpstr>Tahoma</vt:lpstr>
      <vt:lpstr>Times New Roman</vt:lpstr>
      <vt:lpstr>Office Theme</vt:lpstr>
      <vt:lpstr>Capstone Project-II</vt:lpstr>
      <vt:lpstr>About Project:</vt:lpstr>
      <vt:lpstr>POINTS FOR DISCUSSION :</vt:lpstr>
      <vt:lpstr>Problem Statement</vt:lpstr>
      <vt:lpstr>Introduction</vt:lpstr>
      <vt:lpstr>Data Cleaning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PowerPoint Presentation</vt:lpstr>
      <vt:lpstr>Transformation of Data</vt:lpstr>
      <vt:lpstr>Splitting Data</vt:lpstr>
      <vt:lpstr>Data Modeling</vt:lpstr>
      <vt:lpstr>2. Lasso Regression:</vt:lpstr>
      <vt:lpstr>3. Ridge Regression:</vt:lpstr>
      <vt:lpstr>4. Elastic Net Regression:</vt:lpstr>
      <vt:lpstr>5. XGBoost Regressor:</vt:lpstr>
      <vt:lpstr>Final Score Point Table of all Modals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Project-II</dc:title>
  <dc:creator>Pankaj Kumar Yadav</dc:creator>
  <cp:lastModifiedBy>Mayur Mhaske</cp:lastModifiedBy>
  <cp:revision>1</cp:revision>
  <dcterms:created xsi:type="dcterms:W3CDTF">2023-03-06T07:29:53Z</dcterms:created>
  <dcterms:modified xsi:type="dcterms:W3CDTF">2023-03-06T07:31:45Z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2023-03-06T00:00:00Z</vt:filetime>
  </property>
</Properties>
</file>