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73" r:id="rId3"/>
    <p:sldId id="260" r:id="rId4"/>
    <p:sldId id="274" r:id="rId5"/>
    <p:sldId id="261" r:id="rId6"/>
    <p:sldId id="263" r:id="rId7"/>
    <p:sldId id="262" r:id="rId8"/>
    <p:sldId id="308" r:id="rId9"/>
    <p:sldId id="266" r:id="rId10"/>
    <p:sldId id="265" r:id="rId11"/>
    <p:sldId id="268" r:id="rId12"/>
    <p:sldId id="271" r:id="rId13"/>
    <p:sldId id="281" r:id="rId14"/>
    <p:sldId id="270" r:id="rId15"/>
    <p:sldId id="295" r:id="rId16"/>
    <p:sldId id="283" r:id="rId17"/>
    <p:sldId id="314" r:id="rId18"/>
    <p:sldId id="284" r:id="rId19"/>
    <p:sldId id="278" r:id="rId20"/>
    <p:sldId id="313" r:id="rId21"/>
    <p:sldId id="301" r:id="rId22"/>
    <p:sldId id="305" r:id="rId23"/>
    <p:sldId id="276" r:id="rId24"/>
    <p:sldId id="3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39" autoAdjust="0"/>
    <p:restoredTop sz="94660"/>
  </p:normalViewPr>
  <p:slideViewPr>
    <p:cSldViewPr snapToGrid="0">
      <p:cViewPr varScale="1">
        <p:scale>
          <a:sx n="85" d="100"/>
          <a:sy n="85" d="100"/>
        </p:scale>
        <p:origin x="68" y="3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1A31A6-1471-44D5-B2FB-B8B35CA9971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0977740-E010-40A3-988A-E258CA85E170}">
      <dgm:prSet/>
      <dgm:spPr/>
      <dgm:t>
        <a:bodyPr/>
        <a:lstStyle/>
        <a:p>
          <a:r>
            <a:rPr lang="en-US" b="0" i="0" dirty="0">
              <a:solidFill>
                <a:schemeClr val="tx1"/>
              </a:solidFill>
            </a:rPr>
            <a:t>In 2021, the Google Play Store had </a:t>
          </a:r>
          <a:r>
            <a:rPr lang="en-US" b="1" i="0" u="sng" dirty="0">
              <a:solidFill>
                <a:schemeClr val="tx1"/>
              </a:solidFill>
              <a:effectLst>
                <a:outerShdw blurRad="38100" dist="38100" dir="2700000" algn="tl">
                  <a:srgbClr val="000000">
                    <a:alpha val="43137"/>
                  </a:srgbClr>
                </a:outerShdw>
              </a:effectLst>
            </a:rPr>
            <a:t>70% of worldwide downloads </a:t>
          </a:r>
          <a:r>
            <a:rPr lang="en-US" b="0" i="0" dirty="0">
              <a:solidFill>
                <a:schemeClr val="tx1"/>
              </a:solidFill>
            </a:rPr>
            <a:t>throughout the whole year.</a:t>
          </a:r>
          <a:endParaRPr lang="en-IN" dirty="0">
            <a:solidFill>
              <a:schemeClr val="tx1"/>
            </a:solidFill>
          </a:endParaRPr>
        </a:p>
      </dgm:t>
    </dgm:pt>
    <dgm:pt modelId="{BE968D81-AEC4-458B-97A8-6BC3F4EF7AD4}" type="parTrans" cxnId="{11F8FA30-61CF-4973-9B35-9B13064F8C2B}">
      <dgm:prSet/>
      <dgm:spPr/>
      <dgm:t>
        <a:bodyPr/>
        <a:lstStyle/>
        <a:p>
          <a:endParaRPr lang="en-IN"/>
        </a:p>
      </dgm:t>
    </dgm:pt>
    <dgm:pt modelId="{AC243644-C073-40E2-81DA-E72E33458F00}" type="sibTrans" cxnId="{11F8FA30-61CF-4973-9B35-9B13064F8C2B}">
      <dgm:prSet/>
      <dgm:spPr/>
      <dgm:t>
        <a:bodyPr/>
        <a:lstStyle/>
        <a:p>
          <a:endParaRPr lang="en-IN"/>
        </a:p>
      </dgm:t>
    </dgm:pt>
    <dgm:pt modelId="{19E7AD5C-CF1B-4035-B62B-E907D58557E6}">
      <dgm:prSet/>
      <dgm:spPr/>
      <dgm:t>
        <a:bodyPr/>
        <a:lstStyle/>
        <a:p>
          <a:r>
            <a:rPr lang="en-US" b="0" i="0" dirty="0">
              <a:solidFill>
                <a:schemeClr val="tx1"/>
              </a:solidFill>
            </a:rPr>
            <a:t>As a large section of apps are free, people tend to download them from Google Play Store</a:t>
          </a:r>
          <a:r>
            <a:rPr lang="en-US" b="0" i="0" dirty="0"/>
            <a:t>.</a:t>
          </a:r>
          <a:endParaRPr lang="en-IN" dirty="0"/>
        </a:p>
      </dgm:t>
    </dgm:pt>
    <dgm:pt modelId="{80622142-59BC-4849-AC1E-2026864907BC}" type="parTrans" cxnId="{2FB3DE2F-289D-4E4F-8BE3-7911F0C74730}">
      <dgm:prSet/>
      <dgm:spPr/>
      <dgm:t>
        <a:bodyPr/>
        <a:lstStyle/>
        <a:p>
          <a:endParaRPr lang="en-IN"/>
        </a:p>
      </dgm:t>
    </dgm:pt>
    <dgm:pt modelId="{FAA6C4EF-7531-4516-AB05-E5400251F314}" type="sibTrans" cxnId="{2FB3DE2F-289D-4E4F-8BE3-7911F0C74730}">
      <dgm:prSet/>
      <dgm:spPr/>
      <dgm:t>
        <a:bodyPr/>
        <a:lstStyle/>
        <a:p>
          <a:endParaRPr lang="en-IN"/>
        </a:p>
      </dgm:t>
    </dgm:pt>
    <dgm:pt modelId="{81780DD8-EE3D-4265-A6E2-F846E20EC55B}">
      <dgm:prSet/>
      <dgm:spPr/>
      <dgm:t>
        <a:bodyPr/>
        <a:lstStyle/>
        <a:p>
          <a:r>
            <a:rPr lang="en-US" b="0" i="0" dirty="0">
              <a:solidFill>
                <a:schemeClr val="tx1"/>
              </a:solidFill>
            </a:rPr>
            <a:t>Mobile app market is set to grow </a:t>
          </a:r>
          <a:r>
            <a:rPr lang="en-US" b="1" i="0" u="sng" dirty="0">
              <a:solidFill>
                <a:schemeClr val="tx1"/>
              </a:solidFill>
            </a:rPr>
            <a:t>20% by 2023</a:t>
          </a:r>
          <a:r>
            <a:rPr lang="en-US" b="0" i="0" dirty="0">
              <a:solidFill>
                <a:schemeClr val="accent2"/>
              </a:solidFill>
            </a:rPr>
            <a:t>.</a:t>
          </a:r>
          <a:endParaRPr lang="en-IN" dirty="0">
            <a:solidFill>
              <a:schemeClr val="accent2"/>
            </a:solidFill>
          </a:endParaRPr>
        </a:p>
      </dgm:t>
    </dgm:pt>
    <dgm:pt modelId="{76C85EFD-747E-4B4E-B434-66A73C8D9FE1}" type="parTrans" cxnId="{A879C0F9-9B91-4C5D-9761-1A2CBE2D3EF2}">
      <dgm:prSet/>
      <dgm:spPr/>
      <dgm:t>
        <a:bodyPr/>
        <a:lstStyle/>
        <a:p>
          <a:endParaRPr lang="en-IN"/>
        </a:p>
      </dgm:t>
    </dgm:pt>
    <dgm:pt modelId="{1DA9B388-3865-445D-A196-C7394DFA7B19}" type="sibTrans" cxnId="{A879C0F9-9B91-4C5D-9761-1A2CBE2D3EF2}">
      <dgm:prSet/>
      <dgm:spPr/>
      <dgm:t>
        <a:bodyPr/>
        <a:lstStyle/>
        <a:p>
          <a:endParaRPr lang="en-IN"/>
        </a:p>
      </dgm:t>
    </dgm:pt>
    <dgm:pt modelId="{6FAB99B5-957D-4F75-AA26-6DD63704C6F5}">
      <dgm:prSet/>
      <dgm:spPr/>
      <dgm:t>
        <a:bodyPr/>
        <a:lstStyle/>
        <a:p>
          <a:r>
            <a:rPr lang="en-US" b="0" i="0" dirty="0">
              <a:solidFill>
                <a:schemeClr val="tx1"/>
              </a:solidFill>
            </a:rPr>
            <a:t>It offers a ready-made market for apps and games. They have a capacity of about a little </a:t>
          </a:r>
          <a:r>
            <a:rPr lang="en-US" b="1" i="0" u="sng" dirty="0">
              <a:solidFill>
                <a:schemeClr val="tx1"/>
              </a:solidFill>
              <a:effectLst>
                <a:outerShdw blurRad="38100" dist="38100" dir="2700000" algn="tl">
                  <a:srgbClr val="000000">
                    <a:alpha val="43137"/>
                  </a:srgbClr>
                </a:outerShdw>
              </a:effectLst>
            </a:rPr>
            <a:t>over 2 billion users monthly</a:t>
          </a:r>
          <a:r>
            <a:rPr lang="en-US" b="0" i="0" u="sng" dirty="0">
              <a:solidFill>
                <a:schemeClr val="tx1"/>
              </a:solidFill>
              <a:effectLst>
                <a:outerShdw blurRad="38100" dist="38100" dir="2700000" algn="tl">
                  <a:srgbClr val="000000">
                    <a:alpha val="43137"/>
                  </a:srgbClr>
                </a:outerShdw>
              </a:effectLst>
            </a:rPr>
            <a:t>!!</a:t>
          </a:r>
          <a:endParaRPr lang="en-IN" u="sng" dirty="0">
            <a:solidFill>
              <a:schemeClr val="tx1"/>
            </a:solidFill>
            <a:effectLst>
              <a:outerShdw blurRad="38100" dist="38100" dir="2700000" algn="tl">
                <a:srgbClr val="000000">
                  <a:alpha val="43137"/>
                </a:srgbClr>
              </a:outerShdw>
            </a:effectLst>
          </a:endParaRPr>
        </a:p>
      </dgm:t>
    </dgm:pt>
    <dgm:pt modelId="{7AF0C7F6-566A-4A65-9FEE-C649F74CF2F7}" type="parTrans" cxnId="{5FA428CF-B482-4B77-806C-F13A25FD851E}">
      <dgm:prSet/>
      <dgm:spPr/>
      <dgm:t>
        <a:bodyPr/>
        <a:lstStyle/>
        <a:p>
          <a:endParaRPr lang="en-IN"/>
        </a:p>
      </dgm:t>
    </dgm:pt>
    <dgm:pt modelId="{ED042FF8-31F0-43B2-96BB-59F2437BFA91}" type="sibTrans" cxnId="{5FA428CF-B482-4B77-806C-F13A25FD851E}">
      <dgm:prSet/>
      <dgm:spPr/>
      <dgm:t>
        <a:bodyPr/>
        <a:lstStyle/>
        <a:p>
          <a:endParaRPr lang="en-IN"/>
        </a:p>
      </dgm:t>
    </dgm:pt>
    <dgm:pt modelId="{D19B553E-042F-4DB4-A618-58D411BCC20E}">
      <dgm:prSet/>
      <dgm:spPr/>
      <dgm:t>
        <a:bodyPr/>
        <a:lstStyle/>
        <a:p>
          <a:r>
            <a:rPr lang="en-US" b="0" i="0" dirty="0">
              <a:solidFill>
                <a:schemeClr val="tx1">
                  <a:lumMod val="95000"/>
                  <a:lumOff val="5000"/>
                </a:schemeClr>
              </a:solidFill>
            </a:rPr>
            <a:t>Knowing the important insights from the play store data can help developers and business managers because they can predict the profit and manage their revenues accordingly.</a:t>
          </a:r>
          <a:r>
            <a:rPr lang="en-US" b="1" i="0" dirty="0">
              <a:solidFill>
                <a:schemeClr val="tx1">
                  <a:lumMod val="95000"/>
                  <a:lumOff val="5000"/>
                </a:schemeClr>
              </a:solidFill>
            </a:rPr>
            <a:t> </a:t>
          </a:r>
          <a:endParaRPr lang="en-IN" b="1" dirty="0">
            <a:solidFill>
              <a:schemeClr val="tx1">
                <a:lumMod val="95000"/>
                <a:lumOff val="5000"/>
              </a:schemeClr>
            </a:solidFill>
          </a:endParaRPr>
        </a:p>
      </dgm:t>
    </dgm:pt>
    <dgm:pt modelId="{761C70B4-F036-4B72-94AA-49641679EA63}" type="parTrans" cxnId="{B4DB741B-9EE0-4DBE-8B5E-4261F3A3416B}">
      <dgm:prSet/>
      <dgm:spPr/>
      <dgm:t>
        <a:bodyPr/>
        <a:lstStyle/>
        <a:p>
          <a:endParaRPr lang="en-IN"/>
        </a:p>
      </dgm:t>
    </dgm:pt>
    <dgm:pt modelId="{CCCC40F9-71D6-424B-9B4D-CBDFA2B97050}" type="sibTrans" cxnId="{B4DB741B-9EE0-4DBE-8B5E-4261F3A3416B}">
      <dgm:prSet/>
      <dgm:spPr/>
      <dgm:t>
        <a:bodyPr/>
        <a:lstStyle/>
        <a:p>
          <a:endParaRPr lang="en-IN"/>
        </a:p>
      </dgm:t>
    </dgm:pt>
    <dgm:pt modelId="{1249C973-E135-4DC9-B3AA-4B723A9630D4}" type="pres">
      <dgm:prSet presAssocID="{9A1A31A6-1471-44D5-B2FB-B8B35CA9971E}" presName="linear" presStyleCnt="0">
        <dgm:presLayoutVars>
          <dgm:animLvl val="lvl"/>
          <dgm:resizeHandles val="exact"/>
        </dgm:presLayoutVars>
      </dgm:prSet>
      <dgm:spPr/>
    </dgm:pt>
    <dgm:pt modelId="{59520B64-46BA-4BF6-B2F3-A1B820F5000A}" type="pres">
      <dgm:prSet presAssocID="{10977740-E010-40A3-988A-E258CA85E170}" presName="parentText" presStyleLbl="node1" presStyleIdx="0" presStyleCnt="5">
        <dgm:presLayoutVars>
          <dgm:chMax val="0"/>
          <dgm:bulletEnabled val="1"/>
        </dgm:presLayoutVars>
      </dgm:prSet>
      <dgm:spPr/>
    </dgm:pt>
    <dgm:pt modelId="{276AA0F0-DFC5-4B6C-BE65-7A092DAABBBA}" type="pres">
      <dgm:prSet presAssocID="{AC243644-C073-40E2-81DA-E72E33458F00}" presName="spacer" presStyleCnt="0"/>
      <dgm:spPr/>
    </dgm:pt>
    <dgm:pt modelId="{4AFE2701-78FD-4DAC-9B5B-DD800B0CF4D9}" type="pres">
      <dgm:prSet presAssocID="{19E7AD5C-CF1B-4035-B62B-E907D58557E6}" presName="parentText" presStyleLbl="node1" presStyleIdx="1" presStyleCnt="5" custLinFactNeighborY="58933">
        <dgm:presLayoutVars>
          <dgm:chMax val="0"/>
          <dgm:bulletEnabled val="1"/>
        </dgm:presLayoutVars>
      </dgm:prSet>
      <dgm:spPr/>
    </dgm:pt>
    <dgm:pt modelId="{5F04EB32-5EDD-45EA-9E99-01D1CA9E1CDF}" type="pres">
      <dgm:prSet presAssocID="{FAA6C4EF-7531-4516-AB05-E5400251F314}" presName="spacer" presStyleCnt="0"/>
      <dgm:spPr/>
    </dgm:pt>
    <dgm:pt modelId="{B577AEDD-3467-43C1-BD7F-91FE1AAEF519}" type="pres">
      <dgm:prSet presAssocID="{81780DD8-EE3D-4265-A6E2-F846E20EC55B}" presName="parentText" presStyleLbl="node1" presStyleIdx="2" presStyleCnt="5">
        <dgm:presLayoutVars>
          <dgm:chMax val="0"/>
          <dgm:bulletEnabled val="1"/>
        </dgm:presLayoutVars>
      </dgm:prSet>
      <dgm:spPr/>
    </dgm:pt>
    <dgm:pt modelId="{66399AD1-29E8-492F-B1D7-6E7AF91BC9F1}" type="pres">
      <dgm:prSet presAssocID="{1DA9B388-3865-445D-A196-C7394DFA7B19}" presName="spacer" presStyleCnt="0"/>
      <dgm:spPr/>
    </dgm:pt>
    <dgm:pt modelId="{A136488A-0FF2-4FDA-81B7-D1BD018F8291}" type="pres">
      <dgm:prSet presAssocID="{6FAB99B5-957D-4F75-AA26-6DD63704C6F5}" presName="parentText" presStyleLbl="node1" presStyleIdx="3" presStyleCnt="5">
        <dgm:presLayoutVars>
          <dgm:chMax val="0"/>
          <dgm:bulletEnabled val="1"/>
        </dgm:presLayoutVars>
      </dgm:prSet>
      <dgm:spPr/>
    </dgm:pt>
    <dgm:pt modelId="{B2813FDD-A864-4DE5-9882-4BCAD7224DA0}" type="pres">
      <dgm:prSet presAssocID="{ED042FF8-31F0-43B2-96BB-59F2437BFA91}" presName="spacer" presStyleCnt="0"/>
      <dgm:spPr/>
    </dgm:pt>
    <dgm:pt modelId="{D3D7D35C-B343-4DAC-B745-5F142FA04D9A}" type="pres">
      <dgm:prSet presAssocID="{D19B553E-042F-4DB4-A618-58D411BCC20E}" presName="parentText" presStyleLbl="node1" presStyleIdx="4" presStyleCnt="5">
        <dgm:presLayoutVars>
          <dgm:chMax val="0"/>
          <dgm:bulletEnabled val="1"/>
        </dgm:presLayoutVars>
      </dgm:prSet>
      <dgm:spPr/>
    </dgm:pt>
  </dgm:ptLst>
  <dgm:cxnLst>
    <dgm:cxn modelId="{B4DB741B-9EE0-4DBE-8B5E-4261F3A3416B}" srcId="{9A1A31A6-1471-44D5-B2FB-B8B35CA9971E}" destId="{D19B553E-042F-4DB4-A618-58D411BCC20E}" srcOrd="4" destOrd="0" parTransId="{761C70B4-F036-4B72-94AA-49641679EA63}" sibTransId="{CCCC40F9-71D6-424B-9B4D-CBDFA2B97050}"/>
    <dgm:cxn modelId="{34F1C522-755A-4365-9DD2-1E47BF73615A}" type="presOf" srcId="{19E7AD5C-CF1B-4035-B62B-E907D58557E6}" destId="{4AFE2701-78FD-4DAC-9B5B-DD800B0CF4D9}" srcOrd="0" destOrd="0" presId="urn:microsoft.com/office/officeart/2005/8/layout/vList2"/>
    <dgm:cxn modelId="{2FB3DE2F-289D-4E4F-8BE3-7911F0C74730}" srcId="{9A1A31A6-1471-44D5-B2FB-B8B35CA9971E}" destId="{19E7AD5C-CF1B-4035-B62B-E907D58557E6}" srcOrd="1" destOrd="0" parTransId="{80622142-59BC-4849-AC1E-2026864907BC}" sibTransId="{FAA6C4EF-7531-4516-AB05-E5400251F314}"/>
    <dgm:cxn modelId="{11F8FA30-61CF-4973-9B35-9B13064F8C2B}" srcId="{9A1A31A6-1471-44D5-B2FB-B8B35CA9971E}" destId="{10977740-E010-40A3-988A-E258CA85E170}" srcOrd="0" destOrd="0" parTransId="{BE968D81-AEC4-458B-97A8-6BC3F4EF7AD4}" sibTransId="{AC243644-C073-40E2-81DA-E72E33458F00}"/>
    <dgm:cxn modelId="{C641A364-2F11-488D-A180-A3C52DA5EEC6}" type="presOf" srcId="{6FAB99B5-957D-4F75-AA26-6DD63704C6F5}" destId="{A136488A-0FF2-4FDA-81B7-D1BD018F8291}" srcOrd="0" destOrd="0" presId="urn:microsoft.com/office/officeart/2005/8/layout/vList2"/>
    <dgm:cxn modelId="{B297064E-8F7D-47CE-91C6-1A5E590C1D2E}" type="presOf" srcId="{9A1A31A6-1471-44D5-B2FB-B8B35CA9971E}" destId="{1249C973-E135-4DC9-B3AA-4B723A9630D4}" srcOrd="0" destOrd="0" presId="urn:microsoft.com/office/officeart/2005/8/layout/vList2"/>
    <dgm:cxn modelId="{B540E970-EAF9-446E-B289-9D3487B19AEF}" type="presOf" srcId="{81780DD8-EE3D-4265-A6E2-F846E20EC55B}" destId="{B577AEDD-3467-43C1-BD7F-91FE1AAEF519}" srcOrd="0" destOrd="0" presId="urn:microsoft.com/office/officeart/2005/8/layout/vList2"/>
    <dgm:cxn modelId="{EE2B997A-ACEC-48E8-AB04-4118F3C0013C}" type="presOf" srcId="{D19B553E-042F-4DB4-A618-58D411BCC20E}" destId="{D3D7D35C-B343-4DAC-B745-5F142FA04D9A}" srcOrd="0" destOrd="0" presId="urn:microsoft.com/office/officeart/2005/8/layout/vList2"/>
    <dgm:cxn modelId="{49BFD4BA-89B0-4D63-BE9C-67ADD690A39D}" type="presOf" srcId="{10977740-E010-40A3-988A-E258CA85E170}" destId="{59520B64-46BA-4BF6-B2F3-A1B820F5000A}" srcOrd="0" destOrd="0" presId="urn:microsoft.com/office/officeart/2005/8/layout/vList2"/>
    <dgm:cxn modelId="{5FA428CF-B482-4B77-806C-F13A25FD851E}" srcId="{9A1A31A6-1471-44D5-B2FB-B8B35CA9971E}" destId="{6FAB99B5-957D-4F75-AA26-6DD63704C6F5}" srcOrd="3" destOrd="0" parTransId="{7AF0C7F6-566A-4A65-9FEE-C649F74CF2F7}" sibTransId="{ED042FF8-31F0-43B2-96BB-59F2437BFA91}"/>
    <dgm:cxn modelId="{A879C0F9-9B91-4C5D-9761-1A2CBE2D3EF2}" srcId="{9A1A31A6-1471-44D5-B2FB-B8B35CA9971E}" destId="{81780DD8-EE3D-4265-A6E2-F846E20EC55B}" srcOrd="2" destOrd="0" parTransId="{76C85EFD-747E-4B4E-B434-66A73C8D9FE1}" sibTransId="{1DA9B388-3865-445D-A196-C7394DFA7B19}"/>
    <dgm:cxn modelId="{3694F245-76DE-481E-9C9A-859765C10581}" type="presParOf" srcId="{1249C973-E135-4DC9-B3AA-4B723A9630D4}" destId="{59520B64-46BA-4BF6-B2F3-A1B820F5000A}" srcOrd="0" destOrd="0" presId="urn:microsoft.com/office/officeart/2005/8/layout/vList2"/>
    <dgm:cxn modelId="{ACB943CB-FFCA-47F8-8366-24C337F093A7}" type="presParOf" srcId="{1249C973-E135-4DC9-B3AA-4B723A9630D4}" destId="{276AA0F0-DFC5-4B6C-BE65-7A092DAABBBA}" srcOrd="1" destOrd="0" presId="urn:microsoft.com/office/officeart/2005/8/layout/vList2"/>
    <dgm:cxn modelId="{1FBDF25E-07A0-44B0-B50F-BFF9A5C92531}" type="presParOf" srcId="{1249C973-E135-4DC9-B3AA-4B723A9630D4}" destId="{4AFE2701-78FD-4DAC-9B5B-DD800B0CF4D9}" srcOrd="2" destOrd="0" presId="urn:microsoft.com/office/officeart/2005/8/layout/vList2"/>
    <dgm:cxn modelId="{0659C4AA-B2C1-4E27-A7F5-E46A80535CCD}" type="presParOf" srcId="{1249C973-E135-4DC9-B3AA-4B723A9630D4}" destId="{5F04EB32-5EDD-45EA-9E99-01D1CA9E1CDF}" srcOrd="3" destOrd="0" presId="urn:microsoft.com/office/officeart/2005/8/layout/vList2"/>
    <dgm:cxn modelId="{F1157F18-401C-4839-A15A-AC5D317EFA30}" type="presParOf" srcId="{1249C973-E135-4DC9-B3AA-4B723A9630D4}" destId="{B577AEDD-3467-43C1-BD7F-91FE1AAEF519}" srcOrd="4" destOrd="0" presId="urn:microsoft.com/office/officeart/2005/8/layout/vList2"/>
    <dgm:cxn modelId="{2D4701B5-BFFB-4E98-B4F8-50489599BCD0}" type="presParOf" srcId="{1249C973-E135-4DC9-B3AA-4B723A9630D4}" destId="{66399AD1-29E8-492F-B1D7-6E7AF91BC9F1}" srcOrd="5" destOrd="0" presId="urn:microsoft.com/office/officeart/2005/8/layout/vList2"/>
    <dgm:cxn modelId="{56516DE5-E856-4CA0-869E-A188D7DCDAE0}" type="presParOf" srcId="{1249C973-E135-4DC9-B3AA-4B723A9630D4}" destId="{A136488A-0FF2-4FDA-81B7-D1BD018F8291}" srcOrd="6" destOrd="0" presId="urn:microsoft.com/office/officeart/2005/8/layout/vList2"/>
    <dgm:cxn modelId="{6046A9AC-07DD-47F7-86C5-210A844BAFFD}" type="presParOf" srcId="{1249C973-E135-4DC9-B3AA-4B723A9630D4}" destId="{B2813FDD-A864-4DE5-9882-4BCAD7224DA0}" srcOrd="7" destOrd="0" presId="urn:microsoft.com/office/officeart/2005/8/layout/vList2"/>
    <dgm:cxn modelId="{5F2EBE7B-00EE-4154-A5B1-4C8A8D3B6B56}" type="presParOf" srcId="{1249C973-E135-4DC9-B3AA-4B723A9630D4}" destId="{D3D7D35C-B343-4DAC-B745-5F142FA04D9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1EE355D-8C35-45C6-9518-686B4CEDD01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4FAD4D5F-995C-4F1E-86DE-7E1159FA6392}">
      <dgm:prSet custT="1"/>
      <dgm:spPr/>
      <dgm:t>
        <a:bodyPr/>
        <a:lstStyle/>
        <a:p>
          <a:r>
            <a:rPr lang="en-US" sz="1800" b="0" i="0" dirty="0">
              <a:solidFill>
                <a:schemeClr val="accent2"/>
              </a:solidFill>
            </a:rPr>
            <a:t>Positive correlation between the Reviews and Installs column i.e. (0.63).</a:t>
          </a:r>
          <a:endParaRPr lang="en-IN" sz="1800" dirty="0">
            <a:solidFill>
              <a:schemeClr val="accent2"/>
            </a:solidFill>
          </a:endParaRPr>
        </a:p>
      </dgm:t>
    </dgm:pt>
    <dgm:pt modelId="{88A9352C-8095-4EFA-AA45-5EC8A5281F87}" type="parTrans" cxnId="{034E39E9-C043-4699-BC19-40EB339DC798}">
      <dgm:prSet/>
      <dgm:spPr/>
      <dgm:t>
        <a:bodyPr/>
        <a:lstStyle/>
        <a:p>
          <a:endParaRPr lang="en-IN"/>
        </a:p>
      </dgm:t>
    </dgm:pt>
    <dgm:pt modelId="{3540B1D4-8DFE-4472-B0AD-DAB000B72AAA}" type="sibTrans" cxnId="{034E39E9-C043-4699-BC19-40EB339DC798}">
      <dgm:prSet/>
      <dgm:spPr/>
      <dgm:t>
        <a:bodyPr/>
        <a:lstStyle/>
        <a:p>
          <a:endParaRPr lang="en-IN"/>
        </a:p>
      </dgm:t>
    </dgm:pt>
    <dgm:pt modelId="{C5B53D2A-99D8-47EC-A2F3-EFCBCB591573}">
      <dgm:prSet custT="1"/>
      <dgm:spPr/>
      <dgm:t>
        <a:bodyPr/>
        <a:lstStyle/>
        <a:p>
          <a:r>
            <a:rPr lang="en-US" sz="1800" b="0" i="0" dirty="0">
              <a:solidFill>
                <a:schemeClr val="accent2"/>
              </a:solidFill>
            </a:rPr>
            <a:t>While Price and Ratings share negative correlation i.e. -0.019.</a:t>
          </a:r>
          <a:endParaRPr lang="en-IN" sz="1800" dirty="0">
            <a:solidFill>
              <a:schemeClr val="accent2"/>
            </a:solidFill>
          </a:endParaRPr>
        </a:p>
      </dgm:t>
    </dgm:pt>
    <dgm:pt modelId="{2BA9E7BE-1AD4-49F6-8D28-FCEA7FC4C02A}" type="parTrans" cxnId="{7ABBC3D3-5AB9-4F0B-AF67-841476553CC0}">
      <dgm:prSet/>
      <dgm:spPr/>
      <dgm:t>
        <a:bodyPr/>
        <a:lstStyle/>
        <a:p>
          <a:endParaRPr lang="en-IN"/>
        </a:p>
      </dgm:t>
    </dgm:pt>
    <dgm:pt modelId="{60294CFA-AF1D-44CA-A1BB-FF504D114971}" type="sibTrans" cxnId="{7ABBC3D3-5AB9-4F0B-AF67-841476553CC0}">
      <dgm:prSet/>
      <dgm:spPr/>
      <dgm:t>
        <a:bodyPr/>
        <a:lstStyle/>
        <a:p>
          <a:endParaRPr lang="en-IN"/>
        </a:p>
      </dgm:t>
    </dgm:pt>
    <dgm:pt modelId="{E182687A-9370-4F17-943C-F4130D50B524}" type="pres">
      <dgm:prSet presAssocID="{E1EE355D-8C35-45C6-9518-686B4CEDD01E}" presName="linear" presStyleCnt="0">
        <dgm:presLayoutVars>
          <dgm:animLvl val="lvl"/>
          <dgm:resizeHandles val="exact"/>
        </dgm:presLayoutVars>
      </dgm:prSet>
      <dgm:spPr/>
    </dgm:pt>
    <dgm:pt modelId="{415B52B6-1FC4-43F2-B2C3-51B9E16FE319}" type="pres">
      <dgm:prSet presAssocID="{4FAD4D5F-995C-4F1E-86DE-7E1159FA6392}" presName="parentText" presStyleLbl="node1" presStyleIdx="0" presStyleCnt="2">
        <dgm:presLayoutVars>
          <dgm:chMax val="0"/>
          <dgm:bulletEnabled val="1"/>
        </dgm:presLayoutVars>
      </dgm:prSet>
      <dgm:spPr/>
    </dgm:pt>
    <dgm:pt modelId="{13918246-3BCE-421C-8494-A409822A0F34}" type="pres">
      <dgm:prSet presAssocID="{3540B1D4-8DFE-4472-B0AD-DAB000B72AAA}" presName="spacer" presStyleCnt="0"/>
      <dgm:spPr/>
    </dgm:pt>
    <dgm:pt modelId="{4C6A53C7-D671-4A19-B79B-22D33480B60E}" type="pres">
      <dgm:prSet presAssocID="{C5B53D2A-99D8-47EC-A2F3-EFCBCB591573}" presName="parentText" presStyleLbl="node1" presStyleIdx="1" presStyleCnt="2">
        <dgm:presLayoutVars>
          <dgm:chMax val="0"/>
          <dgm:bulletEnabled val="1"/>
        </dgm:presLayoutVars>
      </dgm:prSet>
      <dgm:spPr/>
    </dgm:pt>
  </dgm:ptLst>
  <dgm:cxnLst>
    <dgm:cxn modelId="{7CF1D33B-ECDB-4487-BDE7-46581EEC6A14}" type="presOf" srcId="{4FAD4D5F-995C-4F1E-86DE-7E1159FA6392}" destId="{415B52B6-1FC4-43F2-B2C3-51B9E16FE319}" srcOrd="0" destOrd="0" presId="urn:microsoft.com/office/officeart/2005/8/layout/vList2"/>
    <dgm:cxn modelId="{7ABBC3D3-5AB9-4F0B-AF67-841476553CC0}" srcId="{E1EE355D-8C35-45C6-9518-686B4CEDD01E}" destId="{C5B53D2A-99D8-47EC-A2F3-EFCBCB591573}" srcOrd="1" destOrd="0" parTransId="{2BA9E7BE-1AD4-49F6-8D28-FCEA7FC4C02A}" sibTransId="{60294CFA-AF1D-44CA-A1BB-FF504D114971}"/>
    <dgm:cxn modelId="{55F92BE3-B6DB-470A-8344-7460B7F9707D}" type="presOf" srcId="{E1EE355D-8C35-45C6-9518-686B4CEDD01E}" destId="{E182687A-9370-4F17-943C-F4130D50B524}" srcOrd="0" destOrd="0" presId="urn:microsoft.com/office/officeart/2005/8/layout/vList2"/>
    <dgm:cxn modelId="{034E39E9-C043-4699-BC19-40EB339DC798}" srcId="{E1EE355D-8C35-45C6-9518-686B4CEDD01E}" destId="{4FAD4D5F-995C-4F1E-86DE-7E1159FA6392}" srcOrd="0" destOrd="0" parTransId="{88A9352C-8095-4EFA-AA45-5EC8A5281F87}" sibTransId="{3540B1D4-8DFE-4472-B0AD-DAB000B72AAA}"/>
    <dgm:cxn modelId="{81A261F3-2BEB-445E-A699-7F74B5900457}" type="presOf" srcId="{C5B53D2A-99D8-47EC-A2F3-EFCBCB591573}" destId="{4C6A53C7-D671-4A19-B79B-22D33480B60E}" srcOrd="0" destOrd="0" presId="urn:microsoft.com/office/officeart/2005/8/layout/vList2"/>
    <dgm:cxn modelId="{96D5D2E6-A591-4815-B954-95452AF46850}" type="presParOf" srcId="{E182687A-9370-4F17-943C-F4130D50B524}" destId="{415B52B6-1FC4-43F2-B2C3-51B9E16FE319}" srcOrd="0" destOrd="0" presId="urn:microsoft.com/office/officeart/2005/8/layout/vList2"/>
    <dgm:cxn modelId="{143DCEF7-B42E-4345-A518-8F52357C97B6}" type="presParOf" srcId="{E182687A-9370-4F17-943C-F4130D50B524}" destId="{13918246-3BCE-421C-8494-A409822A0F34}" srcOrd="1" destOrd="0" presId="urn:microsoft.com/office/officeart/2005/8/layout/vList2"/>
    <dgm:cxn modelId="{3AB14BDC-EF08-4E73-AA26-8DC4559AA6B1}" type="presParOf" srcId="{E182687A-9370-4F17-943C-F4130D50B524}" destId="{4C6A53C7-D671-4A19-B79B-22D33480B60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20B64-46BA-4BF6-B2F3-A1B820F5000A}">
      <dsp:nvSpPr>
        <dsp:cNvPr id="0" name=""/>
        <dsp:cNvSpPr/>
      </dsp:nvSpPr>
      <dsp:spPr>
        <a:xfrm>
          <a:off x="0" y="171540"/>
          <a:ext cx="11360800" cy="91367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solidFill>
                <a:schemeClr val="tx1"/>
              </a:solidFill>
            </a:rPr>
            <a:t>In 2021, the Google Play Store had </a:t>
          </a:r>
          <a:r>
            <a:rPr lang="en-US" sz="2300" b="1" i="0" u="sng" kern="1200" dirty="0">
              <a:solidFill>
                <a:schemeClr val="tx1"/>
              </a:solidFill>
              <a:effectLst>
                <a:outerShdw blurRad="38100" dist="38100" dir="2700000" algn="tl">
                  <a:srgbClr val="000000">
                    <a:alpha val="43137"/>
                  </a:srgbClr>
                </a:outerShdw>
              </a:effectLst>
            </a:rPr>
            <a:t>70% of worldwide downloads </a:t>
          </a:r>
          <a:r>
            <a:rPr lang="en-US" sz="2300" b="0" i="0" kern="1200" dirty="0">
              <a:solidFill>
                <a:schemeClr val="tx1"/>
              </a:solidFill>
            </a:rPr>
            <a:t>throughout the whole year.</a:t>
          </a:r>
          <a:endParaRPr lang="en-IN" sz="2300" kern="1200" dirty="0">
            <a:solidFill>
              <a:schemeClr val="tx1"/>
            </a:solidFill>
          </a:endParaRPr>
        </a:p>
      </dsp:txBody>
      <dsp:txXfrm>
        <a:off x="44602" y="216142"/>
        <a:ext cx="11271596" cy="824474"/>
      </dsp:txXfrm>
    </dsp:sp>
    <dsp:sp modelId="{4AFE2701-78FD-4DAC-9B5B-DD800B0CF4D9}">
      <dsp:nvSpPr>
        <dsp:cNvPr id="0" name=""/>
        <dsp:cNvSpPr/>
      </dsp:nvSpPr>
      <dsp:spPr>
        <a:xfrm>
          <a:off x="0" y="1190495"/>
          <a:ext cx="11360800" cy="91367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solidFill>
                <a:schemeClr val="tx1"/>
              </a:solidFill>
            </a:rPr>
            <a:t>As a large section of apps are free, people tend to download them from Google Play Store</a:t>
          </a:r>
          <a:r>
            <a:rPr lang="en-US" sz="2300" b="0" i="0" kern="1200" dirty="0"/>
            <a:t>.</a:t>
          </a:r>
          <a:endParaRPr lang="en-IN" sz="2300" kern="1200" dirty="0"/>
        </a:p>
      </dsp:txBody>
      <dsp:txXfrm>
        <a:off x="44602" y="1235097"/>
        <a:ext cx="11271596" cy="824474"/>
      </dsp:txXfrm>
    </dsp:sp>
    <dsp:sp modelId="{B577AEDD-3467-43C1-BD7F-91FE1AAEF519}">
      <dsp:nvSpPr>
        <dsp:cNvPr id="0" name=""/>
        <dsp:cNvSpPr/>
      </dsp:nvSpPr>
      <dsp:spPr>
        <a:xfrm>
          <a:off x="0" y="2131377"/>
          <a:ext cx="11360800" cy="91367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solidFill>
                <a:schemeClr val="tx1"/>
              </a:solidFill>
            </a:rPr>
            <a:t>Mobile app market is set to grow </a:t>
          </a:r>
          <a:r>
            <a:rPr lang="en-US" sz="2300" b="1" i="0" u="sng" kern="1200" dirty="0">
              <a:solidFill>
                <a:schemeClr val="tx1"/>
              </a:solidFill>
            </a:rPr>
            <a:t>20% by 2023</a:t>
          </a:r>
          <a:r>
            <a:rPr lang="en-US" sz="2300" b="0" i="0" kern="1200" dirty="0">
              <a:solidFill>
                <a:schemeClr val="accent2"/>
              </a:solidFill>
            </a:rPr>
            <a:t>.</a:t>
          </a:r>
          <a:endParaRPr lang="en-IN" sz="2300" kern="1200" dirty="0">
            <a:solidFill>
              <a:schemeClr val="accent2"/>
            </a:solidFill>
          </a:endParaRPr>
        </a:p>
      </dsp:txBody>
      <dsp:txXfrm>
        <a:off x="44602" y="2175979"/>
        <a:ext cx="11271596" cy="824474"/>
      </dsp:txXfrm>
    </dsp:sp>
    <dsp:sp modelId="{A136488A-0FF2-4FDA-81B7-D1BD018F8291}">
      <dsp:nvSpPr>
        <dsp:cNvPr id="0" name=""/>
        <dsp:cNvSpPr/>
      </dsp:nvSpPr>
      <dsp:spPr>
        <a:xfrm>
          <a:off x="0" y="3111295"/>
          <a:ext cx="11360800" cy="91367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solidFill>
                <a:schemeClr val="tx1"/>
              </a:solidFill>
            </a:rPr>
            <a:t>It offers a ready-made market for apps and games. They have a capacity of about a little </a:t>
          </a:r>
          <a:r>
            <a:rPr lang="en-US" sz="2300" b="1" i="0" u="sng" kern="1200" dirty="0">
              <a:solidFill>
                <a:schemeClr val="tx1"/>
              </a:solidFill>
              <a:effectLst>
                <a:outerShdw blurRad="38100" dist="38100" dir="2700000" algn="tl">
                  <a:srgbClr val="000000">
                    <a:alpha val="43137"/>
                  </a:srgbClr>
                </a:outerShdw>
              </a:effectLst>
            </a:rPr>
            <a:t>over 2 billion users monthly</a:t>
          </a:r>
          <a:r>
            <a:rPr lang="en-US" sz="2300" b="0" i="0" u="sng" kern="1200" dirty="0">
              <a:solidFill>
                <a:schemeClr val="tx1"/>
              </a:solidFill>
              <a:effectLst>
                <a:outerShdw blurRad="38100" dist="38100" dir="2700000" algn="tl">
                  <a:srgbClr val="000000">
                    <a:alpha val="43137"/>
                  </a:srgbClr>
                </a:outerShdw>
              </a:effectLst>
            </a:rPr>
            <a:t>!!</a:t>
          </a:r>
          <a:endParaRPr lang="en-IN" sz="2300" u="sng" kern="1200" dirty="0">
            <a:solidFill>
              <a:schemeClr val="tx1"/>
            </a:solidFill>
            <a:effectLst>
              <a:outerShdw blurRad="38100" dist="38100" dir="2700000" algn="tl">
                <a:srgbClr val="000000">
                  <a:alpha val="43137"/>
                </a:srgbClr>
              </a:outerShdw>
            </a:effectLst>
          </a:endParaRPr>
        </a:p>
      </dsp:txBody>
      <dsp:txXfrm>
        <a:off x="44602" y="3155897"/>
        <a:ext cx="11271596" cy="824474"/>
      </dsp:txXfrm>
    </dsp:sp>
    <dsp:sp modelId="{D3D7D35C-B343-4DAC-B745-5F142FA04D9A}">
      <dsp:nvSpPr>
        <dsp:cNvPr id="0" name=""/>
        <dsp:cNvSpPr/>
      </dsp:nvSpPr>
      <dsp:spPr>
        <a:xfrm>
          <a:off x="0" y="4091214"/>
          <a:ext cx="11360800" cy="91367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solidFill>
                <a:schemeClr val="tx1">
                  <a:lumMod val="95000"/>
                  <a:lumOff val="5000"/>
                </a:schemeClr>
              </a:solidFill>
            </a:rPr>
            <a:t>Knowing the important insights from the play store data can help developers and business managers because they can predict the profit and manage their revenues accordingly.</a:t>
          </a:r>
          <a:r>
            <a:rPr lang="en-US" sz="2300" b="1" i="0" kern="1200" dirty="0">
              <a:solidFill>
                <a:schemeClr val="tx1">
                  <a:lumMod val="95000"/>
                  <a:lumOff val="5000"/>
                </a:schemeClr>
              </a:solidFill>
            </a:rPr>
            <a:t> </a:t>
          </a:r>
          <a:endParaRPr lang="en-IN" sz="2300" b="1" kern="1200" dirty="0">
            <a:solidFill>
              <a:schemeClr val="tx1">
                <a:lumMod val="95000"/>
                <a:lumOff val="5000"/>
              </a:schemeClr>
            </a:solidFill>
          </a:endParaRPr>
        </a:p>
      </dsp:txBody>
      <dsp:txXfrm>
        <a:off x="44602" y="4135816"/>
        <a:ext cx="11271596" cy="824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B52B6-1FC4-43F2-B2C3-51B9E16FE319}">
      <dsp:nvSpPr>
        <dsp:cNvPr id="0" name=""/>
        <dsp:cNvSpPr/>
      </dsp:nvSpPr>
      <dsp:spPr>
        <a:xfrm>
          <a:off x="0" y="1389606"/>
          <a:ext cx="4316551" cy="1216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solidFill>
                <a:schemeClr val="accent2"/>
              </a:solidFill>
            </a:rPr>
            <a:t>Positive correlation between the Reviews and Installs column i.e. (0.63).</a:t>
          </a:r>
          <a:endParaRPr lang="en-IN" sz="1800" kern="1200" dirty="0">
            <a:solidFill>
              <a:schemeClr val="accent2"/>
            </a:solidFill>
          </a:endParaRPr>
        </a:p>
      </dsp:txBody>
      <dsp:txXfrm>
        <a:off x="59399" y="1449005"/>
        <a:ext cx="4197753" cy="1098002"/>
      </dsp:txXfrm>
    </dsp:sp>
    <dsp:sp modelId="{4C6A53C7-D671-4A19-B79B-22D33480B60E}">
      <dsp:nvSpPr>
        <dsp:cNvPr id="0" name=""/>
        <dsp:cNvSpPr/>
      </dsp:nvSpPr>
      <dsp:spPr>
        <a:xfrm>
          <a:off x="0" y="2793606"/>
          <a:ext cx="4316551" cy="1216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solidFill>
                <a:schemeClr val="accent2"/>
              </a:solidFill>
            </a:rPr>
            <a:t>While Price and Ratings share negative correlation i.e. -0.019.</a:t>
          </a:r>
          <a:endParaRPr lang="en-IN" sz="1800" kern="1200" dirty="0">
            <a:solidFill>
              <a:schemeClr val="accent2"/>
            </a:solidFill>
          </a:endParaRPr>
        </a:p>
      </dsp:txBody>
      <dsp:txXfrm>
        <a:off x="59399" y="2853005"/>
        <a:ext cx="4197753"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B2690-6B2A-4D95-A905-465A519C8983}"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DE4BA-E0A5-45B3-8EE7-F90A5D2BC048}" type="slidenum">
              <a:rPr lang="en-IN" smtClean="0"/>
              <a:t>‹#›</a:t>
            </a:fld>
            <a:endParaRPr lang="en-IN"/>
          </a:p>
        </p:txBody>
      </p:sp>
    </p:spTree>
    <p:extLst>
      <p:ext uri="{BB962C8B-B14F-4D97-AF65-F5344CB8AC3E}">
        <p14:creationId xmlns:p14="http://schemas.microsoft.com/office/powerpoint/2010/main" val="233035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68300" y="663575"/>
            <a:ext cx="5892800" cy="3314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62940" y="4198620"/>
            <a:ext cx="5303520" cy="3977640"/>
          </a:xfrm>
          <a:prstGeom prst="rect">
            <a:avLst/>
          </a:prstGeom>
          <a:noFill/>
          <a:ln>
            <a:noFill/>
          </a:ln>
        </p:spPr>
        <p:txBody>
          <a:bodyPr spcFirstLastPara="1" wrap="square" lIns="88371" tIns="88371" rIns="88371" bIns="88371"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68300" y="663575"/>
            <a:ext cx="5892800" cy="3314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62940" y="4198620"/>
            <a:ext cx="5303520" cy="3977640"/>
          </a:xfrm>
          <a:prstGeom prst="rect">
            <a:avLst/>
          </a:prstGeom>
          <a:noFill/>
          <a:ln>
            <a:noFill/>
          </a:ln>
        </p:spPr>
        <p:txBody>
          <a:bodyPr spcFirstLastPara="1" wrap="square" lIns="88371" tIns="88371" rIns="88371" bIns="88371"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B4D0-E13E-E602-4228-E41EBE069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69D33A-4BFF-3D28-88B0-E2732D7CB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BCB91E-102D-F517-BA2D-423E09443767}"/>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5" name="Footer Placeholder 4">
            <a:extLst>
              <a:ext uri="{FF2B5EF4-FFF2-40B4-BE49-F238E27FC236}">
                <a16:creationId xmlns:a16="http://schemas.microsoft.com/office/drawing/2014/main" id="{1E4D2162-5EFD-9633-AC70-AA65F183F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9347C-FE6D-6261-465B-EDE310AA7D58}"/>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80003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6F51-8A66-178F-C143-968975ADC9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533B45-67CE-1DCC-D914-16FB13B329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5A54A-1C6F-4EF5-865C-6D06182E2ADE}"/>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5" name="Footer Placeholder 4">
            <a:extLst>
              <a:ext uri="{FF2B5EF4-FFF2-40B4-BE49-F238E27FC236}">
                <a16:creationId xmlns:a16="http://schemas.microsoft.com/office/drawing/2014/main" id="{28A3CD91-D494-447C-90CC-636A50EC3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91F321-0A5C-6CA7-60D8-DDE3F249D5EC}"/>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21080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8640-CBA5-4B77-9E88-9860937D56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8D2589-F6AD-2F01-76FA-68D02AA18B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97DE3D-F2E1-4C24-9D4A-4EB8FC7BD8E4}"/>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5" name="Footer Placeholder 4">
            <a:extLst>
              <a:ext uri="{FF2B5EF4-FFF2-40B4-BE49-F238E27FC236}">
                <a16:creationId xmlns:a16="http://schemas.microsoft.com/office/drawing/2014/main" id="{09C2516C-0ED4-CED0-58B1-0EA5B8B9D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5FF0D-E1B0-0D6D-7B16-B24AC980C4F9}"/>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66938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3571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1" name="Google Shape;31;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2" name="Google Shape;32;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0925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05E8-B44C-4E6B-1F7F-7CAEB44577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F672E0-26F4-F15A-17B3-FA534F3BE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FD4B9C-33A0-8B96-6F21-EAF8ADAE9138}"/>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5" name="Footer Placeholder 4">
            <a:extLst>
              <a:ext uri="{FF2B5EF4-FFF2-40B4-BE49-F238E27FC236}">
                <a16:creationId xmlns:a16="http://schemas.microsoft.com/office/drawing/2014/main" id="{7FB63B95-2E5B-E661-F0DF-284B0B9EA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950BB-9AD0-C3B6-207F-C34C2CEE61F9}"/>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305594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0368-CFDB-66BB-0800-79F0270048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D014A0-E776-F102-F630-4F6C4C23F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4D9049-D9DA-4559-A027-28BC0ADDF751}"/>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5" name="Footer Placeholder 4">
            <a:extLst>
              <a:ext uri="{FF2B5EF4-FFF2-40B4-BE49-F238E27FC236}">
                <a16:creationId xmlns:a16="http://schemas.microsoft.com/office/drawing/2014/main" id="{8DBB0298-CAD5-6806-8E1D-E4BF3D8A7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AA02D-A6B5-1D52-9A8B-2E821E527307}"/>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378693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C72F-DF1D-E02C-7DEB-80C62B7D14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F24C1-3E36-E458-5B08-62E526D81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3C6425-9FBE-417A-0047-7ED3414DC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8F5F88-3137-324C-BB42-911A9A1C5D23}"/>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6" name="Footer Placeholder 5">
            <a:extLst>
              <a:ext uri="{FF2B5EF4-FFF2-40B4-BE49-F238E27FC236}">
                <a16:creationId xmlns:a16="http://schemas.microsoft.com/office/drawing/2014/main" id="{D9FD5351-E2E4-257B-2B99-8A1371E60F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EF24B-BBA3-EA90-B637-84723D03DAF6}"/>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129906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2F6C-22CC-D350-EB58-3A7BC5BF94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C8F56-1B78-3448-D2C4-71F4B9819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78C97-7B8D-7FBC-EE60-B2860DE1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7383A6-8F9C-4EFC-1438-7752FB06F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73506-38CA-DDD8-62B4-CD128C33F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3C7F17-1F95-8B15-2C92-B22AED773F03}"/>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8" name="Footer Placeholder 7">
            <a:extLst>
              <a:ext uri="{FF2B5EF4-FFF2-40B4-BE49-F238E27FC236}">
                <a16:creationId xmlns:a16="http://schemas.microsoft.com/office/drawing/2014/main" id="{2F1B6D90-C4EF-378D-30EF-BD93B00F8A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C24F4F-991B-C483-147B-2894614CE9EC}"/>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303307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4ECF-E86B-9B07-C174-882185A24D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8045CB-7F10-BBE2-0C31-492AD6C56BF2}"/>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4" name="Footer Placeholder 3">
            <a:extLst>
              <a:ext uri="{FF2B5EF4-FFF2-40B4-BE49-F238E27FC236}">
                <a16:creationId xmlns:a16="http://schemas.microsoft.com/office/drawing/2014/main" id="{732AD01A-7FFB-9EB4-A776-AF82F594AC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FE08E5-AA67-31D6-ECD7-BAC69FA0BF33}"/>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54526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9524A-E74C-DB27-C2A5-A6F697B4BAA4}"/>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3" name="Footer Placeholder 2">
            <a:extLst>
              <a:ext uri="{FF2B5EF4-FFF2-40B4-BE49-F238E27FC236}">
                <a16:creationId xmlns:a16="http://schemas.microsoft.com/office/drawing/2014/main" id="{70B00D4F-BCDE-A19E-63A7-B8AE4D7819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7B8F47-78BC-9430-B68A-820AE8BDF4E1}"/>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140039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C0CE-905E-0641-FE2F-FBB991BD7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11D685-2292-EC8B-A7BC-8A45D614E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025EB5-81A6-A257-9F56-8A16E1B79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DC84F-3187-6128-FB49-F3D9A638DED3}"/>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6" name="Footer Placeholder 5">
            <a:extLst>
              <a:ext uri="{FF2B5EF4-FFF2-40B4-BE49-F238E27FC236}">
                <a16:creationId xmlns:a16="http://schemas.microsoft.com/office/drawing/2014/main" id="{ACC4A76C-758F-A962-5003-A30BF4B42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B82F88-2C3A-BDC5-140D-96F6CC0CB686}"/>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319976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53FA-11C6-CBF5-EF4F-628B2F9F0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BC9146-2FCA-F8A0-803E-36639831E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83EB46-2B69-511E-A3B5-AA0CCE5F5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81CEF-A862-1682-3B8A-BCB237865BE3}"/>
              </a:ext>
            </a:extLst>
          </p:cNvPr>
          <p:cNvSpPr>
            <a:spLocks noGrp="1"/>
          </p:cNvSpPr>
          <p:nvPr>
            <p:ph type="dt" sz="half" idx="10"/>
          </p:nvPr>
        </p:nvSpPr>
        <p:spPr/>
        <p:txBody>
          <a:bodyPr/>
          <a:lstStyle/>
          <a:p>
            <a:fld id="{855CDAF8-AF47-4FA5-B559-8292CD840C23}" type="datetimeFigureOut">
              <a:rPr lang="en-IN" smtClean="0"/>
              <a:t>13-04-2023</a:t>
            </a:fld>
            <a:endParaRPr lang="en-IN"/>
          </a:p>
        </p:txBody>
      </p:sp>
      <p:sp>
        <p:nvSpPr>
          <p:cNvPr id="6" name="Footer Placeholder 5">
            <a:extLst>
              <a:ext uri="{FF2B5EF4-FFF2-40B4-BE49-F238E27FC236}">
                <a16:creationId xmlns:a16="http://schemas.microsoft.com/office/drawing/2014/main" id="{7867E8C5-994A-AA66-D4F9-DBFB215DC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068A9-9B45-3E1B-24E9-27BF13954CF6}"/>
              </a:ext>
            </a:extLst>
          </p:cNvPr>
          <p:cNvSpPr>
            <a:spLocks noGrp="1"/>
          </p:cNvSpPr>
          <p:nvPr>
            <p:ph type="sldNum" sz="quarter" idx="12"/>
          </p:nvPr>
        </p:nvSpPr>
        <p:spPr/>
        <p:txBody>
          <a:bodyPr/>
          <a:lstStyle/>
          <a:p>
            <a:fld id="{9CB3EF66-5B73-4967-92E8-75CE4B117A5B}" type="slidenum">
              <a:rPr lang="en-IN" smtClean="0"/>
              <a:t>‹#›</a:t>
            </a:fld>
            <a:endParaRPr lang="en-IN"/>
          </a:p>
        </p:txBody>
      </p:sp>
    </p:spTree>
    <p:extLst>
      <p:ext uri="{BB962C8B-B14F-4D97-AF65-F5344CB8AC3E}">
        <p14:creationId xmlns:p14="http://schemas.microsoft.com/office/powerpoint/2010/main" val="210629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13C180-2135-9257-948E-E005D6107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A5DDA-E2E0-1DBB-335C-CCC9117DE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4AA33A-96EA-4503-9005-7ABB62345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CDAF8-AF47-4FA5-B559-8292CD840C23}" type="datetimeFigureOut">
              <a:rPr lang="en-IN" smtClean="0"/>
              <a:t>13-04-2023</a:t>
            </a:fld>
            <a:endParaRPr lang="en-IN"/>
          </a:p>
        </p:txBody>
      </p:sp>
      <p:sp>
        <p:nvSpPr>
          <p:cNvPr id="5" name="Footer Placeholder 4">
            <a:extLst>
              <a:ext uri="{FF2B5EF4-FFF2-40B4-BE49-F238E27FC236}">
                <a16:creationId xmlns:a16="http://schemas.microsoft.com/office/drawing/2014/main" id="{B3A9276B-5914-254B-870B-64C28D25F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455974-BDE0-4FA2-B0D7-67D300C2A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3EF66-5B73-4967-92E8-75CE4B117A5B}" type="slidenum">
              <a:rPr lang="en-IN" smtClean="0"/>
              <a:t>‹#›</a:t>
            </a:fld>
            <a:endParaRPr lang="en-IN"/>
          </a:p>
        </p:txBody>
      </p:sp>
    </p:spTree>
    <p:extLst>
      <p:ext uri="{BB962C8B-B14F-4D97-AF65-F5344CB8AC3E}">
        <p14:creationId xmlns:p14="http://schemas.microsoft.com/office/powerpoint/2010/main" val="2282261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053886" y="2443162"/>
            <a:ext cx="10706781" cy="2664619"/>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r>
              <a:rPr lang="en-GB" sz="5600" b="1" dirty="0">
                <a:solidFill>
                  <a:srgbClr val="CC0000"/>
                </a:solidFill>
                <a:latin typeface="Montserrat"/>
                <a:ea typeface="Montserrat"/>
                <a:cs typeface="Montserrat"/>
                <a:sym typeface="Montserrat"/>
              </a:rPr>
              <a:t>          Capstone Project</a:t>
            </a:r>
            <a:endParaRPr sz="5600" b="1" dirty="0">
              <a:solidFill>
                <a:srgbClr val="CC0000"/>
              </a:solidFill>
              <a:latin typeface="Montserrat"/>
              <a:ea typeface="Montserrat"/>
              <a:cs typeface="Montserrat"/>
              <a:sym typeface="Montserrat"/>
            </a:endParaRPr>
          </a:p>
          <a:p>
            <a:pPr>
              <a:lnSpc>
                <a:spcPct val="100000"/>
              </a:lnSpc>
              <a:spcBef>
                <a:spcPts val="0"/>
              </a:spcBef>
              <a:buSzPts val="5200"/>
            </a:pPr>
            <a:r>
              <a:rPr lang="en-US" sz="3733" b="1" dirty="0">
                <a:solidFill>
                  <a:schemeClr val="accent5">
                    <a:lumMod val="50000"/>
                  </a:schemeClr>
                </a:solidFill>
              </a:rPr>
              <a:t>  </a:t>
            </a:r>
            <a:r>
              <a:rPr lang="en-US" sz="4267" b="1" dirty="0">
                <a:solidFill>
                  <a:schemeClr val="accent5">
                    <a:lumMod val="50000"/>
                  </a:schemeClr>
                </a:solidFill>
              </a:rPr>
              <a:t>Play Store App Review Analysis</a:t>
            </a:r>
            <a:r>
              <a:rPr lang="en-GB" sz="4267" b="1" dirty="0">
                <a:solidFill>
                  <a:schemeClr val="lt1"/>
                </a:solidFill>
                <a:latin typeface="Montserrat"/>
                <a:ea typeface="Montserrat"/>
                <a:cs typeface="Montserrat"/>
                <a:sym typeface="Montserrat"/>
              </a:rPr>
              <a:t> </a:t>
            </a:r>
            <a:endParaRPr sz="4267" b="1" dirty="0">
              <a:solidFill>
                <a:schemeClr val="lt1"/>
              </a:solidFill>
              <a:latin typeface="Montserrat"/>
              <a:ea typeface="Montserrat"/>
              <a:cs typeface="Montserrat"/>
              <a:sym typeface="Montserrat"/>
            </a:endParaRPr>
          </a:p>
          <a:p>
            <a:pPr>
              <a:lnSpc>
                <a:spcPct val="100000"/>
              </a:lnSpc>
              <a:spcBef>
                <a:spcPts val="0"/>
              </a:spcBef>
              <a:buSzPts val="5200"/>
            </a:pPr>
            <a:endParaRPr sz="4800" b="1" dirty="0">
              <a:solidFill>
                <a:schemeClr val="lt1"/>
              </a:solidFill>
              <a:latin typeface="Montserrat"/>
              <a:ea typeface="Montserrat"/>
              <a:cs typeface="Montserrat"/>
              <a:sym typeface="Montserrat"/>
            </a:endParaRPr>
          </a:p>
          <a:p>
            <a:pPr>
              <a:spcBef>
                <a:spcPts val="0"/>
              </a:spcBef>
              <a:buSzPts val="5200"/>
            </a:pPr>
            <a:endParaRPr sz="2133" b="1" dirty="0">
              <a:solidFill>
                <a:schemeClr val="lt1"/>
              </a:solidFill>
              <a:latin typeface="Montserrat"/>
              <a:ea typeface="Montserrat"/>
              <a:cs typeface="Montserrat"/>
              <a:sym typeface="Montserrat"/>
            </a:endParaRPr>
          </a:p>
          <a:p>
            <a:pPr>
              <a:spcBef>
                <a:spcPts val="0"/>
              </a:spcBef>
              <a:buSzPts val="5200"/>
            </a:pPr>
            <a:endParaRPr sz="2133" b="1" dirty="0">
              <a:solidFill>
                <a:schemeClr val="lt1"/>
              </a:solidFill>
              <a:latin typeface="Montserrat"/>
              <a:ea typeface="Montserrat"/>
              <a:cs typeface="Montserrat"/>
              <a:sym typeface="Montserrat"/>
            </a:endParaRPr>
          </a:p>
        </p:txBody>
      </p:sp>
      <p:pic>
        <p:nvPicPr>
          <p:cNvPr id="3076" name="Picture 4" descr="Google play icon Images | Free Vectors, Stock Photos &amp; PSD">
            <a:extLst>
              <a:ext uri="{FF2B5EF4-FFF2-40B4-BE49-F238E27FC236}">
                <a16:creationId xmlns:a16="http://schemas.microsoft.com/office/drawing/2014/main" id="{D737490E-78D3-631D-DA64-D957D89F3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63" y="2030300"/>
            <a:ext cx="1996036" cy="1996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B2A1-FB5B-2650-8309-68BD43CDB955}"/>
              </a:ext>
            </a:extLst>
          </p:cNvPr>
          <p:cNvSpPr>
            <a:spLocks noGrp="1"/>
          </p:cNvSpPr>
          <p:nvPr>
            <p:ph type="title"/>
          </p:nvPr>
        </p:nvSpPr>
        <p:spPr>
          <a:xfrm>
            <a:off x="415600" y="107753"/>
            <a:ext cx="11360800" cy="584504"/>
          </a:xfrm>
        </p:spPr>
        <p:txBody>
          <a:bodyPr/>
          <a:lstStyle/>
          <a:p>
            <a:r>
              <a:rPr lang="en-IN" sz="2667" dirty="0"/>
              <a:t>Bivariate Analysis</a:t>
            </a:r>
          </a:p>
        </p:txBody>
      </p:sp>
      <p:sp>
        <p:nvSpPr>
          <p:cNvPr id="3" name="TextBox 2">
            <a:extLst>
              <a:ext uri="{FF2B5EF4-FFF2-40B4-BE49-F238E27FC236}">
                <a16:creationId xmlns:a16="http://schemas.microsoft.com/office/drawing/2014/main" id="{A6A9A513-BCE4-9082-326A-1A540BF592B1}"/>
              </a:ext>
            </a:extLst>
          </p:cNvPr>
          <p:cNvSpPr txBox="1"/>
          <p:nvPr/>
        </p:nvSpPr>
        <p:spPr>
          <a:xfrm>
            <a:off x="1208868" y="580001"/>
            <a:ext cx="9267987" cy="830997"/>
          </a:xfrm>
          <a:prstGeom prst="rect">
            <a:avLst/>
          </a:prstGeom>
          <a:noFill/>
        </p:spPr>
        <p:txBody>
          <a:bodyPr wrap="square" rtlCol="0">
            <a:spAutoFit/>
          </a:bodyPr>
          <a:lstStyle/>
          <a:p>
            <a:r>
              <a:rPr lang="en-US" sz="2400" dirty="0"/>
              <a:t>Here, we are exploring 2 columns at the same time, for the purpose of determining the empirical relationship between them.</a:t>
            </a:r>
            <a:endParaRPr lang="en-IN" sz="2400" dirty="0"/>
          </a:p>
        </p:txBody>
      </p:sp>
      <p:pic>
        <p:nvPicPr>
          <p:cNvPr id="1026" name="Picture 2">
            <a:extLst>
              <a:ext uri="{FF2B5EF4-FFF2-40B4-BE49-F238E27FC236}">
                <a16:creationId xmlns:a16="http://schemas.microsoft.com/office/drawing/2014/main" id="{D9F2FDDF-960E-44C0-F209-AC1F0BD1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278731"/>
            <a:ext cx="6677025"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9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B669-6279-4C7B-F6A6-BBE5E9EDAC4E}"/>
              </a:ext>
            </a:extLst>
          </p:cNvPr>
          <p:cNvSpPr>
            <a:spLocks noGrp="1"/>
          </p:cNvSpPr>
          <p:nvPr>
            <p:ph type="title"/>
          </p:nvPr>
        </p:nvSpPr>
        <p:spPr>
          <a:xfrm>
            <a:off x="415599" y="237000"/>
            <a:ext cx="8428768" cy="620573"/>
          </a:xfrm>
        </p:spPr>
        <p:txBody>
          <a:bodyPr/>
          <a:lstStyle/>
          <a:p>
            <a:r>
              <a:rPr lang="en-US" sz="2667" dirty="0"/>
              <a:t>Let’s explore app categories!</a:t>
            </a:r>
            <a:endParaRPr lang="en-IN" sz="2667" dirty="0"/>
          </a:p>
        </p:txBody>
      </p:sp>
      <p:sp>
        <p:nvSpPr>
          <p:cNvPr id="5" name="Text Placeholder 2">
            <a:extLst>
              <a:ext uri="{FF2B5EF4-FFF2-40B4-BE49-F238E27FC236}">
                <a16:creationId xmlns:a16="http://schemas.microsoft.com/office/drawing/2014/main" id="{A3E5B219-F06E-3178-F823-F63072125206}"/>
              </a:ext>
            </a:extLst>
          </p:cNvPr>
          <p:cNvSpPr txBox="1">
            <a:spLocks/>
          </p:cNvSpPr>
          <p:nvPr/>
        </p:nvSpPr>
        <p:spPr>
          <a:xfrm>
            <a:off x="7317583" y="2181636"/>
            <a:ext cx="4640292" cy="99539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203195" indent="0">
              <a:buNone/>
            </a:pPr>
            <a:r>
              <a:rPr lang="en-US" sz="2133" dirty="0">
                <a:solidFill>
                  <a:schemeClr val="accent2"/>
                </a:solidFill>
              </a:rPr>
              <a:t>Most of the apps are under </a:t>
            </a:r>
            <a:r>
              <a:rPr lang="en-US" sz="2133" b="1" dirty="0">
                <a:solidFill>
                  <a:schemeClr val="tx1"/>
                </a:solidFill>
              </a:rPr>
              <a:t>FAMILY &amp; GAME </a:t>
            </a:r>
            <a:r>
              <a:rPr lang="en-US" sz="2133" dirty="0">
                <a:solidFill>
                  <a:schemeClr val="accent2"/>
                </a:solidFill>
              </a:rPr>
              <a:t>category and least are of </a:t>
            </a:r>
            <a:r>
              <a:rPr lang="en-US" sz="2133" b="1" dirty="0">
                <a:solidFill>
                  <a:schemeClr val="tx1"/>
                </a:solidFill>
              </a:rPr>
              <a:t>Comics &amp; BEAUTY </a:t>
            </a:r>
            <a:r>
              <a:rPr lang="en-US" sz="2133" dirty="0">
                <a:solidFill>
                  <a:schemeClr val="accent2"/>
                </a:solidFill>
              </a:rPr>
              <a:t>Category.</a:t>
            </a:r>
            <a:endParaRPr lang="en-IN" sz="2133" dirty="0">
              <a:solidFill>
                <a:schemeClr val="accent2"/>
              </a:solidFill>
            </a:endParaRPr>
          </a:p>
        </p:txBody>
      </p:sp>
      <p:pic>
        <p:nvPicPr>
          <p:cNvPr id="2050" name="Picture 2">
            <a:extLst>
              <a:ext uri="{FF2B5EF4-FFF2-40B4-BE49-F238E27FC236}">
                <a16:creationId xmlns:a16="http://schemas.microsoft.com/office/drawing/2014/main" id="{EA93C779-78CC-BA2B-AE3C-532B9473F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6818"/>
            <a:ext cx="68484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44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7B43-B7C7-B4E8-0014-839FFDED4049}"/>
              </a:ext>
            </a:extLst>
          </p:cNvPr>
          <p:cNvSpPr>
            <a:spLocks noGrp="1"/>
          </p:cNvSpPr>
          <p:nvPr>
            <p:ph type="title"/>
          </p:nvPr>
        </p:nvSpPr>
        <p:spPr>
          <a:xfrm>
            <a:off x="415600" y="247973"/>
            <a:ext cx="7922488" cy="1116483"/>
          </a:xfrm>
        </p:spPr>
        <p:txBody>
          <a:bodyPr/>
          <a:lstStyle/>
          <a:p>
            <a:r>
              <a:rPr lang="en-US" sz="1600" b="1" i="0" dirty="0">
                <a:solidFill>
                  <a:srgbClr val="000000"/>
                </a:solidFill>
                <a:effectLst/>
                <a:latin typeface="var(--jp-content-font-family)"/>
              </a:rPr>
              <a:t> </a:t>
            </a:r>
            <a:r>
              <a:rPr lang="en-US" sz="2800" b="1" i="0" dirty="0">
                <a:solidFill>
                  <a:srgbClr val="000000"/>
                </a:solidFill>
                <a:effectLst/>
                <a:latin typeface="var(--jp-content-font-family)"/>
              </a:rPr>
              <a:t>Now look what are the top Genres in the </a:t>
            </a:r>
            <a:r>
              <a:rPr lang="en-US" sz="2800" b="1" i="0" dirty="0" err="1">
                <a:solidFill>
                  <a:srgbClr val="000000"/>
                </a:solidFill>
                <a:effectLst/>
                <a:latin typeface="var(--jp-content-font-family)"/>
              </a:rPr>
              <a:t>playstore</a:t>
            </a:r>
            <a:br>
              <a:rPr lang="en-US" sz="1600" b="1" i="0" dirty="0">
                <a:solidFill>
                  <a:srgbClr val="000000"/>
                </a:solidFill>
                <a:effectLst/>
                <a:latin typeface="var(--jp-content-font-family)"/>
              </a:rPr>
            </a:br>
            <a:br>
              <a:rPr lang="en-US" sz="1600" b="0" i="0" dirty="0">
                <a:solidFill>
                  <a:srgbClr val="000000"/>
                </a:solidFill>
                <a:effectLst/>
                <a:latin typeface="-apple-system"/>
              </a:rPr>
            </a:br>
            <a:endParaRPr lang="en-IN" sz="2667" dirty="0"/>
          </a:p>
        </p:txBody>
      </p:sp>
      <p:pic>
        <p:nvPicPr>
          <p:cNvPr id="3074" name="Picture 2">
            <a:extLst>
              <a:ext uri="{FF2B5EF4-FFF2-40B4-BE49-F238E27FC236}">
                <a16:creationId xmlns:a16="http://schemas.microsoft.com/office/drawing/2014/main" id="{CBCBDA38-C206-1913-855E-DF260F0D8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56" y="1129475"/>
            <a:ext cx="7010400"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9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E611-B8DA-C21A-9EDF-C5BE7AE576FB}"/>
              </a:ext>
            </a:extLst>
          </p:cNvPr>
          <p:cNvSpPr>
            <a:spLocks noGrp="1"/>
          </p:cNvSpPr>
          <p:nvPr>
            <p:ph type="title"/>
          </p:nvPr>
        </p:nvSpPr>
        <p:spPr>
          <a:xfrm>
            <a:off x="146963" y="105273"/>
            <a:ext cx="11360800" cy="763600"/>
          </a:xfrm>
        </p:spPr>
        <p:txBody>
          <a:bodyPr/>
          <a:lstStyle/>
          <a:p>
            <a:r>
              <a:rPr lang="en-US" sz="2667" dirty="0"/>
              <a:t>How many apps are paid?</a:t>
            </a:r>
            <a:endParaRPr lang="en-IN" sz="2667" dirty="0"/>
          </a:p>
        </p:txBody>
      </p:sp>
      <p:pic>
        <p:nvPicPr>
          <p:cNvPr id="6" name="Picture 5">
            <a:extLst>
              <a:ext uri="{FF2B5EF4-FFF2-40B4-BE49-F238E27FC236}">
                <a16:creationId xmlns:a16="http://schemas.microsoft.com/office/drawing/2014/main" id="{72FBF6BE-EC75-66FC-6332-3D89C7D1F5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2164" y="950563"/>
            <a:ext cx="5175985" cy="2841541"/>
          </a:xfrm>
          <a:prstGeom prst="rect">
            <a:avLst/>
          </a:prstGeom>
          <a:ln>
            <a:noFill/>
          </a:ln>
          <a:effectLst>
            <a:outerShdw blurRad="292100" dist="139700" dir="2700000" algn="tl" rotWithShape="0">
              <a:srgbClr val="333333">
                <a:alpha val="65000"/>
              </a:srgbClr>
            </a:outerShdw>
          </a:effectLst>
        </p:spPr>
      </p:pic>
      <p:sp>
        <p:nvSpPr>
          <p:cNvPr id="3" name="Text Placeholder 5">
            <a:extLst>
              <a:ext uri="{FF2B5EF4-FFF2-40B4-BE49-F238E27FC236}">
                <a16:creationId xmlns:a16="http://schemas.microsoft.com/office/drawing/2014/main" id="{F4D139B2-9ACF-3675-BA8D-8123787947C7}"/>
              </a:ext>
            </a:extLst>
          </p:cNvPr>
          <p:cNvSpPr>
            <a:spLocks noGrp="1"/>
          </p:cNvSpPr>
          <p:nvPr>
            <p:ph type="body" idx="1"/>
          </p:nvPr>
        </p:nvSpPr>
        <p:spPr>
          <a:xfrm>
            <a:off x="428915" y="4138338"/>
            <a:ext cx="11334171" cy="1936999"/>
          </a:xfrm>
        </p:spPr>
        <p:txBody>
          <a:bodyPr/>
          <a:lstStyle/>
          <a:p>
            <a:pPr>
              <a:buClrTx/>
            </a:pPr>
            <a:r>
              <a:rPr lang="en-US" b="0" i="0" dirty="0">
                <a:solidFill>
                  <a:srgbClr val="212121"/>
                </a:solidFill>
                <a:effectLst/>
                <a:latin typeface="+mj-lt"/>
              </a:rPr>
              <a:t>From the above pie chart, we can conclude </a:t>
            </a:r>
            <a:r>
              <a:rPr lang="en-US" b="1" i="0" dirty="0">
                <a:solidFill>
                  <a:schemeClr val="tx1"/>
                </a:solidFill>
                <a:effectLst/>
                <a:latin typeface="+mj-lt"/>
              </a:rPr>
              <a:t>92.6% apps </a:t>
            </a:r>
            <a:r>
              <a:rPr lang="en-US" b="0" i="0" dirty="0">
                <a:solidFill>
                  <a:srgbClr val="212121"/>
                </a:solidFill>
                <a:effectLst/>
                <a:latin typeface="+mj-lt"/>
              </a:rPr>
              <a:t>on google play store are free.</a:t>
            </a:r>
          </a:p>
          <a:p>
            <a:pPr>
              <a:buClrTx/>
            </a:pPr>
            <a:r>
              <a:rPr lang="en-US" dirty="0">
                <a:solidFill>
                  <a:srgbClr val="212121"/>
                </a:solidFill>
                <a:latin typeface="+mj-lt"/>
              </a:rPr>
              <a:t>Even from the </a:t>
            </a:r>
            <a:r>
              <a:rPr lang="en-US" b="1" dirty="0">
                <a:solidFill>
                  <a:schemeClr val="tx1"/>
                </a:solidFill>
                <a:latin typeface="+mj-lt"/>
              </a:rPr>
              <a:t>7.4% </a:t>
            </a:r>
            <a:r>
              <a:rPr lang="en-US" dirty="0">
                <a:solidFill>
                  <a:srgbClr val="212121"/>
                </a:solidFill>
                <a:latin typeface="+mj-lt"/>
              </a:rPr>
              <a:t>of paid apps, most of the apps has price range under 100 dollars.</a:t>
            </a:r>
            <a:endParaRPr lang="en-US" b="0" i="0" dirty="0">
              <a:solidFill>
                <a:srgbClr val="212121"/>
              </a:solidFill>
              <a:effectLst/>
              <a:latin typeface="+mj-lt"/>
            </a:endParaRPr>
          </a:p>
          <a:p>
            <a:pPr>
              <a:buClrTx/>
            </a:pPr>
            <a:endParaRPr lang="en-US" b="0" i="0" dirty="0">
              <a:solidFill>
                <a:srgbClr val="212121"/>
              </a:solidFill>
              <a:effectLst/>
              <a:latin typeface="Roboto" panose="02000000000000000000" pitchFamily="2" charset="0"/>
            </a:endParaRPr>
          </a:p>
          <a:p>
            <a:pPr>
              <a:buClrTx/>
            </a:pPr>
            <a:endParaRPr lang="en-US" b="0" i="0" dirty="0">
              <a:solidFill>
                <a:srgbClr val="212121"/>
              </a:solidFill>
              <a:effectLst/>
              <a:latin typeface="Roboto" panose="02000000000000000000" pitchFamily="2" charset="0"/>
            </a:endParaRPr>
          </a:p>
          <a:p>
            <a:pPr>
              <a:buClrTx/>
            </a:pPr>
            <a:endParaRPr lang="en-IN" b="1" dirty="0">
              <a:solidFill>
                <a:schemeClr val="bg1"/>
              </a:solidFill>
            </a:endParaRPr>
          </a:p>
        </p:txBody>
      </p:sp>
      <p:sp>
        <p:nvSpPr>
          <p:cNvPr id="8" name="TextBox 7">
            <a:extLst>
              <a:ext uri="{FF2B5EF4-FFF2-40B4-BE49-F238E27FC236}">
                <a16:creationId xmlns:a16="http://schemas.microsoft.com/office/drawing/2014/main" id="{D6DF0E1C-9DB5-97DF-EF09-37A91E3CD277}"/>
              </a:ext>
            </a:extLst>
          </p:cNvPr>
          <p:cNvSpPr txBox="1"/>
          <p:nvPr/>
        </p:nvSpPr>
        <p:spPr>
          <a:xfrm>
            <a:off x="2205800" y="6109268"/>
            <a:ext cx="2464136" cy="502766"/>
          </a:xfrm>
          <a:prstGeom prst="rect">
            <a:avLst/>
          </a:prstGeom>
          <a:noFill/>
        </p:spPr>
        <p:txBody>
          <a:bodyPr wrap="none" rtlCol="0">
            <a:spAutoFit/>
          </a:bodyPr>
          <a:lstStyle/>
          <a:p>
            <a:r>
              <a:rPr lang="en-US" sz="2667" b="1" dirty="0"/>
              <a:t>So less the price</a:t>
            </a:r>
            <a:endParaRPr lang="en-IN" sz="2667" b="1" dirty="0"/>
          </a:p>
        </p:txBody>
      </p:sp>
      <p:sp>
        <p:nvSpPr>
          <p:cNvPr id="9" name="TextBox 8">
            <a:extLst>
              <a:ext uri="{FF2B5EF4-FFF2-40B4-BE49-F238E27FC236}">
                <a16:creationId xmlns:a16="http://schemas.microsoft.com/office/drawing/2014/main" id="{1002F1ED-5265-D156-9731-AA128382C771}"/>
              </a:ext>
            </a:extLst>
          </p:cNvPr>
          <p:cNvSpPr txBox="1"/>
          <p:nvPr/>
        </p:nvSpPr>
        <p:spPr>
          <a:xfrm>
            <a:off x="6650496" y="6109268"/>
            <a:ext cx="3324500" cy="502766"/>
          </a:xfrm>
          <a:prstGeom prst="rect">
            <a:avLst/>
          </a:prstGeom>
          <a:noFill/>
        </p:spPr>
        <p:txBody>
          <a:bodyPr wrap="none" rtlCol="0">
            <a:spAutoFit/>
          </a:bodyPr>
          <a:lstStyle/>
          <a:p>
            <a:r>
              <a:rPr lang="en-US" sz="2667" b="1" dirty="0"/>
              <a:t>More are the installs!!</a:t>
            </a:r>
            <a:endParaRPr lang="en-IN" sz="2667" b="1" dirty="0"/>
          </a:p>
        </p:txBody>
      </p:sp>
      <p:cxnSp>
        <p:nvCxnSpPr>
          <p:cNvPr id="11" name="Straight Arrow Connector 10">
            <a:extLst>
              <a:ext uri="{FF2B5EF4-FFF2-40B4-BE49-F238E27FC236}">
                <a16:creationId xmlns:a16="http://schemas.microsoft.com/office/drawing/2014/main" id="{9E125D5A-4048-ECCB-41A5-D23F04823944}"/>
              </a:ext>
            </a:extLst>
          </p:cNvPr>
          <p:cNvCxnSpPr/>
          <p:nvPr/>
        </p:nvCxnSpPr>
        <p:spPr>
          <a:xfrm>
            <a:off x="5310752" y="6376008"/>
            <a:ext cx="125019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028" name="Picture 4">
            <a:extLst>
              <a:ext uri="{FF2B5EF4-FFF2-40B4-BE49-F238E27FC236}">
                <a16:creationId xmlns:a16="http://schemas.microsoft.com/office/drawing/2014/main" id="{5A739FC4-E6D5-FC0F-F945-8DD84759C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95" y="879205"/>
            <a:ext cx="3275307" cy="2827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17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FBAF-E5C6-AEF0-1BD8-783D94BCD802}"/>
              </a:ext>
            </a:extLst>
          </p:cNvPr>
          <p:cNvSpPr>
            <a:spLocks noGrp="1"/>
          </p:cNvSpPr>
          <p:nvPr>
            <p:ph type="title"/>
          </p:nvPr>
        </p:nvSpPr>
        <p:spPr>
          <a:xfrm>
            <a:off x="229220" y="149083"/>
            <a:ext cx="10361289" cy="718823"/>
          </a:xfrm>
        </p:spPr>
        <p:txBody>
          <a:bodyPr/>
          <a:lstStyle/>
          <a:p>
            <a:r>
              <a:rPr lang="en-US" sz="2667" dirty="0"/>
              <a:t>Now let’s see how ratings are performing!</a:t>
            </a:r>
            <a:endParaRPr lang="en-IN" sz="2667" dirty="0"/>
          </a:p>
        </p:txBody>
      </p:sp>
      <p:pic>
        <p:nvPicPr>
          <p:cNvPr id="4" name="Picture 3">
            <a:extLst>
              <a:ext uri="{FF2B5EF4-FFF2-40B4-BE49-F238E27FC236}">
                <a16:creationId xmlns:a16="http://schemas.microsoft.com/office/drawing/2014/main" id="{8AA73B7D-975A-EA0F-327D-8FCD26C51B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184" y="796087"/>
            <a:ext cx="5074323" cy="375981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D6F211C-1F77-7DAF-6002-A5B940CDAD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9660" y="625770"/>
            <a:ext cx="5355465" cy="4142657"/>
          </a:xfrm>
          <a:prstGeom prst="rect">
            <a:avLst/>
          </a:prstGeom>
          <a:ln>
            <a:noFill/>
          </a:ln>
          <a:effectLst>
            <a:outerShdw blurRad="292100" dist="139700" dir="2700000" algn="tl" rotWithShape="0">
              <a:srgbClr val="333333">
                <a:alpha val="65000"/>
              </a:srgbClr>
            </a:outerShdw>
          </a:effectLst>
        </p:spPr>
      </p:pic>
      <p:sp>
        <p:nvSpPr>
          <p:cNvPr id="3" name="Text Placeholder 5">
            <a:extLst>
              <a:ext uri="{FF2B5EF4-FFF2-40B4-BE49-F238E27FC236}">
                <a16:creationId xmlns:a16="http://schemas.microsoft.com/office/drawing/2014/main" id="{E3FF082A-E293-874E-DBEC-E6CA05FB025B}"/>
              </a:ext>
            </a:extLst>
          </p:cNvPr>
          <p:cNvSpPr>
            <a:spLocks noGrp="1"/>
          </p:cNvSpPr>
          <p:nvPr>
            <p:ph type="body" idx="1"/>
          </p:nvPr>
        </p:nvSpPr>
        <p:spPr>
          <a:xfrm>
            <a:off x="258521" y="4956367"/>
            <a:ext cx="11334171" cy="1105547"/>
          </a:xfrm>
        </p:spPr>
        <p:txBody>
          <a:bodyPr/>
          <a:lstStyle/>
          <a:p>
            <a:pPr>
              <a:buClrTx/>
            </a:pPr>
            <a:r>
              <a:rPr lang="en-US" dirty="0"/>
              <a:t>We can observe that average rating across all app categories is</a:t>
            </a:r>
            <a:r>
              <a:rPr lang="en-US" dirty="0">
                <a:solidFill>
                  <a:schemeClr val="accent2"/>
                </a:solidFill>
              </a:rPr>
              <a:t> </a:t>
            </a:r>
            <a:r>
              <a:rPr lang="en-US" b="1" dirty="0">
                <a:solidFill>
                  <a:schemeClr val="tx1"/>
                </a:solidFill>
              </a:rPr>
              <a:t>4.217</a:t>
            </a:r>
            <a:r>
              <a:rPr lang="en-US" dirty="0">
                <a:solidFill>
                  <a:schemeClr val="accent2"/>
                </a:solidFill>
              </a:rPr>
              <a:t>.</a:t>
            </a:r>
          </a:p>
          <a:p>
            <a:pPr>
              <a:buClrTx/>
            </a:pPr>
            <a:r>
              <a:rPr lang="en-US" b="0" i="0" dirty="0">
                <a:solidFill>
                  <a:srgbClr val="212121"/>
                </a:solidFill>
                <a:effectLst/>
                <a:latin typeface="Roboto" panose="02000000000000000000" pitchFamily="2" charset="0"/>
              </a:rPr>
              <a:t>A small spike at rating 1 emphasizes that a few apps has been rated poorly and hence the subsequent installs are affected.</a:t>
            </a:r>
          </a:p>
          <a:p>
            <a:pPr>
              <a:buClrTx/>
            </a:pPr>
            <a:endParaRPr lang="en-IN" dirty="0">
              <a:solidFill>
                <a:schemeClr val="accent2"/>
              </a:solidFill>
            </a:endParaRPr>
          </a:p>
        </p:txBody>
      </p:sp>
    </p:spTree>
    <p:extLst>
      <p:ext uri="{BB962C8B-B14F-4D97-AF65-F5344CB8AC3E}">
        <p14:creationId xmlns:p14="http://schemas.microsoft.com/office/powerpoint/2010/main" val="94357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7381-4208-2A11-395B-5FFAE69B66E6}"/>
              </a:ext>
            </a:extLst>
          </p:cNvPr>
          <p:cNvSpPr>
            <a:spLocks noGrp="1"/>
          </p:cNvSpPr>
          <p:nvPr>
            <p:ph type="title"/>
          </p:nvPr>
        </p:nvSpPr>
        <p:spPr>
          <a:xfrm>
            <a:off x="165540" y="60393"/>
            <a:ext cx="11360800" cy="763600"/>
          </a:xfrm>
        </p:spPr>
        <p:txBody>
          <a:bodyPr/>
          <a:lstStyle/>
          <a:p>
            <a:r>
              <a:rPr lang="en-US" sz="2800" b="1" dirty="0">
                <a:solidFill>
                  <a:schemeClr val="tx1">
                    <a:lumMod val="95000"/>
                    <a:lumOff val="5000"/>
                  </a:schemeClr>
                </a:solidFill>
                <a:effectLst/>
                <a:latin typeface="Courier New" panose="02070309020205020404" pitchFamily="49" charset="0"/>
              </a:rPr>
              <a:t>Comparing the rating with category</a:t>
            </a:r>
            <a:br>
              <a:rPr lang="en-US" sz="1100" b="0" dirty="0">
                <a:solidFill>
                  <a:srgbClr val="000000"/>
                </a:solidFill>
                <a:effectLst/>
                <a:latin typeface="Courier New" panose="02070309020205020404" pitchFamily="49" charset="0"/>
              </a:rPr>
            </a:br>
            <a:br>
              <a:rPr lang="en-US" sz="2800" b="1" i="0" dirty="0">
                <a:solidFill>
                  <a:srgbClr val="000000"/>
                </a:solidFill>
                <a:effectLst/>
                <a:latin typeface="var(--jp-content-font-family)"/>
              </a:rPr>
            </a:br>
            <a:br>
              <a:rPr lang="en-US" sz="2800" b="0" i="0" dirty="0">
                <a:solidFill>
                  <a:srgbClr val="000000"/>
                </a:solidFill>
                <a:effectLst/>
                <a:latin typeface="-apple-system"/>
              </a:rPr>
            </a:br>
            <a:endParaRPr lang="en-IN" sz="2800" dirty="0"/>
          </a:p>
        </p:txBody>
      </p:sp>
      <p:pic>
        <p:nvPicPr>
          <p:cNvPr id="1028" name="Picture 4">
            <a:extLst>
              <a:ext uri="{FF2B5EF4-FFF2-40B4-BE49-F238E27FC236}">
                <a16:creationId xmlns:a16="http://schemas.microsoft.com/office/drawing/2014/main" id="{F02DF711-2EB2-19D1-83A2-AEAECF90B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013" y="1207294"/>
            <a:ext cx="6838950"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A13BF4E3-BD30-F2DD-ADAD-35650753F8FE}"/>
              </a:ext>
            </a:extLst>
          </p:cNvPr>
          <p:cNvSpPr>
            <a:spLocks noGrp="1"/>
          </p:cNvSpPr>
          <p:nvPr>
            <p:ph type="body" idx="1"/>
          </p:nvPr>
        </p:nvSpPr>
        <p:spPr/>
        <p:txBody>
          <a:bodyPr/>
          <a:lstStyle/>
          <a:p>
            <a:r>
              <a:rPr lang="en-US" sz="1400" b="0" dirty="0">
                <a:solidFill>
                  <a:srgbClr val="000000"/>
                </a:solidFill>
                <a:effectLst/>
                <a:latin typeface="Courier New" panose="02070309020205020404" pitchFamily="49" charset="0"/>
              </a:rPr>
              <a:t>In the graph the rating</a:t>
            </a:r>
          </a:p>
          <a:p>
            <a:r>
              <a:rPr lang="en-US" sz="1400" b="0" dirty="0">
                <a:solidFill>
                  <a:srgbClr val="000000"/>
                </a:solidFill>
                <a:effectLst/>
                <a:latin typeface="Courier New" panose="02070309020205020404" pitchFamily="49" charset="0"/>
              </a:rPr>
              <a:t> is almost the</a:t>
            </a:r>
            <a:r>
              <a:rPr lang="en-US" sz="1400" dirty="0">
                <a:solidFill>
                  <a:srgbClr val="000000"/>
                </a:solidFill>
                <a:latin typeface="Courier New" panose="02070309020205020404" pitchFamily="49" charset="0"/>
              </a:rPr>
              <a:t> </a:t>
            </a:r>
            <a:r>
              <a:rPr lang="en-US" sz="1400" b="0" dirty="0">
                <a:solidFill>
                  <a:srgbClr val="000000"/>
                </a:solidFill>
                <a:effectLst/>
                <a:latin typeface="Courier New" panose="02070309020205020404" pitchFamily="49" charset="0"/>
              </a:rPr>
              <a:t>same path</a:t>
            </a:r>
          </a:p>
          <a:p>
            <a:r>
              <a:rPr lang="en-US" sz="1400" b="0" dirty="0">
                <a:solidFill>
                  <a:srgbClr val="000000"/>
                </a:solidFill>
                <a:effectLst/>
                <a:latin typeface="Courier New" panose="02070309020205020404" pitchFamily="49" charset="0"/>
              </a:rPr>
              <a:t> game s and family has the 5 </a:t>
            </a:r>
          </a:p>
          <a:p>
            <a:r>
              <a:rPr lang="en-US" sz="1400" b="0" dirty="0">
                <a:solidFill>
                  <a:srgbClr val="000000"/>
                </a:solidFill>
                <a:effectLst/>
                <a:latin typeface="Courier New" panose="02070309020205020404" pitchFamily="49" charset="0"/>
              </a:rPr>
              <a:t>star rating </a:t>
            </a:r>
            <a:r>
              <a:rPr lang="en-US" sz="1400" dirty="0">
                <a:solidFill>
                  <a:srgbClr val="000000"/>
                </a:solidFill>
                <a:latin typeface="Courier New" panose="02070309020205020404" pitchFamily="49" charset="0"/>
              </a:rPr>
              <a:t>t</a:t>
            </a:r>
            <a:r>
              <a:rPr lang="en-US" sz="1400" b="0" dirty="0">
                <a:solidFill>
                  <a:srgbClr val="000000"/>
                </a:solidFill>
                <a:effectLst/>
                <a:latin typeface="Courier New" panose="02070309020205020404" pitchFamily="49" charset="0"/>
              </a:rPr>
              <a:t>he  compared to </a:t>
            </a:r>
          </a:p>
          <a:p>
            <a:r>
              <a:rPr lang="en-US" sz="1400" b="0" dirty="0">
                <a:solidFill>
                  <a:srgbClr val="000000"/>
                </a:solidFill>
                <a:effectLst/>
                <a:latin typeface="Courier New" panose="02070309020205020404" pitchFamily="49" charset="0"/>
              </a:rPr>
              <a:t>other categories</a:t>
            </a:r>
          </a:p>
          <a:p>
            <a:br>
              <a:rPr lang="en-US" sz="1400" b="0" dirty="0">
                <a:solidFill>
                  <a:srgbClr val="000000"/>
                </a:solidFill>
                <a:effectLst/>
                <a:latin typeface="Courier New" panose="02070309020205020404" pitchFamily="49" charset="0"/>
              </a:rPr>
            </a:br>
            <a:endParaRPr lang="en-US" sz="1400" b="0" dirty="0">
              <a:solidFill>
                <a:srgbClr val="000000"/>
              </a:solidFill>
              <a:effectLst/>
              <a:latin typeface="Courier New" panose="02070309020205020404" pitchFamily="49" charset="0"/>
            </a:endParaRPr>
          </a:p>
          <a:p>
            <a:endParaRPr lang="en-US" sz="1400" dirty="0">
              <a:solidFill>
                <a:srgbClr val="000000"/>
              </a:solidFill>
              <a:latin typeface="Courier New" panose="02070309020205020404" pitchFamily="49" charset="0"/>
            </a:endParaRPr>
          </a:p>
          <a:p>
            <a:r>
              <a:rPr lang="en-US" sz="1400" b="0" dirty="0">
                <a:solidFill>
                  <a:srgbClr val="000000"/>
                </a:solidFill>
                <a:effectLst/>
                <a:latin typeface="Courier New" panose="02070309020205020404" pitchFamily="49" charset="0"/>
              </a:rPr>
              <a:t>other category can make </a:t>
            </a:r>
          </a:p>
          <a:p>
            <a:r>
              <a:rPr lang="en-US" sz="1400" b="0" dirty="0">
                <a:solidFill>
                  <a:srgbClr val="000000"/>
                </a:solidFill>
                <a:effectLst/>
                <a:latin typeface="Courier New" panose="02070309020205020404" pitchFamily="49" charset="0"/>
              </a:rPr>
              <a:t>the app  with low rating</a:t>
            </a:r>
          </a:p>
          <a:p>
            <a:pPr marL="152396" indent="0">
              <a:buNone/>
            </a:pPr>
            <a:endParaRPr lang="en-US"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89530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D911-0EED-F874-E75F-40D8FE55B747}"/>
              </a:ext>
            </a:extLst>
          </p:cNvPr>
          <p:cNvSpPr>
            <a:spLocks noGrp="1"/>
          </p:cNvSpPr>
          <p:nvPr>
            <p:ph type="title"/>
          </p:nvPr>
        </p:nvSpPr>
        <p:spPr>
          <a:xfrm>
            <a:off x="291613" y="159415"/>
            <a:ext cx="11360800" cy="763600"/>
          </a:xfrm>
        </p:spPr>
        <p:txBody>
          <a:bodyPr/>
          <a:lstStyle/>
          <a:p>
            <a:r>
              <a:rPr lang="en-US" sz="2667" dirty="0"/>
              <a:t>Let’s explore content rating!</a:t>
            </a:r>
            <a:endParaRPr lang="en-IN" sz="2667" dirty="0"/>
          </a:p>
        </p:txBody>
      </p:sp>
      <p:sp>
        <p:nvSpPr>
          <p:cNvPr id="3" name="Text Placeholder 5">
            <a:extLst>
              <a:ext uri="{FF2B5EF4-FFF2-40B4-BE49-F238E27FC236}">
                <a16:creationId xmlns:a16="http://schemas.microsoft.com/office/drawing/2014/main" id="{3397C018-ADB3-49EC-5382-3AF73BEC344A}"/>
              </a:ext>
            </a:extLst>
          </p:cNvPr>
          <p:cNvSpPr>
            <a:spLocks noGrp="1"/>
          </p:cNvSpPr>
          <p:nvPr>
            <p:ph type="body" idx="1"/>
          </p:nvPr>
        </p:nvSpPr>
        <p:spPr>
          <a:xfrm>
            <a:off x="220282" y="904069"/>
            <a:ext cx="5144041" cy="4628440"/>
          </a:xfrm>
        </p:spPr>
        <p:txBody>
          <a:bodyPr/>
          <a:lstStyle/>
          <a:p>
            <a:r>
              <a:rPr lang="en-US" sz="2000" b="1" dirty="0">
                <a:solidFill>
                  <a:srgbClr val="000000"/>
                </a:solidFill>
                <a:effectLst/>
                <a:latin typeface="Courier New" panose="02070309020205020404" pitchFamily="49" charset="0"/>
              </a:rPr>
              <a:t>**Candy Crush Saga**</a:t>
            </a:r>
            <a:r>
              <a:rPr lang="en-US" sz="2000" b="0" dirty="0">
                <a:solidFill>
                  <a:srgbClr val="000000"/>
                </a:solidFill>
                <a:effectLst/>
                <a:latin typeface="Courier New" panose="02070309020205020404" pitchFamily="49" charset="0"/>
              </a:rPr>
              <a:t>  is the most negatively reviewed app on </a:t>
            </a:r>
          </a:p>
          <a:p>
            <a:r>
              <a:rPr lang="en-US" sz="2000" b="0" dirty="0">
                <a:solidFill>
                  <a:srgbClr val="000000"/>
                </a:solidFill>
                <a:effectLst/>
                <a:latin typeface="Courier New" panose="02070309020205020404" pitchFamily="49" charset="0"/>
              </a:rPr>
              <a:t>Play store followed by </a:t>
            </a:r>
            <a:r>
              <a:rPr lang="en-US" sz="2000" b="1" dirty="0">
                <a:solidFill>
                  <a:srgbClr val="000000"/>
                </a:solidFill>
                <a:effectLst/>
                <a:latin typeface="Courier New" panose="02070309020205020404" pitchFamily="49" charset="0"/>
              </a:rPr>
              <a:t>**8 Ball Pool**</a:t>
            </a:r>
            <a:r>
              <a:rPr lang="en-US" sz="2000" b="0" dirty="0">
                <a:solidFill>
                  <a:srgbClr val="000000"/>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**Angry Birds Classic**</a:t>
            </a:r>
            <a:r>
              <a:rPr lang="en-US" sz="2000" b="0" dirty="0">
                <a:solidFill>
                  <a:srgbClr val="000000"/>
                </a:solidFill>
                <a:effectLst/>
                <a:latin typeface="Courier New" panose="02070309020205020404" pitchFamily="49" charset="0"/>
              </a:rPr>
              <a:t> and others...</a:t>
            </a:r>
          </a:p>
          <a:p>
            <a:pPr>
              <a:buClrTx/>
            </a:pPr>
            <a:endParaRPr lang="en-US" sz="2133" dirty="0"/>
          </a:p>
        </p:txBody>
      </p:sp>
      <p:pic>
        <p:nvPicPr>
          <p:cNvPr id="5" name="Picture 4">
            <a:extLst>
              <a:ext uri="{FF2B5EF4-FFF2-40B4-BE49-F238E27FC236}">
                <a16:creationId xmlns:a16="http://schemas.microsoft.com/office/drawing/2014/main" id="{6442E1BD-4B38-4B9C-909D-37414CBD3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257" y="4420915"/>
            <a:ext cx="2480091" cy="21456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3F73AC2-E0BB-363D-637C-39603ACA9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2256" y="1233488"/>
            <a:ext cx="8009744"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77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39C8-90A0-4C97-F158-0FC10A206A84}"/>
              </a:ext>
            </a:extLst>
          </p:cNvPr>
          <p:cNvSpPr>
            <a:spLocks noGrp="1"/>
          </p:cNvSpPr>
          <p:nvPr>
            <p:ph type="title"/>
          </p:nvPr>
        </p:nvSpPr>
        <p:spPr/>
        <p:txBody>
          <a:bodyPr/>
          <a:lstStyle/>
          <a:p>
            <a:r>
              <a:rPr lang="en-US" sz="1800" b="1" dirty="0">
                <a:solidFill>
                  <a:schemeClr val="tx1">
                    <a:lumMod val="95000"/>
                    <a:lumOff val="5000"/>
                  </a:schemeClr>
                </a:solidFill>
                <a:effectLst/>
                <a:latin typeface="Courier New" panose="02070309020205020404" pitchFamily="49" charset="0"/>
              </a:rPr>
              <a:t>7 TOP 10 Apps** with the most number of **Positive Reviews** *italicized text</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51F5DB29-E513-1AC6-7AA8-76FC153DC217}"/>
              </a:ext>
            </a:extLst>
          </p:cNvPr>
          <p:cNvSpPr>
            <a:spLocks noGrp="1"/>
          </p:cNvSpPr>
          <p:nvPr>
            <p:ph type="body" idx="1"/>
          </p:nvPr>
        </p:nvSpPr>
        <p:spPr>
          <a:xfrm>
            <a:off x="4257040" y="1536633"/>
            <a:ext cx="7519360" cy="4555200"/>
          </a:xfrm>
        </p:spPr>
        <p:txBody>
          <a:bodyPr/>
          <a:lstStyle/>
          <a:p>
            <a:endParaRPr lang="en-IN" dirty="0"/>
          </a:p>
        </p:txBody>
      </p:sp>
      <p:pic>
        <p:nvPicPr>
          <p:cNvPr id="1026" name="Picture 2">
            <a:extLst>
              <a:ext uri="{FF2B5EF4-FFF2-40B4-BE49-F238E27FC236}">
                <a16:creationId xmlns:a16="http://schemas.microsoft.com/office/drawing/2014/main" id="{DF0C1343-7FD3-5476-6925-45AFA3F61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161" y="1625600"/>
            <a:ext cx="8371839" cy="4178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9AD99A-5C8E-3D06-6D54-9B4744C2221D}"/>
              </a:ext>
            </a:extLst>
          </p:cNvPr>
          <p:cNvSpPr txBox="1"/>
          <p:nvPr/>
        </p:nvSpPr>
        <p:spPr>
          <a:xfrm>
            <a:off x="0" y="2828836"/>
            <a:ext cx="3972560" cy="1754326"/>
          </a:xfrm>
          <a:prstGeom prst="rect">
            <a:avLst/>
          </a:prstGeom>
          <a:noFill/>
        </p:spPr>
        <p:txBody>
          <a:bodyPr wrap="square">
            <a:spAutoFit/>
          </a:bodyPr>
          <a:lstStyle/>
          <a:p>
            <a:r>
              <a:rPr lang="en-US" b="1" dirty="0">
                <a:solidFill>
                  <a:srgbClr val="000000"/>
                </a:solidFill>
                <a:effectLst/>
                <a:latin typeface="Courier New" panose="02070309020205020404" pitchFamily="49" charset="0"/>
              </a:rPr>
              <a:t>Duolingo: Learn Languages Free**</a:t>
            </a:r>
            <a:r>
              <a:rPr lang="en-US" b="0" dirty="0">
                <a:solidFill>
                  <a:srgbClr val="000000"/>
                </a:solidFill>
                <a:effectLst/>
                <a:latin typeface="Courier New" panose="02070309020205020404" pitchFamily="49" charset="0"/>
              </a:rPr>
              <a:t>   is the </a:t>
            </a:r>
            <a:r>
              <a:rPr lang="en-US" b="1" dirty="0">
                <a:solidFill>
                  <a:srgbClr val="000000"/>
                </a:solidFill>
                <a:effectLst/>
                <a:latin typeface="Courier New" panose="02070309020205020404" pitchFamily="49" charset="0"/>
              </a:rPr>
              <a:t>**Most Positive Reviewed**</a:t>
            </a:r>
            <a:r>
              <a:rPr lang="en-US" b="0" dirty="0">
                <a:solidFill>
                  <a:srgbClr val="000000"/>
                </a:solidFill>
                <a:effectLst/>
                <a:latin typeface="Courier New" panose="02070309020205020404" pitchFamily="49" charset="0"/>
              </a:rPr>
              <a:t> app in </a:t>
            </a:r>
            <a:r>
              <a:rPr lang="en-US" b="0" dirty="0" err="1">
                <a:solidFill>
                  <a:srgbClr val="000000"/>
                </a:solidFill>
                <a:effectLst/>
                <a:latin typeface="Courier New" panose="02070309020205020404" pitchFamily="49" charset="0"/>
              </a:rPr>
              <a:t>playstore</a:t>
            </a:r>
            <a:r>
              <a:rPr lang="en-US" b="0" dirty="0">
                <a:solidFill>
                  <a:srgbClr val="000000"/>
                </a:solidFill>
                <a:effectLst/>
                <a:latin typeface="Courier New" panose="02070309020205020404" pitchFamily="49" charset="0"/>
              </a:rPr>
              <a:t> followed by </a:t>
            </a:r>
            <a:r>
              <a:rPr lang="en-US" b="1" dirty="0">
                <a:solidFill>
                  <a:srgbClr val="000000"/>
                </a:solidFill>
                <a:effectLst/>
                <a:latin typeface="Courier New" panose="02070309020205020404" pitchFamily="49" charset="0"/>
              </a:rPr>
              <a:t>**Helix Jump**</a:t>
            </a:r>
            <a:r>
              <a:rPr lang="en-US" b="0" dirty="0">
                <a:solidFill>
                  <a:srgbClr val="000000"/>
                </a:solidFill>
                <a:effectLst/>
                <a:latin typeface="Courier New" panose="02070309020205020404" pitchFamily="49" charset="0"/>
              </a:rPr>
              <a:t>, </a:t>
            </a:r>
            <a:r>
              <a:rPr lang="en-US" b="1" dirty="0">
                <a:solidFill>
                  <a:srgbClr val="000000"/>
                </a:solidFill>
                <a:effectLst/>
                <a:latin typeface="Courier New" panose="02070309020205020404" pitchFamily="49" charset="0"/>
              </a:rPr>
              <a:t>**</a:t>
            </a:r>
            <a:r>
              <a:rPr lang="en-US" b="1" dirty="0" err="1">
                <a:solidFill>
                  <a:srgbClr val="000000"/>
                </a:solidFill>
                <a:effectLst/>
                <a:latin typeface="Courier New" panose="02070309020205020404" pitchFamily="49" charset="0"/>
              </a:rPr>
              <a:t>Bowmasters</a:t>
            </a:r>
            <a:r>
              <a:rPr lang="en-US" b="1" dirty="0">
                <a:solidFill>
                  <a:srgbClr val="000000"/>
                </a:solidFill>
                <a:effectLst/>
                <a:latin typeface="Courier New" panose="02070309020205020404" pitchFamily="49" charset="0"/>
              </a:rPr>
              <a:t>**</a:t>
            </a:r>
            <a:r>
              <a:rPr lang="en-US" b="0" dirty="0">
                <a:solidFill>
                  <a:srgbClr val="000000"/>
                </a:solidFill>
                <a:effectLst/>
                <a:latin typeface="Courier New" panose="02070309020205020404" pitchFamily="49" charset="0"/>
              </a:rPr>
              <a:t> and others</a:t>
            </a:r>
          </a:p>
        </p:txBody>
      </p:sp>
    </p:spTree>
    <p:extLst>
      <p:ext uri="{BB962C8B-B14F-4D97-AF65-F5344CB8AC3E}">
        <p14:creationId xmlns:p14="http://schemas.microsoft.com/office/powerpoint/2010/main" val="264828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FC94-80B6-9E9A-81E1-471A50A79F29}"/>
              </a:ext>
            </a:extLst>
          </p:cNvPr>
          <p:cNvSpPr>
            <a:spLocks noGrp="1"/>
          </p:cNvSpPr>
          <p:nvPr>
            <p:ph type="title"/>
          </p:nvPr>
        </p:nvSpPr>
        <p:spPr>
          <a:xfrm>
            <a:off x="446595" y="138055"/>
            <a:ext cx="8935047" cy="763600"/>
          </a:xfrm>
        </p:spPr>
        <p:txBody>
          <a:bodyPr/>
          <a:lstStyle/>
          <a:p>
            <a:pPr algn="l"/>
            <a:r>
              <a:rPr lang="en-US" sz="2800" b="1" i="0" dirty="0">
                <a:solidFill>
                  <a:srgbClr val="000000"/>
                </a:solidFill>
                <a:effectLst/>
                <a:latin typeface="var(--jp-content-font-family)"/>
              </a:rPr>
              <a:t> Relationship between app category and app price Section</a:t>
            </a:r>
            <a:endParaRPr lang="en-IN" sz="2800" dirty="0"/>
          </a:p>
        </p:txBody>
      </p:sp>
      <p:sp>
        <p:nvSpPr>
          <p:cNvPr id="3" name="Text Placeholder 5">
            <a:extLst>
              <a:ext uri="{FF2B5EF4-FFF2-40B4-BE49-F238E27FC236}">
                <a16:creationId xmlns:a16="http://schemas.microsoft.com/office/drawing/2014/main" id="{99F40FBC-E239-2396-0A7C-E8AA4419A5BE}"/>
              </a:ext>
            </a:extLst>
          </p:cNvPr>
          <p:cNvSpPr>
            <a:spLocks noGrp="1"/>
          </p:cNvSpPr>
          <p:nvPr>
            <p:ph type="body" idx="1"/>
          </p:nvPr>
        </p:nvSpPr>
        <p:spPr>
          <a:xfrm>
            <a:off x="238386" y="1421605"/>
            <a:ext cx="4028553" cy="4250533"/>
          </a:xfrm>
        </p:spPr>
        <p:txBody>
          <a:bodyPr/>
          <a:lstStyle/>
          <a:p>
            <a:pPr algn="l"/>
            <a:r>
              <a:rPr lang="en-US" sz="1600" b="0" i="0" dirty="0">
                <a:effectLst/>
                <a:latin typeface="-apple-system"/>
              </a:rPr>
              <a:t>Many factors to be consider when selecting the right pricing strategy for your mobile app. It is important to re-evaluate the app price before entering the </a:t>
            </a:r>
            <a:r>
              <a:rPr lang="en-US" sz="1600" b="0" i="0" dirty="0" err="1">
                <a:effectLst/>
                <a:latin typeface="-apple-system"/>
              </a:rPr>
              <a:t>market.Is</a:t>
            </a:r>
            <a:r>
              <a:rPr lang="en-US" sz="1600" b="0" i="0" dirty="0">
                <a:effectLst/>
                <a:latin typeface="-apple-system"/>
              </a:rPr>
              <a:t> it worth the </a:t>
            </a:r>
            <a:r>
              <a:rPr lang="en-US" sz="1600" b="0" i="0" dirty="0" err="1">
                <a:effectLst/>
                <a:latin typeface="-apple-system"/>
              </a:rPr>
              <a:t>pice</a:t>
            </a:r>
            <a:r>
              <a:rPr lang="en-US" sz="1600" b="0" i="0" dirty="0">
                <a:effectLst/>
                <a:latin typeface="-apple-system"/>
              </a:rPr>
              <a:t> or not?.</a:t>
            </a:r>
          </a:p>
          <a:p>
            <a:pPr algn="l"/>
            <a:r>
              <a:rPr lang="en-US" sz="1600" b="0" i="0" dirty="0">
                <a:effectLst/>
                <a:latin typeface="-apple-system"/>
              </a:rPr>
              <a:t>Here we can see that Different categories apps demand different price ranges. Some apps that are simple and easy are free, where as apps in category family lifestyle finance and medical are high in price.</a:t>
            </a:r>
          </a:p>
          <a:p>
            <a:pPr marL="152396" indent="0">
              <a:buClrTx/>
              <a:buNone/>
            </a:pPr>
            <a:endParaRPr lang="en-US" sz="2133" b="1" dirty="0">
              <a:solidFill>
                <a:schemeClr val="accent2"/>
              </a:solidFill>
            </a:endParaRPr>
          </a:p>
        </p:txBody>
      </p:sp>
      <p:pic>
        <p:nvPicPr>
          <p:cNvPr id="5122" name="Picture 2">
            <a:extLst>
              <a:ext uri="{FF2B5EF4-FFF2-40B4-BE49-F238E27FC236}">
                <a16:creationId xmlns:a16="http://schemas.microsoft.com/office/drawing/2014/main" id="{B4A34F80-C456-94A7-3AFD-92B7A0FC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939" y="1235868"/>
            <a:ext cx="7858125"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049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621C-1BA7-F50D-6E7B-A8CEE7E292C4}"/>
              </a:ext>
            </a:extLst>
          </p:cNvPr>
          <p:cNvSpPr>
            <a:spLocks noGrp="1"/>
          </p:cNvSpPr>
          <p:nvPr>
            <p:ph type="title"/>
          </p:nvPr>
        </p:nvSpPr>
        <p:spPr>
          <a:xfrm>
            <a:off x="312279" y="121733"/>
            <a:ext cx="10309227" cy="763600"/>
          </a:xfrm>
        </p:spPr>
        <p:txBody>
          <a:bodyPr/>
          <a:lstStyle/>
          <a:p>
            <a:r>
              <a:rPr lang="en-US" sz="2400" b="1" dirty="0">
                <a:solidFill>
                  <a:schemeClr val="tx1">
                    <a:lumMod val="95000"/>
                    <a:lumOff val="5000"/>
                  </a:schemeClr>
                </a:solidFill>
                <a:effectLst/>
                <a:latin typeface="Courier New" panose="02070309020205020404" pitchFamily="49" charset="0"/>
              </a:rPr>
              <a:t>9.Comparing content rating and app rating with the type</a:t>
            </a:r>
            <a:br>
              <a:rPr lang="en-US" sz="2400" b="1" dirty="0">
                <a:solidFill>
                  <a:schemeClr val="tx1">
                    <a:lumMod val="95000"/>
                    <a:lumOff val="5000"/>
                  </a:schemeClr>
                </a:solidFill>
                <a:effectLst/>
                <a:latin typeface="Courier New" panose="02070309020205020404" pitchFamily="49" charset="0"/>
              </a:rPr>
            </a:br>
            <a:br>
              <a:rPr lang="en-US" sz="1100" b="0" dirty="0">
                <a:solidFill>
                  <a:srgbClr val="000000"/>
                </a:solidFill>
                <a:effectLst/>
                <a:latin typeface="Courier New" panose="02070309020205020404" pitchFamily="49" charset="0"/>
              </a:rPr>
            </a:br>
            <a:br>
              <a:rPr lang="en-US" sz="1100" b="0" dirty="0">
                <a:solidFill>
                  <a:srgbClr val="000000"/>
                </a:solidFill>
                <a:effectLst/>
                <a:latin typeface="Courier New" panose="02070309020205020404" pitchFamily="49" charset="0"/>
              </a:rPr>
            </a:br>
            <a:endParaRPr lang="en-IN" sz="2667" dirty="0"/>
          </a:p>
        </p:txBody>
      </p:sp>
      <p:sp>
        <p:nvSpPr>
          <p:cNvPr id="6" name="Text Placeholder 5">
            <a:extLst>
              <a:ext uri="{FF2B5EF4-FFF2-40B4-BE49-F238E27FC236}">
                <a16:creationId xmlns:a16="http://schemas.microsoft.com/office/drawing/2014/main" id="{9CE36A5A-DDA5-1B03-04E8-B7FC1AA77320}"/>
              </a:ext>
            </a:extLst>
          </p:cNvPr>
          <p:cNvSpPr txBox="1">
            <a:spLocks/>
          </p:cNvSpPr>
          <p:nvPr/>
        </p:nvSpPr>
        <p:spPr>
          <a:xfrm>
            <a:off x="312278" y="4442849"/>
            <a:ext cx="11104807" cy="204577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52396" indent="0">
              <a:spcBef>
                <a:spcPts val="67"/>
              </a:spcBef>
              <a:buClrTx/>
              <a:buNone/>
            </a:pPr>
            <a:endParaRPr lang="en-US" sz="2133" dirty="0">
              <a:solidFill>
                <a:schemeClr val="accent2"/>
              </a:solidFill>
            </a:endParaRPr>
          </a:p>
        </p:txBody>
      </p:sp>
      <p:pic>
        <p:nvPicPr>
          <p:cNvPr id="2050" name="Picture 2">
            <a:extLst>
              <a:ext uri="{FF2B5EF4-FFF2-40B4-BE49-F238E27FC236}">
                <a16:creationId xmlns:a16="http://schemas.microsoft.com/office/drawing/2014/main" id="{CBA2E569-35BE-F37B-7FEC-06A72EC53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206" y="1184223"/>
            <a:ext cx="7934793" cy="43771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A94C60-A496-F587-78C7-3CA4ECDA3C37}"/>
              </a:ext>
            </a:extLst>
          </p:cNvPr>
          <p:cNvSpPr txBox="1"/>
          <p:nvPr/>
        </p:nvSpPr>
        <p:spPr>
          <a:xfrm>
            <a:off x="1" y="2409590"/>
            <a:ext cx="4422098" cy="2862322"/>
          </a:xfrm>
          <a:prstGeom prst="rect">
            <a:avLst/>
          </a:prstGeom>
          <a:noFill/>
        </p:spPr>
        <p:txBody>
          <a:bodyPr wrap="square">
            <a:spAutoFit/>
          </a:bodyPr>
          <a:lstStyle/>
          <a:p>
            <a:r>
              <a:rPr lang="en-US" b="0" dirty="0">
                <a:solidFill>
                  <a:srgbClr val="000000"/>
                </a:solidFill>
                <a:effectLst/>
                <a:latin typeface="Courier New" panose="02070309020205020404" pitchFamily="49" charset="0"/>
              </a:rPr>
              <a:t>here by the graph we have seen that CONTENT RATING WITH 'EVERYONE','TEEN','EVERYONE 10+'AND'MATURE 17+' has the same overall same rating with free and paid </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As we compared with the other 'adult only 18+' and 'unrated' has no paid apps</a:t>
            </a:r>
          </a:p>
        </p:txBody>
      </p:sp>
    </p:spTree>
    <p:extLst>
      <p:ext uri="{BB962C8B-B14F-4D97-AF65-F5344CB8AC3E}">
        <p14:creationId xmlns:p14="http://schemas.microsoft.com/office/powerpoint/2010/main" val="244996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9129-CEDA-6921-4767-FBEBBAA30DBD}"/>
              </a:ext>
            </a:extLst>
          </p:cNvPr>
          <p:cNvSpPr>
            <a:spLocks noGrp="1"/>
          </p:cNvSpPr>
          <p:nvPr>
            <p:ph type="title"/>
          </p:nvPr>
        </p:nvSpPr>
        <p:spPr>
          <a:xfrm>
            <a:off x="415600" y="0"/>
            <a:ext cx="11360800" cy="763600"/>
          </a:xfrm>
        </p:spPr>
        <p:txBody>
          <a:bodyPr/>
          <a:lstStyle/>
          <a:p>
            <a:r>
              <a:rPr lang="en-US" sz="2667" dirty="0"/>
              <a:t>Content:</a:t>
            </a:r>
            <a:endParaRPr lang="en-IN" sz="2667" dirty="0"/>
          </a:p>
        </p:txBody>
      </p:sp>
      <p:sp>
        <p:nvSpPr>
          <p:cNvPr id="4" name="Text Placeholder 5">
            <a:extLst>
              <a:ext uri="{FF2B5EF4-FFF2-40B4-BE49-F238E27FC236}">
                <a16:creationId xmlns:a16="http://schemas.microsoft.com/office/drawing/2014/main" id="{52E5EB18-61C6-F15E-293A-F568334958CE}"/>
              </a:ext>
            </a:extLst>
          </p:cNvPr>
          <p:cNvSpPr txBox="1">
            <a:spLocks/>
          </p:cNvSpPr>
          <p:nvPr/>
        </p:nvSpPr>
        <p:spPr>
          <a:xfrm>
            <a:off x="219288" y="553205"/>
            <a:ext cx="11151659" cy="55036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Tx/>
            </a:pPr>
            <a:r>
              <a:rPr lang="en-US" sz="2133" dirty="0">
                <a:solidFill>
                  <a:srgbClr val="212121"/>
                </a:solidFill>
                <a:latin typeface="+mj-lt"/>
              </a:rPr>
              <a:t>Problem Statement</a:t>
            </a:r>
          </a:p>
          <a:p>
            <a:pPr>
              <a:buClrTx/>
            </a:pPr>
            <a:r>
              <a:rPr lang="en-US" sz="2133" dirty="0">
                <a:solidFill>
                  <a:srgbClr val="212121"/>
                </a:solidFill>
                <a:latin typeface="+mj-lt"/>
              </a:rPr>
              <a:t>Why Google Play Store and it’s data?</a:t>
            </a:r>
          </a:p>
          <a:p>
            <a:pPr>
              <a:buClrTx/>
            </a:pPr>
            <a:r>
              <a:rPr lang="en-US" sz="2133" dirty="0">
                <a:solidFill>
                  <a:srgbClr val="212121"/>
                </a:solidFill>
                <a:latin typeface="+mj-lt"/>
              </a:rPr>
              <a:t>EDA and process involved</a:t>
            </a:r>
          </a:p>
          <a:p>
            <a:pPr>
              <a:buClrTx/>
            </a:pPr>
            <a:r>
              <a:rPr lang="en-US" sz="2133" dirty="0">
                <a:solidFill>
                  <a:srgbClr val="212121"/>
                </a:solidFill>
                <a:latin typeface="+mj-lt"/>
              </a:rPr>
              <a:t>Data Understanding</a:t>
            </a:r>
          </a:p>
          <a:p>
            <a:pPr>
              <a:buClrTx/>
            </a:pPr>
            <a:r>
              <a:rPr lang="en-US" sz="2133" dirty="0">
                <a:solidFill>
                  <a:srgbClr val="212121"/>
                </a:solidFill>
                <a:latin typeface="+mj-lt"/>
              </a:rPr>
              <a:t>Data Cleaning and Manipulations</a:t>
            </a:r>
          </a:p>
          <a:p>
            <a:pPr>
              <a:buClrTx/>
            </a:pPr>
            <a:r>
              <a:rPr lang="en-US" sz="2133" dirty="0">
                <a:solidFill>
                  <a:srgbClr val="212121"/>
                </a:solidFill>
                <a:latin typeface="+mj-lt"/>
              </a:rPr>
              <a:t>Correlation Heatmaps</a:t>
            </a:r>
          </a:p>
          <a:p>
            <a:pPr>
              <a:buClrTx/>
            </a:pPr>
            <a:r>
              <a:rPr lang="en-US" sz="2133" dirty="0">
                <a:solidFill>
                  <a:srgbClr val="212121"/>
                </a:solidFill>
                <a:latin typeface="+mj-lt"/>
              </a:rPr>
              <a:t>Exploratory Data Analysis(EDA):</a:t>
            </a:r>
          </a:p>
          <a:p>
            <a:pPr lvl="1">
              <a:spcBef>
                <a:spcPts val="0"/>
              </a:spcBef>
              <a:buClrTx/>
            </a:pPr>
            <a:r>
              <a:rPr lang="en-US" sz="1867" dirty="0">
                <a:solidFill>
                  <a:srgbClr val="212121"/>
                </a:solidFill>
                <a:latin typeface="+mj-lt"/>
              </a:rPr>
              <a:t>Bivariate Analysis</a:t>
            </a:r>
          </a:p>
          <a:p>
            <a:pPr lvl="1">
              <a:spcBef>
                <a:spcPts val="0"/>
              </a:spcBef>
              <a:buClrTx/>
            </a:pPr>
            <a:r>
              <a:rPr lang="en-US" sz="1867" dirty="0">
                <a:solidFill>
                  <a:srgbClr val="212121"/>
                </a:solidFill>
                <a:latin typeface="+mj-lt"/>
              </a:rPr>
              <a:t>App Categories</a:t>
            </a:r>
          </a:p>
          <a:p>
            <a:pPr lvl="1">
              <a:spcBef>
                <a:spcPts val="0"/>
              </a:spcBef>
              <a:buClrTx/>
            </a:pPr>
            <a:r>
              <a:rPr lang="en-US" sz="1867" dirty="0">
                <a:solidFill>
                  <a:srgbClr val="212121"/>
                </a:solidFill>
                <a:latin typeface="+mj-lt"/>
              </a:rPr>
              <a:t>App Price</a:t>
            </a:r>
          </a:p>
          <a:p>
            <a:pPr lvl="1">
              <a:spcBef>
                <a:spcPts val="0"/>
              </a:spcBef>
              <a:buClrTx/>
            </a:pPr>
            <a:r>
              <a:rPr lang="en-US" sz="1867" dirty="0">
                <a:solidFill>
                  <a:srgbClr val="212121"/>
                </a:solidFill>
                <a:latin typeface="+mj-lt"/>
              </a:rPr>
              <a:t>App Ratings</a:t>
            </a:r>
          </a:p>
          <a:p>
            <a:pPr lvl="1">
              <a:spcBef>
                <a:spcPts val="0"/>
              </a:spcBef>
              <a:buClrTx/>
            </a:pPr>
            <a:r>
              <a:rPr lang="en-US" sz="1867" dirty="0">
                <a:solidFill>
                  <a:srgbClr val="212121"/>
                </a:solidFill>
                <a:latin typeface="+mj-lt"/>
              </a:rPr>
              <a:t>App Installs</a:t>
            </a:r>
          </a:p>
          <a:p>
            <a:pPr lvl="1">
              <a:spcBef>
                <a:spcPts val="0"/>
              </a:spcBef>
              <a:buClrTx/>
            </a:pPr>
            <a:r>
              <a:rPr lang="en-US" sz="1867" dirty="0">
                <a:solidFill>
                  <a:srgbClr val="212121"/>
                </a:solidFill>
                <a:latin typeface="+mj-lt"/>
              </a:rPr>
              <a:t>App Revenue</a:t>
            </a:r>
          </a:p>
          <a:p>
            <a:pPr lvl="1">
              <a:spcBef>
                <a:spcPts val="0"/>
              </a:spcBef>
              <a:buClrTx/>
            </a:pPr>
            <a:r>
              <a:rPr lang="en-US" sz="1867" dirty="0">
                <a:solidFill>
                  <a:srgbClr val="212121"/>
                </a:solidFill>
                <a:latin typeface="+mj-lt"/>
              </a:rPr>
              <a:t>Sentiments</a:t>
            </a:r>
          </a:p>
          <a:p>
            <a:pPr>
              <a:buClrTx/>
            </a:pPr>
            <a:r>
              <a:rPr lang="en-US" sz="2133" dirty="0">
                <a:solidFill>
                  <a:srgbClr val="212121"/>
                </a:solidFill>
                <a:latin typeface="+mj-lt"/>
              </a:rPr>
              <a:t>Challenges faced during data exploration</a:t>
            </a:r>
          </a:p>
          <a:p>
            <a:pPr>
              <a:buClrTx/>
            </a:pPr>
            <a:r>
              <a:rPr lang="en-US" sz="2133" dirty="0">
                <a:solidFill>
                  <a:srgbClr val="212121"/>
                </a:solidFill>
                <a:latin typeface="+mj-lt"/>
              </a:rPr>
              <a:t>Conclusions of our analysis</a:t>
            </a:r>
          </a:p>
          <a:p>
            <a:pPr>
              <a:buClrTx/>
            </a:pPr>
            <a:r>
              <a:rPr lang="en-US" sz="2133" dirty="0">
                <a:solidFill>
                  <a:srgbClr val="212121"/>
                </a:solidFill>
                <a:latin typeface="+mj-lt"/>
              </a:rPr>
              <a:t>Predictions </a:t>
            </a:r>
          </a:p>
          <a:p>
            <a:pPr lvl="1">
              <a:buClrTx/>
            </a:pPr>
            <a:endParaRPr lang="en-US" sz="1600" dirty="0">
              <a:solidFill>
                <a:srgbClr val="212121"/>
              </a:solidFill>
              <a:latin typeface="+mj-lt"/>
            </a:endParaRPr>
          </a:p>
          <a:p>
            <a:pPr>
              <a:buClrTx/>
            </a:pPr>
            <a:endParaRPr lang="en-US" sz="2133" dirty="0">
              <a:solidFill>
                <a:srgbClr val="212121"/>
              </a:solidFill>
              <a:latin typeface="+mj-lt"/>
            </a:endParaRPr>
          </a:p>
          <a:p>
            <a:pPr>
              <a:buClrTx/>
            </a:pPr>
            <a:endParaRPr lang="en-US" sz="2133" dirty="0">
              <a:solidFill>
                <a:srgbClr val="212121"/>
              </a:solidFill>
              <a:latin typeface="+mj-lt"/>
            </a:endParaRPr>
          </a:p>
        </p:txBody>
      </p:sp>
      <p:pic>
        <p:nvPicPr>
          <p:cNvPr id="3" name="Picture 2" descr="agenda">
            <a:extLst>
              <a:ext uri="{FF2B5EF4-FFF2-40B4-BE49-F238E27FC236}">
                <a16:creationId xmlns:a16="http://schemas.microsoft.com/office/drawing/2014/main" id="{5BF5E8CD-FB3A-C9E7-2528-DB35ACD0C9CD}"/>
              </a:ext>
            </a:extLst>
          </p:cNvPr>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345134" y="381801"/>
            <a:ext cx="5025813" cy="5895340"/>
          </a:xfrm>
          <a:prstGeom prst="rect">
            <a:avLst/>
          </a:prstGeom>
        </p:spPr>
      </p:pic>
    </p:spTree>
    <p:extLst>
      <p:ext uri="{BB962C8B-B14F-4D97-AF65-F5344CB8AC3E}">
        <p14:creationId xmlns:p14="http://schemas.microsoft.com/office/powerpoint/2010/main" val="100269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54AE-C063-DDC3-960C-9D11545B9D7A}"/>
              </a:ext>
            </a:extLst>
          </p:cNvPr>
          <p:cNvSpPr>
            <a:spLocks noGrp="1"/>
          </p:cNvSpPr>
          <p:nvPr>
            <p:ph type="title"/>
          </p:nvPr>
        </p:nvSpPr>
        <p:spPr>
          <a:xfrm>
            <a:off x="317039" y="45720"/>
            <a:ext cx="11874961" cy="1330381"/>
          </a:xfrm>
        </p:spPr>
        <p:txBody>
          <a:bodyPr>
            <a:normAutofit/>
          </a:bodyPr>
          <a:lstStyle/>
          <a:p>
            <a:r>
              <a:rPr lang="en-US" b="1" dirty="0">
                <a:solidFill>
                  <a:schemeClr val="tx1">
                    <a:lumMod val="95000"/>
                    <a:lumOff val="5000"/>
                  </a:schemeClr>
                </a:solidFill>
                <a:effectLst/>
                <a:latin typeface="Courier New" panose="02070309020205020404" pitchFamily="49" charset="0"/>
              </a:rPr>
              <a:t>10 visualizing the pair plot for better understanding</a:t>
            </a:r>
          </a:p>
        </p:txBody>
      </p:sp>
      <p:sp>
        <p:nvSpPr>
          <p:cNvPr id="4" name="Text Placeholder 3">
            <a:extLst>
              <a:ext uri="{FF2B5EF4-FFF2-40B4-BE49-F238E27FC236}">
                <a16:creationId xmlns:a16="http://schemas.microsoft.com/office/drawing/2014/main" id="{2439ACB2-54D2-8DFA-2EE5-180C4CB231DF}"/>
              </a:ext>
            </a:extLst>
          </p:cNvPr>
          <p:cNvSpPr>
            <a:spLocks noGrp="1"/>
          </p:cNvSpPr>
          <p:nvPr>
            <p:ph type="body" sz="half" idx="2"/>
          </p:nvPr>
        </p:nvSpPr>
        <p:spPr>
          <a:xfrm flipH="1">
            <a:off x="794069" y="5823268"/>
            <a:ext cx="45719" cy="45719"/>
          </a:xfrm>
        </p:spPr>
        <p:txBody>
          <a:bodyPr>
            <a:normAutofit fontScale="25000" lnSpcReduction="20000"/>
          </a:bodyPr>
          <a:lstStyle/>
          <a:p>
            <a:endParaRPr lang="en-IN" dirty="0"/>
          </a:p>
        </p:txBody>
      </p:sp>
      <p:pic>
        <p:nvPicPr>
          <p:cNvPr id="3074" name="Picture 2">
            <a:extLst>
              <a:ext uri="{FF2B5EF4-FFF2-40B4-BE49-F238E27FC236}">
                <a16:creationId xmlns:a16="http://schemas.microsoft.com/office/drawing/2014/main" id="{27DE932B-655A-EBAF-D1BB-9876DA6371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241" b="2241"/>
          <a:stretch>
            <a:fillRect/>
          </a:stretch>
        </p:blipFill>
        <p:spPr bwMode="auto">
          <a:xfrm>
            <a:off x="1499015" y="2057400"/>
            <a:ext cx="9533745" cy="4553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225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A75B-91C5-E856-05AF-60AB0356F9F8}"/>
              </a:ext>
            </a:extLst>
          </p:cNvPr>
          <p:cNvSpPr>
            <a:spLocks noGrp="1"/>
          </p:cNvSpPr>
          <p:nvPr>
            <p:ph type="title"/>
          </p:nvPr>
        </p:nvSpPr>
        <p:spPr>
          <a:xfrm>
            <a:off x="415600" y="128417"/>
            <a:ext cx="11360800" cy="763600"/>
          </a:xfrm>
        </p:spPr>
        <p:txBody>
          <a:bodyPr/>
          <a:lstStyle/>
          <a:p>
            <a:r>
              <a:rPr lang="en-US" sz="2667" dirty="0"/>
              <a:t>So let’s talk about the challenges that we faced:</a:t>
            </a:r>
            <a:endParaRPr lang="en-IN" sz="2667" dirty="0"/>
          </a:p>
        </p:txBody>
      </p:sp>
      <p:sp>
        <p:nvSpPr>
          <p:cNvPr id="5" name="Text Placeholder 5">
            <a:extLst>
              <a:ext uri="{FF2B5EF4-FFF2-40B4-BE49-F238E27FC236}">
                <a16:creationId xmlns:a16="http://schemas.microsoft.com/office/drawing/2014/main" id="{28200D1E-9AF2-22E2-C3C0-4C3DEBCD1BAC}"/>
              </a:ext>
            </a:extLst>
          </p:cNvPr>
          <p:cNvSpPr txBox="1">
            <a:spLocks/>
          </p:cNvSpPr>
          <p:nvPr/>
        </p:nvSpPr>
        <p:spPr>
          <a:xfrm>
            <a:off x="239952" y="773931"/>
            <a:ext cx="11151659" cy="595565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spcBef>
                <a:spcPts val="67"/>
              </a:spcBef>
              <a:buClrTx/>
            </a:pPr>
            <a:r>
              <a:rPr lang="en-US" sz="2133" dirty="0">
                <a:solidFill>
                  <a:srgbClr val="212121"/>
                </a:solidFill>
                <a:latin typeface="+mj-lt"/>
              </a:rPr>
              <a:t>One of the major challenge was to clean the datasets as a lot of scattered information was present especially in the 1</a:t>
            </a:r>
            <a:r>
              <a:rPr lang="en-US" sz="2133" baseline="30000" dirty="0">
                <a:solidFill>
                  <a:srgbClr val="212121"/>
                </a:solidFill>
                <a:latin typeface="+mj-lt"/>
              </a:rPr>
              <a:t>st</a:t>
            </a:r>
            <a:r>
              <a:rPr lang="en-US" sz="2133" dirty="0">
                <a:solidFill>
                  <a:srgbClr val="212121"/>
                </a:solidFill>
                <a:latin typeface="+mj-lt"/>
              </a:rPr>
              <a:t> data set.</a:t>
            </a:r>
          </a:p>
          <a:p>
            <a:pPr>
              <a:spcBef>
                <a:spcPts val="67"/>
              </a:spcBef>
              <a:buClrTx/>
            </a:pPr>
            <a:r>
              <a:rPr lang="en-US" sz="2133" dirty="0">
                <a:solidFill>
                  <a:srgbClr val="212121"/>
                </a:solidFill>
                <a:latin typeface="+mj-lt"/>
              </a:rPr>
              <a:t>Handling the error, duplicate and NaN values in the dataset.</a:t>
            </a:r>
          </a:p>
          <a:p>
            <a:pPr>
              <a:spcBef>
                <a:spcPts val="67"/>
              </a:spcBef>
              <a:buClrTx/>
            </a:pPr>
            <a:r>
              <a:rPr lang="en-US" sz="2133" dirty="0">
                <a:solidFill>
                  <a:srgbClr val="212121"/>
                </a:solidFill>
                <a:latin typeface="+mj-lt"/>
              </a:rPr>
              <a:t>To draw meaningful insights, we had to design multiple visualizations like scatterplot, jointplot etc. without compromising the results and trends</a:t>
            </a:r>
            <a:r>
              <a:rPr lang="en-US" sz="2133" dirty="0">
                <a:solidFill>
                  <a:schemeClr val="accent2"/>
                </a:solidFill>
                <a:latin typeface="+mj-lt"/>
              </a:rPr>
              <a:t>.</a:t>
            </a:r>
          </a:p>
          <a:p>
            <a:pPr marL="152396" indent="0">
              <a:spcBef>
                <a:spcPts val="67"/>
              </a:spcBef>
              <a:buClrTx/>
              <a:buNone/>
            </a:pPr>
            <a:endParaRPr lang="en-US" sz="2133" dirty="0">
              <a:solidFill>
                <a:srgbClr val="212121"/>
              </a:solidFill>
              <a:latin typeface="+mj-lt"/>
            </a:endParaRPr>
          </a:p>
          <a:p>
            <a:pPr marL="152396" indent="0">
              <a:spcBef>
                <a:spcPts val="67"/>
              </a:spcBef>
              <a:buClrTx/>
              <a:buNone/>
            </a:pPr>
            <a:r>
              <a:rPr lang="en-US" sz="2667" dirty="0">
                <a:solidFill>
                  <a:schemeClr val="tx1"/>
                </a:solidFill>
                <a:latin typeface="+mj-lt"/>
              </a:rPr>
              <a:t>To overcome above challenges, we followed:</a:t>
            </a:r>
          </a:p>
          <a:p>
            <a:pPr>
              <a:spcBef>
                <a:spcPts val="67"/>
              </a:spcBef>
              <a:buClrTx/>
            </a:pPr>
            <a:r>
              <a:rPr lang="en-US" sz="2133" dirty="0">
                <a:solidFill>
                  <a:srgbClr val="212121"/>
                </a:solidFill>
                <a:latin typeface="+mj-lt"/>
              </a:rPr>
              <a:t>AlmaBetter Class material</a:t>
            </a:r>
          </a:p>
          <a:p>
            <a:pPr>
              <a:spcBef>
                <a:spcPts val="67"/>
              </a:spcBef>
              <a:buClrTx/>
            </a:pPr>
            <a:r>
              <a:rPr lang="en-US" sz="2133" dirty="0">
                <a:solidFill>
                  <a:srgbClr val="212121"/>
                </a:solidFill>
                <a:latin typeface="+mj-lt"/>
              </a:rPr>
              <a:t>Pandas and Numpy libraries</a:t>
            </a:r>
          </a:p>
          <a:p>
            <a:pPr>
              <a:spcBef>
                <a:spcPts val="67"/>
              </a:spcBef>
              <a:buClrTx/>
            </a:pPr>
            <a:r>
              <a:rPr lang="en-US" sz="2133" dirty="0">
                <a:solidFill>
                  <a:srgbClr val="212121"/>
                </a:solidFill>
                <a:latin typeface="+mj-lt"/>
              </a:rPr>
              <a:t>Stack overflow</a:t>
            </a:r>
          </a:p>
          <a:p>
            <a:pPr>
              <a:spcBef>
                <a:spcPts val="67"/>
              </a:spcBef>
              <a:buClrTx/>
            </a:pPr>
            <a:r>
              <a:rPr lang="en-US" sz="2133" dirty="0">
                <a:solidFill>
                  <a:srgbClr val="212121"/>
                </a:solidFill>
                <a:latin typeface="+mj-lt"/>
              </a:rPr>
              <a:t>YouTube</a:t>
            </a:r>
          </a:p>
          <a:p>
            <a:pPr>
              <a:spcBef>
                <a:spcPts val="67"/>
              </a:spcBef>
              <a:buClrTx/>
            </a:pPr>
            <a:r>
              <a:rPr lang="en-US" sz="2133" dirty="0">
                <a:solidFill>
                  <a:srgbClr val="212121"/>
                </a:solidFill>
                <a:latin typeface="+mj-lt"/>
              </a:rPr>
              <a:t>GeeksforGeeks</a:t>
            </a:r>
          </a:p>
          <a:p>
            <a:pPr>
              <a:spcBef>
                <a:spcPts val="67"/>
              </a:spcBef>
              <a:buClrTx/>
            </a:pPr>
            <a:r>
              <a:rPr lang="en-US" sz="2133" dirty="0">
                <a:solidFill>
                  <a:srgbClr val="212121"/>
                </a:solidFill>
                <a:latin typeface="+mj-lt"/>
              </a:rPr>
              <a:t>Analytics Vidhya</a:t>
            </a:r>
          </a:p>
        </p:txBody>
      </p:sp>
    </p:spTree>
    <p:extLst>
      <p:ext uri="{BB962C8B-B14F-4D97-AF65-F5344CB8AC3E}">
        <p14:creationId xmlns:p14="http://schemas.microsoft.com/office/powerpoint/2010/main" val="2454576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BDEC-4A2D-601A-9495-976646C46F1E}"/>
              </a:ext>
            </a:extLst>
          </p:cNvPr>
          <p:cNvSpPr>
            <a:spLocks noGrp="1"/>
          </p:cNvSpPr>
          <p:nvPr>
            <p:ph type="title"/>
          </p:nvPr>
        </p:nvSpPr>
        <p:spPr>
          <a:xfrm>
            <a:off x="415600" y="2567"/>
            <a:ext cx="11360800" cy="763600"/>
          </a:xfrm>
        </p:spPr>
        <p:txBody>
          <a:bodyPr/>
          <a:lstStyle/>
          <a:p>
            <a:r>
              <a:rPr lang="en-US" sz="2667" dirty="0"/>
              <a:t>Conclusions:</a:t>
            </a:r>
            <a:endParaRPr lang="en-IN" sz="2667" dirty="0"/>
          </a:p>
        </p:txBody>
      </p:sp>
      <p:sp>
        <p:nvSpPr>
          <p:cNvPr id="4" name="Text Placeholder 5">
            <a:extLst>
              <a:ext uri="{FF2B5EF4-FFF2-40B4-BE49-F238E27FC236}">
                <a16:creationId xmlns:a16="http://schemas.microsoft.com/office/drawing/2014/main" id="{60A24114-E37C-C7B9-DAB6-4232DD93AAA9}"/>
              </a:ext>
            </a:extLst>
          </p:cNvPr>
          <p:cNvSpPr txBox="1">
            <a:spLocks/>
          </p:cNvSpPr>
          <p:nvPr/>
        </p:nvSpPr>
        <p:spPr>
          <a:xfrm>
            <a:off x="312277" y="949578"/>
            <a:ext cx="11360799" cy="6024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fontAlgn="base">
              <a:buClrTx/>
            </a:pPr>
            <a:r>
              <a:rPr lang="en-US" sz="1867" b="1" dirty="0">
                <a:solidFill>
                  <a:srgbClr val="000000"/>
                </a:solidFill>
                <a:latin typeface="Times New Roman" panose="02020603050405020304" pitchFamily="18" charset="0"/>
              </a:rPr>
              <a:t>Reviews</a:t>
            </a:r>
            <a:r>
              <a:rPr lang="en-US" sz="1867" dirty="0">
                <a:solidFill>
                  <a:srgbClr val="000000"/>
                </a:solidFill>
                <a:latin typeface="Times New Roman" panose="02020603050405020304" pitchFamily="18" charset="0"/>
              </a:rPr>
              <a:t> and </a:t>
            </a:r>
            <a:r>
              <a:rPr lang="en-US" sz="1867" b="1" dirty="0">
                <a:solidFill>
                  <a:srgbClr val="000000"/>
                </a:solidFill>
                <a:latin typeface="Times New Roman" panose="02020603050405020304" pitchFamily="18" charset="0"/>
              </a:rPr>
              <a:t>Installs</a:t>
            </a:r>
            <a:r>
              <a:rPr lang="en-US" sz="1867" dirty="0">
                <a:solidFill>
                  <a:srgbClr val="000000"/>
                </a:solidFill>
                <a:latin typeface="Times New Roman" panose="02020603050405020304" pitchFamily="18" charset="0"/>
              </a:rPr>
              <a:t> share positive correlation while </a:t>
            </a:r>
            <a:r>
              <a:rPr lang="en-US" sz="1867" b="1" dirty="0">
                <a:solidFill>
                  <a:srgbClr val="000000"/>
                </a:solidFill>
                <a:latin typeface="Times New Roman" panose="02020603050405020304" pitchFamily="18" charset="0"/>
              </a:rPr>
              <a:t>Price</a:t>
            </a:r>
            <a:r>
              <a:rPr lang="en-US" sz="1867" dirty="0">
                <a:solidFill>
                  <a:srgbClr val="000000"/>
                </a:solidFill>
                <a:latin typeface="Times New Roman" panose="02020603050405020304" pitchFamily="18" charset="0"/>
              </a:rPr>
              <a:t> and </a:t>
            </a:r>
            <a:r>
              <a:rPr lang="en-US" sz="1867" b="1" dirty="0">
                <a:solidFill>
                  <a:srgbClr val="000000"/>
                </a:solidFill>
                <a:latin typeface="Times New Roman" panose="02020603050405020304" pitchFamily="18" charset="0"/>
              </a:rPr>
              <a:t>Rating</a:t>
            </a:r>
            <a:r>
              <a:rPr lang="en-US" sz="1867" dirty="0">
                <a:solidFill>
                  <a:srgbClr val="000000"/>
                </a:solidFill>
                <a:latin typeface="Times New Roman" panose="02020603050405020304" pitchFamily="18" charset="0"/>
              </a:rPr>
              <a:t> share negative correlation.</a:t>
            </a:r>
          </a:p>
          <a:p>
            <a:pPr fontAlgn="base">
              <a:buClrTx/>
            </a:pPr>
            <a:r>
              <a:rPr lang="en-US" sz="1867" b="1" dirty="0">
                <a:solidFill>
                  <a:srgbClr val="000000"/>
                </a:solidFill>
                <a:latin typeface="Times New Roman" panose="02020603050405020304" pitchFamily="18" charset="0"/>
              </a:rPr>
              <a:t>Games </a:t>
            </a:r>
            <a:r>
              <a:rPr lang="en-US" sz="1867" dirty="0">
                <a:solidFill>
                  <a:srgbClr val="000000"/>
                </a:solidFill>
                <a:latin typeface="Times New Roman" panose="02020603050405020304" pitchFamily="18" charset="0"/>
              </a:rPr>
              <a:t>has the most number of installs and hence is a potential unsaturated space for all developers, as it has a </a:t>
            </a:r>
            <a:r>
              <a:rPr lang="en-US" sz="1867" b="1" dirty="0">
                <a:solidFill>
                  <a:srgbClr val="000000"/>
                </a:solidFill>
                <a:latin typeface="Times New Roman" panose="02020603050405020304" pitchFamily="18" charset="0"/>
              </a:rPr>
              <a:t>maximum number of installs</a:t>
            </a:r>
            <a:r>
              <a:rPr lang="en-US" sz="1867" dirty="0">
                <a:solidFill>
                  <a:srgbClr val="000000"/>
                </a:solidFill>
                <a:latin typeface="Times New Roman" panose="02020603050405020304" pitchFamily="18" charset="0"/>
              </a:rPr>
              <a:t>.</a:t>
            </a:r>
          </a:p>
          <a:p>
            <a:pPr fontAlgn="base">
              <a:buClrTx/>
            </a:pPr>
            <a:r>
              <a:rPr lang="en-US" sz="1867" dirty="0">
                <a:solidFill>
                  <a:srgbClr val="000000"/>
                </a:solidFill>
                <a:latin typeface="Times New Roman" panose="02020603050405020304" pitchFamily="18" charset="0"/>
              </a:rPr>
              <a:t>Developing apps within</a:t>
            </a:r>
            <a:r>
              <a:rPr lang="en-US" sz="1867" b="1" dirty="0">
                <a:solidFill>
                  <a:srgbClr val="000000"/>
                </a:solidFill>
                <a:latin typeface="Times New Roman" panose="02020603050405020304" pitchFamily="18" charset="0"/>
              </a:rPr>
              <a:t> Family</a:t>
            </a:r>
            <a:r>
              <a:rPr lang="en-US" sz="1867" dirty="0">
                <a:solidFill>
                  <a:srgbClr val="000000"/>
                </a:solidFill>
                <a:latin typeface="Times New Roman" panose="02020603050405020304" pitchFamily="18" charset="0"/>
              </a:rPr>
              <a:t> and </a:t>
            </a:r>
            <a:r>
              <a:rPr lang="en-US" sz="1867" b="1" dirty="0">
                <a:solidFill>
                  <a:srgbClr val="000000"/>
                </a:solidFill>
                <a:latin typeface="Times New Roman" panose="02020603050405020304" pitchFamily="18" charset="0"/>
              </a:rPr>
              <a:t>Lifestyle</a:t>
            </a:r>
            <a:r>
              <a:rPr lang="en-US" sz="1867" dirty="0">
                <a:solidFill>
                  <a:srgbClr val="000000"/>
                </a:solidFill>
                <a:latin typeface="Times New Roman" panose="02020603050405020304" pitchFamily="18" charset="0"/>
              </a:rPr>
              <a:t> categories can be aimed for more profit i.e. </a:t>
            </a:r>
            <a:r>
              <a:rPr lang="en-US" sz="1867" b="1" dirty="0">
                <a:solidFill>
                  <a:srgbClr val="000000"/>
                </a:solidFill>
                <a:latin typeface="Times New Roman" panose="02020603050405020304" pitchFamily="18" charset="0"/>
              </a:rPr>
              <a:t>high revenue </a:t>
            </a:r>
            <a:r>
              <a:rPr lang="en-US" sz="1867" dirty="0">
                <a:solidFill>
                  <a:srgbClr val="000000"/>
                </a:solidFill>
                <a:latin typeface="Times New Roman" panose="02020603050405020304" pitchFamily="18" charset="0"/>
              </a:rPr>
              <a:t>.</a:t>
            </a:r>
          </a:p>
          <a:p>
            <a:pPr fontAlgn="base">
              <a:buClrTx/>
            </a:pPr>
            <a:r>
              <a:rPr lang="en-US" sz="1867" b="1" dirty="0">
                <a:solidFill>
                  <a:srgbClr val="000000"/>
                </a:solidFill>
                <a:latin typeface="Times New Roman" panose="02020603050405020304" pitchFamily="18" charset="0"/>
              </a:rPr>
              <a:t>61%</a:t>
            </a:r>
            <a:r>
              <a:rPr lang="en-US" sz="1867" dirty="0">
                <a:solidFill>
                  <a:srgbClr val="000000"/>
                </a:solidFill>
                <a:latin typeface="Times New Roman" panose="02020603050405020304" pitchFamily="18" charset="0"/>
              </a:rPr>
              <a:t> of people have </a:t>
            </a:r>
            <a:r>
              <a:rPr lang="en-US" sz="1867" b="1" dirty="0">
                <a:solidFill>
                  <a:srgbClr val="000000"/>
                </a:solidFill>
                <a:latin typeface="Times New Roman" panose="02020603050405020304" pitchFamily="18" charset="0"/>
              </a:rPr>
              <a:t>positive sentiments </a:t>
            </a:r>
            <a:r>
              <a:rPr lang="en-US" sz="1867" dirty="0">
                <a:solidFill>
                  <a:srgbClr val="000000"/>
                </a:solidFill>
                <a:latin typeface="Times New Roman" panose="02020603050405020304" pitchFamily="18" charset="0"/>
              </a:rPr>
              <a:t>while approx. </a:t>
            </a:r>
            <a:r>
              <a:rPr lang="en-US" sz="1867" b="1" dirty="0">
                <a:solidFill>
                  <a:srgbClr val="000000"/>
                </a:solidFill>
                <a:latin typeface="Times New Roman" panose="02020603050405020304" pitchFamily="18" charset="0"/>
              </a:rPr>
              <a:t>15%</a:t>
            </a:r>
            <a:r>
              <a:rPr lang="en-US" sz="1867" dirty="0">
                <a:solidFill>
                  <a:srgbClr val="000000"/>
                </a:solidFill>
                <a:latin typeface="Times New Roman" panose="02020603050405020304" pitchFamily="18" charset="0"/>
              </a:rPr>
              <a:t> reacted </a:t>
            </a:r>
            <a:r>
              <a:rPr lang="en-US" sz="1867" b="1" dirty="0">
                <a:solidFill>
                  <a:srgbClr val="000000"/>
                </a:solidFill>
                <a:latin typeface="Times New Roman" panose="02020603050405020304" pitchFamily="18" charset="0"/>
              </a:rPr>
              <a:t>negatively sentiments</a:t>
            </a:r>
            <a:r>
              <a:rPr lang="en-US" sz="1867" dirty="0">
                <a:solidFill>
                  <a:srgbClr val="000000"/>
                </a:solidFill>
                <a:latin typeface="Times New Roman" panose="02020603050405020304" pitchFamily="18" charset="0"/>
              </a:rPr>
              <a:t>.</a:t>
            </a:r>
          </a:p>
          <a:p>
            <a:pPr fontAlgn="base">
              <a:buClrTx/>
            </a:pPr>
            <a:r>
              <a:rPr lang="en-US" sz="1867" dirty="0">
                <a:solidFill>
                  <a:srgbClr val="000000"/>
                </a:solidFill>
                <a:latin typeface="Times New Roman" panose="02020603050405020304" pitchFamily="18" charset="0"/>
              </a:rPr>
              <a:t>Compared with Free and paid apps, </a:t>
            </a:r>
            <a:r>
              <a:rPr lang="en-US" sz="1867" b="1" dirty="0">
                <a:solidFill>
                  <a:srgbClr val="000000"/>
                </a:solidFill>
                <a:latin typeface="Times New Roman" panose="02020603050405020304" pitchFamily="18" charset="0"/>
              </a:rPr>
              <a:t>92.12%</a:t>
            </a:r>
            <a:r>
              <a:rPr lang="en-US" sz="1867" dirty="0">
                <a:solidFill>
                  <a:srgbClr val="000000"/>
                </a:solidFill>
                <a:latin typeface="Times New Roman" panose="02020603050405020304" pitchFamily="18" charset="0"/>
              </a:rPr>
              <a:t> apps are </a:t>
            </a:r>
            <a:r>
              <a:rPr lang="en-US" sz="1867" b="1" dirty="0">
                <a:solidFill>
                  <a:srgbClr val="000000"/>
                </a:solidFill>
                <a:latin typeface="Times New Roman" panose="02020603050405020304" pitchFamily="18" charset="0"/>
              </a:rPr>
              <a:t>Free</a:t>
            </a:r>
            <a:r>
              <a:rPr lang="en-US" sz="1867" dirty="0">
                <a:solidFill>
                  <a:srgbClr val="000000"/>
                </a:solidFill>
                <a:latin typeface="Times New Roman" panose="02020603050405020304" pitchFamily="18" charset="0"/>
              </a:rPr>
              <a:t> and </a:t>
            </a:r>
            <a:r>
              <a:rPr lang="en-US" sz="1867" b="1" dirty="0">
                <a:solidFill>
                  <a:srgbClr val="000000"/>
                </a:solidFill>
                <a:latin typeface="Times New Roman" panose="02020603050405020304" pitchFamily="18" charset="0"/>
              </a:rPr>
              <a:t>7.81%</a:t>
            </a:r>
            <a:r>
              <a:rPr lang="en-US" sz="1867" dirty="0">
                <a:solidFill>
                  <a:srgbClr val="000000"/>
                </a:solidFill>
                <a:latin typeface="Times New Roman" panose="02020603050405020304" pitchFamily="18" charset="0"/>
              </a:rPr>
              <a:t> apps are </a:t>
            </a:r>
            <a:r>
              <a:rPr lang="en-US" sz="1867" b="1" dirty="0">
                <a:solidFill>
                  <a:srgbClr val="000000"/>
                </a:solidFill>
                <a:latin typeface="Times New Roman" panose="02020603050405020304" pitchFamily="18" charset="0"/>
              </a:rPr>
              <a:t>Paid</a:t>
            </a:r>
            <a:r>
              <a:rPr lang="en-US" sz="1867" dirty="0">
                <a:solidFill>
                  <a:srgbClr val="000000"/>
                </a:solidFill>
                <a:latin typeface="Times New Roman" panose="02020603050405020304" pitchFamily="18" charset="0"/>
              </a:rPr>
              <a:t>.</a:t>
            </a:r>
          </a:p>
          <a:p>
            <a:pPr fontAlgn="base">
              <a:buClrTx/>
            </a:pPr>
            <a:r>
              <a:rPr lang="en-US" sz="1867" dirty="0">
                <a:solidFill>
                  <a:srgbClr val="000000"/>
                </a:solidFill>
                <a:latin typeface="Times New Roman" panose="02020603050405020304" pitchFamily="18" charset="0"/>
              </a:rPr>
              <a:t>As </a:t>
            </a:r>
            <a:r>
              <a:rPr lang="en-US" sz="1867" b="1" dirty="0">
                <a:solidFill>
                  <a:srgbClr val="000000"/>
                </a:solidFill>
                <a:latin typeface="Times New Roman" panose="02020603050405020304" pitchFamily="18" charset="0"/>
              </a:rPr>
              <a:t>Everyone</a:t>
            </a:r>
            <a:r>
              <a:rPr lang="en-US" sz="1867" dirty="0">
                <a:solidFill>
                  <a:srgbClr val="000000"/>
                </a:solidFill>
                <a:latin typeface="Times New Roman" panose="02020603050405020304" pitchFamily="18" charset="0"/>
              </a:rPr>
              <a:t> content rating contains all age group people , it has maximum i.e. </a:t>
            </a:r>
            <a:r>
              <a:rPr lang="en-US" sz="1867" b="1" dirty="0">
                <a:solidFill>
                  <a:srgbClr val="000000"/>
                </a:solidFill>
                <a:latin typeface="Times New Roman" panose="02020603050405020304" pitchFamily="18" charset="0"/>
              </a:rPr>
              <a:t>81.80%</a:t>
            </a:r>
            <a:r>
              <a:rPr lang="en-US" sz="1867" dirty="0">
                <a:solidFill>
                  <a:srgbClr val="000000"/>
                </a:solidFill>
                <a:latin typeface="Times New Roman" panose="02020603050405020304" pitchFamily="18" charset="0"/>
              </a:rPr>
              <a:t>  apps.</a:t>
            </a:r>
          </a:p>
          <a:p>
            <a:pPr fontAlgn="base">
              <a:buClrTx/>
            </a:pPr>
            <a:r>
              <a:rPr lang="en-US" sz="1867" dirty="0">
                <a:solidFill>
                  <a:srgbClr val="000000"/>
                </a:solidFill>
                <a:latin typeface="Times New Roman" panose="02020603050405020304" pitchFamily="18" charset="0"/>
              </a:rPr>
              <a:t>Maximum number of apps belong to the </a:t>
            </a:r>
            <a:r>
              <a:rPr lang="en-US" sz="1867" b="1" dirty="0">
                <a:solidFill>
                  <a:srgbClr val="000000"/>
                </a:solidFill>
                <a:latin typeface="Times New Roman" panose="02020603050405020304" pitchFamily="18" charset="0"/>
              </a:rPr>
              <a:t>Family</a:t>
            </a:r>
            <a:r>
              <a:rPr lang="en-US" sz="1867" dirty="0">
                <a:solidFill>
                  <a:srgbClr val="000000"/>
                </a:solidFill>
                <a:latin typeface="Times New Roman" panose="02020603050405020304" pitchFamily="18" charset="0"/>
              </a:rPr>
              <a:t> , </a:t>
            </a:r>
            <a:r>
              <a:rPr lang="en-US" sz="1867" b="1" dirty="0">
                <a:solidFill>
                  <a:srgbClr val="000000"/>
                </a:solidFill>
                <a:latin typeface="Times New Roman" panose="02020603050405020304" pitchFamily="18" charset="0"/>
              </a:rPr>
              <a:t>Game</a:t>
            </a:r>
            <a:r>
              <a:rPr lang="en-US" sz="1867" dirty="0">
                <a:solidFill>
                  <a:srgbClr val="000000"/>
                </a:solidFill>
                <a:latin typeface="Times New Roman" panose="02020603050405020304" pitchFamily="18" charset="0"/>
              </a:rPr>
              <a:t> and </a:t>
            </a:r>
            <a:r>
              <a:rPr lang="en-US" sz="1867" b="1" dirty="0">
                <a:solidFill>
                  <a:srgbClr val="000000"/>
                </a:solidFill>
                <a:latin typeface="Times New Roman" panose="02020603050405020304" pitchFamily="18" charset="0"/>
              </a:rPr>
              <a:t>Tools</a:t>
            </a:r>
            <a:r>
              <a:rPr lang="en-US" sz="1867" dirty="0">
                <a:solidFill>
                  <a:srgbClr val="000000"/>
                </a:solidFill>
                <a:latin typeface="Times New Roman" panose="02020603050405020304" pitchFamily="18" charset="0"/>
              </a:rPr>
              <a:t> category.</a:t>
            </a:r>
          </a:p>
          <a:p>
            <a:pPr fontAlgn="base">
              <a:buClrTx/>
            </a:pPr>
            <a:r>
              <a:rPr lang="en-US" sz="1867" dirty="0">
                <a:solidFill>
                  <a:srgbClr val="000000"/>
                </a:solidFill>
                <a:latin typeface="Times New Roman" panose="02020603050405020304" pitchFamily="18" charset="0"/>
              </a:rPr>
              <a:t>People love to download apps from </a:t>
            </a:r>
            <a:r>
              <a:rPr lang="en-US" sz="1867" b="1" dirty="0">
                <a:solidFill>
                  <a:srgbClr val="000000"/>
                </a:solidFill>
                <a:latin typeface="Times New Roman" panose="02020603050405020304" pitchFamily="18" charset="0"/>
              </a:rPr>
              <a:t>Tools</a:t>
            </a:r>
            <a:r>
              <a:rPr lang="en-US" sz="1867" dirty="0">
                <a:solidFill>
                  <a:srgbClr val="000000"/>
                </a:solidFill>
                <a:latin typeface="Times New Roman" panose="02020603050405020304" pitchFamily="18" charset="0"/>
              </a:rPr>
              <a:t> , </a:t>
            </a:r>
            <a:r>
              <a:rPr lang="en-US" sz="1867" b="1" dirty="0">
                <a:solidFill>
                  <a:srgbClr val="000000"/>
                </a:solidFill>
                <a:latin typeface="Times New Roman" panose="02020603050405020304" pitchFamily="18" charset="0"/>
              </a:rPr>
              <a:t>Entertainment</a:t>
            </a:r>
            <a:r>
              <a:rPr lang="en-US" sz="1867" dirty="0">
                <a:solidFill>
                  <a:srgbClr val="000000"/>
                </a:solidFill>
                <a:latin typeface="Times New Roman" panose="02020603050405020304" pitchFamily="18" charset="0"/>
              </a:rPr>
              <a:t> , </a:t>
            </a:r>
            <a:r>
              <a:rPr lang="en-US" sz="1867" b="1" dirty="0">
                <a:solidFill>
                  <a:srgbClr val="000000"/>
                </a:solidFill>
                <a:latin typeface="Times New Roman" panose="02020603050405020304" pitchFamily="18" charset="0"/>
              </a:rPr>
              <a:t>Education</a:t>
            </a:r>
            <a:r>
              <a:rPr lang="en-US" sz="1867" dirty="0">
                <a:solidFill>
                  <a:srgbClr val="000000"/>
                </a:solidFill>
                <a:latin typeface="Times New Roman" panose="02020603050405020304" pitchFamily="18" charset="0"/>
              </a:rPr>
              <a:t> , </a:t>
            </a:r>
            <a:r>
              <a:rPr lang="en-US" sz="1867" b="1" dirty="0">
                <a:solidFill>
                  <a:srgbClr val="000000"/>
                </a:solidFill>
                <a:latin typeface="Times New Roman" panose="02020603050405020304" pitchFamily="18" charset="0"/>
              </a:rPr>
              <a:t>Business</a:t>
            </a:r>
            <a:r>
              <a:rPr lang="en-US" sz="1867" dirty="0">
                <a:solidFill>
                  <a:srgbClr val="000000"/>
                </a:solidFill>
                <a:latin typeface="Times New Roman" panose="02020603050405020304" pitchFamily="18" charset="0"/>
              </a:rPr>
              <a:t> and </a:t>
            </a:r>
            <a:r>
              <a:rPr lang="en-US" sz="1867" b="1" dirty="0">
                <a:solidFill>
                  <a:srgbClr val="000000"/>
                </a:solidFill>
                <a:latin typeface="Times New Roman" panose="02020603050405020304" pitchFamily="18" charset="0"/>
              </a:rPr>
              <a:t>medical</a:t>
            </a:r>
            <a:r>
              <a:rPr lang="en-US" sz="1867" dirty="0">
                <a:solidFill>
                  <a:srgbClr val="000000"/>
                </a:solidFill>
                <a:latin typeface="Times New Roman" panose="02020603050405020304" pitchFamily="18" charset="0"/>
              </a:rPr>
              <a:t> genres.</a:t>
            </a:r>
          </a:p>
          <a:p>
            <a:pPr fontAlgn="base">
              <a:buClrTx/>
            </a:pPr>
            <a:r>
              <a:rPr lang="en-US" sz="1867" b="1" dirty="0">
                <a:solidFill>
                  <a:srgbClr val="000000"/>
                </a:solidFill>
                <a:latin typeface="Times New Roman" panose="02020603050405020304" pitchFamily="18" charset="0"/>
              </a:rPr>
              <a:t>Average rating </a:t>
            </a:r>
            <a:r>
              <a:rPr lang="en-US" sz="1867" dirty="0">
                <a:solidFill>
                  <a:srgbClr val="000000"/>
                </a:solidFill>
                <a:latin typeface="Times New Roman" panose="02020603050405020304" pitchFamily="18" charset="0"/>
              </a:rPr>
              <a:t>of apps on the play store is </a:t>
            </a:r>
            <a:r>
              <a:rPr lang="en-US" sz="1867" b="1" dirty="0">
                <a:solidFill>
                  <a:srgbClr val="000000"/>
                </a:solidFill>
                <a:latin typeface="Times New Roman" panose="02020603050405020304" pitchFamily="18" charset="0"/>
              </a:rPr>
              <a:t>4.17</a:t>
            </a:r>
            <a:r>
              <a:rPr lang="en-US" sz="1867" dirty="0">
                <a:solidFill>
                  <a:srgbClr val="000000"/>
                </a:solidFill>
                <a:latin typeface="Times New Roman" panose="02020603050405020304" pitchFamily="18" charset="0"/>
              </a:rPr>
              <a:t> which is quite good.</a:t>
            </a:r>
          </a:p>
          <a:p>
            <a:pPr fontAlgn="base">
              <a:buClrTx/>
            </a:pPr>
            <a:r>
              <a:rPr lang="en-US" sz="1867" dirty="0">
                <a:solidFill>
                  <a:srgbClr val="000000"/>
                </a:solidFill>
                <a:latin typeface="Times New Roman" panose="02020603050405020304" pitchFamily="18" charset="0"/>
              </a:rPr>
              <a:t>Users prefer to pay for apps that are </a:t>
            </a:r>
            <a:r>
              <a:rPr lang="en-US" sz="1867" b="1" dirty="0">
                <a:solidFill>
                  <a:srgbClr val="000000"/>
                </a:solidFill>
                <a:latin typeface="Times New Roman" panose="02020603050405020304" pitchFamily="18" charset="0"/>
              </a:rPr>
              <a:t>Light weighted </a:t>
            </a:r>
            <a:r>
              <a:rPr lang="en-US" sz="1867" dirty="0">
                <a:solidFill>
                  <a:srgbClr val="000000"/>
                </a:solidFill>
                <a:latin typeface="Times New Roman" panose="02020603050405020304" pitchFamily="18" charset="0"/>
              </a:rPr>
              <a:t>and</a:t>
            </a:r>
            <a:r>
              <a:rPr lang="en-US" sz="1867" b="1" dirty="0">
                <a:solidFill>
                  <a:srgbClr val="000000"/>
                </a:solidFill>
                <a:latin typeface="Times New Roman" panose="02020603050405020304" pitchFamily="18" charset="0"/>
              </a:rPr>
              <a:t> Free</a:t>
            </a:r>
            <a:r>
              <a:rPr lang="en-US" sz="1867" dirty="0">
                <a:solidFill>
                  <a:srgbClr val="000000"/>
                </a:solidFill>
                <a:latin typeface="Times New Roman" panose="02020603050405020304" pitchFamily="18" charset="0"/>
              </a:rPr>
              <a:t>.</a:t>
            </a:r>
          </a:p>
          <a:p>
            <a:pPr fontAlgn="base">
              <a:buClrTx/>
            </a:pPr>
            <a:r>
              <a:rPr lang="en-US" sz="1867" dirty="0">
                <a:solidFill>
                  <a:srgbClr val="000000"/>
                </a:solidFill>
                <a:latin typeface="Times New Roman" panose="02020603050405020304" pitchFamily="18" charset="0"/>
              </a:rPr>
              <a:t>Paid apps that are </a:t>
            </a:r>
            <a:r>
              <a:rPr lang="en-US" sz="1867" b="1" dirty="0">
                <a:solidFill>
                  <a:srgbClr val="000000"/>
                </a:solidFill>
                <a:latin typeface="Times New Roman" panose="02020603050405020304" pitchFamily="18" charset="0"/>
              </a:rPr>
              <a:t>higher</a:t>
            </a:r>
            <a:r>
              <a:rPr lang="en-US" sz="1867" dirty="0">
                <a:solidFill>
                  <a:srgbClr val="000000"/>
                </a:solidFill>
                <a:latin typeface="Times New Roman" panose="02020603050405020304" pitchFamily="18" charset="0"/>
              </a:rPr>
              <a:t> in </a:t>
            </a:r>
            <a:r>
              <a:rPr lang="en-US" sz="1867" b="1" dirty="0">
                <a:solidFill>
                  <a:srgbClr val="000000"/>
                </a:solidFill>
                <a:latin typeface="Times New Roman" panose="02020603050405020304" pitchFamily="18" charset="0"/>
              </a:rPr>
              <a:t>Size</a:t>
            </a:r>
            <a:r>
              <a:rPr lang="en-US" sz="1867" dirty="0">
                <a:solidFill>
                  <a:srgbClr val="000000"/>
                </a:solidFill>
                <a:latin typeface="Times New Roman" panose="02020603050405020304" pitchFamily="18" charset="0"/>
              </a:rPr>
              <a:t> and </a:t>
            </a:r>
            <a:r>
              <a:rPr lang="en-US" sz="1867" b="1" dirty="0">
                <a:solidFill>
                  <a:srgbClr val="000000"/>
                </a:solidFill>
                <a:latin typeface="Times New Roman" panose="02020603050405020304" pitchFamily="18" charset="0"/>
              </a:rPr>
              <a:t>Price</a:t>
            </a:r>
            <a:r>
              <a:rPr lang="en-US" sz="1867" dirty="0">
                <a:solidFill>
                  <a:srgbClr val="000000"/>
                </a:solidFill>
                <a:latin typeface="Times New Roman" panose="02020603050405020304" pitchFamily="18" charset="0"/>
              </a:rPr>
              <a:t> are not performing well in the market.</a:t>
            </a:r>
          </a:p>
          <a:p>
            <a:pPr fontAlgn="base">
              <a:buClrTx/>
            </a:pPr>
            <a:r>
              <a:rPr lang="en-US" sz="1867" dirty="0">
                <a:solidFill>
                  <a:srgbClr val="000000"/>
                </a:solidFill>
                <a:latin typeface="Times New Roman" panose="02020603050405020304" pitchFamily="18" charset="0"/>
              </a:rPr>
              <a:t>Users tend to </a:t>
            </a:r>
            <a:r>
              <a:rPr lang="en-US" sz="1867" b="1" dirty="0">
                <a:solidFill>
                  <a:srgbClr val="000000"/>
                </a:solidFill>
                <a:latin typeface="Times New Roman" panose="02020603050405020304" pitchFamily="18" charset="0"/>
              </a:rPr>
              <a:t>download</a:t>
            </a:r>
            <a:r>
              <a:rPr lang="en-US" sz="1867" dirty="0">
                <a:solidFill>
                  <a:srgbClr val="000000"/>
                </a:solidFill>
                <a:latin typeface="Times New Roman" panose="02020603050405020304" pitchFamily="18" charset="0"/>
              </a:rPr>
              <a:t> a given app more if it has been </a:t>
            </a:r>
            <a:r>
              <a:rPr lang="en-US" sz="1867" b="1" dirty="0">
                <a:solidFill>
                  <a:srgbClr val="000000"/>
                </a:solidFill>
                <a:latin typeface="Times New Roman" panose="02020603050405020304" pitchFamily="18" charset="0"/>
              </a:rPr>
              <a:t>reviewed</a:t>
            </a:r>
            <a:r>
              <a:rPr lang="en-US" sz="1867" dirty="0">
                <a:solidFill>
                  <a:srgbClr val="000000"/>
                </a:solidFill>
                <a:latin typeface="Times New Roman" panose="02020603050405020304" pitchFamily="18" charset="0"/>
              </a:rPr>
              <a:t> by a large number of people.</a:t>
            </a:r>
          </a:p>
          <a:p>
            <a:pPr fontAlgn="base">
              <a:spcAft>
                <a:spcPts val="1067"/>
              </a:spcAft>
              <a:buClrTx/>
            </a:pPr>
            <a:r>
              <a:rPr lang="en-US" sz="1867" dirty="0">
                <a:solidFill>
                  <a:srgbClr val="000000"/>
                </a:solidFill>
                <a:latin typeface="Times New Roman" panose="02020603050405020304" pitchFamily="18" charset="0"/>
              </a:rPr>
              <a:t>There is a positive correlation between </a:t>
            </a:r>
            <a:r>
              <a:rPr lang="en-US" sz="1867" b="1" dirty="0">
                <a:solidFill>
                  <a:srgbClr val="000000"/>
                </a:solidFill>
                <a:latin typeface="Times New Roman" panose="02020603050405020304" pitchFamily="18" charset="0"/>
              </a:rPr>
              <a:t>Installs</a:t>
            </a:r>
            <a:r>
              <a:rPr lang="en-US" sz="1867" dirty="0">
                <a:solidFill>
                  <a:srgbClr val="000000"/>
                </a:solidFill>
                <a:latin typeface="Times New Roman" panose="02020603050405020304" pitchFamily="18" charset="0"/>
              </a:rPr>
              <a:t> and</a:t>
            </a:r>
            <a:r>
              <a:rPr lang="en-US" sz="1867" b="1" dirty="0">
                <a:solidFill>
                  <a:srgbClr val="000000"/>
                </a:solidFill>
                <a:latin typeface="Times New Roman" panose="02020603050405020304" pitchFamily="18" charset="0"/>
              </a:rPr>
              <a:t> Rating</a:t>
            </a:r>
            <a:r>
              <a:rPr lang="en-US" sz="1867" dirty="0">
                <a:solidFill>
                  <a:srgbClr val="000000"/>
                </a:solidFill>
                <a:latin typeface="Times New Roman" panose="02020603050405020304" pitchFamily="18" charset="0"/>
              </a:rPr>
              <a:t>. </a:t>
            </a:r>
          </a:p>
          <a:p>
            <a:pPr>
              <a:spcBef>
                <a:spcPts val="67"/>
              </a:spcBef>
              <a:buClrTx/>
            </a:pPr>
            <a:endParaRPr lang="en-US" sz="1467" dirty="0">
              <a:solidFill>
                <a:srgbClr val="212121"/>
              </a:solidFill>
              <a:latin typeface="+mj-lt"/>
            </a:endParaRPr>
          </a:p>
        </p:txBody>
      </p:sp>
    </p:spTree>
    <p:extLst>
      <p:ext uri="{BB962C8B-B14F-4D97-AF65-F5344CB8AC3E}">
        <p14:creationId xmlns:p14="http://schemas.microsoft.com/office/powerpoint/2010/main" val="285498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5DDC-1F5F-6AEF-8904-99D11B35CE54}"/>
              </a:ext>
            </a:extLst>
          </p:cNvPr>
          <p:cNvSpPr>
            <a:spLocks noGrp="1"/>
          </p:cNvSpPr>
          <p:nvPr>
            <p:ph type="title"/>
          </p:nvPr>
        </p:nvSpPr>
        <p:spPr>
          <a:xfrm>
            <a:off x="229620" y="92989"/>
            <a:ext cx="11360800" cy="763600"/>
          </a:xfrm>
        </p:spPr>
        <p:txBody>
          <a:bodyPr/>
          <a:lstStyle/>
          <a:p>
            <a:r>
              <a:rPr lang="en-US" sz="2667" dirty="0"/>
              <a:t>Let’s do some predictions!</a:t>
            </a:r>
            <a:endParaRPr lang="en-IN" sz="2667" dirty="0"/>
          </a:p>
        </p:txBody>
      </p:sp>
      <p:sp>
        <p:nvSpPr>
          <p:cNvPr id="4" name="Text Placeholder 5">
            <a:extLst>
              <a:ext uri="{FF2B5EF4-FFF2-40B4-BE49-F238E27FC236}">
                <a16:creationId xmlns:a16="http://schemas.microsoft.com/office/drawing/2014/main" id="{2FE38969-C7B1-108B-8772-B69E2B6A8997}"/>
              </a:ext>
            </a:extLst>
          </p:cNvPr>
          <p:cNvSpPr txBox="1">
            <a:spLocks/>
          </p:cNvSpPr>
          <p:nvPr/>
        </p:nvSpPr>
        <p:spPr>
          <a:xfrm>
            <a:off x="384603" y="946565"/>
            <a:ext cx="7064915" cy="16053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52396" indent="0">
              <a:spcBef>
                <a:spcPts val="67"/>
              </a:spcBef>
              <a:buClrTx/>
              <a:buNone/>
            </a:pPr>
            <a:r>
              <a:rPr lang="en-US" sz="2133" dirty="0">
                <a:solidFill>
                  <a:srgbClr val="212121"/>
                </a:solidFill>
                <a:latin typeface="+mj-lt"/>
              </a:rPr>
              <a:t>Now that we have analyzed out datasets and drawn meaningful insights out of them, let’s see if we can ‘predict’ a perfect app!!</a:t>
            </a:r>
          </a:p>
        </p:txBody>
      </p:sp>
      <p:sp>
        <p:nvSpPr>
          <p:cNvPr id="3" name="Text Placeholder 5">
            <a:extLst>
              <a:ext uri="{FF2B5EF4-FFF2-40B4-BE49-F238E27FC236}">
                <a16:creationId xmlns:a16="http://schemas.microsoft.com/office/drawing/2014/main" id="{2B852D1B-6DE6-F954-87BA-91D00E24AAA8}"/>
              </a:ext>
            </a:extLst>
          </p:cNvPr>
          <p:cNvSpPr txBox="1">
            <a:spLocks/>
          </p:cNvSpPr>
          <p:nvPr/>
        </p:nvSpPr>
        <p:spPr>
          <a:xfrm>
            <a:off x="229620" y="2470350"/>
            <a:ext cx="11151659" cy="466080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50000"/>
              </a:lnSpc>
              <a:spcBef>
                <a:spcPts val="67"/>
              </a:spcBef>
              <a:buClrTx/>
            </a:pPr>
            <a:r>
              <a:rPr lang="en-US" sz="2133" dirty="0">
                <a:solidFill>
                  <a:srgbClr val="212121"/>
                </a:solidFill>
                <a:latin typeface="+mj-lt"/>
              </a:rPr>
              <a:t>It's good to develop a </a:t>
            </a:r>
            <a:r>
              <a:rPr lang="en-US" sz="2133" b="1" dirty="0">
                <a:solidFill>
                  <a:srgbClr val="FF0000"/>
                </a:solidFill>
                <a:latin typeface="+mj-lt"/>
              </a:rPr>
              <a:t>free app </a:t>
            </a:r>
            <a:r>
              <a:rPr lang="en-US" sz="2133" dirty="0">
                <a:solidFill>
                  <a:schemeClr val="bg1">
                    <a:lumMod val="50000"/>
                  </a:schemeClr>
                </a:solidFill>
                <a:latin typeface="+mj-lt"/>
              </a:rPr>
              <a:t>that</a:t>
            </a:r>
            <a:r>
              <a:rPr lang="en-US" sz="2133" b="1" dirty="0">
                <a:solidFill>
                  <a:srgbClr val="FF0000"/>
                </a:solidFill>
                <a:latin typeface="+mj-lt"/>
              </a:rPr>
              <a:t> consumes less disk space </a:t>
            </a:r>
            <a:r>
              <a:rPr lang="en-US" sz="2133" dirty="0">
                <a:solidFill>
                  <a:srgbClr val="212121"/>
                </a:solidFill>
                <a:latin typeface="+mj-lt"/>
              </a:rPr>
              <a:t>and </a:t>
            </a:r>
            <a:r>
              <a:rPr lang="en-US" sz="2133" b="1" dirty="0">
                <a:solidFill>
                  <a:srgbClr val="FF0000"/>
                </a:solidFill>
                <a:latin typeface="+mj-lt"/>
              </a:rPr>
              <a:t>family and lifestyle </a:t>
            </a:r>
            <a:r>
              <a:rPr lang="en-US" sz="2133" dirty="0">
                <a:solidFill>
                  <a:srgbClr val="212121"/>
                </a:solidFill>
                <a:latin typeface="+mj-lt"/>
              </a:rPr>
              <a:t>categories can be aimed for more profit.</a:t>
            </a:r>
          </a:p>
          <a:p>
            <a:pPr>
              <a:lnSpc>
                <a:spcPct val="150000"/>
              </a:lnSpc>
              <a:spcBef>
                <a:spcPts val="67"/>
              </a:spcBef>
              <a:buClrTx/>
            </a:pPr>
            <a:r>
              <a:rPr lang="en-US" sz="2133" dirty="0">
                <a:solidFill>
                  <a:srgbClr val="212121"/>
                </a:solidFill>
                <a:latin typeface="+mj-lt"/>
              </a:rPr>
              <a:t>People tend to download more if apps have </a:t>
            </a:r>
            <a:r>
              <a:rPr lang="en-US" sz="2133" b="1" dirty="0">
                <a:solidFill>
                  <a:srgbClr val="FF0000"/>
                </a:solidFill>
                <a:latin typeface="+mj-lt"/>
              </a:rPr>
              <a:t>more reviews</a:t>
            </a:r>
            <a:r>
              <a:rPr lang="en-US" sz="2133" dirty="0">
                <a:solidFill>
                  <a:srgbClr val="212121"/>
                </a:solidFill>
                <a:latin typeface="+mj-lt"/>
              </a:rPr>
              <a:t>.</a:t>
            </a:r>
          </a:p>
          <a:p>
            <a:pPr>
              <a:lnSpc>
                <a:spcPct val="150000"/>
              </a:lnSpc>
              <a:spcBef>
                <a:spcPts val="67"/>
              </a:spcBef>
              <a:buClrTx/>
            </a:pPr>
            <a:r>
              <a:rPr lang="en-US" sz="2133" dirty="0">
                <a:solidFill>
                  <a:srgbClr val="212121"/>
                </a:solidFill>
                <a:latin typeface="+mj-lt"/>
              </a:rPr>
              <a:t>People follow apps with </a:t>
            </a:r>
            <a:r>
              <a:rPr lang="en-US" sz="2133" b="1" dirty="0">
                <a:solidFill>
                  <a:srgbClr val="FF0000"/>
                </a:solidFill>
                <a:latin typeface="+mj-lt"/>
              </a:rPr>
              <a:t>regular updates.</a:t>
            </a:r>
          </a:p>
          <a:p>
            <a:pPr>
              <a:lnSpc>
                <a:spcPct val="150000"/>
              </a:lnSpc>
              <a:spcBef>
                <a:spcPts val="67"/>
              </a:spcBef>
              <a:buClrTx/>
            </a:pPr>
            <a:r>
              <a:rPr lang="en-US" sz="2133" dirty="0">
                <a:solidFill>
                  <a:srgbClr val="212121"/>
                </a:solidFill>
                <a:latin typeface="+mj-lt"/>
              </a:rPr>
              <a:t>The category </a:t>
            </a:r>
            <a:r>
              <a:rPr lang="en-US" sz="2133" b="1" dirty="0">
                <a:solidFill>
                  <a:srgbClr val="FF0000"/>
                </a:solidFill>
                <a:latin typeface="+mj-lt"/>
              </a:rPr>
              <a:t>GAME</a:t>
            </a:r>
            <a:r>
              <a:rPr lang="en-US" sz="2133" dirty="0">
                <a:solidFill>
                  <a:srgbClr val="212121"/>
                </a:solidFill>
                <a:latin typeface="+mj-lt"/>
              </a:rPr>
              <a:t> is a potential unsaturated space for app developers. The segment is expected to grow 1.7 times faster than the rest of the market and surpass </a:t>
            </a:r>
            <a:r>
              <a:rPr lang="en-US" sz="2133" b="1" dirty="0">
                <a:solidFill>
                  <a:srgbClr val="212121"/>
                </a:solidFill>
                <a:latin typeface="+mj-lt"/>
              </a:rPr>
              <a:t>$136 billion </a:t>
            </a:r>
            <a:r>
              <a:rPr lang="en-US" sz="2133" dirty="0">
                <a:solidFill>
                  <a:srgbClr val="212121"/>
                </a:solidFill>
                <a:latin typeface="+mj-lt"/>
              </a:rPr>
              <a:t>in revenues in 2022.</a:t>
            </a:r>
          </a:p>
          <a:p>
            <a:pPr>
              <a:spcBef>
                <a:spcPts val="67"/>
              </a:spcBef>
              <a:buClrTx/>
            </a:pPr>
            <a:endParaRPr lang="en-US" sz="2133" dirty="0">
              <a:solidFill>
                <a:srgbClr val="212121"/>
              </a:solidFill>
              <a:latin typeface="+mj-lt"/>
            </a:endParaRPr>
          </a:p>
        </p:txBody>
      </p:sp>
    </p:spTree>
    <p:extLst>
      <p:ext uri="{BB962C8B-B14F-4D97-AF65-F5344CB8AC3E}">
        <p14:creationId xmlns:p14="http://schemas.microsoft.com/office/powerpoint/2010/main" val="200037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5B5E-52C8-4AFB-2893-E07942793424}"/>
              </a:ext>
            </a:extLst>
          </p:cNvPr>
          <p:cNvSpPr>
            <a:spLocks noGrp="1"/>
          </p:cNvSpPr>
          <p:nvPr>
            <p:ph type="title"/>
          </p:nvPr>
        </p:nvSpPr>
        <p:spPr>
          <a:xfrm>
            <a:off x="838200" y="2393156"/>
            <a:ext cx="10515600" cy="1814514"/>
          </a:xfrm>
        </p:spPr>
        <p:txBody>
          <a:bodyPr>
            <a:normAutofit/>
          </a:bodyPr>
          <a:lstStyle/>
          <a:p>
            <a:pPr algn="ctr"/>
            <a:r>
              <a:rPr lang="en-US" sz="6600" b="1" dirty="0">
                <a:solidFill>
                  <a:schemeClr val="accent2"/>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46456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04F1-49DB-9E58-5EAB-D0ECA78EEEF4}"/>
              </a:ext>
            </a:extLst>
          </p:cNvPr>
          <p:cNvSpPr>
            <a:spLocks noGrp="1"/>
          </p:cNvSpPr>
          <p:nvPr>
            <p:ph type="title"/>
          </p:nvPr>
        </p:nvSpPr>
        <p:spPr>
          <a:xfrm>
            <a:off x="415600" y="97421"/>
            <a:ext cx="11360800" cy="763600"/>
          </a:xfrm>
        </p:spPr>
        <p:txBody>
          <a:bodyPr/>
          <a:lstStyle/>
          <a:p>
            <a:r>
              <a:rPr lang="en-US" sz="2667" dirty="0"/>
              <a:t>Problem Statement:</a:t>
            </a:r>
            <a:endParaRPr lang="en-IN" sz="2667" dirty="0"/>
          </a:p>
        </p:txBody>
      </p:sp>
      <p:sp>
        <p:nvSpPr>
          <p:cNvPr id="4" name="Text Placeholder 5">
            <a:extLst>
              <a:ext uri="{FF2B5EF4-FFF2-40B4-BE49-F238E27FC236}">
                <a16:creationId xmlns:a16="http://schemas.microsoft.com/office/drawing/2014/main" id="{CD67623C-307A-595A-3DBB-3E70AC59384D}"/>
              </a:ext>
            </a:extLst>
          </p:cNvPr>
          <p:cNvSpPr txBox="1">
            <a:spLocks/>
          </p:cNvSpPr>
          <p:nvPr/>
        </p:nvSpPr>
        <p:spPr>
          <a:xfrm>
            <a:off x="415600" y="1484399"/>
            <a:ext cx="11360801" cy="54691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l">
              <a:buClrTx/>
            </a:pPr>
            <a:r>
              <a:rPr lang="en-US" sz="2133" dirty="0">
                <a:solidFill>
                  <a:srgbClr val="212121"/>
                </a:solidFill>
                <a:latin typeface="+mj-lt"/>
              </a:rPr>
              <a:t>The Play Store apps data has enormous potential to drive app-making businesses to success. Actionable insights can be drawn for developers to work on and capture the Android market.</a:t>
            </a:r>
          </a:p>
          <a:p>
            <a:pPr algn="l">
              <a:buClrTx/>
            </a:pPr>
            <a:r>
              <a:rPr lang="en-US" sz="2133" dirty="0">
                <a:solidFill>
                  <a:srgbClr val="212121"/>
                </a:solidFill>
                <a:latin typeface="+mj-lt"/>
              </a:rPr>
              <a:t>Each app has values for category, rating, size, and more. Another dataset contains customer reviews of the android apps.</a:t>
            </a:r>
          </a:p>
          <a:p>
            <a:pPr algn="l">
              <a:buClrTx/>
            </a:pPr>
            <a:r>
              <a:rPr lang="en-US" sz="2133" dirty="0">
                <a:solidFill>
                  <a:srgbClr val="212121"/>
                </a:solidFill>
                <a:latin typeface="+mj-lt"/>
              </a:rPr>
              <a:t>Our main objective is to perform EDA on the given dataset to discover key factors responsible for app engagement and success.</a:t>
            </a:r>
          </a:p>
          <a:p>
            <a:pPr>
              <a:buClrTx/>
            </a:pPr>
            <a:r>
              <a:rPr lang="en-US" sz="2133" dirty="0">
                <a:solidFill>
                  <a:srgbClr val="212121"/>
                </a:solidFill>
                <a:latin typeface="+mj-lt"/>
              </a:rPr>
              <a:t>We need to analyze the data and come up with meaningful insights that would actually help business to strategize their moves.</a:t>
            </a:r>
          </a:p>
        </p:txBody>
      </p:sp>
    </p:spTree>
    <p:extLst>
      <p:ext uri="{BB962C8B-B14F-4D97-AF65-F5344CB8AC3E}">
        <p14:creationId xmlns:p14="http://schemas.microsoft.com/office/powerpoint/2010/main" val="5379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B35EF3F-723F-A069-571E-F6F3834B938A}"/>
              </a:ext>
            </a:extLst>
          </p:cNvPr>
          <p:cNvGraphicFramePr/>
          <p:nvPr>
            <p:extLst>
              <p:ext uri="{D42A27DB-BD31-4B8C-83A1-F6EECF244321}">
                <p14:modId xmlns:p14="http://schemas.microsoft.com/office/powerpoint/2010/main" val="269685457"/>
              </p:ext>
            </p:extLst>
          </p:nvPr>
        </p:nvGraphicFramePr>
        <p:xfrm>
          <a:off x="415600" y="971228"/>
          <a:ext cx="11360800" cy="5176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6284BC94-5C9E-455C-4E75-B025485926F1}"/>
              </a:ext>
            </a:extLst>
          </p:cNvPr>
          <p:cNvSpPr txBox="1">
            <a:spLocks/>
          </p:cNvSpPr>
          <p:nvPr/>
        </p:nvSpPr>
        <p:spPr>
          <a:xfrm>
            <a:off x="322609" y="12129"/>
            <a:ext cx="113608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667" dirty="0"/>
              <a:t>Why Google Play Data is important to analyze??</a:t>
            </a:r>
            <a:endParaRPr lang="en-IN" sz="2667" dirty="0"/>
          </a:p>
        </p:txBody>
      </p:sp>
      <p:sp>
        <p:nvSpPr>
          <p:cNvPr id="6" name="TextBox 5">
            <a:extLst>
              <a:ext uri="{FF2B5EF4-FFF2-40B4-BE49-F238E27FC236}">
                <a16:creationId xmlns:a16="http://schemas.microsoft.com/office/drawing/2014/main" id="{66913610-9E6F-8A8E-5C2A-2130319AD473}"/>
              </a:ext>
            </a:extLst>
          </p:cNvPr>
          <p:cNvSpPr txBox="1"/>
          <p:nvPr/>
        </p:nvSpPr>
        <p:spPr>
          <a:xfrm>
            <a:off x="3791919" y="6003009"/>
            <a:ext cx="4752813" cy="584775"/>
          </a:xfrm>
          <a:prstGeom prst="rect">
            <a:avLst/>
          </a:prstGeom>
          <a:noFill/>
        </p:spPr>
        <p:txBody>
          <a:bodyPr wrap="square">
            <a:spAutoFit/>
          </a:bodyPr>
          <a:lstStyle/>
          <a:p>
            <a:pPr lvl="0"/>
            <a:r>
              <a:rPr lang="en-US" sz="3200" b="1" dirty="0">
                <a:ln w="0"/>
              </a:rPr>
              <a:t>So, let’s get started!! </a:t>
            </a:r>
            <a:endParaRPr lang="en-IN" sz="3200" b="1" dirty="0">
              <a:ln w="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59520B64-46BA-4BF6-B2F3-A1B820F5000A}"/>
                                            </p:graphicEl>
                                          </p:spTgt>
                                        </p:tgtEl>
                                        <p:attrNameLst>
                                          <p:attrName>style.visibility</p:attrName>
                                        </p:attrNameLst>
                                      </p:cBhvr>
                                      <p:to>
                                        <p:strVal val="visible"/>
                                      </p:to>
                                    </p:set>
                                    <p:animEffect transition="in" filter="fade">
                                      <p:cBhvr>
                                        <p:cTn id="7" dur="1000"/>
                                        <p:tgtEl>
                                          <p:spTgt spid="2">
                                            <p:graphicEl>
                                              <a:dgm id="{59520B64-46BA-4BF6-B2F3-A1B820F5000A}"/>
                                            </p:graphicEl>
                                          </p:spTgt>
                                        </p:tgtEl>
                                      </p:cBhvr>
                                    </p:animEffect>
                                    <p:anim calcmode="lin" valueType="num">
                                      <p:cBhvr>
                                        <p:cTn id="8" dur="1000" fill="hold"/>
                                        <p:tgtEl>
                                          <p:spTgt spid="2">
                                            <p:graphicEl>
                                              <a:dgm id="{59520B64-46BA-4BF6-B2F3-A1B820F5000A}"/>
                                            </p:graphicEl>
                                          </p:spTgt>
                                        </p:tgtEl>
                                        <p:attrNameLst>
                                          <p:attrName>ppt_x</p:attrName>
                                        </p:attrNameLst>
                                      </p:cBhvr>
                                      <p:tavLst>
                                        <p:tav tm="0">
                                          <p:val>
                                            <p:strVal val="#ppt_x"/>
                                          </p:val>
                                        </p:tav>
                                        <p:tav tm="100000">
                                          <p:val>
                                            <p:strVal val="#ppt_x"/>
                                          </p:val>
                                        </p:tav>
                                      </p:tavLst>
                                    </p:anim>
                                    <p:anim calcmode="lin" valueType="num">
                                      <p:cBhvr>
                                        <p:cTn id="9" dur="1000" fill="hold"/>
                                        <p:tgtEl>
                                          <p:spTgt spid="2">
                                            <p:graphicEl>
                                              <a:dgm id="{59520B64-46BA-4BF6-B2F3-A1B820F5000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graphicEl>
                                              <a:dgm id="{4AFE2701-78FD-4DAC-9B5B-DD800B0CF4D9}"/>
                                            </p:graphicEl>
                                          </p:spTgt>
                                        </p:tgtEl>
                                        <p:attrNameLst>
                                          <p:attrName>style.visibility</p:attrName>
                                        </p:attrNameLst>
                                      </p:cBhvr>
                                      <p:to>
                                        <p:strVal val="visible"/>
                                      </p:to>
                                    </p:set>
                                    <p:animEffect transition="in" filter="fade">
                                      <p:cBhvr>
                                        <p:cTn id="14" dur="1000"/>
                                        <p:tgtEl>
                                          <p:spTgt spid="2">
                                            <p:graphicEl>
                                              <a:dgm id="{4AFE2701-78FD-4DAC-9B5B-DD800B0CF4D9}"/>
                                            </p:graphicEl>
                                          </p:spTgt>
                                        </p:tgtEl>
                                      </p:cBhvr>
                                    </p:animEffect>
                                    <p:anim calcmode="lin" valueType="num">
                                      <p:cBhvr>
                                        <p:cTn id="15" dur="1000" fill="hold"/>
                                        <p:tgtEl>
                                          <p:spTgt spid="2">
                                            <p:graphicEl>
                                              <a:dgm id="{4AFE2701-78FD-4DAC-9B5B-DD800B0CF4D9}"/>
                                            </p:graphicEl>
                                          </p:spTgt>
                                        </p:tgtEl>
                                        <p:attrNameLst>
                                          <p:attrName>ppt_x</p:attrName>
                                        </p:attrNameLst>
                                      </p:cBhvr>
                                      <p:tavLst>
                                        <p:tav tm="0">
                                          <p:val>
                                            <p:strVal val="#ppt_x"/>
                                          </p:val>
                                        </p:tav>
                                        <p:tav tm="100000">
                                          <p:val>
                                            <p:strVal val="#ppt_x"/>
                                          </p:val>
                                        </p:tav>
                                      </p:tavLst>
                                    </p:anim>
                                    <p:anim calcmode="lin" valueType="num">
                                      <p:cBhvr>
                                        <p:cTn id="16" dur="1000" fill="hold"/>
                                        <p:tgtEl>
                                          <p:spTgt spid="2">
                                            <p:graphicEl>
                                              <a:dgm id="{4AFE2701-78FD-4DAC-9B5B-DD800B0CF4D9}"/>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graphicEl>
                                              <a:dgm id="{B577AEDD-3467-43C1-BD7F-91FE1AAEF519}"/>
                                            </p:graphicEl>
                                          </p:spTgt>
                                        </p:tgtEl>
                                        <p:attrNameLst>
                                          <p:attrName>style.visibility</p:attrName>
                                        </p:attrNameLst>
                                      </p:cBhvr>
                                      <p:to>
                                        <p:strVal val="visible"/>
                                      </p:to>
                                    </p:set>
                                    <p:animEffect transition="in" filter="fade">
                                      <p:cBhvr>
                                        <p:cTn id="21" dur="1000"/>
                                        <p:tgtEl>
                                          <p:spTgt spid="2">
                                            <p:graphicEl>
                                              <a:dgm id="{B577AEDD-3467-43C1-BD7F-91FE1AAEF519}"/>
                                            </p:graphicEl>
                                          </p:spTgt>
                                        </p:tgtEl>
                                      </p:cBhvr>
                                    </p:animEffect>
                                    <p:anim calcmode="lin" valueType="num">
                                      <p:cBhvr>
                                        <p:cTn id="22" dur="1000" fill="hold"/>
                                        <p:tgtEl>
                                          <p:spTgt spid="2">
                                            <p:graphicEl>
                                              <a:dgm id="{B577AEDD-3467-43C1-BD7F-91FE1AAEF519}"/>
                                            </p:graphicEl>
                                          </p:spTgt>
                                        </p:tgtEl>
                                        <p:attrNameLst>
                                          <p:attrName>ppt_x</p:attrName>
                                        </p:attrNameLst>
                                      </p:cBhvr>
                                      <p:tavLst>
                                        <p:tav tm="0">
                                          <p:val>
                                            <p:strVal val="#ppt_x"/>
                                          </p:val>
                                        </p:tav>
                                        <p:tav tm="100000">
                                          <p:val>
                                            <p:strVal val="#ppt_x"/>
                                          </p:val>
                                        </p:tav>
                                      </p:tavLst>
                                    </p:anim>
                                    <p:anim calcmode="lin" valueType="num">
                                      <p:cBhvr>
                                        <p:cTn id="23" dur="1000" fill="hold"/>
                                        <p:tgtEl>
                                          <p:spTgt spid="2">
                                            <p:graphicEl>
                                              <a:dgm id="{B577AEDD-3467-43C1-BD7F-91FE1AAEF519}"/>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graphicEl>
                                              <a:dgm id="{A136488A-0FF2-4FDA-81B7-D1BD018F8291}"/>
                                            </p:graphicEl>
                                          </p:spTgt>
                                        </p:tgtEl>
                                        <p:attrNameLst>
                                          <p:attrName>style.visibility</p:attrName>
                                        </p:attrNameLst>
                                      </p:cBhvr>
                                      <p:to>
                                        <p:strVal val="visible"/>
                                      </p:to>
                                    </p:set>
                                    <p:animEffect transition="in" filter="fade">
                                      <p:cBhvr>
                                        <p:cTn id="28" dur="1000"/>
                                        <p:tgtEl>
                                          <p:spTgt spid="2">
                                            <p:graphicEl>
                                              <a:dgm id="{A136488A-0FF2-4FDA-81B7-D1BD018F8291}"/>
                                            </p:graphicEl>
                                          </p:spTgt>
                                        </p:tgtEl>
                                      </p:cBhvr>
                                    </p:animEffect>
                                    <p:anim calcmode="lin" valueType="num">
                                      <p:cBhvr>
                                        <p:cTn id="29" dur="1000" fill="hold"/>
                                        <p:tgtEl>
                                          <p:spTgt spid="2">
                                            <p:graphicEl>
                                              <a:dgm id="{A136488A-0FF2-4FDA-81B7-D1BD018F8291}"/>
                                            </p:graphicEl>
                                          </p:spTgt>
                                        </p:tgtEl>
                                        <p:attrNameLst>
                                          <p:attrName>ppt_x</p:attrName>
                                        </p:attrNameLst>
                                      </p:cBhvr>
                                      <p:tavLst>
                                        <p:tav tm="0">
                                          <p:val>
                                            <p:strVal val="#ppt_x"/>
                                          </p:val>
                                        </p:tav>
                                        <p:tav tm="100000">
                                          <p:val>
                                            <p:strVal val="#ppt_x"/>
                                          </p:val>
                                        </p:tav>
                                      </p:tavLst>
                                    </p:anim>
                                    <p:anim calcmode="lin" valueType="num">
                                      <p:cBhvr>
                                        <p:cTn id="30" dur="1000" fill="hold"/>
                                        <p:tgtEl>
                                          <p:spTgt spid="2">
                                            <p:graphicEl>
                                              <a:dgm id="{A136488A-0FF2-4FDA-81B7-D1BD018F8291}"/>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graphicEl>
                                              <a:dgm id="{D3D7D35C-B343-4DAC-B745-5F142FA04D9A}"/>
                                            </p:graphicEl>
                                          </p:spTgt>
                                        </p:tgtEl>
                                        <p:attrNameLst>
                                          <p:attrName>style.visibility</p:attrName>
                                        </p:attrNameLst>
                                      </p:cBhvr>
                                      <p:to>
                                        <p:strVal val="visible"/>
                                      </p:to>
                                    </p:set>
                                    <p:animEffect transition="in" filter="fade">
                                      <p:cBhvr>
                                        <p:cTn id="35" dur="1000"/>
                                        <p:tgtEl>
                                          <p:spTgt spid="2">
                                            <p:graphicEl>
                                              <a:dgm id="{D3D7D35C-B343-4DAC-B745-5F142FA04D9A}"/>
                                            </p:graphicEl>
                                          </p:spTgt>
                                        </p:tgtEl>
                                      </p:cBhvr>
                                    </p:animEffect>
                                    <p:anim calcmode="lin" valueType="num">
                                      <p:cBhvr>
                                        <p:cTn id="36" dur="1000" fill="hold"/>
                                        <p:tgtEl>
                                          <p:spTgt spid="2">
                                            <p:graphicEl>
                                              <a:dgm id="{D3D7D35C-B343-4DAC-B745-5F142FA04D9A}"/>
                                            </p:graphicEl>
                                          </p:spTgt>
                                        </p:tgtEl>
                                        <p:attrNameLst>
                                          <p:attrName>ppt_x</p:attrName>
                                        </p:attrNameLst>
                                      </p:cBhvr>
                                      <p:tavLst>
                                        <p:tav tm="0">
                                          <p:val>
                                            <p:strVal val="#ppt_x"/>
                                          </p:val>
                                        </p:tav>
                                        <p:tav tm="100000">
                                          <p:val>
                                            <p:strVal val="#ppt_x"/>
                                          </p:val>
                                        </p:tav>
                                      </p:tavLst>
                                    </p:anim>
                                    <p:anim calcmode="lin" valueType="num">
                                      <p:cBhvr>
                                        <p:cTn id="37" dur="1000" fill="hold"/>
                                        <p:tgtEl>
                                          <p:spTgt spid="2">
                                            <p:graphicEl>
                                              <a:dgm id="{D3D7D35C-B343-4DAC-B745-5F142FA04D9A}"/>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randombar(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2576-03E0-DD83-3594-A5150B48237F}"/>
              </a:ext>
            </a:extLst>
          </p:cNvPr>
          <p:cNvSpPr>
            <a:spLocks noGrp="1"/>
          </p:cNvSpPr>
          <p:nvPr>
            <p:ph type="title"/>
          </p:nvPr>
        </p:nvSpPr>
        <p:spPr>
          <a:xfrm>
            <a:off x="415600" y="118085"/>
            <a:ext cx="11360800" cy="763600"/>
          </a:xfrm>
        </p:spPr>
        <p:txBody>
          <a:bodyPr/>
          <a:lstStyle/>
          <a:p>
            <a:r>
              <a:rPr lang="en-US" sz="2667" dirty="0"/>
              <a:t>Exploring our databases: </a:t>
            </a:r>
            <a:endParaRPr lang="en-IN" sz="2667" dirty="0"/>
          </a:p>
        </p:txBody>
      </p:sp>
      <p:sp>
        <p:nvSpPr>
          <p:cNvPr id="3" name="Text Placeholder 2">
            <a:extLst>
              <a:ext uri="{FF2B5EF4-FFF2-40B4-BE49-F238E27FC236}">
                <a16:creationId xmlns:a16="http://schemas.microsoft.com/office/drawing/2014/main" id="{88BF6D93-8E2E-120E-3E95-0EDAB53E39AD}"/>
              </a:ext>
            </a:extLst>
          </p:cNvPr>
          <p:cNvSpPr>
            <a:spLocks noGrp="1"/>
          </p:cNvSpPr>
          <p:nvPr>
            <p:ph type="body" idx="1"/>
          </p:nvPr>
        </p:nvSpPr>
        <p:spPr>
          <a:xfrm>
            <a:off x="322611" y="881686"/>
            <a:ext cx="11360800" cy="6105172"/>
          </a:xfrm>
        </p:spPr>
        <p:txBody>
          <a:bodyPr>
            <a:normAutofit fontScale="85000" lnSpcReduction="10000"/>
          </a:bodyPr>
          <a:lstStyle/>
          <a:p>
            <a:pPr marL="152396" indent="0">
              <a:lnSpc>
                <a:spcPct val="170000"/>
              </a:lnSpc>
              <a:buNone/>
            </a:pPr>
            <a:r>
              <a:rPr lang="en-US" dirty="0">
                <a:latin typeface="+mj-lt"/>
              </a:rPr>
              <a:t>We have 2 databases: Play store data set + User reviews data set </a:t>
            </a:r>
          </a:p>
          <a:p>
            <a:pPr marL="152396" indent="0">
              <a:lnSpc>
                <a:spcPct val="170000"/>
              </a:lnSpc>
              <a:buNone/>
            </a:pPr>
            <a:r>
              <a:rPr lang="en-US" b="1" u="sng" dirty="0">
                <a:latin typeface="+mj-lt"/>
              </a:rPr>
              <a:t>Play store data set</a:t>
            </a:r>
            <a:r>
              <a:rPr lang="en-US" b="1" u="sng" dirty="0">
                <a:latin typeface="+mj-lt"/>
                <a:sym typeface="Wingdings" panose="05000000000000000000" pitchFamily="2" charset="2"/>
              </a:rPr>
              <a:t> </a:t>
            </a:r>
            <a:r>
              <a:rPr lang="en-US" dirty="0">
                <a:latin typeface="+mj-lt"/>
                <a:sym typeface="Wingdings" panose="05000000000000000000" pitchFamily="2" charset="2"/>
              </a:rPr>
              <a:t>: It contains basic details of the app like number of users, reviews, ratings, etc. It has </a:t>
            </a:r>
            <a:r>
              <a:rPr lang="en-US" b="1" dirty="0">
                <a:latin typeface="+mj-lt"/>
                <a:sym typeface="Wingdings" panose="05000000000000000000" pitchFamily="2" charset="2"/>
              </a:rPr>
              <a:t>10841 rows and 13 columns</a:t>
            </a:r>
            <a:r>
              <a:rPr lang="en-US" dirty="0">
                <a:latin typeface="+mj-lt"/>
                <a:sym typeface="Wingdings" panose="05000000000000000000" pitchFamily="2" charset="2"/>
              </a:rPr>
              <a:t>. The features of play store data are:</a:t>
            </a:r>
          </a:p>
          <a:p>
            <a:pPr>
              <a:lnSpc>
                <a:spcPct val="170000"/>
              </a:lnSpc>
              <a:buClrTx/>
              <a:buAutoNum type="arabicPeriod"/>
            </a:pPr>
            <a:endParaRPr lang="en-US" dirty="0">
              <a:latin typeface="+mj-lt"/>
              <a:sym typeface="Wingdings" panose="05000000000000000000" pitchFamily="2" charset="2"/>
            </a:endParaRPr>
          </a:p>
          <a:p>
            <a:pPr>
              <a:lnSpc>
                <a:spcPct val="170000"/>
              </a:lnSpc>
              <a:buClrTx/>
            </a:pPr>
            <a:r>
              <a:rPr lang="en-US" u="sng" dirty="0">
                <a:latin typeface="+mj-lt"/>
                <a:sym typeface="Wingdings" panose="05000000000000000000" pitchFamily="2" charset="2"/>
              </a:rPr>
              <a:t>App</a:t>
            </a:r>
            <a:r>
              <a:rPr lang="en-US" dirty="0">
                <a:latin typeface="+mj-lt"/>
                <a:sym typeface="Wingdings" panose="05000000000000000000" pitchFamily="2" charset="2"/>
              </a:rPr>
              <a:t>: It contains name of the app with short description.</a:t>
            </a:r>
          </a:p>
          <a:p>
            <a:pPr>
              <a:lnSpc>
                <a:spcPct val="170000"/>
              </a:lnSpc>
              <a:buClrTx/>
            </a:pPr>
            <a:r>
              <a:rPr lang="en-US" u="sng" dirty="0">
                <a:latin typeface="+mj-lt"/>
                <a:sym typeface="Wingdings" panose="05000000000000000000" pitchFamily="2" charset="2"/>
              </a:rPr>
              <a:t>Category</a:t>
            </a:r>
            <a:r>
              <a:rPr lang="en-US" dirty="0">
                <a:latin typeface="+mj-lt"/>
                <a:sym typeface="Wingdings" panose="05000000000000000000" pitchFamily="2" charset="2"/>
              </a:rPr>
              <a:t>: This column give the category to which an app belongs. This data set contains 33 categories.</a:t>
            </a:r>
          </a:p>
          <a:p>
            <a:pPr>
              <a:lnSpc>
                <a:spcPct val="170000"/>
              </a:lnSpc>
              <a:buClrTx/>
            </a:pPr>
            <a:r>
              <a:rPr lang="en-US" u="sng" dirty="0">
                <a:latin typeface="+mj-lt"/>
                <a:sym typeface="Wingdings" panose="05000000000000000000" pitchFamily="2" charset="2"/>
              </a:rPr>
              <a:t>Rating</a:t>
            </a:r>
            <a:r>
              <a:rPr lang="en-US" dirty="0">
                <a:latin typeface="+mj-lt"/>
                <a:sym typeface="Wingdings" panose="05000000000000000000" pitchFamily="2" charset="2"/>
              </a:rPr>
              <a:t>: The average rating given by the users for the respective app. </a:t>
            </a:r>
          </a:p>
          <a:p>
            <a:pPr>
              <a:lnSpc>
                <a:spcPct val="170000"/>
              </a:lnSpc>
              <a:buClrTx/>
            </a:pPr>
            <a:r>
              <a:rPr lang="en-US" u="sng" dirty="0">
                <a:latin typeface="+mj-lt"/>
                <a:sym typeface="Wingdings" panose="05000000000000000000" pitchFamily="2" charset="2"/>
              </a:rPr>
              <a:t>Reviews</a:t>
            </a:r>
            <a:r>
              <a:rPr lang="en-US" dirty="0">
                <a:latin typeface="+mj-lt"/>
                <a:sym typeface="Wingdings" panose="05000000000000000000" pitchFamily="2" charset="2"/>
              </a:rPr>
              <a:t>: The number of users that have dropped a review for this respective app.</a:t>
            </a:r>
          </a:p>
          <a:p>
            <a:pPr>
              <a:lnSpc>
                <a:spcPct val="170000"/>
              </a:lnSpc>
              <a:buClrTx/>
            </a:pPr>
            <a:r>
              <a:rPr lang="en-US" u="sng" dirty="0">
                <a:latin typeface="+mj-lt"/>
                <a:sym typeface="Wingdings" panose="05000000000000000000" pitchFamily="2" charset="2"/>
              </a:rPr>
              <a:t>Size</a:t>
            </a:r>
            <a:r>
              <a:rPr lang="en-US" dirty="0">
                <a:latin typeface="+mj-lt"/>
                <a:sym typeface="Wingdings" panose="05000000000000000000" pitchFamily="2" charset="2"/>
              </a:rPr>
              <a:t>: The disk space required to install the respective app.</a:t>
            </a:r>
            <a:endParaRPr lang="en-US" dirty="0">
              <a:sym typeface="Wingdings" panose="05000000000000000000" pitchFamily="2" charset="2"/>
            </a:endParaRPr>
          </a:p>
          <a:p>
            <a:pPr>
              <a:buClrTx/>
            </a:pPr>
            <a:endParaRPr lang="en-US" dirty="0">
              <a:solidFill>
                <a:schemeClr val="accent2"/>
              </a:solidFill>
            </a:endParaRPr>
          </a:p>
          <a:p>
            <a:pPr marL="795847" lvl="1" indent="0">
              <a:buNone/>
            </a:pPr>
            <a:endParaRPr lang="en-IN" dirty="0">
              <a:solidFill>
                <a:schemeClr val="accent2"/>
              </a:solidFill>
            </a:endParaRPr>
          </a:p>
          <a:p>
            <a:pPr>
              <a:buClrTx/>
            </a:pPr>
            <a:endParaRPr lang="en-US" dirty="0">
              <a:solidFill>
                <a:schemeClr val="accent2"/>
              </a:solidFill>
            </a:endParaRPr>
          </a:p>
        </p:txBody>
      </p:sp>
    </p:spTree>
    <p:extLst>
      <p:ext uri="{BB962C8B-B14F-4D97-AF65-F5344CB8AC3E}">
        <p14:creationId xmlns:p14="http://schemas.microsoft.com/office/powerpoint/2010/main" val="36252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0699-DD7F-DC47-7B67-3C53C94852E7}"/>
              </a:ext>
            </a:extLst>
          </p:cNvPr>
          <p:cNvSpPr>
            <a:spLocks noGrp="1"/>
          </p:cNvSpPr>
          <p:nvPr>
            <p:ph type="title"/>
          </p:nvPr>
        </p:nvSpPr>
        <p:spPr>
          <a:xfrm>
            <a:off x="415600" y="105891"/>
            <a:ext cx="11360800" cy="763600"/>
          </a:xfrm>
        </p:spPr>
        <p:txBody>
          <a:bodyPr/>
          <a:lstStyle/>
          <a:p>
            <a:r>
              <a:rPr lang="en-US" sz="2667" dirty="0"/>
              <a:t>Exploring our databases continued..</a:t>
            </a:r>
            <a:endParaRPr lang="en-IN" sz="2667" dirty="0"/>
          </a:p>
        </p:txBody>
      </p:sp>
      <p:sp>
        <p:nvSpPr>
          <p:cNvPr id="3" name="Text Placeholder 2">
            <a:extLst>
              <a:ext uri="{FF2B5EF4-FFF2-40B4-BE49-F238E27FC236}">
                <a16:creationId xmlns:a16="http://schemas.microsoft.com/office/drawing/2014/main" id="{CD4AA503-0632-578D-8B0E-08B58277CBA0}"/>
              </a:ext>
            </a:extLst>
          </p:cNvPr>
          <p:cNvSpPr>
            <a:spLocks noGrp="1"/>
          </p:cNvSpPr>
          <p:nvPr>
            <p:ph type="body" idx="1"/>
          </p:nvPr>
        </p:nvSpPr>
        <p:spPr>
          <a:xfrm>
            <a:off x="415600" y="782380"/>
            <a:ext cx="11360800" cy="4555200"/>
          </a:xfrm>
        </p:spPr>
        <p:txBody>
          <a:bodyPr/>
          <a:lstStyle/>
          <a:p>
            <a:pPr>
              <a:lnSpc>
                <a:spcPct val="150000"/>
              </a:lnSpc>
              <a:spcBef>
                <a:spcPts val="133"/>
              </a:spcBef>
            </a:pPr>
            <a:r>
              <a:rPr lang="en-US" sz="2133" u="sng" dirty="0">
                <a:latin typeface="+mj-lt"/>
                <a:sym typeface="Wingdings" panose="05000000000000000000" pitchFamily="2" charset="2"/>
              </a:rPr>
              <a:t>Installs</a:t>
            </a:r>
            <a:r>
              <a:rPr lang="en-US" sz="2133" dirty="0">
                <a:latin typeface="+mj-lt"/>
                <a:sym typeface="Wingdings" panose="05000000000000000000" pitchFamily="2" charset="2"/>
              </a:rPr>
              <a:t>: The approximate number of times the respective app was installed</a:t>
            </a:r>
          </a:p>
          <a:p>
            <a:pPr>
              <a:lnSpc>
                <a:spcPct val="150000"/>
              </a:lnSpc>
              <a:spcBef>
                <a:spcPts val="133"/>
              </a:spcBef>
            </a:pPr>
            <a:r>
              <a:rPr lang="en-US" sz="2133" u="sng" dirty="0">
                <a:latin typeface="+mj-lt"/>
                <a:sym typeface="Wingdings" panose="05000000000000000000" pitchFamily="2" charset="2"/>
              </a:rPr>
              <a:t>Type</a:t>
            </a:r>
            <a:r>
              <a:rPr lang="en-US" sz="2133" dirty="0">
                <a:latin typeface="+mj-lt"/>
                <a:sym typeface="Wingdings" panose="05000000000000000000" pitchFamily="2" charset="2"/>
              </a:rPr>
              <a:t>: It states whether an app is free to use or paid.</a:t>
            </a:r>
          </a:p>
          <a:p>
            <a:pPr>
              <a:lnSpc>
                <a:spcPct val="150000"/>
              </a:lnSpc>
              <a:spcBef>
                <a:spcPts val="133"/>
              </a:spcBef>
            </a:pPr>
            <a:r>
              <a:rPr lang="en-US" sz="2133" u="sng" dirty="0">
                <a:latin typeface="+mj-lt"/>
                <a:sym typeface="Wingdings" panose="05000000000000000000" pitchFamily="2" charset="2"/>
              </a:rPr>
              <a:t>Price</a:t>
            </a:r>
            <a:r>
              <a:rPr lang="en-US" sz="2133" dirty="0">
                <a:latin typeface="+mj-lt"/>
                <a:sym typeface="Wingdings" panose="05000000000000000000" pitchFamily="2" charset="2"/>
              </a:rPr>
              <a:t>: It gives the price payable to install the app. Price is 0 for free app.</a:t>
            </a:r>
          </a:p>
          <a:p>
            <a:pPr>
              <a:lnSpc>
                <a:spcPct val="150000"/>
              </a:lnSpc>
              <a:spcBef>
                <a:spcPts val="133"/>
              </a:spcBef>
            </a:pPr>
            <a:r>
              <a:rPr lang="en-US" sz="2133" u="sng" dirty="0">
                <a:latin typeface="+mj-lt"/>
                <a:sym typeface="Wingdings" panose="05000000000000000000" pitchFamily="2" charset="2"/>
              </a:rPr>
              <a:t>Content Rating</a:t>
            </a:r>
            <a:r>
              <a:rPr lang="en-US" sz="2133" dirty="0">
                <a:latin typeface="+mj-lt"/>
                <a:sym typeface="Wingdings" panose="05000000000000000000" pitchFamily="2" charset="2"/>
              </a:rPr>
              <a:t>: It states which age group is suitable to consume the content of the respective app.</a:t>
            </a:r>
          </a:p>
          <a:p>
            <a:pPr>
              <a:lnSpc>
                <a:spcPct val="150000"/>
              </a:lnSpc>
              <a:spcBef>
                <a:spcPts val="133"/>
              </a:spcBef>
            </a:pPr>
            <a:r>
              <a:rPr lang="en-US" sz="2133" u="sng" dirty="0">
                <a:latin typeface="+mj-lt"/>
                <a:sym typeface="Wingdings" panose="05000000000000000000" pitchFamily="2" charset="2"/>
              </a:rPr>
              <a:t>Genres</a:t>
            </a:r>
            <a:r>
              <a:rPr lang="en-US" sz="2133" dirty="0">
                <a:latin typeface="+mj-lt"/>
                <a:sym typeface="Wingdings" panose="05000000000000000000" pitchFamily="2" charset="2"/>
              </a:rPr>
              <a:t>: It gives the genres to which respective app belongs.</a:t>
            </a:r>
          </a:p>
          <a:p>
            <a:pPr>
              <a:lnSpc>
                <a:spcPct val="150000"/>
              </a:lnSpc>
              <a:spcBef>
                <a:spcPts val="133"/>
              </a:spcBef>
            </a:pPr>
            <a:r>
              <a:rPr lang="en-US" sz="2133" u="sng" dirty="0">
                <a:latin typeface="+mj-lt"/>
                <a:sym typeface="Wingdings" panose="05000000000000000000" pitchFamily="2" charset="2"/>
              </a:rPr>
              <a:t>Last Updated</a:t>
            </a:r>
            <a:r>
              <a:rPr lang="en-US" sz="2133" dirty="0">
                <a:latin typeface="+mj-lt"/>
                <a:sym typeface="Wingdings" panose="05000000000000000000" pitchFamily="2" charset="2"/>
              </a:rPr>
              <a:t>: It gives the date at which the latest update for the respective app was released.</a:t>
            </a:r>
          </a:p>
          <a:p>
            <a:pPr>
              <a:lnSpc>
                <a:spcPct val="150000"/>
              </a:lnSpc>
              <a:spcBef>
                <a:spcPts val="133"/>
              </a:spcBef>
            </a:pPr>
            <a:r>
              <a:rPr lang="en-US" sz="2133" u="sng" dirty="0">
                <a:latin typeface="+mj-lt"/>
                <a:sym typeface="Wingdings" panose="05000000000000000000" pitchFamily="2" charset="2"/>
              </a:rPr>
              <a:t>Current Ver</a:t>
            </a:r>
            <a:r>
              <a:rPr lang="en-US" sz="2133" dirty="0">
                <a:latin typeface="+mj-lt"/>
                <a:sym typeface="Wingdings" panose="05000000000000000000" pitchFamily="2" charset="2"/>
              </a:rPr>
              <a:t>: It gives the current version of the respective app.</a:t>
            </a:r>
          </a:p>
          <a:p>
            <a:pPr>
              <a:lnSpc>
                <a:spcPct val="150000"/>
              </a:lnSpc>
              <a:spcBef>
                <a:spcPts val="133"/>
              </a:spcBef>
            </a:pPr>
            <a:r>
              <a:rPr lang="en-US" sz="2133" u="sng" dirty="0">
                <a:latin typeface="+mj-lt"/>
                <a:sym typeface="Wingdings" panose="05000000000000000000" pitchFamily="2" charset="2"/>
              </a:rPr>
              <a:t>Android Ver</a:t>
            </a:r>
            <a:r>
              <a:rPr lang="en-US" sz="2133" dirty="0">
                <a:latin typeface="+mj-lt"/>
                <a:sym typeface="Wingdings" panose="05000000000000000000" pitchFamily="2" charset="2"/>
              </a:rPr>
              <a:t>: It gives the android version of the respective app.</a:t>
            </a:r>
          </a:p>
          <a:p>
            <a:endParaRPr lang="en-IN" dirty="0"/>
          </a:p>
        </p:txBody>
      </p:sp>
    </p:spTree>
    <p:extLst>
      <p:ext uri="{BB962C8B-B14F-4D97-AF65-F5344CB8AC3E}">
        <p14:creationId xmlns:p14="http://schemas.microsoft.com/office/powerpoint/2010/main" val="177501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BE85-85BE-2EB2-28FA-48A912A7A079}"/>
              </a:ext>
            </a:extLst>
          </p:cNvPr>
          <p:cNvSpPr>
            <a:spLocks noGrp="1"/>
          </p:cNvSpPr>
          <p:nvPr>
            <p:ph type="title"/>
          </p:nvPr>
        </p:nvSpPr>
        <p:spPr>
          <a:xfrm>
            <a:off x="415600" y="149081"/>
            <a:ext cx="11360800" cy="763600"/>
          </a:xfrm>
        </p:spPr>
        <p:txBody>
          <a:bodyPr/>
          <a:lstStyle/>
          <a:p>
            <a:r>
              <a:rPr lang="en-US" sz="2667" dirty="0"/>
              <a:t>Exploring our databases continued..</a:t>
            </a:r>
            <a:endParaRPr lang="en-IN" sz="2667" dirty="0"/>
          </a:p>
        </p:txBody>
      </p:sp>
      <p:sp>
        <p:nvSpPr>
          <p:cNvPr id="3" name="Text Placeholder 2">
            <a:extLst>
              <a:ext uri="{FF2B5EF4-FFF2-40B4-BE49-F238E27FC236}">
                <a16:creationId xmlns:a16="http://schemas.microsoft.com/office/drawing/2014/main" id="{84863086-01DD-6E78-2D9D-FA6DA76DB96E}"/>
              </a:ext>
            </a:extLst>
          </p:cNvPr>
          <p:cNvSpPr>
            <a:spLocks noGrp="1"/>
          </p:cNvSpPr>
          <p:nvPr>
            <p:ph type="body" idx="1"/>
          </p:nvPr>
        </p:nvSpPr>
        <p:spPr>
          <a:xfrm>
            <a:off x="415600" y="723256"/>
            <a:ext cx="11360800" cy="5985664"/>
          </a:xfrm>
        </p:spPr>
        <p:txBody>
          <a:bodyPr>
            <a:normAutofit/>
          </a:bodyPr>
          <a:lstStyle/>
          <a:p>
            <a:pPr marL="152396" indent="0">
              <a:lnSpc>
                <a:spcPct val="150000"/>
              </a:lnSpc>
              <a:buNone/>
            </a:pPr>
            <a:r>
              <a:rPr lang="en-US" sz="2133" b="1" u="sng" dirty="0">
                <a:latin typeface="+mj-lt"/>
              </a:rPr>
              <a:t>User reviews data set </a:t>
            </a:r>
            <a:r>
              <a:rPr lang="en-US" sz="2133" dirty="0">
                <a:latin typeface="+mj-lt"/>
              </a:rPr>
              <a:t>: It contains the user reviews and its sentiment score for the respective app. </a:t>
            </a:r>
          </a:p>
          <a:p>
            <a:pPr>
              <a:lnSpc>
                <a:spcPct val="150000"/>
              </a:lnSpc>
              <a:buClrTx/>
            </a:pPr>
            <a:r>
              <a:rPr lang="en-US" sz="2133" dirty="0">
                <a:latin typeface="+mj-lt"/>
              </a:rPr>
              <a:t>It has </a:t>
            </a:r>
            <a:r>
              <a:rPr lang="en-US" sz="2133" b="1" dirty="0">
                <a:latin typeface="+mj-lt"/>
              </a:rPr>
              <a:t>64295 rows and 5 columns</a:t>
            </a:r>
            <a:r>
              <a:rPr lang="en-US" sz="2133" dirty="0">
                <a:latin typeface="+mj-lt"/>
              </a:rPr>
              <a:t>.</a:t>
            </a:r>
          </a:p>
          <a:p>
            <a:pPr>
              <a:lnSpc>
                <a:spcPct val="150000"/>
              </a:lnSpc>
              <a:buClrTx/>
            </a:pPr>
            <a:r>
              <a:rPr lang="en-US" sz="2133" u="sng" dirty="0">
                <a:latin typeface="+mj-lt"/>
              </a:rPr>
              <a:t>App:</a:t>
            </a:r>
            <a:r>
              <a:rPr lang="en-US" sz="2133" dirty="0">
                <a:latin typeface="+mj-lt"/>
              </a:rPr>
              <a:t> It contains name of the app with short description.</a:t>
            </a:r>
          </a:p>
          <a:p>
            <a:pPr>
              <a:lnSpc>
                <a:spcPct val="150000"/>
              </a:lnSpc>
              <a:buClrTx/>
            </a:pPr>
            <a:r>
              <a:rPr lang="en-US" sz="2133" u="sng" dirty="0">
                <a:latin typeface="+mj-lt"/>
              </a:rPr>
              <a:t>Translated Review: </a:t>
            </a:r>
            <a:r>
              <a:rPr lang="en-US" sz="2133" dirty="0">
                <a:latin typeface="+mj-lt"/>
              </a:rPr>
              <a:t>It contains the English translation of the review dropped by the user of the app.</a:t>
            </a:r>
          </a:p>
          <a:p>
            <a:pPr>
              <a:lnSpc>
                <a:spcPct val="150000"/>
              </a:lnSpc>
              <a:buClrTx/>
            </a:pPr>
            <a:r>
              <a:rPr lang="en-US" sz="2133" u="sng" dirty="0">
                <a:latin typeface="+mj-lt"/>
              </a:rPr>
              <a:t>Sentiment:</a:t>
            </a:r>
            <a:r>
              <a:rPr lang="en-US" sz="2133" dirty="0">
                <a:latin typeface="+mj-lt"/>
              </a:rPr>
              <a:t> It gives the attitude/emotion of the writer. It can be ‘Positive’ , ‘Negative’ or ‘Neutral’.</a:t>
            </a:r>
          </a:p>
          <a:p>
            <a:pPr>
              <a:lnSpc>
                <a:spcPct val="150000"/>
              </a:lnSpc>
              <a:buClrTx/>
            </a:pPr>
            <a:r>
              <a:rPr lang="en-US" sz="2133" u="sng" dirty="0">
                <a:latin typeface="+mj-lt"/>
              </a:rPr>
              <a:t>Sentiment Polarity</a:t>
            </a:r>
            <a:r>
              <a:rPr lang="en-US" sz="2133" dirty="0">
                <a:latin typeface="+mj-lt"/>
              </a:rPr>
              <a:t>: It gives the polarity of the review. Its range is [-1,1], where 1 means ‘Positive statement’ and -1 means a ‘Negative statement’.</a:t>
            </a:r>
          </a:p>
          <a:p>
            <a:pPr>
              <a:lnSpc>
                <a:spcPct val="150000"/>
              </a:lnSpc>
              <a:buClrTx/>
            </a:pPr>
            <a:r>
              <a:rPr lang="en-US" sz="2133" u="sng" dirty="0">
                <a:latin typeface="+mj-lt"/>
              </a:rPr>
              <a:t>Sentiment Subjectivity</a:t>
            </a:r>
            <a:r>
              <a:rPr lang="en-US" sz="2133" dirty="0">
                <a:latin typeface="+mj-lt"/>
              </a:rPr>
              <a:t>: This  value gives how reviewer’ s opinion is to the opinion of the general public. Its range is  [0,1]. </a:t>
            </a:r>
          </a:p>
          <a:p>
            <a:pPr lvl="1">
              <a:buClrTx/>
              <a:buAutoNum type="arabicPeriod"/>
            </a:pPr>
            <a:endParaRPr lang="en-US" dirty="0">
              <a:solidFill>
                <a:schemeClr val="accent2"/>
              </a:solidFill>
            </a:endParaRPr>
          </a:p>
          <a:p>
            <a:endParaRPr lang="en-IN" dirty="0"/>
          </a:p>
        </p:txBody>
      </p:sp>
    </p:spTree>
    <p:extLst>
      <p:ext uri="{BB962C8B-B14F-4D97-AF65-F5344CB8AC3E}">
        <p14:creationId xmlns:p14="http://schemas.microsoft.com/office/powerpoint/2010/main" val="379292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00" y="90364"/>
            <a:ext cx="11360800" cy="763600"/>
          </a:xfrm>
        </p:spPr>
        <p:txBody>
          <a:bodyPr/>
          <a:lstStyle/>
          <a:p>
            <a:r>
              <a:rPr lang="en-US" sz="2667" dirty="0"/>
              <a:t>Dealing with Duplicate Values in Play Store Data</a:t>
            </a:r>
          </a:p>
        </p:txBody>
      </p:sp>
      <p:pic>
        <p:nvPicPr>
          <p:cNvPr id="3074" name="Picture 2"/>
          <p:cNvPicPr>
            <a:picLocks noChangeAspect="1" noChangeArrowheads="1"/>
          </p:cNvPicPr>
          <p:nvPr/>
        </p:nvPicPr>
        <p:blipFill>
          <a:blip r:embed="rId2"/>
          <a:srcRect/>
          <a:stretch>
            <a:fillRect/>
          </a:stretch>
        </p:blipFill>
        <p:spPr bwMode="auto">
          <a:xfrm>
            <a:off x="95680" y="1131437"/>
            <a:ext cx="5328963" cy="952500"/>
          </a:xfrm>
          <a:prstGeom prst="rect">
            <a:avLst/>
          </a:prstGeom>
          <a:noFill/>
          <a:ln w="9525">
            <a:noFill/>
            <a:miter lim="800000"/>
            <a:headEnd/>
            <a:tailEnd/>
          </a:ln>
          <a:effectLst/>
        </p:spPr>
      </p:pic>
      <p:pic>
        <p:nvPicPr>
          <p:cNvPr id="7" name="Picture 3">
            <a:extLst>
              <a:ext uri="{FF2B5EF4-FFF2-40B4-BE49-F238E27FC236}">
                <a16:creationId xmlns:a16="http://schemas.microsoft.com/office/drawing/2014/main" id="{F0B9204D-6A20-871C-EB9D-64264C613BEB}"/>
              </a:ext>
            </a:extLst>
          </p:cNvPr>
          <p:cNvPicPr>
            <a:picLocks noChangeAspect="1" noChangeArrowheads="1"/>
          </p:cNvPicPr>
          <p:nvPr/>
        </p:nvPicPr>
        <p:blipFill>
          <a:blip r:embed="rId3"/>
          <a:srcRect/>
          <a:stretch>
            <a:fillRect/>
          </a:stretch>
        </p:blipFill>
        <p:spPr bwMode="auto">
          <a:xfrm>
            <a:off x="95681" y="2615409"/>
            <a:ext cx="5626100" cy="508000"/>
          </a:xfrm>
          <a:prstGeom prst="rect">
            <a:avLst/>
          </a:prstGeom>
          <a:noFill/>
          <a:ln w="9525">
            <a:noFill/>
            <a:miter lim="800000"/>
            <a:headEnd/>
            <a:tailEnd/>
          </a:ln>
          <a:effectLst/>
        </p:spPr>
      </p:pic>
      <p:pic>
        <p:nvPicPr>
          <p:cNvPr id="8" name="Picture 4">
            <a:extLst>
              <a:ext uri="{FF2B5EF4-FFF2-40B4-BE49-F238E27FC236}">
                <a16:creationId xmlns:a16="http://schemas.microsoft.com/office/drawing/2014/main" id="{2E6B1ED6-0516-13D0-F828-2FA77CC695B1}"/>
              </a:ext>
            </a:extLst>
          </p:cNvPr>
          <p:cNvPicPr>
            <a:picLocks noChangeAspect="1" noChangeArrowheads="1"/>
          </p:cNvPicPr>
          <p:nvPr/>
        </p:nvPicPr>
        <p:blipFill>
          <a:blip r:embed="rId4"/>
          <a:srcRect/>
          <a:stretch>
            <a:fillRect/>
          </a:stretch>
        </p:blipFill>
        <p:spPr bwMode="auto">
          <a:xfrm>
            <a:off x="95681" y="3654883"/>
            <a:ext cx="7302177" cy="901700"/>
          </a:xfrm>
          <a:prstGeom prst="rect">
            <a:avLst/>
          </a:prstGeom>
          <a:noFill/>
          <a:ln w="9525">
            <a:noFill/>
            <a:miter lim="800000"/>
            <a:headEnd/>
            <a:tailEnd/>
          </a:ln>
          <a:effectLst/>
        </p:spPr>
      </p:pic>
      <p:pic>
        <p:nvPicPr>
          <p:cNvPr id="9" name="Picture 5">
            <a:extLst>
              <a:ext uri="{FF2B5EF4-FFF2-40B4-BE49-F238E27FC236}">
                <a16:creationId xmlns:a16="http://schemas.microsoft.com/office/drawing/2014/main" id="{FC3EC3DC-2A58-0917-F067-71F77EBD933E}"/>
              </a:ext>
            </a:extLst>
          </p:cNvPr>
          <p:cNvPicPr>
            <a:picLocks noChangeAspect="1" noChangeArrowheads="1"/>
          </p:cNvPicPr>
          <p:nvPr/>
        </p:nvPicPr>
        <p:blipFill>
          <a:blip r:embed="rId5"/>
          <a:srcRect/>
          <a:stretch>
            <a:fillRect/>
          </a:stretch>
        </p:blipFill>
        <p:spPr bwMode="auto">
          <a:xfrm>
            <a:off x="70281" y="5263014"/>
            <a:ext cx="7708900" cy="92710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C86F3D1E-0726-47FA-84E7-10CAAD5F38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9428" y="2235805"/>
            <a:ext cx="3982672" cy="26739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7A87-D200-39C4-B762-A25F04BF19EC}"/>
              </a:ext>
            </a:extLst>
          </p:cNvPr>
          <p:cNvSpPr>
            <a:spLocks noGrp="1"/>
          </p:cNvSpPr>
          <p:nvPr>
            <p:ph type="title"/>
          </p:nvPr>
        </p:nvSpPr>
        <p:spPr>
          <a:xfrm>
            <a:off x="353607" y="241141"/>
            <a:ext cx="9947600" cy="1007600"/>
          </a:xfrm>
        </p:spPr>
        <p:txBody>
          <a:bodyPr>
            <a:noAutofit/>
          </a:bodyPr>
          <a:lstStyle/>
          <a:p>
            <a:r>
              <a:rPr lang="en-US" sz="2667" dirty="0"/>
              <a:t>How Size, Reviews, Installs and Price of apps are correlated?</a:t>
            </a:r>
            <a:br>
              <a:rPr lang="en-US" dirty="0"/>
            </a:br>
            <a:endParaRPr lang="en-IN" dirty="0"/>
          </a:p>
        </p:txBody>
      </p:sp>
      <p:pic>
        <p:nvPicPr>
          <p:cNvPr id="1026" name="Picture 2">
            <a:extLst>
              <a:ext uri="{FF2B5EF4-FFF2-40B4-BE49-F238E27FC236}">
                <a16:creationId xmlns:a16="http://schemas.microsoft.com/office/drawing/2014/main" id="{2C6D4A07-1BD0-851C-C1F7-8B00C9F0A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21" y="710910"/>
            <a:ext cx="7194432" cy="596943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455128E5-CCEC-5DCA-F5CC-7277C7B7AD2B}"/>
              </a:ext>
            </a:extLst>
          </p:cNvPr>
          <p:cNvSpPr/>
          <p:nvPr/>
        </p:nvSpPr>
        <p:spPr>
          <a:xfrm>
            <a:off x="4081222" y="2190429"/>
            <a:ext cx="919567" cy="83690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2" name="Oval 11">
            <a:extLst>
              <a:ext uri="{FF2B5EF4-FFF2-40B4-BE49-F238E27FC236}">
                <a16:creationId xmlns:a16="http://schemas.microsoft.com/office/drawing/2014/main" id="{6EC1B621-8AFF-87C5-3A39-7B93031377FB}"/>
              </a:ext>
            </a:extLst>
          </p:cNvPr>
          <p:cNvSpPr/>
          <p:nvPr/>
        </p:nvSpPr>
        <p:spPr>
          <a:xfrm>
            <a:off x="616490" y="5462294"/>
            <a:ext cx="919567" cy="83690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graphicFrame>
        <p:nvGraphicFramePr>
          <p:cNvPr id="5" name="Diagram 4">
            <a:extLst>
              <a:ext uri="{FF2B5EF4-FFF2-40B4-BE49-F238E27FC236}">
                <a16:creationId xmlns:a16="http://schemas.microsoft.com/office/drawing/2014/main" id="{21699A22-14D5-1B22-C75C-9BE5200DE53D}"/>
              </a:ext>
            </a:extLst>
          </p:cNvPr>
          <p:cNvGraphicFramePr/>
          <p:nvPr/>
        </p:nvGraphicFramePr>
        <p:xfrm>
          <a:off x="7645829" y="995621"/>
          <a:ext cx="4316551" cy="5400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a:extLst>
              <a:ext uri="{FF2B5EF4-FFF2-40B4-BE49-F238E27FC236}">
                <a16:creationId xmlns:a16="http://schemas.microsoft.com/office/drawing/2014/main" id="{7FF314F1-E039-396D-B5A9-BB618985FBB3}"/>
              </a:ext>
            </a:extLst>
          </p:cNvPr>
          <p:cNvCxnSpPr/>
          <p:nvPr/>
        </p:nvCxnSpPr>
        <p:spPr>
          <a:xfrm>
            <a:off x="5083445" y="2608881"/>
            <a:ext cx="257271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ctor: Elbow 12">
            <a:extLst>
              <a:ext uri="{FF2B5EF4-FFF2-40B4-BE49-F238E27FC236}">
                <a16:creationId xmlns:a16="http://schemas.microsoft.com/office/drawing/2014/main" id="{DF5CFE9E-AE7C-3F90-9BD4-0B578A3B6904}"/>
              </a:ext>
            </a:extLst>
          </p:cNvPr>
          <p:cNvCxnSpPr>
            <a:cxnSpLocks/>
          </p:cNvCxnSpPr>
          <p:nvPr/>
        </p:nvCxnSpPr>
        <p:spPr>
          <a:xfrm flipV="1">
            <a:off x="1536056" y="4825139"/>
            <a:ext cx="6120107" cy="147406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1159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415B52B6-1FC4-43F2-B2C3-51B9E16FE319}"/>
                                            </p:graphicEl>
                                          </p:spTgt>
                                        </p:tgtEl>
                                        <p:attrNameLst>
                                          <p:attrName>style.visibility</p:attrName>
                                        </p:attrNameLst>
                                      </p:cBhvr>
                                      <p:to>
                                        <p:strVal val="visible"/>
                                      </p:to>
                                    </p:set>
                                    <p:animEffect transition="in" filter="fade">
                                      <p:cBhvr>
                                        <p:cTn id="7" dur="500"/>
                                        <p:tgtEl>
                                          <p:spTgt spid="5">
                                            <p:graphicEl>
                                              <a:dgm id="{415B52B6-1FC4-43F2-B2C3-51B9E16FE31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4C6A53C7-D671-4A19-B79B-22D33480B60E}"/>
                                            </p:graphicEl>
                                          </p:spTgt>
                                        </p:tgtEl>
                                        <p:attrNameLst>
                                          <p:attrName>style.visibility</p:attrName>
                                        </p:attrNameLst>
                                      </p:cBhvr>
                                      <p:to>
                                        <p:strVal val="visible"/>
                                      </p:to>
                                    </p:set>
                                    <p:animEffect transition="in" filter="fade">
                                      <p:cBhvr>
                                        <p:cTn id="12" dur="500"/>
                                        <p:tgtEl>
                                          <p:spTgt spid="5">
                                            <p:graphicEl>
                                              <a:dgm id="{4C6A53C7-D671-4A19-B79B-22D33480B60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Graphic spid="5" grpId="0" uiExpand="1">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1604</Words>
  <Application>Microsoft Office PowerPoint</Application>
  <PresentationFormat>Widescreen</PresentationFormat>
  <Paragraphs>134</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Calibri</vt:lpstr>
      <vt:lpstr>Calibri Light</vt:lpstr>
      <vt:lpstr>Courier New</vt:lpstr>
      <vt:lpstr>Montserrat</vt:lpstr>
      <vt:lpstr>Roboto</vt:lpstr>
      <vt:lpstr>Times New Roman</vt:lpstr>
      <vt:lpstr>var(--jp-content-font-family)</vt:lpstr>
      <vt:lpstr>Office Theme</vt:lpstr>
      <vt:lpstr>          Capstone Project   Play Store App Review Analysis    </vt:lpstr>
      <vt:lpstr>Content:</vt:lpstr>
      <vt:lpstr>Problem Statement:</vt:lpstr>
      <vt:lpstr>PowerPoint Presentation</vt:lpstr>
      <vt:lpstr>Exploring our databases: </vt:lpstr>
      <vt:lpstr>Exploring our databases continued..</vt:lpstr>
      <vt:lpstr>Exploring our databases continued..</vt:lpstr>
      <vt:lpstr>Dealing with Duplicate Values in Play Store Data</vt:lpstr>
      <vt:lpstr>How Size, Reviews, Installs and Price of apps are correlated? </vt:lpstr>
      <vt:lpstr>Bivariate Analysis</vt:lpstr>
      <vt:lpstr>Let’s explore app categories!</vt:lpstr>
      <vt:lpstr> Now look what are the top Genres in the playstore  </vt:lpstr>
      <vt:lpstr>How many apps are paid?</vt:lpstr>
      <vt:lpstr>Now let’s see how ratings are performing!</vt:lpstr>
      <vt:lpstr>Comparing the rating with category   </vt:lpstr>
      <vt:lpstr>Let’s explore content rating!</vt:lpstr>
      <vt:lpstr>7 TOP 10 Apps** with the most number of **Positive Reviews** *italicized text </vt:lpstr>
      <vt:lpstr> Relationship between app category and app price Section</vt:lpstr>
      <vt:lpstr>9.Comparing content rating and app rating with the type   </vt:lpstr>
      <vt:lpstr>10 visualizing the pair plot for better understanding</vt:lpstr>
      <vt:lpstr>So let’s talk about the challenges that we faced:</vt:lpstr>
      <vt:lpstr>Conclusions:</vt:lpstr>
      <vt:lpstr>Let’s do some predictions!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saikumar1422000@gmail.com</dc:creator>
  <cp:lastModifiedBy>saikumar1422000@gmail.com</cp:lastModifiedBy>
  <cp:revision>6</cp:revision>
  <dcterms:created xsi:type="dcterms:W3CDTF">2023-02-03T08:00:33Z</dcterms:created>
  <dcterms:modified xsi:type="dcterms:W3CDTF">2023-04-13T04:59:11Z</dcterms:modified>
</cp:coreProperties>
</file>