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- 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 - 3</a:t>
            </a:r>
          </a:p>
        </p:txBody>
      </p:sp>
      <p:sp>
        <p:nvSpPr>
          <p:cNvPr id="152" name="Telecommunication Customer Churn"/>
          <p:cNvSpPr txBox="1"/>
          <p:nvPr>
            <p:ph type="ctrTitle"/>
          </p:nvPr>
        </p:nvSpPr>
        <p:spPr>
          <a:xfrm>
            <a:off x="946387" y="2574991"/>
            <a:ext cx="22231113" cy="4648201"/>
          </a:xfrm>
          <a:prstGeom prst="rect">
            <a:avLst/>
          </a:prstGeom>
        </p:spPr>
        <p:txBody>
          <a:bodyPr/>
          <a:lstStyle>
            <a:lvl1pPr>
              <a:defRPr spc="-204" sz="10200"/>
            </a:lvl1pPr>
          </a:lstStyle>
          <a:p>
            <a:pPr/>
            <a:r>
              <a:t>Telecommunication Customer Churn</a:t>
            </a:r>
          </a:p>
        </p:txBody>
      </p:sp>
      <p:sp>
        <p:nvSpPr>
          <p:cNvPr id="153" name="P-28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P-282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73237" y="2175165"/>
            <a:ext cx="21091542" cy="11510260"/>
          </a:xfrm>
          <a:prstGeom prst="rect">
            <a:avLst/>
          </a:prstGeom>
        </p:spPr>
      </p:pic>
      <p:sp>
        <p:nvSpPr>
          <p:cNvPr id="180" name="Output of Feature Selection"/>
          <p:cNvSpPr txBox="1"/>
          <p:nvPr>
            <p:ph type="title"/>
          </p:nvPr>
        </p:nvSpPr>
        <p:spPr>
          <a:xfrm>
            <a:off x="800840" y="368596"/>
            <a:ext cx="14674795" cy="1435101"/>
          </a:xfrm>
          <a:prstGeom prst="rect">
            <a:avLst/>
          </a:prstGeom>
        </p:spPr>
        <p:txBody>
          <a:bodyPr/>
          <a:lstStyle/>
          <a:p>
            <a:pPr/>
            <a:r>
              <a:t>Output of 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del Buil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Building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094920" y="2748538"/>
            <a:ext cx="19599753" cy="9531388"/>
          </a:xfrm>
          <a:prstGeom prst="rect">
            <a:avLst/>
          </a:prstGeom>
        </p:spPr>
      </p:pic>
      <p:sp>
        <p:nvSpPr>
          <p:cNvPr id="185" name="K-Nearest Neighbour"/>
          <p:cNvSpPr txBox="1"/>
          <p:nvPr>
            <p:ph type="title"/>
          </p:nvPr>
        </p:nvSpPr>
        <p:spPr>
          <a:xfrm>
            <a:off x="851048" y="487080"/>
            <a:ext cx="14482073" cy="1435101"/>
          </a:xfrm>
          <a:prstGeom prst="rect">
            <a:avLst/>
          </a:prstGeom>
        </p:spPr>
        <p:txBody>
          <a:bodyPr/>
          <a:lstStyle/>
          <a:p>
            <a:pPr/>
            <a:r>
              <a:t>K-Nearest Neighbour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andom Forest"/>
          <p:cNvSpPr txBox="1"/>
          <p:nvPr>
            <p:ph type="title"/>
          </p:nvPr>
        </p:nvSpPr>
        <p:spPr>
          <a:xfrm>
            <a:off x="827351" y="65295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Random Forest 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0624" y="2633698"/>
            <a:ext cx="17136848" cy="958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y Number of cluster(n) is 1?"/>
          <p:cNvSpPr txBox="1"/>
          <p:nvPr>
            <p:ph type="title"/>
          </p:nvPr>
        </p:nvSpPr>
        <p:spPr>
          <a:xfrm>
            <a:off x="400809" y="297505"/>
            <a:ext cx="21971001" cy="1434950"/>
          </a:xfrm>
          <a:prstGeom prst="rect">
            <a:avLst/>
          </a:prstGeom>
        </p:spPr>
        <p:txBody>
          <a:bodyPr/>
          <a:lstStyle/>
          <a:p>
            <a:pPr/>
            <a:r>
              <a:t>Why Number of cluster(n) is 1?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8760" y="1771020"/>
            <a:ext cx="12247238" cy="1134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del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Deployment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tails of Pickle File"/>
          <p:cNvSpPr txBox="1"/>
          <p:nvPr>
            <p:ph type="title"/>
          </p:nvPr>
        </p:nvSpPr>
        <p:spPr>
          <a:xfrm>
            <a:off x="471899" y="250112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Details of Pickle File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27" y="1971239"/>
            <a:ext cx="20186514" cy="10808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emonstration of Deployment…"/>
          <p:cNvSpPr txBox="1"/>
          <p:nvPr>
            <p:ph type="title"/>
          </p:nvPr>
        </p:nvSpPr>
        <p:spPr>
          <a:xfrm>
            <a:off x="3781120" y="5866252"/>
            <a:ext cx="17391781" cy="2496180"/>
          </a:xfrm>
          <a:prstGeom prst="rect">
            <a:avLst/>
          </a:prstGeom>
        </p:spPr>
        <p:txBody>
          <a:bodyPr/>
          <a:lstStyle/>
          <a:p>
            <a:pPr/>
            <a:r>
              <a:t>Demonstration of Deployment…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6" name="Agenda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57" name="1. Understanding the Dataset…"/>
          <p:cNvSpPr txBox="1"/>
          <p:nvPr>
            <p:ph type="body" idx="1"/>
          </p:nvPr>
        </p:nvSpPr>
        <p:spPr>
          <a:xfrm>
            <a:off x="1206500" y="3038024"/>
            <a:ext cx="21971000" cy="9466492"/>
          </a:xfrm>
          <a:prstGeom prst="rect">
            <a:avLst/>
          </a:prstGeom>
        </p:spPr>
        <p:txBody>
          <a:bodyPr/>
          <a:lstStyle/>
          <a:p>
            <a:pPr/>
            <a:r>
              <a:t>1. Understanding the Dataset</a:t>
            </a:r>
          </a:p>
          <a:p>
            <a:pPr/>
            <a:r>
              <a:t>2. EDA</a:t>
            </a:r>
          </a:p>
          <a:p>
            <a:pPr/>
            <a:r>
              <a:t>3. Feature selection</a:t>
            </a:r>
          </a:p>
          <a:p>
            <a:pPr/>
            <a:r>
              <a:t>4. Model Building</a:t>
            </a:r>
          </a:p>
          <a:p>
            <a:pPr/>
            <a:r>
              <a:t>5. Model Deployment </a:t>
            </a:r>
          </a:p>
          <a:p>
            <a:pPr/>
            <a:r>
              <a:t>6. Demonstration of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 Shape - 5000,21…"/>
          <p:cNvSpPr txBox="1"/>
          <p:nvPr>
            <p:ph type="body" sz="half" idx="1"/>
          </p:nvPr>
        </p:nvSpPr>
        <p:spPr>
          <a:xfrm>
            <a:off x="1206500" y="2850579"/>
            <a:ext cx="9779000" cy="9654555"/>
          </a:xfrm>
          <a:prstGeom prst="rect">
            <a:avLst/>
          </a:prstGeom>
        </p:spPr>
        <p:txBody>
          <a:bodyPr/>
          <a:lstStyle/>
          <a:p>
            <a:pPr marL="1018645" indent="-1018645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5500"/>
            </a:pPr>
            <a:r>
              <a:t>Data Shape - 5000,21</a:t>
            </a:r>
          </a:p>
          <a:p>
            <a:pPr marL="1018645" indent="-1018645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5500"/>
            </a:pPr>
            <a:r>
              <a:t>Except day.charge and eve.mins all dtype are fine.</a:t>
            </a:r>
          </a:p>
          <a:p>
            <a:pPr marL="1018645" indent="-1018645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5500"/>
            </a:pPr>
            <a:r>
              <a:t>No empty rows for any column</a:t>
            </a:r>
          </a:p>
          <a:p>
            <a:pPr marL="1018645" indent="-1018645" defTabSz="825500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b="1" sz="5500"/>
            </a:pPr>
            <a:r>
              <a:t>Deleting irrelevent columns </a:t>
            </a:r>
          </a:p>
        </p:txBody>
      </p:sp>
      <p:pic>
        <p:nvPicPr>
          <p:cNvPr id="160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6663" r="0" b="6663"/>
          <a:stretch>
            <a:fillRect/>
          </a:stretch>
        </p:blipFill>
        <p:spPr>
          <a:xfrm>
            <a:off x="12292617" y="1263848"/>
            <a:ext cx="10715639" cy="10981969"/>
          </a:xfrm>
          <a:prstGeom prst="rect">
            <a:avLst/>
          </a:prstGeom>
        </p:spPr>
      </p:pic>
      <p:sp>
        <p:nvSpPr>
          <p:cNvPr id="161" name="Understand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Understanding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DA and Data Visua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and Data Visualisation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649903" y="1593814"/>
            <a:ext cx="15489068" cy="11813031"/>
          </a:xfrm>
          <a:prstGeom prst="rect">
            <a:avLst/>
          </a:prstGeom>
        </p:spPr>
      </p:pic>
      <p:sp>
        <p:nvSpPr>
          <p:cNvPr id="166" name="Correlation of Feature"/>
          <p:cNvSpPr txBox="1"/>
          <p:nvPr>
            <p:ph type="title"/>
          </p:nvPr>
        </p:nvSpPr>
        <p:spPr>
          <a:xfrm>
            <a:off x="969532" y="221520"/>
            <a:ext cx="12709257" cy="1238214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Correlation of Feature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59802" y="2049593"/>
            <a:ext cx="21794328" cy="10314544"/>
          </a:xfrm>
          <a:prstGeom prst="rect">
            <a:avLst/>
          </a:prstGeom>
        </p:spPr>
      </p:pic>
      <p:sp>
        <p:nvSpPr>
          <p:cNvPr id="169" name="Outliers?"/>
          <p:cNvSpPr txBox="1"/>
          <p:nvPr>
            <p:ph type="title"/>
          </p:nvPr>
        </p:nvSpPr>
        <p:spPr>
          <a:xfrm>
            <a:off x="851048" y="368596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Outliers?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45287" y="2827836"/>
            <a:ext cx="12719714" cy="10254047"/>
          </a:xfrm>
          <a:prstGeom prst="rect">
            <a:avLst/>
          </a:prstGeom>
        </p:spPr>
      </p:pic>
      <p:sp>
        <p:nvSpPr>
          <p:cNvPr id="172" name="Is Data bala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Data balance?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ree Based Feature Selection"/>
          <p:cNvSpPr txBox="1"/>
          <p:nvPr>
            <p:ph type="title"/>
          </p:nvPr>
        </p:nvSpPr>
        <p:spPr>
          <a:xfrm>
            <a:off x="1206500" y="605564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Tree Based Feature Selection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8792" y="2420719"/>
            <a:ext cx="16730792" cy="10664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