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6" r:id="rId18"/>
    <p:sldId id="280" r:id="rId19"/>
    <p:sldId id="279" r:id="rId20"/>
    <p:sldId id="281" r:id="rId21"/>
    <p:sldId id="28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801B30-3C2D-4972-8DE2-976D88D0C05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73"/>
            <p14:sldId id="274"/>
            <p14:sldId id="276"/>
            <p14:sldId id="280"/>
            <p14:sldId id="279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237DF-9858-4F64-A6E9-3DED9A62B2E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A8452-AFA8-4534-A7D8-EE73B0B92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3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AA8452-AFA8-4534-A7D8-EE73B0B92B0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6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93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0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76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3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1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61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29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32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1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2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8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2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49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2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24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5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9EEEB8-C123-4966-82CC-C372B6C9B881}" type="datetimeFigureOut">
              <a:rPr lang="en-IN" smtClean="0"/>
              <a:t>30-04-2025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65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medicine-cooperation-hand-partnership-handshake-woman-wallpaper-aihlf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F9F6-0CEB-AF96-B97E-E1F4D32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48343"/>
            <a:ext cx="10364451" cy="1328057"/>
          </a:xfrm>
        </p:spPr>
        <p:txBody>
          <a:bodyPr/>
          <a:lstStyle/>
          <a:p>
            <a:r>
              <a:rPr lang="en-US" altLang="ru-RU" sz="4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ea typeface="Roboto" pitchFamily="2" charset="0"/>
                <a:cs typeface="Arial" panose="020B0604020202020204" pitchFamily="34" charset="0"/>
              </a:rPr>
              <a:t>Manufacturing Project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A091CC-204A-EE76-9378-753156C695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7" y="1816862"/>
            <a:ext cx="7630886" cy="4332514"/>
          </a:xfrm>
        </p:spPr>
      </p:pic>
    </p:spTree>
    <p:extLst>
      <p:ext uri="{BB962C8B-B14F-4D97-AF65-F5344CB8AC3E}">
        <p14:creationId xmlns:p14="http://schemas.microsoft.com/office/powerpoint/2010/main" val="285172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E7B3-76C1-A407-5C3B-022452C6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64" y="114300"/>
            <a:ext cx="5934969" cy="990600"/>
          </a:xfrm>
        </p:spPr>
        <p:txBody>
          <a:bodyPr>
            <a:no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7 :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Production Comparison trend 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B8CCCA6-6277-780D-2268-DEA93B9F6B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r="771"/>
          <a:stretch/>
        </p:blipFill>
        <p:spPr>
          <a:xfrm>
            <a:off x="7402050" y="1421464"/>
            <a:ext cx="4576051" cy="446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9F235-043F-2BA6-0110-05F8AAAD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123" y="1104899"/>
            <a:ext cx="6725263" cy="5551539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production quantities over time to identify trends and patterns.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insights into production fluctuations and seasonality.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 graph showing production trend over multiple time periods.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 production trends over time reveals patterns and seasonality in demand.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 production schedules and inventory levels to meet fluctuating demand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245186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9A99-A4CF-7523-39D5-20906DCE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64" y="294967"/>
            <a:ext cx="5934969" cy="1032387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8 : </a:t>
            </a:r>
            <a:r>
              <a:rPr lang="en-US" sz="3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Manufacture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 Vs Rejected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7C559B7-74F7-9736-85A3-1F80218605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" r="6"/>
          <a:stretch/>
        </p:blipFill>
        <p:spPr>
          <a:xfrm>
            <a:off x="7462684" y="1781921"/>
            <a:ext cx="4483100" cy="4001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82B9-AF95-BC1C-EE76-2080072D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606" y="1327353"/>
            <a:ext cx="6715433" cy="52356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comparison between total manufactured quantity and total quantity rejected.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Evaluates the efficiency and quality of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comparing the percentages  between manufactured and rejected quantities.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Comparing manufactured quantity to rejected quantity provides insights into the effectiveness of quality control measures.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quality targets and implement continuous improvement initiatives to reduce the proportion of rejected quantity.</a:t>
            </a:r>
          </a:p>
        </p:txBody>
      </p:sp>
    </p:spTree>
    <p:extLst>
      <p:ext uri="{BB962C8B-B14F-4D97-AF65-F5344CB8AC3E}">
        <p14:creationId xmlns:p14="http://schemas.microsoft.com/office/powerpoint/2010/main" val="259862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DD19-409E-BB3B-F009-5E0E55A9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709" y="245806"/>
            <a:ext cx="5934969" cy="936171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9 :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Department Wise Manufacture Vs Rejected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F15A2C-D33F-F4D6-4C82-030C176FB9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" r="-47"/>
          <a:stretch/>
        </p:blipFill>
        <p:spPr>
          <a:xfrm>
            <a:off x="7521677" y="1643744"/>
            <a:ext cx="4397477" cy="414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6DFBF-EB35-1013-809A-5EF9A53F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755" y="1288026"/>
            <a:ext cx="6597445" cy="5324168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Breakdown of manufactured and rejected quantities by department.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Identifies areas for improvement and allocation of resources.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 chart comparing manufactured and rejected quantities by department.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Variations in manufacture and rejected quantities among departments indicate areas for improvement.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Allocate resources and prioritize quality improvement efforts based on departmental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54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F8BE-D0D6-6C3A-0C0F-A9F9E9F9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515" y="263365"/>
            <a:ext cx="5934969" cy="947058"/>
          </a:xfrm>
        </p:spPr>
        <p:txBody>
          <a:bodyPr>
            <a:no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10 : Operation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Wise Rejected Qty 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00A3-EE5C-0312-E87F-D039CB5F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606" y="1210422"/>
            <a:ext cx="6764594" cy="5249371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 of rejected items attributed to specific operations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Identifies areas of improvement within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Stacked area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showing the rejected quantity attributed to each operation.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 of rejected items attributed to specific operations helps identify bottlenecks and inefficiencies in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and optimize operations with high rejection quantities to improve overall process efficiency and product quality.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BF41731-06D0-61E7-2F7B-7851355196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/>
          <a:stretch/>
        </p:blipFill>
        <p:spPr>
          <a:xfrm>
            <a:off x="7580670" y="1690094"/>
            <a:ext cx="4317591" cy="4218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20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683676-053F-A5C4-253D-1D9BBD38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8601"/>
            <a:ext cx="10364451" cy="8382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EXCEL dashboard</a:t>
            </a:r>
            <a:endParaRPr lang="en-IN" sz="40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B59C11-08AC-DAF1-CE65-D3F1043A42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6501"/>
            <a:ext cx="10363200" cy="481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48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17D7-F950-A665-64E0-0EBD387C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9700"/>
            <a:ext cx="10364451" cy="102869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POWER BI dashboard</a:t>
            </a:r>
            <a:endParaRPr lang="en-IN" sz="40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96A55C-8BEA-E83E-014F-8EEBB015F3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295400"/>
            <a:ext cx="10224126" cy="4737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82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9F4-B45A-B0F1-C2AA-6E045B0E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9401"/>
            <a:ext cx="10364451" cy="7874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TABLEAU dashboard</a:t>
            </a:r>
            <a:endParaRPr lang="en-IN" sz="40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58F53-EBBE-E0A5-CAAE-1039CC2BD0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193800"/>
            <a:ext cx="10364451" cy="494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7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2F4AC-7C6E-1B64-FBD3-35E660E32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4C53-B27F-5A11-E448-EC8BD4B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70757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SQL queries</a:t>
            </a:r>
            <a:endParaRPr lang="en-IN" sz="40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B87BA-5AED-249A-FA04-328603C7E6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171" y="977900"/>
            <a:ext cx="5769429" cy="2766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97749AE-9B40-5E5B-AC2F-57A0F216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7900"/>
            <a:ext cx="5921828" cy="2766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E278DC-A645-C3D3-E037-33A3EC993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85" y="4015014"/>
            <a:ext cx="5845629" cy="2679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4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238A-2618-BBDB-BE97-E0897DFC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30" y="137652"/>
            <a:ext cx="10364451" cy="884903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Recommendations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6B666F-C35B-CD1A-B7B7-751DEF32C7A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72884" y="1150374"/>
            <a:ext cx="1058934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/>
              <a:t> </a:t>
            </a:r>
            <a:r>
              <a:rPr lang="en-US" sz="2400" b="1" cap="none" dirty="0"/>
              <a:t>To address these challenges, we recommend: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Inconsistent &amp; Incomplete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Set strict data entry guidelines and validation rules across all departments to ensure     clean, uniform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Root Cause Identification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employees and supervisors to record detailed reasons for every rejection immediately at the point of process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Interpreting Trends &amp; Outliers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Schedule weekly review meetings to interpret anomalies early instead of waiting for monthly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Resource Constraints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Focus first on major bottlenecks and high-rejection departments to maximize improvement with limited resources.</a:t>
            </a:r>
          </a:p>
        </p:txBody>
      </p:sp>
    </p:spTree>
    <p:extLst>
      <p:ext uri="{BB962C8B-B14F-4D97-AF65-F5344CB8AC3E}">
        <p14:creationId xmlns:p14="http://schemas.microsoft.com/office/powerpoint/2010/main" val="382617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9D03-465A-30E0-4097-7A91B006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503" y="117987"/>
            <a:ext cx="6174658" cy="727587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Data Modelling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1480-23FA-E8D2-8D96-B2692A644B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186" y="845574"/>
            <a:ext cx="10869562" cy="57764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cap="none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Throughout our analysis, we encountered various challenges in handling the data:</a:t>
            </a:r>
            <a:endParaRPr lang="en-US" sz="2100" b="1" cap="none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Inconsistent &amp; incomplete data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Difficulty collecting accurate production and rejection data across departments.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Time-consuming data cleaning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Significant effort required to clean and structure raw datasets for analysis.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Tool integration issues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Coordinating outputs between excel, power BI, tableau, and SQL posed challenges.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Root cause identification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Pinpointing reasons for rejection at employee or machine level required deep investigation.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Complex KPI tracking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Managing and visualizing 10+ </a:t>
            </a:r>
            <a:r>
              <a:rPr lang="en-US" sz="2400" cap="none" dirty="0" err="1">
                <a:cs typeface="Arial" panose="020B0604020202020204" pitchFamily="34" charset="0"/>
              </a:rPr>
              <a:t>kpis</a:t>
            </a:r>
            <a:r>
              <a:rPr lang="en-US" sz="2400" cap="none" dirty="0">
                <a:cs typeface="Arial" panose="020B0604020202020204" pitchFamily="34" charset="0"/>
              </a:rPr>
              <a:t> across departments and processes was technically demanding.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Interpreting trends &amp; outliers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Analyzing production fluctuations and identifying patterns in rejection data took multiple iterations.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Resource constraints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Limited time and team bandwidth impacted the depth of analysis and dashboard refinement.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15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F441DC-1953-9DB3-CF99-B13B4F35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92629"/>
            <a:ext cx="4986283" cy="859971"/>
          </a:xfrm>
        </p:spPr>
        <p:txBody>
          <a:bodyPr>
            <a:normAutofit/>
          </a:bodyPr>
          <a:lstStyle/>
          <a:p>
            <a:pPr algn="l"/>
            <a:r>
              <a:rPr lang="en-IN" sz="3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Our Teammates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8A2D35-DDB1-5553-7577-8C181573FE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2057" y="2405743"/>
            <a:ext cx="4615543" cy="292825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C5D9BA-EFCB-9A20-5BC7-4B630C94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013857"/>
            <a:ext cx="5182225" cy="404948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Vishal Kumar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b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Ishita Solanki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b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Vaishnavi </a:t>
            </a:r>
            <a:r>
              <a:rPr lang="en-IN" sz="2600" b="0" cap="non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Kongale</a:t>
            </a:r>
            <a:endParaRPr lang="en-IN" sz="2600" b="0" cap="non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b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Ashwin Patidar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b="0" cap="non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Palve</a:t>
            </a:r>
            <a:r>
              <a:rPr lang="en-IN" sz="2600" b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Jayshree Ramnath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b="0" cap="non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Dandagala</a:t>
            </a:r>
            <a:r>
              <a:rPr lang="en-IN" sz="2600" b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Saikumar</a:t>
            </a:r>
            <a:endParaRPr lang="en-IN" sz="2600" cap="none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6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87D0-E160-47CD-616F-9BF0999A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6906"/>
            <a:ext cx="10364451" cy="67934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Conclusion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766C-67AE-3240-D97D-8DE3F927B1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113" y="806246"/>
            <a:ext cx="10835772" cy="57577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cap="none" dirty="0">
                <a:cs typeface="Arial" panose="020B0604020202020204" pitchFamily="34" charset="0"/>
              </a:rPr>
              <a:t>🔹 KPI 1– 4: Wastage &amp; Rejection overview</a:t>
            </a:r>
            <a:endParaRPr lang="en-US" sz="2300" cap="none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cap="none" dirty="0">
                <a:cs typeface="Arial" panose="020B0604020202020204" pitchFamily="34" charset="0"/>
              </a:rPr>
              <a:t>High rejection and wastage rates were observed in specific departments and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cap="none" dirty="0">
                <a:cs typeface="Arial" panose="020B0604020202020204" pitchFamily="34" charset="0"/>
              </a:rPr>
              <a:t>Standardized data entry and operator-level tracking are essential to reduce defects.</a:t>
            </a:r>
          </a:p>
          <a:p>
            <a:pPr algn="l">
              <a:buFont typeface="+mj-lt"/>
              <a:buAutoNum type="arabicPeriod"/>
            </a:pPr>
            <a:r>
              <a:rPr lang="en-US" sz="2000" b="1" i="0" cap="none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2000" b="1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Manufacture quantity (qty)</a:t>
            </a:r>
            <a:r>
              <a:rPr lang="en-US" sz="2000" b="0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</a:rPr>
              <a:t>Monitoring the manufacture quantity provides insights into production volumes, enabling efficient resource allocation and scheduling to meet demand.</a:t>
            </a:r>
          </a:p>
          <a:p>
            <a:pPr marL="0" indent="0" algn="l">
              <a:buNone/>
            </a:pPr>
            <a:r>
              <a:rPr lang="en-US" sz="2000" b="1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2. Rejected quantity (qty)</a:t>
            </a:r>
            <a:r>
              <a:rPr lang="en-US" sz="2000" b="0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</a:rPr>
              <a:t>Analyzing rejected quantity helps identify areas for quality improvement, leading to reduced waste, improved product quality, and enhanced customer satisfaction.</a:t>
            </a:r>
          </a:p>
          <a:p>
            <a:pPr marL="0" indent="0" algn="l">
              <a:buNone/>
            </a:pPr>
            <a:r>
              <a:rPr lang="en-US" sz="2000" b="1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3. Processed quantity (qty)</a:t>
            </a:r>
            <a:r>
              <a:rPr lang="en-US" sz="2000" b="0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</a:rPr>
              <a:t>Tracking processed quantity indicates the efficiency of manufacturing processes and highlights areas for optimization to increase throughput and reduce cycle times.</a:t>
            </a:r>
          </a:p>
          <a:p>
            <a:pPr marL="0" indent="0" algn="l">
              <a:buNone/>
            </a:pPr>
            <a:r>
              <a:rPr lang="en-US" sz="2000" b="1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4. Wastage quantity (qty):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</a:rPr>
              <a:t>Understanding wastage quantity allows for the identification of inefficiencies in material usage and production processes, facilitating waste reduction initiatives and cost savings.</a:t>
            </a:r>
            <a:endParaRPr lang="en-US" sz="2000" cap="none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9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79031-FF26-96B9-D71F-8157F985E9C6}"/>
              </a:ext>
            </a:extLst>
          </p:cNvPr>
          <p:cNvSpPr txBox="1"/>
          <p:nvPr/>
        </p:nvSpPr>
        <p:spPr>
          <a:xfrm>
            <a:off x="897193" y="619430"/>
            <a:ext cx="107319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🔹 KPI 5: Rejections by Employee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Significant variance in rejection rates across employees highlighted the need for targeted training and performance monitoring.</a:t>
            </a:r>
          </a:p>
          <a:p>
            <a:pPr>
              <a:buNone/>
            </a:pPr>
            <a:r>
              <a:rPr lang="en-US" sz="2000" b="1" dirty="0"/>
              <a:t>🔹 KPI 6: Rejections by Machine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Certain machines contributed disproportionately to rejected output, indicating a need for preventive maintenance or machine recalibration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sz="2000" b="1" dirty="0"/>
              <a:t>🔹 KPI 7: Overall Production vs Rejection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Aggregate data showed that while output was consistent, rejection rates offset productivity gains.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Root cause analysis and quality control improvements are key to boosting net output.</a:t>
            </a:r>
          </a:p>
          <a:p>
            <a:pPr>
              <a:buNone/>
            </a:pPr>
            <a:r>
              <a:rPr lang="en-US" sz="2000" b="1" dirty="0"/>
              <a:t>🔹 KPI 8: Daily Production Trend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Identified fluctuations in daily output, pointing to workflow inefficiencies or operational delays on certain days.</a:t>
            </a:r>
          </a:p>
          <a:p>
            <a:pPr>
              <a:buNone/>
            </a:pPr>
            <a:r>
              <a:rPr lang="en-US" sz="2000" b="1" dirty="0"/>
              <a:t>🔹 KPI 9: Label Type Analysis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Woven labels had higher rejection rates compared to printed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Suggested focused process review and material checks.</a:t>
            </a:r>
          </a:p>
          <a:p>
            <a:pPr>
              <a:buNone/>
            </a:pPr>
            <a:r>
              <a:rPr lang="en-US" sz="2000" b="1" dirty="0"/>
              <a:t>🔹 KPI 10: Rejections by Process Type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“Cut &amp; Fold” and “Cross Checking” stages showed higher rejection ratios.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 revisiting process SOPs and operator handling for these steps.</a:t>
            </a:r>
          </a:p>
          <a:p>
            <a:pPr lvl="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929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EDF26-AF30-A220-8E0B-CB65C5E393A2}"/>
              </a:ext>
            </a:extLst>
          </p:cNvPr>
          <p:cNvSpPr txBox="1"/>
          <p:nvPr/>
        </p:nvSpPr>
        <p:spPr>
          <a:xfrm>
            <a:off x="3549444" y="2654710"/>
            <a:ext cx="527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Thank You….</a:t>
            </a:r>
            <a:endParaRPr lang="en-IN" sz="6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9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6F67-F307-FC59-E3A5-288C5DF5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1514"/>
            <a:ext cx="10364451" cy="729344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FD03-53C7-F5D6-20DB-93FEE82B6F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1613" y="979714"/>
            <a:ext cx="11346426" cy="5736772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3300" b="1" i="0" cap="non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Overview Of The Garment Manufacturing Industry: </a:t>
            </a:r>
          </a:p>
          <a:p>
            <a:pPr algn="l"/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The garment manufacturing industry produces clothing and accessories through various stages, including design, fabric sourcing, cutting, sewing, and finishing. It operates globally and caters to diverse consumer preferences.</a:t>
            </a:r>
            <a:endParaRPr lang="en-US" sz="330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3300" b="1" i="0" cap="non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Purpose Of The Project: </a:t>
            </a:r>
          </a:p>
          <a:p>
            <a:pPr algn="l"/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This project aims to innovate and improve garment manufacturing processes to enhance efficiency, sustainability, and competitiveness within the industry.</a:t>
            </a:r>
          </a:p>
          <a:p>
            <a:pPr marL="0" indent="0" algn="l">
              <a:buNone/>
            </a:pPr>
            <a:r>
              <a:rPr lang="en-US" sz="3300" b="1" i="0" cap="non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Goals And Objectives: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Enhance efficiency and reduce lead times.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Integrate sustainable practices throughout the supply chain.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Adopt innovative technologies to modernize operations.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Improve product quality and consistency.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Strengthen market competitiveness.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Prioritize worker welfare and safety.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Ensure customer satisfaction.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Drive sustainable growth and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98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2A5C10-F716-B644-6AC3-014E2199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0555"/>
            <a:ext cx="5934969" cy="696686"/>
          </a:xfrm>
        </p:spPr>
        <p:txBody>
          <a:bodyPr/>
          <a:lstStyle/>
          <a:p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lang="en-IN" sz="3200" b="1" u="sng" dirty="0">
                <a:solidFill>
                  <a:schemeClr val="bg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ERFORMANCE METRICS 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4C3618E-11FD-BE0B-8F6F-3A9556E45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2" t="2939" r="15082" b="4427"/>
          <a:stretch/>
        </p:blipFill>
        <p:spPr>
          <a:xfrm>
            <a:off x="7439157" y="1498016"/>
            <a:ext cx="4345213" cy="4517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9F17F6-6CB6-2133-C544-AB8665D30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101214"/>
            <a:ext cx="6259892" cy="5171767"/>
          </a:xfrm>
        </p:spPr>
        <p:txBody>
          <a:bodyPr>
            <a:normAutofit lnSpcReduction="10000"/>
          </a:bodyPr>
          <a:lstStyle/>
          <a:p>
            <a:r>
              <a:rPr lang="en-IN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KPI 1 : 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Manufacture Qty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total quantity of items produced within a specific time frame.</a:t>
            </a:r>
          </a:p>
          <a:p>
            <a:pPr algn="l"/>
            <a:r>
              <a:rPr lang="en-US" sz="1600" b="1" i="0" cap="non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Indicates the volume of output from the manufacturing process</a:t>
            </a:r>
            <a:r>
              <a:rPr lang="en-US" sz="1600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showing production quantity over time.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Tracking the manufacture quantity over time can reveal production trends, such as seasonality or periods of high demand.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peak production periods to optimize resource allocation and scheduling.</a:t>
            </a:r>
          </a:p>
        </p:txBody>
      </p:sp>
    </p:spTree>
    <p:extLst>
      <p:ext uri="{BB962C8B-B14F-4D97-AF65-F5344CB8AC3E}">
        <p14:creationId xmlns:p14="http://schemas.microsoft.com/office/powerpoint/2010/main" val="27505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EA13-3D94-8CB2-7464-E0CD6F88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471" y="196645"/>
            <a:ext cx="5934969" cy="696685"/>
          </a:xfrm>
        </p:spPr>
        <p:txBody>
          <a:bodyPr>
            <a:normAutofit/>
          </a:bodyPr>
          <a:lstStyle/>
          <a:p>
            <a:r>
              <a:rPr lang="en-IN" sz="3400" u="sng" dirty="0">
                <a:latin typeface="Algerian" panose="04020705040A02060702" pitchFamily="82" charset="0"/>
              </a:rPr>
              <a:t>KPI 2 : </a:t>
            </a:r>
            <a:r>
              <a:rPr lang="en-US" sz="3400" u="sng" dirty="0">
                <a:latin typeface="Algerian" panose="04020705040A02060702" pitchFamily="82" charset="0"/>
              </a:rPr>
              <a:t>Rejected Qty </a:t>
            </a:r>
            <a:endParaRPr lang="en-IN" sz="3400" u="sng" dirty="0"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6F27A8-B0C0-6991-4F3D-AB6CD05DD2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46" r="22076" b="-46"/>
          <a:stretch/>
        </p:blipFill>
        <p:spPr>
          <a:xfrm>
            <a:off x="7517582" y="1665514"/>
            <a:ext cx="3924300" cy="3795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ADBDD-0B1C-D3F0-D709-C213885DE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052053"/>
            <a:ext cx="5934949" cy="5348748"/>
          </a:xfrm>
        </p:spPr>
        <p:txBody>
          <a:bodyPr>
            <a:normAutofit/>
          </a:bodyPr>
          <a:lstStyle/>
          <a:p>
            <a:pPr algn="l"/>
            <a:r>
              <a:rPr lang="en-US" sz="1600" b="1" i="0" cap="non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quantity of items rejected during the manufacturing process due to defects or quality issues.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Reflects the effectiveness of quality control measures.</a:t>
            </a:r>
          </a:p>
          <a:p>
            <a:pPr algn="l"/>
            <a:r>
              <a:rPr lang="en-US" sz="1600" b="1" i="0" cap="non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Showing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rejected quantity to total production.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Monitoring rejected quantity helps identify quality issues in the manufacturing process.</a:t>
            </a:r>
          </a:p>
          <a:p>
            <a:pPr algn="l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ionable 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Investigate root causes of rejected items to implement corrective actions and improve quality control procedures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.</a:t>
            </a:r>
            <a:endParaRPr lang="en-US" sz="1600" b="0" i="0" cap="non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852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9763-6B86-E028-5F3A-13F7E28E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090" y="334298"/>
            <a:ext cx="5934969" cy="707571"/>
          </a:xfrm>
        </p:spPr>
        <p:txBody>
          <a:bodyPr>
            <a:normAutofit/>
          </a:bodyPr>
          <a:lstStyle/>
          <a:p>
            <a:r>
              <a:rPr lang="en-IN" sz="3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3 : </a:t>
            </a:r>
            <a:r>
              <a:rPr lang="en-US" sz="3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Processed Qty</a:t>
            </a:r>
            <a:endParaRPr lang="en-IN" sz="34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F24FCF-003A-A0C2-76C9-DA064CCA93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2454" r="18578" b="4359"/>
          <a:stretch/>
        </p:blipFill>
        <p:spPr>
          <a:xfrm>
            <a:off x="7629013" y="1614743"/>
            <a:ext cx="3936999" cy="3628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34792-4ED1-5099-4BF8-2D9B5012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5988" y="1258529"/>
            <a:ext cx="6222755" cy="5265173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quantity of items successfully completed through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Indicates the portion of production meeting quality standards.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US" sz="14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illustrating the total processed quantity.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Comparing processed quantity to total production indicates the efficiency of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Streamline production processes and reduce cycle times to increase the proportion of processed quantity.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41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E111-C8F6-B379-FA3C-14050902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672" y="268983"/>
            <a:ext cx="5934969" cy="674914"/>
          </a:xfrm>
        </p:spPr>
        <p:txBody>
          <a:bodyPr>
            <a:normAutofit/>
          </a:bodyPr>
          <a:lstStyle/>
          <a:p>
            <a:r>
              <a:rPr lang="en-IN" sz="3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4 : </a:t>
            </a:r>
            <a:r>
              <a:rPr lang="en-US" sz="3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Wastage Qty</a:t>
            </a:r>
            <a:endParaRPr lang="en-IN" sz="34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B53237-B41A-B9B8-6268-B309364800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2" r="19804"/>
          <a:stretch/>
        </p:blipFill>
        <p:spPr>
          <a:xfrm>
            <a:off x="7659328" y="1622322"/>
            <a:ext cx="4208813" cy="346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BD732-F588-457B-B69F-F3ED459E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65" y="1130710"/>
            <a:ext cx="6764593" cy="5455147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quantity of materials wasted during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Highlights inefficiencies in material usage and production processes.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Showing the breakdown of waste by material type.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Analyzing wastage quantity highlights inefficiencies in material usage and production processes.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Implement waste reduction strategies such as lean manufacturing principles or recycling initiatives to minimize wastage.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35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CA85-CAA4-B301-5AFC-EFC0BB08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58" y="132384"/>
            <a:ext cx="5934969" cy="1066800"/>
          </a:xfrm>
        </p:spPr>
        <p:txBody>
          <a:bodyPr>
            <a:no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5 :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Employee Wise Rejected Qty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8AA5BC4-2FED-A6A6-7E26-3C8B6A87C3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r="-75"/>
          <a:stretch/>
        </p:blipFill>
        <p:spPr>
          <a:xfrm>
            <a:off x="7413522" y="1360714"/>
            <a:ext cx="4591207" cy="4321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F7CFC-D9F9-8778-40B2-F878A68C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9768" y="1199183"/>
            <a:ext cx="6248975" cy="53196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quantity of rejected items attributed to individual employees</a:t>
            </a:r>
            <a:r>
              <a:rPr lang="en-US" sz="1600" b="0" i="0" cap="non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Identifies training needs or performance issues among employees</a:t>
            </a:r>
            <a:r>
              <a:rPr lang="en-US" sz="1600" b="0" i="0" cap="non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Stacked 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chart ranking employees by rejected quantity.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Identifying employees with high rejected quantities can indicate training needs or performance issues.</a:t>
            </a:r>
          </a:p>
          <a:p>
            <a:pPr algn="l"/>
            <a:r>
              <a:rPr lang="en-US" sz="160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targeted training and performance feedback to improve employee skills and reduce rejected quantity.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6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71FA-F962-DF41-EDA6-14EE92B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07" y="222280"/>
            <a:ext cx="5934969" cy="1001484"/>
          </a:xfrm>
        </p:spPr>
        <p:txBody>
          <a:bodyPr>
            <a:no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6 :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Machine Wise Rejected Qty 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8956F60-15A2-44B2-8299-C3D8B8CEAE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-1313"/>
          <a:stretch/>
        </p:blipFill>
        <p:spPr>
          <a:xfrm>
            <a:off x="7629832" y="1556656"/>
            <a:ext cx="4347498" cy="4195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A523C-50A8-EADD-FE3A-FD56294E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774" y="1223764"/>
            <a:ext cx="6764594" cy="5314688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quantity of rejected items attributed to specific machines.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 optimize machine utilization and maintenance schedules.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showing the machines with the highest rejected quantity.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Machines with high rejected quantities may indicate maintenance issues or inefficiencies in operation.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preventive maintenance and optimize machine utilization to reduce rejected quantity and downtime.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4406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427</TotalTime>
  <Words>1461</Words>
  <Application>Microsoft Office PowerPoint</Application>
  <PresentationFormat>Widescreen</PresentationFormat>
  <Paragraphs>189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Söhne</vt:lpstr>
      <vt:lpstr>Tw Cen MT</vt:lpstr>
      <vt:lpstr>Droplet</vt:lpstr>
      <vt:lpstr>Manufacturing Project</vt:lpstr>
      <vt:lpstr>Our Teammates</vt:lpstr>
      <vt:lpstr>Introduction</vt:lpstr>
      <vt:lpstr>PERFORMANCE METRICS </vt:lpstr>
      <vt:lpstr>KPI 2 : Rejected Qty </vt:lpstr>
      <vt:lpstr>KPI 3 : Processed Qty</vt:lpstr>
      <vt:lpstr>KPI 4 : Wastage Qty</vt:lpstr>
      <vt:lpstr>KPI 5 : Employee Wise Rejected Qty</vt:lpstr>
      <vt:lpstr>KPI 6 : Machine Wise Rejected Qty </vt:lpstr>
      <vt:lpstr>KPI 7 : Production Comparison trend </vt:lpstr>
      <vt:lpstr>KPI 8 : Manufacture Vs Rejected</vt:lpstr>
      <vt:lpstr>KPI 9 : Department Wise Manufacture Vs Rejected</vt:lpstr>
      <vt:lpstr>KPI 10 : Operation Wise Rejected Qty </vt:lpstr>
      <vt:lpstr>EXCEL dashboard</vt:lpstr>
      <vt:lpstr>POWER BI dashboard</vt:lpstr>
      <vt:lpstr>TABLEAU dashboard</vt:lpstr>
      <vt:lpstr>SQL queries</vt:lpstr>
      <vt:lpstr>Recommendations</vt:lpstr>
      <vt:lpstr>Data Modelling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KUMAR</dc:creator>
  <cp:lastModifiedBy>digvijaysingh28@outlook.com</cp:lastModifiedBy>
  <cp:revision>14</cp:revision>
  <dcterms:created xsi:type="dcterms:W3CDTF">2025-04-24T16:42:15Z</dcterms:created>
  <dcterms:modified xsi:type="dcterms:W3CDTF">2025-04-30T05:21:50Z</dcterms:modified>
</cp:coreProperties>
</file>