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3" r:id="rId6"/>
    <p:sldId id="274" r:id="rId7"/>
    <p:sldId id="275" r:id="rId8"/>
    <p:sldId id="276" r:id="rId9"/>
    <p:sldId id="260" r:id="rId10"/>
    <p:sldId id="261" r:id="rId11"/>
    <p:sldId id="262" r:id="rId12"/>
    <p:sldId id="263" r:id="rId13"/>
    <p:sldId id="264" r:id="rId14"/>
    <p:sldId id="265" r:id="rId15"/>
    <p:sldId id="266" r:id="rId16"/>
    <p:sldId id="268" r:id="rId17"/>
    <p:sldId id="267" r:id="rId18"/>
    <p:sldId id="269" r:id="rId19"/>
    <p:sldId id="271" r:id="rId20"/>
    <p:sldId id="272"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94660"/>
  </p:normalViewPr>
  <p:slideViewPr>
    <p:cSldViewPr snapToGrid="0">
      <p:cViewPr varScale="1">
        <p:scale>
          <a:sx n="85" d="100"/>
          <a:sy n="85" d="100"/>
        </p:scale>
        <p:origin x="101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1/3/2024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7FBBC-13FF-CA56-D377-3313D5E0998F}"/>
              </a:ext>
            </a:extLst>
          </p:cNvPr>
          <p:cNvSpPr>
            <a:spLocks noGrp="1"/>
          </p:cNvSpPr>
          <p:nvPr>
            <p:ph type="ctrTitle"/>
          </p:nvPr>
        </p:nvSpPr>
        <p:spPr>
          <a:xfrm>
            <a:off x="2692398" y="2142565"/>
            <a:ext cx="6815669" cy="1244099"/>
          </a:xfrm>
        </p:spPr>
        <p:txBody>
          <a:bodyPr/>
          <a:lstStyle/>
          <a:p>
            <a:r>
              <a:rPr lang="en-IN" sz="2800" b="1" dirty="0">
                <a:latin typeface="Times New Roman" panose="02020603050405020304" pitchFamily="18" charset="0"/>
                <a:cs typeface="Times New Roman" panose="02020603050405020304" pitchFamily="18" charset="0"/>
              </a:rPr>
              <a:t>JAVA BASICS &amp; OOPS CONCEPTS</a:t>
            </a:r>
          </a:p>
        </p:txBody>
      </p:sp>
    </p:spTree>
    <p:extLst>
      <p:ext uri="{BB962C8B-B14F-4D97-AF65-F5344CB8AC3E}">
        <p14:creationId xmlns:p14="http://schemas.microsoft.com/office/powerpoint/2010/main" val="1168602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1D37D8-5E2E-EF14-B282-235FBF55EFAC}"/>
              </a:ext>
            </a:extLst>
          </p:cNvPr>
          <p:cNvSpPr txBox="1"/>
          <p:nvPr/>
        </p:nvSpPr>
        <p:spPr>
          <a:xfrm>
            <a:off x="986117" y="878541"/>
            <a:ext cx="10354235" cy="2092881"/>
          </a:xfrm>
          <a:prstGeom prst="rect">
            <a:avLst/>
          </a:prstGeom>
          <a:noFill/>
        </p:spPr>
        <p:txBody>
          <a:bodyPr wrap="square">
            <a:spAutoFit/>
          </a:bodyPr>
          <a:lstStyle/>
          <a:p>
            <a:pPr algn="just"/>
            <a:r>
              <a:rPr lang="en-US" b="1" i="0" dirty="0">
                <a:solidFill>
                  <a:srgbClr val="333333"/>
                </a:solidFill>
                <a:effectLst/>
                <a:latin typeface="Times New Roman" panose="02020603050405020304" pitchFamily="18" charset="0"/>
                <a:cs typeface="Times New Roman" panose="02020603050405020304" pitchFamily="18" charset="0"/>
              </a:rPr>
              <a:t>Objects:-</a:t>
            </a:r>
          </a:p>
          <a:p>
            <a:pPr algn="just"/>
            <a:r>
              <a:rPr lang="en-US" sz="1600" b="0" i="0" dirty="0">
                <a:solidFill>
                  <a:srgbClr val="333333"/>
                </a:solidFill>
                <a:effectLst/>
                <a:latin typeface="Times New Roman" panose="02020603050405020304" pitchFamily="18" charset="0"/>
                <a:cs typeface="Times New Roman" panose="02020603050405020304" pitchFamily="18" charset="0"/>
              </a:rPr>
              <a:t>Any entity that has state and behavior is known as an object. For example, a chair, pen, table, keyboard, bike, etc. It can be physical or logical.</a:t>
            </a:r>
          </a:p>
          <a:p>
            <a:pPr algn="just"/>
            <a:r>
              <a:rPr lang="en-US" sz="1600" b="0" i="0" dirty="0">
                <a:solidFill>
                  <a:srgbClr val="333333"/>
                </a:solidFill>
                <a:effectLst/>
                <a:latin typeface="Times New Roman" panose="02020603050405020304" pitchFamily="18" charset="0"/>
                <a:cs typeface="Times New Roman" panose="02020603050405020304" pitchFamily="18" charset="0"/>
              </a:rPr>
              <a:t>An Object can be defined as an instance of a class. An object contains an address and takes up some space in memory. Objects can communicate without knowing the details of each other's data or code. The only necessary thing is the type of message accepted and the type of response returned by the objects.</a:t>
            </a:r>
          </a:p>
          <a:p>
            <a:pPr algn="just"/>
            <a:r>
              <a:rPr lang="en-US" sz="1600" b="1" i="0" dirty="0">
                <a:solidFill>
                  <a:srgbClr val="333333"/>
                </a:solidFill>
                <a:effectLst/>
                <a:latin typeface="Times New Roman" panose="02020603050405020304" pitchFamily="18" charset="0"/>
                <a:cs typeface="Times New Roman" panose="02020603050405020304" pitchFamily="18" charset="0"/>
              </a:rPr>
              <a:t>Example1:</a:t>
            </a:r>
            <a:r>
              <a:rPr lang="en-US" sz="1600" b="0" i="0" dirty="0">
                <a:solidFill>
                  <a:srgbClr val="333333"/>
                </a:solidFill>
                <a:effectLst/>
                <a:latin typeface="Times New Roman" panose="02020603050405020304" pitchFamily="18" charset="0"/>
                <a:cs typeface="Times New Roman" panose="02020603050405020304" pitchFamily="18" charset="0"/>
              </a:rPr>
              <a:t> A dog is an object because it has states like color, name, breed, etc. as well as behaviors like wagging the tail, barking, eating, etc.</a:t>
            </a:r>
          </a:p>
        </p:txBody>
      </p:sp>
      <p:sp>
        <p:nvSpPr>
          <p:cNvPr id="10" name="TextBox 9">
            <a:extLst>
              <a:ext uri="{FF2B5EF4-FFF2-40B4-BE49-F238E27FC236}">
                <a16:creationId xmlns:a16="http://schemas.microsoft.com/office/drawing/2014/main" id="{D2A31E35-175E-2E02-85D7-1DB209B8D0D6}"/>
              </a:ext>
            </a:extLst>
          </p:cNvPr>
          <p:cNvSpPr txBox="1"/>
          <p:nvPr/>
        </p:nvSpPr>
        <p:spPr>
          <a:xfrm>
            <a:off x="986118" y="2788024"/>
            <a:ext cx="5298142" cy="3539430"/>
          </a:xfrm>
          <a:prstGeom prst="rect">
            <a:avLst/>
          </a:prstGeom>
          <a:noFill/>
        </p:spPr>
        <p:txBody>
          <a:bodyPr wrap="square">
            <a:spAutoFit/>
          </a:bodyPr>
          <a:lstStyle/>
          <a:p>
            <a:pPr algn="just"/>
            <a:r>
              <a:rPr lang="en-US" sz="1600" b="1" i="0" dirty="0">
                <a:solidFill>
                  <a:srgbClr val="333333"/>
                </a:solidFill>
                <a:effectLst/>
                <a:latin typeface="Times New Roman" panose="02020603050405020304" pitchFamily="18" charset="0"/>
                <a:cs typeface="Times New Roman" panose="02020603050405020304" pitchFamily="18" charset="0"/>
              </a:rPr>
              <a:t>Example2:</a:t>
            </a:r>
          </a:p>
          <a:p>
            <a:pPr algn="just"/>
            <a:r>
              <a:rPr lang="en-US" sz="1600" dirty="0">
                <a:solidFill>
                  <a:srgbClr val="333333"/>
                </a:solidFill>
                <a:latin typeface="Times New Roman" panose="02020603050405020304" pitchFamily="18" charset="0"/>
                <a:cs typeface="Times New Roman" panose="02020603050405020304" pitchFamily="18" charset="0"/>
              </a:rPr>
              <a:t>Public class Mybook {</a:t>
            </a:r>
          </a:p>
          <a:p>
            <a:pPr algn="just"/>
            <a:r>
              <a:rPr lang="en-US" sz="1600" dirty="0">
                <a:solidFill>
                  <a:srgbClr val="333333"/>
                </a:solidFill>
                <a:latin typeface="Times New Roman" panose="02020603050405020304" pitchFamily="18" charset="0"/>
                <a:cs typeface="Times New Roman" panose="02020603050405020304" pitchFamily="18" charset="0"/>
              </a:rPr>
              <a:t>Int x=10;</a:t>
            </a:r>
          </a:p>
          <a:p>
            <a:pPr algn="just"/>
            <a:r>
              <a:rPr lang="en-US" sz="1600" dirty="0">
                <a:solidFill>
                  <a:srgbClr val="333333"/>
                </a:solidFill>
                <a:latin typeface="Times New Roman" panose="02020603050405020304" pitchFamily="18" charset="0"/>
                <a:cs typeface="Times New Roman" panose="02020603050405020304" pitchFamily="18" charset="0"/>
              </a:rPr>
              <a:t>Public static void main (String args []){</a:t>
            </a:r>
          </a:p>
          <a:p>
            <a:pPr algn="just"/>
            <a:r>
              <a:rPr lang="en-US" sz="1600" dirty="0">
                <a:solidFill>
                  <a:srgbClr val="333333"/>
                </a:solidFill>
                <a:latin typeface="Times New Roman" panose="02020603050405020304" pitchFamily="18" charset="0"/>
                <a:cs typeface="Times New Roman" panose="02020603050405020304" pitchFamily="18" charset="0"/>
              </a:rPr>
              <a:t>Mybook Myobj= new Mybook ();</a:t>
            </a:r>
          </a:p>
          <a:p>
            <a:pPr algn="just"/>
            <a:r>
              <a:rPr lang="en-US" sz="1600" dirty="0">
                <a:solidFill>
                  <a:srgbClr val="333333"/>
                </a:solidFill>
                <a:latin typeface="Times New Roman" panose="02020603050405020304" pitchFamily="18" charset="0"/>
                <a:cs typeface="Times New Roman" panose="02020603050405020304" pitchFamily="18" charset="0"/>
              </a:rPr>
              <a:t>System.out.println(MyObj.x);</a:t>
            </a:r>
          </a:p>
          <a:p>
            <a:pPr algn="just"/>
            <a:r>
              <a:rPr lang="en-US" sz="1600" dirty="0">
                <a:solidFill>
                  <a:srgbClr val="333333"/>
                </a:solidFill>
                <a:latin typeface="Times New Roman" panose="02020603050405020304" pitchFamily="18" charset="0"/>
                <a:cs typeface="Times New Roman" panose="02020603050405020304" pitchFamily="18" charset="0"/>
              </a:rPr>
              <a:t>}</a:t>
            </a:r>
          </a:p>
          <a:p>
            <a:pPr algn="just"/>
            <a:r>
              <a:rPr lang="en-US" sz="1600" dirty="0">
                <a:solidFill>
                  <a:srgbClr val="333333"/>
                </a:solidFill>
                <a:latin typeface="Times New Roman" panose="02020603050405020304" pitchFamily="18" charset="0"/>
                <a:cs typeface="Times New Roman" panose="02020603050405020304" pitchFamily="18" charset="0"/>
              </a:rPr>
              <a:t>}</a:t>
            </a:r>
          </a:p>
          <a:p>
            <a:pPr algn="l" fontAlgn="base"/>
            <a:r>
              <a:rPr lang="en-US" sz="1600" b="0" i="0" dirty="0">
                <a:solidFill>
                  <a:srgbClr val="444444"/>
                </a:solidFill>
                <a:effectLst/>
                <a:latin typeface="Times New Roman" panose="02020603050405020304" pitchFamily="18" charset="0"/>
                <a:cs typeface="Times New Roman" panose="02020603050405020304" pitchFamily="18" charset="0"/>
              </a:rPr>
              <a:t>In the above example, a new object is created, and it </a:t>
            </a:r>
          </a:p>
          <a:p>
            <a:pPr algn="l" fontAlgn="base"/>
            <a:r>
              <a:rPr lang="en-US" sz="1600" b="0" i="0" dirty="0">
                <a:solidFill>
                  <a:srgbClr val="444444"/>
                </a:solidFill>
                <a:effectLst/>
                <a:latin typeface="Times New Roman" panose="02020603050405020304" pitchFamily="18" charset="0"/>
                <a:cs typeface="Times New Roman" panose="02020603050405020304" pitchFamily="18" charset="0"/>
              </a:rPr>
              <a:t>returns the value</a:t>
            </a:r>
            <a:r>
              <a:rPr lang="en-US" sz="1600" dirty="0">
                <a:solidFill>
                  <a:srgbClr val="444444"/>
                </a:solidFill>
                <a:latin typeface="Times New Roman" panose="02020603050405020304" pitchFamily="18" charset="0"/>
                <a:cs typeface="Times New Roman" panose="02020603050405020304" pitchFamily="18" charset="0"/>
              </a:rPr>
              <a:t> </a:t>
            </a:r>
            <a:r>
              <a:rPr lang="en-US" sz="1600" b="0" i="0" dirty="0">
                <a:solidFill>
                  <a:srgbClr val="444444"/>
                </a:solidFill>
                <a:effectLst/>
                <a:latin typeface="Times New Roman" panose="02020603050405020304" pitchFamily="18" charset="0"/>
                <a:cs typeface="Times New Roman" panose="02020603050405020304" pitchFamily="18" charset="0"/>
              </a:rPr>
              <a:t>of x which may be the number of books.</a:t>
            </a:r>
          </a:p>
          <a:p>
            <a:pPr algn="l" fontAlgn="base"/>
            <a:r>
              <a:rPr lang="en-US" sz="1600" b="1" i="0" dirty="0">
                <a:solidFill>
                  <a:srgbClr val="444444"/>
                </a:solidFill>
                <a:effectLst/>
                <a:latin typeface="Times New Roman" panose="02020603050405020304" pitchFamily="18" charset="0"/>
                <a:cs typeface="Times New Roman" panose="02020603050405020304" pitchFamily="18" charset="0"/>
              </a:rPr>
              <a:t>Mybook Myobj= new Mybook ();</a:t>
            </a:r>
            <a:endParaRPr lang="en-US" sz="1600" b="0" i="0" dirty="0">
              <a:solidFill>
                <a:srgbClr val="444444"/>
              </a:solidFill>
              <a:effectLst/>
              <a:latin typeface="Times New Roman" panose="02020603050405020304" pitchFamily="18" charset="0"/>
              <a:cs typeface="Times New Roman" panose="02020603050405020304" pitchFamily="18" charset="0"/>
            </a:endParaRPr>
          </a:p>
          <a:p>
            <a:pPr algn="l" fontAlgn="base"/>
            <a:r>
              <a:rPr lang="en-US" sz="1600" b="0" i="0" dirty="0">
                <a:solidFill>
                  <a:srgbClr val="444444"/>
                </a:solidFill>
                <a:effectLst/>
                <a:latin typeface="Times New Roman" panose="02020603050405020304" pitchFamily="18" charset="0"/>
                <a:cs typeface="Times New Roman" panose="02020603050405020304" pitchFamily="18" charset="0"/>
              </a:rPr>
              <a:t> This is the statement used for creating objects.</a:t>
            </a:r>
          </a:p>
          <a:p>
            <a:pPr algn="l" fontAlgn="base"/>
            <a:r>
              <a:rPr lang="en-US" sz="1600" b="1" i="0" dirty="0">
                <a:solidFill>
                  <a:srgbClr val="444444"/>
                </a:solidFill>
                <a:effectLst/>
                <a:latin typeface="Times New Roman" panose="02020603050405020304" pitchFamily="18" charset="0"/>
                <a:cs typeface="Times New Roman" panose="02020603050405020304" pitchFamily="18" charset="0"/>
              </a:rPr>
              <a:t>System.out.println(</a:t>
            </a:r>
            <a:r>
              <a:rPr lang="en-US" sz="1600" b="1" i="0" dirty="0" err="1">
                <a:solidFill>
                  <a:srgbClr val="444444"/>
                </a:solidFill>
                <a:effectLst/>
                <a:latin typeface="Times New Roman" panose="02020603050405020304" pitchFamily="18" charset="0"/>
                <a:cs typeface="Times New Roman" panose="02020603050405020304" pitchFamily="18" charset="0"/>
              </a:rPr>
              <a:t>Myobj.x</a:t>
            </a:r>
            <a:r>
              <a:rPr lang="en-US" sz="1600" b="1" i="0" dirty="0">
                <a:solidFill>
                  <a:srgbClr val="444444"/>
                </a:solidFill>
                <a:effectLst/>
                <a:latin typeface="Times New Roman" panose="02020603050405020304" pitchFamily="18" charset="0"/>
                <a:cs typeface="Times New Roman" panose="02020603050405020304" pitchFamily="18" charset="0"/>
              </a:rPr>
              <a:t>);</a:t>
            </a:r>
            <a:endParaRPr lang="en-US" sz="1600" b="0" i="0" dirty="0">
              <a:solidFill>
                <a:srgbClr val="444444"/>
              </a:solidFill>
              <a:effectLst/>
              <a:latin typeface="Times New Roman" panose="02020603050405020304" pitchFamily="18" charset="0"/>
              <a:cs typeface="Times New Roman" panose="02020603050405020304" pitchFamily="18" charset="0"/>
            </a:endParaRPr>
          </a:p>
          <a:p>
            <a:pPr algn="l" fontAlgn="base"/>
            <a:r>
              <a:rPr lang="en-US" sz="1600" b="0" i="0" dirty="0">
                <a:solidFill>
                  <a:srgbClr val="444444"/>
                </a:solidFill>
                <a:effectLst/>
                <a:latin typeface="Times New Roman" panose="02020603050405020304" pitchFamily="18" charset="0"/>
                <a:cs typeface="Times New Roman" panose="02020603050405020304" pitchFamily="18" charset="0"/>
              </a:rPr>
              <a:t>This statement is used to return the value of x of an object.</a:t>
            </a:r>
          </a:p>
        </p:txBody>
      </p:sp>
      <p:pic>
        <p:nvPicPr>
          <p:cNvPr id="3077" name="Picture 5" descr="Java Object">
            <a:extLst>
              <a:ext uri="{FF2B5EF4-FFF2-40B4-BE49-F238E27FC236}">
                <a16:creationId xmlns:a16="http://schemas.microsoft.com/office/drawing/2014/main" id="{701A0122-D9CA-CF6B-91A9-A3D75BCB35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0815" y="3028976"/>
            <a:ext cx="3057525" cy="305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621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80E5A1-27B2-E392-1966-0F7D7E2DECC4}"/>
              </a:ext>
            </a:extLst>
          </p:cNvPr>
          <p:cNvSpPr txBox="1"/>
          <p:nvPr/>
        </p:nvSpPr>
        <p:spPr>
          <a:xfrm>
            <a:off x="851647" y="950259"/>
            <a:ext cx="10694894" cy="4431983"/>
          </a:xfrm>
          <a:prstGeom prst="rect">
            <a:avLst/>
          </a:prstGeom>
          <a:noFill/>
        </p:spPr>
        <p:txBody>
          <a:bodyPr wrap="square">
            <a:spAutoFit/>
          </a:bodyPr>
          <a:lstStyle/>
          <a:p>
            <a:pPr algn="just"/>
            <a:r>
              <a:rPr lang="en-US" b="1" i="0" dirty="0">
                <a:effectLst/>
                <a:latin typeface="Times New Roman" panose="02020603050405020304" pitchFamily="18" charset="0"/>
                <a:cs typeface="Times New Roman" panose="02020603050405020304" pitchFamily="18" charset="0"/>
              </a:rPr>
              <a:t>Class:-</a:t>
            </a:r>
          </a:p>
          <a:p>
            <a:pPr algn="just"/>
            <a:r>
              <a:rPr lang="en-US" sz="1600" dirty="0">
                <a:solidFill>
                  <a:srgbClr val="333333"/>
                </a:solidFill>
                <a:latin typeface="Times New Roman" panose="02020603050405020304" pitchFamily="18" charset="0"/>
                <a:cs typeface="Times New Roman" panose="02020603050405020304" pitchFamily="18" charset="0"/>
              </a:rPr>
              <a:t>Collection of objects </a:t>
            </a:r>
            <a:r>
              <a:rPr lang="en-US" sz="1600" b="0" i="0" dirty="0">
                <a:solidFill>
                  <a:srgbClr val="333333"/>
                </a:solidFill>
                <a:effectLst/>
                <a:latin typeface="Times New Roman" panose="02020603050405020304" pitchFamily="18" charset="0"/>
                <a:cs typeface="Times New Roman" panose="02020603050405020304" pitchFamily="18" charset="0"/>
              </a:rPr>
              <a:t>is called class. A class can also be defined as a blueprint from which you can create an individual </a:t>
            </a:r>
          </a:p>
          <a:p>
            <a:pPr algn="just"/>
            <a:r>
              <a:rPr lang="en-US" sz="1600" b="0" i="0" dirty="0">
                <a:solidFill>
                  <a:srgbClr val="333333"/>
                </a:solidFill>
                <a:effectLst/>
                <a:latin typeface="Times New Roman" panose="02020603050405020304" pitchFamily="18" charset="0"/>
                <a:cs typeface="Times New Roman" panose="02020603050405020304" pitchFamily="18" charset="0"/>
              </a:rPr>
              <a:t>object. </a:t>
            </a:r>
            <a:r>
              <a:rPr lang="en-US" sz="1600" dirty="0">
                <a:solidFill>
                  <a:srgbClr val="333333"/>
                </a:solidFill>
                <a:latin typeface="Times New Roman" panose="02020603050405020304" pitchFamily="18" charset="0"/>
                <a:cs typeface="Times New Roman" panose="02020603050405020304" pitchFamily="18" charset="0"/>
              </a:rPr>
              <a:t>C</a:t>
            </a:r>
            <a:r>
              <a:rPr lang="en-US" sz="1600" b="0" i="0" dirty="0">
                <a:solidFill>
                  <a:srgbClr val="333333"/>
                </a:solidFill>
                <a:effectLst/>
                <a:latin typeface="Times New Roman" panose="02020603050405020304" pitchFamily="18" charset="0"/>
                <a:cs typeface="Times New Roman" panose="02020603050405020304" pitchFamily="18" charset="0"/>
              </a:rPr>
              <a:t>lass doesn't consume any space</a:t>
            </a:r>
            <a:r>
              <a:rPr lang="en-US" b="0" i="0" dirty="0">
                <a:solidFill>
                  <a:srgbClr val="333333"/>
                </a:solidFill>
                <a:effectLst/>
                <a:latin typeface="inter-regular"/>
              </a:rPr>
              <a:t>.</a:t>
            </a:r>
          </a:p>
          <a:p>
            <a:pPr algn="l" fontAlgn="base"/>
            <a:r>
              <a:rPr lang="en-US" sz="1600" i="0" dirty="0">
                <a:solidFill>
                  <a:srgbClr val="444444"/>
                </a:solidFill>
                <a:effectLst/>
                <a:latin typeface="Times New Roman" panose="02020603050405020304" pitchFamily="18" charset="0"/>
                <a:cs typeface="Times New Roman" panose="02020603050405020304" pitchFamily="18" charset="0"/>
              </a:rPr>
              <a:t>A class declaration consists of:</a:t>
            </a:r>
          </a:p>
          <a:p>
            <a:pPr algn="l" fontAlgn="base">
              <a:buFont typeface="+mj-lt"/>
              <a:buAutoNum type="arabicPeriod"/>
            </a:pPr>
            <a:r>
              <a:rPr lang="en-US" sz="1600" i="0" dirty="0">
                <a:solidFill>
                  <a:srgbClr val="444444"/>
                </a:solidFill>
                <a:effectLst/>
                <a:latin typeface="Times New Roman" panose="02020603050405020304" pitchFamily="18" charset="0"/>
                <a:cs typeface="Times New Roman" panose="02020603050405020304" pitchFamily="18" charset="0"/>
              </a:rPr>
              <a:t>Modifiers: These can be public or default access.</a:t>
            </a:r>
          </a:p>
          <a:p>
            <a:pPr algn="l" fontAlgn="base">
              <a:buFont typeface="+mj-lt"/>
              <a:buAutoNum type="arabicPeriod"/>
            </a:pPr>
            <a:r>
              <a:rPr lang="en-US" sz="1600" i="0" dirty="0">
                <a:solidFill>
                  <a:srgbClr val="444444"/>
                </a:solidFill>
                <a:effectLst/>
                <a:latin typeface="Times New Roman" panose="02020603050405020304" pitchFamily="18" charset="0"/>
                <a:cs typeface="Times New Roman" panose="02020603050405020304" pitchFamily="18" charset="0"/>
              </a:rPr>
              <a:t>Class name: Initial letter.</a:t>
            </a:r>
          </a:p>
          <a:p>
            <a:pPr algn="l" fontAlgn="base">
              <a:buFont typeface="+mj-lt"/>
              <a:buAutoNum type="arabicPeriod"/>
            </a:pPr>
            <a:r>
              <a:rPr lang="en-US" sz="1600" i="0" dirty="0">
                <a:solidFill>
                  <a:srgbClr val="444444"/>
                </a:solidFill>
                <a:effectLst/>
                <a:latin typeface="Times New Roman" panose="02020603050405020304" pitchFamily="18" charset="0"/>
                <a:cs typeface="Times New Roman" panose="02020603050405020304" pitchFamily="18" charset="0"/>
              </a:rPr>
              <a:t>Superclass: A class can only extend (subclass) one parent.</a:t>
            </a:r>
          </a:p>
          <a:p>
            <a:pPr algn="l" fontAlgn="base">
              <a:buFont typeface="+mj-lt"/>
              <a:buAutoNum type="arabicPeriod"/>
            </a:pPr>
            <a:r>
              <a:rPr lang="en-US" sz="1600" i="0" dirty="0">
                <a:solidFill>
                  <a:srgbClr val="444444"/>
                </a:solidFill>
                <a:effectLst/>
                <a:latin typeface="Times New Roman" panose="02020603050405020304" pitchFamily="18" charset="0"/>
                <a:cs typeface="Times New Roman" panose="02020603050405020304" pitchFamily="18" charset="0"/>
              </a:rPr>
              <a:t>Interfaces: A class can implement more than one interface.</a:t>
            </a:r>
          </a:p>
          <a:p>
            <a:pPr algn="l" fontAlgn="base">
              <a:buFont typeface="+mj-lt"/>
              <a:buAutoNum type="arabicPeriod"/>
            </a:pPr>
            <a:r>
              <a:rPr lang="en-US" sz="1600" i="0" dirty="0">
                <a:solidFill>
                  <a:srgbClr val="444444"/>
                </a:solidFill>
                <a:effectLst/>
                <a:latin typeface="Times New Roman" panose="02020603050405020304" pitchFamily="18" charset="0"/>
                <a:cs typeface="Times New Roman" panose="02020603050405020304" pitchFamily="18" charset="0"/>
              </a:rPr>
              <a:t>Body: Body surrounded by braces, { }.</a:t>
            </a:r>
          </a:p>
          <a:p>
            <a:pPr algn="l" fontAlgn="base"/>
            <a:r>
              <a:rPr lang="en-US" sz="1600" b="1" dirty="0">
                <a:solidFill>
                  <a:srgbClr val="444444"/>
                </a:solidFill>
                <a:latin typeface="Times New Roman" panose="02020603050405020304" pitchFamily="18" charset="0"/>
                <a:cs typeface="Times New Roman" panose="02020603050405020304" pitchFamily="18" charset="0"/>
              </a:rPr>
              <a:t>Example:-</a:t>
            </a:r>
            <a:r>
              <a:rPr lang="en-US" sz="1600" dirty="0">
                <a:solidFill>
                  <a:srgbClr val="444444"/>
                </a:solidFill>
                <a:latin typeface="Times New Roman" panose="02020603050405020304" pitchFamily="18" charset="0"/>
                <a:cs typeface="Times New Roman" panose="02020603050405020304" pitchFamily="18" charset="0"/>
              </a:rPr>
              <a:t>Create a class named "Main" with a variable x:</a:t>
            </a:r>
          </a:p>
          <a:p>
            <a:pPr algn="l" fontAlgn="base"/>
            <a:r>
              <a:rPr lang="en-US" sz="1600" i="0" dirty="0">
                <a:solidFill>
                  <a:srgbClr val="444444"/>
                </a:solidFill>
                <a:effectLst/>
                <a:latin typeface="Times New Roman" panose="02020603050405020304" pitchFamily="18" charset="0"/>
                <a:cs typeface="Times New Roman" panose="02020603050405020304" pitchFamily="18" charset="0"/>
              </a:rPr>
              <a:t>public class Main {</a:t>
            </a:r>
          </a:p>
          <a:p>
            <a:pPr algn="l" fontAlgn="base"/>
            <a:r>
              <a:rPr lang="en-US" sz="1600" i="0" dirty="0">
                <a:solidFill>
                  <a:srgbClr val="444444"/>
                </a:solidFill>
                <a:effectLst/>
                <a:latin typeface="Times New Roman" panose="02020603050405020304" pitchFamily="18" charset="0"/>
                <a:cs typeface="Times New Roman" panose="02020603050405020304" pitchFamily="18" charset="0"/>
              </a:rPr>
              <a:t>  int x = 5;</a:t>
            </a:r>
          </a:p>
          <a:p>
            <a:pPr algn="l" fontAlgn="base"/>
            <a:r>
              <a:rPr lang="en-US" sz="1600" i="0" dirty="0">
                <a:solidFill>
                  <a:srgbClr val="444444"/>
                </a:solidFill>
                <a:effectLst/>
                <a:latin typeface="Times New Roman" panose="02020603050405020304" pitchFamily="18" charset="0"/>
                <a:cs typeface="Times New Roman" panose="02020603050405020304" pitchFamily="18" charset="0"/>
              </a:rPr>
              <a:t>}</a:t>
            </a:r>
          </a:p>
          <a:p>
            <a:pPr algn="l" fontAlgn="base"/>
            <a:endParaRPr lang="en-US" sz="1600" b="1" i="0" dirty="0">
              <a:solidFill>
                <a:srgbClr val="444444"/>
              </a:solidFill>
              <a:effectLst/>
              <a:latin typeface="Times New Roman" panose="02020603050405020304" pitchFamily="18" charset="0"/>
              <a:cs typeface="Times New Roman" panose="02020603050405020304" pitchFamily="18" charset="0"/>
            </a:endParaRPr>
          </a:p>
          <a:p>
            <a:pPr algn="just"/>
            <a:r>
              <a:rPr lang="en-US" b="1" i="0" dirty="0">
                <a:effectLst/>
                <a:latin typeface="Times New Roman" panose="02020603050405020304" pitchFamily="18" charset="0"/>
                <a:cs typeface="Times New Roman" panose="02020603050405020304" pitchFamily="18" charset="0"/>
              </a:rPr>
              <a:t>Inheritance:-</a:t>
            </a:r>
          </a:p>
          <a:p>
            <a:pPr algn="just"/>
            <a:r>
              <a:rPr lang="en-US" sz="1600" b="0" i="0" dirty="0">
                <a:solidFill>
                  <a:srgbClr val="333333"/>
                </a:solidFill>
                <a:effectLst/>
                <a:latin typeface="Times New Roman" panose="02020603050405020304" pitchFamily="18" charset="0"/>
                <a:cs typeface="Times New Roman" panose="02020603050405020304" pitchFamily="18" charset="0"/>
              </a:rPr>
              <a:t>When one object acquires all the properties and behaviors of a parent object, it is known as inheritance. It provides </a:t>
            </a:r>
          </a:p>
          <a:p>
            <a:pPr algn="just"/>
            <a:r>
              <a:rPr lang="en-US" sz="1600" b="0" i="0" dirty="0">
                <a:solidFill>
                  <a:srgbClr val="333333"/>
                </a:solidFill>
                <a:effectLst/>
                <a:latin typeface="Times New Roman" panose="02020603050405020304" pitchFamily="18" charset="0"/>
                <a:cs typeface="Times New Roman" panose="02020603050405020304" pitchFamily="18" charset="0"/>
              </a:rPr>
              <a:t>code reusability. It is used to achieve runtime polymorphism.</a:t>
            </a:r>
          </a:p>
        </p:txBody>
      </p:sp>
    </p:spTree>
    <p:extLst>
      <p:ext uri="{BB962C8B-B14F-4D97-AF65-F5344CB8AC3E}">
        <p14:creationId xmlns:p14="http://schemas.microsoft.com/office/powerpoint/2010/main" val="3184180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94241D-4121-5DED-3D09-0FB3D23D3B44}"/>
              </a:ext>
            </a:extLst>
          </p:cNvPr>
          <p:cNvSpPr txBox="1"/>
          <p:nvPr/>
        </p:nvSpPr>
        <p:spPr>
          <a:xfrm>
            <a:off x="1183341" y="663388"/>
            <a:ext cx="4347883" cy="3293209"/>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Example</a:t>
            </a:r>
          </a:p>
          <a:p>
            <a:r>
              <a:rPr lang="en-US" sz="1600" dirty="0">
                <a:latin typeface="Times New Roman" panose="02020603050405020304" pitchFamily="18" charset="0"/>
                <a:cs typeface="Times New Roman" panose="02020603050405020304" pitchFamily="18" charset="0"/>
              </a:rPr>
              <a:t>//base class or parent class or super class </a:t>
            </a:r>
          </a:p>
          <a:p>
            <a:r>
              <a:rPr lang="en-US" sz="1600" dirty="0">
                <a:latin typeface="Times New Roman" panose="02020603050405020304" pitchFamily="18" charset="0"/>
                <a:cs typeface="Times New Roman" panose="02020603050405020304" pitchFamily="18" charset="0"/>
              </a:rPr>
              <a:t>class A{ </a:t>
            </a:r>
          </a:p>
          <a:p>
            <a:r>
              <a:rPr lang="en-US" sz="1600" dirty="0">
                <a:latin typeface="Times New Roman" panose="02020603050405020304" pitchFamily="18" charset="0"/>
                <a:cs typeface="Times New Roman" panose="02020603050405020304" pitchFamily="18" charset="0"/>
              </a:rPr>
              <a:t>//parent class methods </a:t>
            </a:r>
          </a:p>
          <a:p>
            <a:r>
              <a:rPr lang="en-US" sz="1600" dirty="0">
                <a:latin typeface="Times New Roman" panose="02020603050405020304" pitchFamily="18" charset="0"/>
                <a:cs typeface="Times New Roman" panose="02020603050405020304" pitchFamily="18" charset="0"/>
              </a:rPr>
              <a:t>void method1(){} </a:t>
            </a:r>
          </a:p>
          <a:p>
            <a:r>
              <a:rPr lang="en-US" sz="1600" dirty="0">
                <a:latin typeface="Times New Roman" panose="02020603050405020304" pitchFamily="18" charset="0"/>
                <a:cs typeface="Times New Roman" panose="02020603050405020304" pitchFamily="18" charset="0"/>
              </a:rPr>
              <a:t>void method2(){} </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//derived class or child class or base class </a:t>
            </a:r>
          </a:p>
          <a:p>
            <a:r>
              <a:rPr lang="en-US" sz="1600" dirty="0">
                <a:latin typeface="Times New Roman" panose="02020603050405020304" pitchFamily="18" charset="0"/>
                <a:cs typeface="Times New Roman" panose="02020603050405020304" pitchFamily="18" charset="0"/>
              </a:rPr>
              <a:t>class B extends A{ //Inherits parent class methods </a:t>
            </a:r>
          </a:p>
          <a:p>
            <a:r>
              <a:rPr lang="en-US" sz="1600" dirty="0">
                <a:latin typeface="Times New Roman" panose="02020603050405020304" pitchFamily="18" charset="0"/>
                <a:cs typeface="Times New Roman" panose="02020603050405020304" pitchFamily="18" charset="0"/>
              </a:rPr>
              <a:t>//child class methods </a:t>
            </a:r>
          </a:p>
          <a:p>
            <a:r>
              <a:rPr lang="en-US" sz="1600" dirty="0">
                <a:latin typeface="Times New Roman" panose="02020603050405020304" pitchFamily="18" charset="0"/>
                <a:cs typeface="Times New Roman" panose="02020603050405020304" pitchFamily="18" charset="0"/>
              </a:rPr>
              <a:t>void method3(){} </a:t>
            </a:r>
          </a:p>
          <a:p>
            <a:r>
              <a:rPr lang="en-US" sz="1600" dirty="0">
                <a:latin typeface="Times New Roman" panose="02020603050405020304" pitchFamily="18" charset="0"/>
                <a:cs typeface="Times New Roman" panose="02020603050405020304" pitchFamily="18" charset="0"/>
              </a:rPr>
              <a:t>void method4(){} </a:t>
            </a:r>
          </a:p>
          <a:p>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pic>
        <p:nvPicPr>
          <p:cNvPr id="5122" name="Picture 2" descr="Types of Inheritance in Java">
            <a:extLst>
              <a:ext uri="{FF2B5EF4-FFF2-40B4-BE49-F238E27FC236}">
                <a16:creationId xmlns:a16="http://schemas.microsoft.com/office/drawing/2014/main" id="{8A875BB2-D1BD-28F1-E30F-7ED4DC0F8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6659" y="663388"/>
            <a:ext cx="4264958" cy="35062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9A8FB55-6AA9-0BA5-C80B-BAAA549F946E}"/>
              </a:ext>
            </a:extLst>
          </p:cNvPr>
          <p:cNvSpPr txBox="1"/>
          <p:nvPr/>
        </p:nvSpPr>
        <p:spPr>
          <a:xfrm>
            <a:off x="1111625" y="4034118"/>
            <a:ext cx="4643717" cy="209288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Types of Inheritance:-</a:t>
            </a:r>
          </a:p>
          <a:p>
            <a:r>
              <a:rPr lang="en-US" sz="1600" dirty="0">
                <a:latin typeface="Times New Roman" panose="02020603050405020304" pitchFamily="18" charset="0"/>
                <a:cs typeface="Times New Roman" panose="02020603050405020304" pitchFamily="18" charset="0"/>
              </a:rPr>
              <a:t>Java supports the following four types of inheritance:</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Single Inheritance</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Multi-level Inheritance</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Hierarchical Inheritance</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Hybrid Inheritance</a:t>
            </a:r>
          </a:p>
          <a:p>
            <a:r>
              <a:rPr lang="en-US" sz="1600" dirty="0">
                <a:latin typeface="Times New Roman" panose="02020603050405020304" pitchFamily="18" charset="0"/>
                <a:cs typeface="Times New Roman" panose="02020603050405020304" pitchFamily="18" charset="0"/>
              </a:rPr>
              <a:t>Java doesn't support the following type of inheritance:</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Multiple Inheritance</a:t>
            </a:r>
            <a:endParaRPr lang="en-IN" sz="1600" dirty="0">
              <a:latin typeface="Times New Roman" panose="02020603050405020304" pitchFamily="18" charset="0"/>
              <a:cs typeface="Times New Roman" panose="02020603050405020304" pitchFamily="18" charset="0"/>
            </a:endParaRPr>
          </a:p>
        </p:txBody>
      </p:sp>
      <p:pic>
        <p:nvPicPr>
          <p:cNvPr id="5124" name="Picture 4" descr="Types of Inheritance in Java">
            <a:extLst>
              <a:ext uri="{FF2B5EF4-FFF2-40B4-BE49-F238E27FC236}">
                <a16:creationId xmlns:a16="http://schemas.microsoft.com/office/drawing/2014/main" id="{31355742-C0F4-CFEF-9E69-407446AB4E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659" y="4374307"/>
            <a:ext cx="4746812"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031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F019C6-2E56-D6B0-15E6-DF4C2B693F5F}"/>
              </a:ext>
            </a:extLst>
          </p:cNvPr>
          <p:cNvSpPr txBox="1"/>
          <p:nvPr/>
        </p:nvSpPr>
        <p:spPr>
          <a:xfrm>
            <a:off x="1129553" y="824753"/>
            <a:ext cx="9654987" cy="2339102"/>
          </a:xfrm>
          <a:prstGeom prst="rect">
            <a:avLst/>
          </a:prstGeom>
          <a:noFill/>
        </p:spPr>
        <p:txBody>
          <a:bodyPr wrap="square">
            <a:spAutoFit/>
          </a:bodyPr>
          <a:lstStyle/>
          <a:p>
            <a:pPr algn="just"/>
            <a:r>
              <a:rPr lang="en-US" b="1" i="0" dirty="0">
                <a:effectLst/>
                <a:latin typeface="Times New Roman" panose="02020603050405020304" pitchFamily="18" charset="0"/>
                <a:cs typeface="Times New Roman" panose="02020603050405020304" pitchFamily="18" charset="0"/>
              </a:rPr>
              <a:t>Single Inheritance:-</a:t>
            </a:r>
          </a:p>
          <a:p>
            <a:pPr marL="285750" indent="-285750" algn="just">
              <a:buFont typeface="Arial" panose="020B0604020202020204" pitchFamily="34" charset="0"/>
              <a:buChar char="•"/>
            </a:pPr>
            <a:r>
              <a:rPr lang="en-US" sz="1600" i="0" dirty="0">
                <a:solidFill>
                  <a:srgbClr val="333333"/>
                </a:solidFill>
                <a:effectLst/>
                <a:latin typeface="Times New Roman" panose="02020603050405020304" pitchFamily="18" charset="0"/>
                <a:cs typeface="Times New Roman" panose="02020603050405020304" pitchFamily="18" charset="0"/>
              </a:rPr>
              <a:t>In single inheritance, a sub-class is derived from only one super class. It inherits the properties and behavior of a single-parent class. Sometimes it is also known as simple inheritance.</a:t>
            </a:r>
          </a:p>
          <a:p>
            <a:pPr marL="285750" indent="-285750" algn="just">
              <a:buFont typeface="Arial" panose="020B0604020202020204" pitchFamily="34" charset="0"/>
              <a:buChar char="•"/>
            </a:pPr>
            <a:r>
              <a:rPr lang="en-US" sz="1600" dirty="0">
                <a:solidFill>
                  <a:srgbClr val="333333"/>
                </a:solidFill>
                <a:latin typeface="Times New Roman" panose="02020603050405020304" pitchFamily="18" charset="0"/>
                <a:cs typeface="Times New Roman" panose="02020603050405020304" pitchFamily="18" charset="0"/>
              </a:rPr>
              <a:t>Class A is the base or parental class and class b is the derived class.</a:t>
            </a:r>
          </a:p>
          <a:p>
            <a:pPr algn="just"/>
            <a:r>
              <a:rPr lang="en-US" sz="1600" b="1" dirty="0">
                <a:solidFill>
                  <a:srgbClr val="333333"/>
                </a:solidFill>
                <a:latin typeface="Times New Roman" panose="02020603050405020304" pitchFamily="18" charset="0"/>
                <a:cs typeface="Times New Roman" panose="02020603050405020304" pitchFamily="18" charset="0"/>
              </a:rPr>
              <a:t>Syntax:-</a:t>
            </a:r>
            <a:endParaRPr lang="en-US" sz="1600" dirty="0">
              <a:solidFill>
                <a:srgbClr val="333333"/>
              </a:solidFill>
              <a:latin typeface="Times New Roman" panose="02020603050405020304" pitchFamily="18" charset="0"/>
              <a:cs typeface="Times New Roman" panose="02020603050405020304" pitchFamily="18" charset="0"/>
            </a:endParaRPr>
          </a:p>
          <a:p>
            <a:pPr algn="just"/>
            <a:r>
              <a:rPr lang="en-US" sz="1600" dirty="0">
                <a:solidFill>
                  <a:srgbClr val="333333"/>
                </a:solidFill>
                <a:latin typeface="Times New Roman" panose="02020603050405020304" pitchFamily="18" charset="0"/>
                <a:cs typeface="Times New Roman" panose="02020603050405020304" pitchFamily="18" charset="0"/>
              </a:rPr>
              <a:t>Class a {</a:t>
            </a:r>
          </a:p>
          <a:p>
            <a:pPr algn="just"/>
            <a:r>
              <a:rPr lang="en-US" sz="1600" dirty="0">
                <a:solidFill>
                  <a:srgbClr val="333333"/>
                </a:solidFill>
                <a:latin typeface="Times New Roman" panose="02020603050405020304" pitchFamily="18" charset="0"/>
                <a:cs typeface="Times New Roman" panose="02020603050405020304" pitchFamily="18" charset="0"/>
              </a:rPr>
              <a:t>}</a:t>
            </a:r>
          </a:p>
          <a:p>
            <a:pPr algn="just"/>
            <a:r>
              <a:rPr lang="en-US" sz="1600" dirty="0">
                <a:solidFill>
                  <a:srgbClr val="333333"/>
                </a:solidFill>
                <a:latin typeface="Times New Roman" panose="02020603050405020304" pitchFamily="18" charset="0"/>
                <a:cs typeface="Times New Roman" panose="02020603050405020304" pitchFamily="18" charset="0"/>
              </a:rPr>
              <a:t>Class b extends class a {</a:t>
            </a:r>
          </a:p>
          <a:p>
            <a:pPr algn="just"/>
            <a:r>
              <a:rPr lang="en-US" sz="1600" dirty="0">
                <a:solidFill>
                  <a:srgbClr val="333333"/>
                </a:solidFill>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6327FA84-4FAC-C4AD-56ED-58AF0C638665}"/>
              </a:ext>
            </a:extLst>
          </p:cNvPr>
          <p:cNvSpPr txBox="1"/>
          <p:nvPr/>
        </p:nvSpPr>
        <p:spPr>
          <a:xfrm>
            <a:off x="1080247" y="3325906"/>
            <a:ext cx="10031506" cy="2616101"/>
          </a:xfrm>
          <a:prstGeom prst="rect">
            <a:avLst/>
          </a:prstGeom>
          <a:noFill/>
        </p:spPr>
        <p:txBody>
          <a:bodyPr wrap="square">
            <a:spAutoFit/>
          </a:bodyPr>
          <a:lstStyle/>
          <a:p>
            <a:pPr algn="just"/>
            <a:r>
              <a:rPr lang="en-US" b="1" i="0" dirty="0">
                <a:effectLst/>
                <a:latin typeface="Times New Roman" panose="02020603050405020304" pitchFamily="18" charset="0"/>
                <a:cs typeface="Times New Roman" panose="02020603050405020304" pitchFamily="18" charset="0"/>
              </a:rPr>
              <a:t>Multi-level Inheritance:-</a:t>
            </a:r>
          </a:p>
          <a:p>
            <a:pPr marL="285750" indent="-285750" algn="just">
              <a:buFont typeface="Arial" panose="020B0604020202020204" pitchFamily="34" charset="0"/>
              <a:buChar char="•"/>
            </a:pPr>
            <a:r>
              <a:rPr lang="en-US" sz="1600" i="0" dirty="0">
                <a:effectLst/>
                <a:latin typeface="Times New Roman" panose="02020603050405020304" pitchFamily="18" charset="0"/>
                <a:cs typeface="Times New Roman" panose="02020603050405020304" pitchFamily="18" charset="0"/>
              </a:rPr>
              <a:t>This one class is derived from another class which is also derived from another class i.e., this class has more than one parental class, hence it is called multilevel inheritance.</a:t>
            </a:r>
          </a:p>
          <a:p>
            <a:pPr algn="just"/>
            <a:r>
              <a:rPr lang="en-US" sz="1600" b="1" i="0" dirty="0">
                <a:effectLst/>
                <a:latin typeface="Times New Roman" panose="02020603050405020304" pitchFamily="18" charset="0"/>
                <a:cs typeface="Times New Roman" panose="02020603050405020304" pitchFamily="18" charset="0"/>
              </a:rPr>
              <a:t>Syntax:-</a:t>
            </a:r>
          </a:p>
          <a:p>
            <a:pPr algn="just"/>
            <a:r>
              <a:rPr lang="en-US" sz="1600" i="0" dirty="0">
                <a:effectLst/>
                <a:latin typeface="Times New Roman" panose="02020603050405020304" pitchFamily="18" charset="0"/>
                <a:cs typeface="Times New Roman" panose="02020603050405020304" pitchFamily="18" charset="0"/>
              </a:rPr>
              <a:t>Class a {</a:t>
            </a:r>
          </a:p>
          <a:p>
            <a:pPr algn="just"/>
            <a:r>
              <a:rPr lang="en-US" sz="1600" i="0" dirty="0">
                <a:effectLst/>
                <a:latin typeface="Times New Roman" panose="02020603050405020304" pitchFamily="18" charset="0"/>
                <a:cs typeface="Times New Roman" panose="02020603050405020304" pitchFamily="18" charset="0"/>
              </a:rPr>
              <a:t>}</a:t>
            </a:r>
          </a:p>
          <a:p>
            <a:pPr algn="just"/>
            <a:r>
              <a:rPr lang="en-US" sz="1600" i="0" dirty="0">
                <a:effectLst/>
                <a:latin typeface="Times New Roman" panose="02020603050405020304" pitchFamily="18" charset="0"/>
                <a:cs typeface="Times New Roman" panose="02020603050405020304" pitchFamily="18" charset="0"/>
              </a:rPr>
              <a:t>Class b extends class a {</a:t>
            </a:r>
          </a:p>
          <a:p>
            <a:pPr algn="just"/>
            <a:r>
              <a:rPr lang="en-US" sz="1600" i="0" dirty="0">
                <a:effectLst/>
                <a:latin typeface="Times New Roman" panose="02020603050405020304" pitchFamily="18" charset="0"/>
                <a:cs typeface="Times New Roman" panose="02020603050405020304" pitchFamily="18" charset="0"/>
              </a:rPr>
              <a:t>}</a:t>
            </a:r>
          </a:p>
          <a:p>
            <a:pPr algn="just"/>
            <a:r>
              <a:rPr lang="en-US" sz="1600" i="0" dirty="0">
                <a:effectLst/>
                <a:latin typeface="Times New Roman" panose="02020603050405020304" pitchFamily="18" charset="0"/>
                <a:cs typeface="Times New Roman" panose="02020603050405020304" pitchFamily="18" charset="0"/>
              </a:rPr>
              <a:t>Class c extends class b {</a:t>
            </a:r>
          </a:p>
          <a:p>
            <a:pPr algn="just"/>
            <a:r>
              <a:rPr lang="en-US" i="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08060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DE7CE6-F66E-4F1C-C047-12823AE401B6}"/>
              </a:ext>
            </a:extLst>
          </p:cNvPr>
          <p:cNvSpPr txBox="1"/>
          <p:nvPr/>
        </p:nvSpPr>
        <p:spPr>
          <a:xfrm>
            <a:off x="1102659" y="833718"/>
            <a:ext cx="5199529" cy="369332"/>
          </a:xfrm>
          <a:prstGeom prst="rect">
            <a:avLst/>
          </a:prstGeom>
          <a:noFill/>
        </p:spPr>
        <p:txBody>
          <a:bodyPr wrap="square">
            <a:spAutoFit/>
          </a:bodyPr>
          <a:lstStyle/>
          <a:p>
            <a:pPr algn="just"/>
            <a:r>
              <a:rPr lang="en-IN" b="1" i="0">
                <a:effectLst/>
                <a:latin typeface="Times New Roman" panose="02020603050405020304" pitchFamily="18" charset="0"/>
                <a:cs typeface="Times New Roman" panose="02020603050405020304" pitchFamily="18" charset="0"/>
              </a:rPr>
              <a:t>Hierarchical Inheritance:-</a:t>
            </a:r>
            <a:endParaRPr lang="en-IN" b="1" i="0" dirty="0">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AA3FEC9-8A85-471B-898C-99E733E3D680}"/>
              </a:ext>
            </a:extLst>
          </p:cNvPr>
          <p:cNvSpPr txBox="1"/>
          <p:nvPr/>
        </p:nvSpPr>
        <p:spPr>
          <a:xfrm>
            <a:off x="1102659" y="1203050"/>
            <a:ext cx="10013575" cy="2585323"/>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one parental class has two or more derived classes or we can say that two or more child classes have one parental class.</a:t>
            </a:r>
          </a:p>
          <a:p>
            <a:r>
              <a:rPr lang="en-US" dirty="0">
                <a:latin typeface="Times New Roman" panose="02020603050405020304" pitchFamily="18" charset="0"/>
                <a:cs typeface="Times New Roman" panose="02020603050405020304" pitchFamily="18" charset="0"/>
              </a:rPr>
              <a:t>     Syntax:-</a:t>
            </a:r>
          </a:p>
          <a:p>
            <a:r>
              <a:rPr lang="en-US" dirty="0">
                <a:latin typeface="Times New Roman" panose="02020603050405020304" pitchFamily="18" charset="0"/>
                <a:cs typeface="Times New Roman" panose="02020603050405020304" pitchFamily="18" charset="0"/>
              </a:rPr>
              <a:t>     Class a {</a:t>
            </a:r>
          </a:p>
          <a:p>
            <a:r>
              <a:rPr lang="en-US" dirty="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     Class b extends class a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Class c extends class a {</a:t>
            </a:r>
          </a:p>
          <a:p>
            <a:r>
              <a:rPr lang="en-US" dirty="0">
                <a:latin typeface="Times New Roman" panose="02020603050405020304" pitchFamily="18" charset="0"/>
                <a:cs typeface="Times New Roman" panose="02020603050405020304" pitchFamily="18" charset="0"/>
              </a:rPr>
              <a:t>     }  </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42E7527-A351-9F2F-C15B-6E6596A3AD74}"/>
              </a:ext>
            </a:extLst>
          </p:cNvPr>
          <p:cNvSpPr txBox="1"/>
          <p:nvPr/>
        </p:nvSpPr>
        <p:spPr>
          <a:xfrm>
            <a:off x="1102659" y="3719464"/>
            <a:ext cx="6096000" cy="369332"/>
          </a:xfrm>
          <a:prstGeom prst="rect">
            <a:avLst/>
          </a:prstGeom>
          <a:noFill/>
        </p:spPr>
        <p:txBody>
          <a:bodyPr wrap="square">
            <a:spAutoFit/>
          </a:bodyPr>
          <a:lstStyle/>
          <a:p>
            <a:pPr algn="just"/>
            <a:r>
              <a:rPr lang="en-IN" b="1" i="0" dirty="0">
                <a:effectLst/>
                <a:latin typeface="Times New Roman" panose="02020603050405020304" pitchFamily="18" charset="0"/>
                <a:cs typeface="Times New Roman" panose="02020603050405020304" pitchFamily="18" charset="0"/>
              </a:rPr>
              <a:t>Hybrid Inheritance:-</a:t>
            </a:r>
          </a:p>
        </p:txBody>
      </p:sp>
      <p:sp>
        <p:nvSpPr>
          <p:cNvPr id="9" name="TextBox 8">
            <a:extLst>
              <a:ext uri="{FF2B5EF4-FFF2-40B4-BE49-F238E27FC236}">
                <a16:creationId xmlns:a16="http://schemas.microsoft.com/office/drawing/2014/main" id="{27280B64-F8FA-8BFB-2456-B5F54CB20351}"/>
              </a:ext>
            </a:extLst>
          </p:cNvPr>
          <p:cNvSpPr txBox="1"/>
          <p:nvPr/>
        </p:nvSpPr>
        <p:spPr>
          <a:xfrm>
            <a:off x="1102659" y="4088796"/>
            <a:ext cx="9986682" cy="338554"/>
          </a:xfrm>
          <a:prstGeom prst="rect">
            <a:avLst/>
          </a:prstGeom>
          <a:noFill/>
        </p:spPr>
        <p:txBody>
          <a:bodyPr wrap="square">
            <a:spAutoFit/>
          </a:bodyPr>
          <a:lstStyle/>
          <a:p>
            <a:pPr marL="285750" indent="-285750" algn="l" fontAlgn="base">
              <a:buFont typeface="Arial" panose="020B0604020202020204" pitchFamily="34" charset="0"/>
              <a:buChar char="•"/>
            </a:pPr>
            <a:r>
              <a:rPr lang="en-US" sz="1600" b="0" i="0" dirty="0">
                <a:solidFill>
                  <a:srgbClr val="333333"/>
                </a:solidFill>
                <a:effectLst/>
                <a:latin typeface="Times New Roman" panose="02020603050405020304" pitchFamily="18" charset="0"/>
                <a:cs typeface="Times New Roman" panose="02020603050405020304" pitchFamily="18" charset="0"/>
              </a:rPr>
              <a:t>Hybrid means consist of more than one. Hybrid inheritance is the combination of two or more types of inheritance</a:t>
            </a:r>
            <a:r>
              <a:rPr lang="en-US" sz="1600" b="0" i="0" dirty="0">
                <a:solidFill>
                  <a:srgbClr val="333333"/>
                </a:solidFill>
                <a:effectLst/>
                <a:latin typeface="inter-regular"/>
              </a:rPr>
              <a:t>.</a:t>
            </a:r>
            <a:endParaRPr lang="en-US" sz="1600" b="0" i="0" dirty="0">
              <a:solidFill>
                <a:srgbClr val="444444"/>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CC9D8E7-1424-3B1F-2883-4ADF3AA588BB}"/>
              </a:ext>
            </a:extLst>
          </p:cNvPr>
          <p:cNvSpPr txBox="1"/>
          <p:nvPr/>
        </p:nvSpPr>
        <p:spPr>
          <a:xfrm>
            <a:off x="1102658" y="4389219"/>
            <a:ext cx="10363201" cy="1077218"/>
          </a:xfrm>
          <a:prstGeom prst="rect">
            <a:avLst/>
          </a:prstGeom>
          <a:noFill/>
        </p:spPr>
        <p:txBody>
          <a:bodyPr wrap="square">
            <a:spAutoFit/>
          </a:bodyPr>
          <a:lstStyle/>
          <a:p>
            <a:pPr marL="285750" indent="-285750">
              <a:buFont typeface="Arial" panose="020B0604020202020204" pitchFamily="34" charset="0"/>
              <a:buChar char="•"/>
            </a:pPr>
            <a:r>
              <a:rPr lang="en-IN" sz="1600" b="0" i="0" dirty="0">
                <a:solidFill>
                  <a:srgbClr val="333333"/>
                </a:solidFill>
                <a:effectLst/>
                <a:latin typeface="Times New Roman" panose="02020603050405020304" pitchFamily="18" charset="0"/>
                <a:cs typeface="Times New Roman" panose="02020603050405020304" pitchFamily="18" charset="0"/>
              </a:rPr>
              <a:t>In the below figure </a:t>
            </a:r>
            <a:r>
              <a:rPr lang="en-US" sz="1600" b="0" i="0" dirty="0">
                <a:solidFill>
                  <a:srgbClr val="333333"/>
                </a:solidFill>
                <a:effectLst/>
                <a:latin typeface="Times New Roman" panose="02020603050405020304" pitchFamily="18" charset="0"/>
                <a:cs typeface="Times New Roman" panose="02020603050405020304" pitchFamily="18" charset="0"/>
              </a:rPr>
              <a:t>GrandFather is a super class. The Father class inherits the properties of the GrandFather class. Since Father and GrandFather represents single inheritance. Further, the Father class is inherited by the Son and Daughter class. Thus, the Father becomes the parent class for Son and Daughter. These classes represent the hierarchical inheritance. Combinedly, it denotes the hybrid inheritance.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9954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B90B01-47E2-CAD0-A840-8C01BCEDDB4F}"/>
              </a:ext>
            </a:extLst>
          </p:cNvPr>
          <p:cNvSpPr txBox="1"/>
          <p:nvPr/>
        </p:nvSpPr>
        <p:spPr>
          <a:xfrm>
            <a:off x="1192305" y="824753"/>
            <a:ext cx="9968753" cy="615553"/>
          </a:xfrm>
          <a:prstGeom prst="rect">
            <a:avLst/>
          </a:prstGeom>
          <a:noFill/>
        </p:spPr>
        <p:txBody>
          <a:bodyPr wrap="square">
            <a:spAutoFit/>
          </a:bodyPr>
          <a:lstStyle/>
          <a:p>
            <a:pPr algn="just"/>
            <a:r>
              <a:rPr lang="en-US" b="1" i="0" dirty="0">
                <a:effectLst/>
                <a:latin typeface="Times New Roman" panose="02020603050405020304" pitchFamily="18" charset="0"/>
                <a:cs typeface="Times New Roman" panose="02020603050405020304" pitchFamily="18" charset="0"/>
              </a:rPr>
              <a:t>Multiple Inheritance (not supported):-</a:t>
            </a:r>
          </a:p>
          <a:p>
            <a:pPr algn="just"/>
            <a:r>
              <a:rPr lang="en-US" sz="1600" b="0" i="0" dirty="0">
                <a:solidFill>
                  <a:srgbClr val="333333"/>
                </a:solidFill>
                <a:effectLst/>
                <a:latin typeface="Times New Roman" panose="02020603050405020304" pitchFamily="18" charset="0"/>
                <a:cs typeface="Times New Roman" panose="02020603050405020304" pitchFamily="18" charset="0"/>
              </a:rPr>
              <a:t>Java does not support multiple inheritances due to ambiguity. For example, consider the following Java program.</a:t>
            </a:r>
          </a:p>
        </p:txBody>
      </p:sp>
      <p:sp>
        <p:nvSpPr>
          <p:cNvPr id="7" name="TextBox 6">
            <a:extLst>
              <a:ext uri="{FF2B5EF4-FFF2-40B4-BE49-F238E27FC236}">
                <a16:creationId xmlns:a16="http://schemas.microsoft.com/office/drawing/2014/main" id="{A0108A54-0E8D-DC1B-A117-871A377325DF}"/>
              </a:ext>
            </a:extLst>
          </p:cNvPr>
          <p:cNvSpPr txBox="1"/>
          <p:nvPr/>
        </p:nvSpPr>
        <p:spPr>
          <a:xfrm>
            <a:off x="1192305" y="1440307"/>
            <a:ext cx="4625789" cy="4339650"/>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class Wishes  </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void message()  </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System.out.println("Best of Luck!!");  </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class Birthday  </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void message()  </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System.out.println("Happy Birthday!!");  </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public class Demo extends Wishes, Birthday  //considering a scenario   </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public static void main(String args[])  </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Demo obj=new Demo();    </a:t>
            </a:r>
          </a:p>
          <a:p>
            <a:r>
              <a:rPr lang="en-IN" sz="1200" dirty="0">
                <a:latin typeface="Times New Roman" panose="02020603050405020304" pitchFamily="18" charset="0"/>
                <a:cs typeface="Times New Roman" panose="02020603050405020304" pitchFamily="18" charset="0"/>
              </a:rPr>
              <a:t>//can't decide which classes' message() method will be invoked  </a:t>
            </a:r>
          </a:p>
          <a:p>
            <a:r>
              <a:rPr lang="en-IN" sz="1200" dirty="0" err="1">
                <a:latin typeface="Times New Roman" panose="02020603050405020304" pitchFamily="18" charset="0"/>
                <a:cs typeface="Times New Roman" panose="02020603050405020304" pitchFamily="18" charset="0"/>
              </a:rPr>
              <a:t>obj.message</a:t>
            </a:r>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6CCB1644-8A3B-35EA-ECB8-B60FB498EE29}"/>
              </a:ext>
            </a:extLst>
          </p:cNvPr>
          <p:cNvSpPr txBox="1"/>
          <p:nvPr/>
        </p:nvSpPr>
        <p:spPr>
          <a:xfrm>
            <a:off x="6015318" y="2465294"/>
            <a:ext cx="4464423" cy="1477328"/>
          </a:xfrm>
          <a:prstGeom prst="rect">
            <a:avLst/>
          </a:prstGeom>
          <a:noFill/>
        </p:spPr>
        <p:txBody>
          <a:bodyPr wrap="square">
            <a:spAutoFit/>
          </a:bodyPr>
          <a:lstStyle/>
          <a:p>
            <a:r>
              <a:rPr lang="en-US" i="0" dirty="0">
                <a:solidFill>
                  <a:srgbClr val="333333"/>
                </a:solidFill>
                <a:effectLst/>
                <a:latin typeface="Times New Roman" panose="02020603050405020304" pitchFamily="18" charset="0"/>
                <a:cs typeface="Times New Roman" panose="02020603050405020304" pitchFamily="18" charset="0"/>
              </a:rPr>
              <a:t>The code gives error because the compiler cannot decide which message() method is to be invoked. Due to this reason, Java does not support multiple inheritances at the class level but can be achieved through an interface.</a:t>
            </a:r>
            <a:endParaRPr lang="en-IN" dirty="0">
              <a:latin typeface="Times New Roman" panose="02020603050405020304" pitchFamily="18" charset="0"/>
              <a:cs typeface="Times New Roman" panose="02020603050405020304" pitchFamily="18" charset="0"/>
            </a:endParaRPr>
          </a:p>
        </p:txBody>
      </p:sp>
      <p:sp>
        <p:nvSpPr>
          <p:cNvPr id="10" name="Arrow: Right 9">
            <a:extLst>
              <a:ext uri="{FF2B5EF4-FFF2-40B4-BE49-F238E27FC236}">
                <a16:creationId xmlns:a16="http://schemas.microsoft.com/office/drawing/2014/main" id="{3CA65AA1-076B-8A91-59E7-35A4235E819F}"/>
              </a:ext>
            </a:extLst>
          </p:cNvPr>
          <p:cNvSpPr/>
          <p:nvPr/>
        </p:nvSpPr>
        <p:spPr>
          <a:xfrm flipH="1">
            <a:off x="5271247" y="3012141"/>
            <a:ext cx="546847" cy="48463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382600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8FD8B6-55CC-024A-0BF1-AC51104A807D}"/>
              </a:ext>
            </a:extLst>
          </p:cNvPr>
          <p:cNvSpPr txBox="1"/>
          <p:nvPr/>
        </p:nvSpPr>
        <p:spPr>
          <a:xfrm>
            <a:off x="1120588" y="719008"/>
            <a:ext cx="9950824" cy="1107996"/>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Polymorphism:-</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If one task is performed in different ways, it is known as polymorphism. For example: to convince the customer differently, to draw something, for example, shape, triangle, rectangle, etc.</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Java, we use method overloading and method overriding to achieve polymorphism.</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889F4B4-1613-7DD5-73CF-D4B756ADA5B1}"/>
              </a:ext>
            </a:extLst>
          </p:cNvPr>
          <p:cNvSpPr txBox="1"/>
          <p:nvPr/>
        </p:nvSpPr>
        <p:spPr>
          <a:xfrm>
            <a:off x="1192306" y="1827003"/>
            <a:ext cx="5011270" cy="4555093"/>
          </a:xfrm>
          <a:prstGeom prst="rect">
            <a:avLst/>
          </a:prstGeom>
          <a:noFill/>
        </p:spPr>
        <p:txBody>
          <a:bodyPr wrap="square">
            <a:spAutoFit/>
          </a:bodyPr>
          <a:lstStyle/>
          <a:p>
            <a:r>
              <a:rPr lang="en-US" b="1" dirty="0"/>
              <a:t>E</a:t>
            </a:r>
            <a:r>
              <a:rPr lang="en-US" sz="1600" b="1" dirty="0">
                <a:latin typeface="Times New Roman" panose="02020603050405020304" pitchFamily="18" charset="0"/>
                <a:cs typeface="Times New Roman" panose="02020603050405020304" pitchFamily="18" charset="0"/>
              </a:rPr>
              <a:t>xample:</a:t>
            </a:r>
          </a:p>
          <a:p>
            <a:r>
              <a:rPr lang="en-US" sz="1600" dirty="0">
                <a:latin typeface="Times New Roman" panose="02020603050405020304" pitchFamily="18" charset="0"/>
                <a:cs typeface="Times New Roman" panose="02020603050405020304" pitchFamily="18" charset="0"/>
              </a:rPr>
              <a:t>public class Bird {</a:t>
            </a:r>
          </a:p>
          <a:p>
            <a:r>
              <a:rPr lang="en-US" sz="1600" dirty="0">
                <a:latin typeface="Times New Roman" panose="02020603050405020304" pitchFamily="18" charset="0"/>
                <a:cs typeface="Times New Roman" panose="02020603050405020304" pitchFamily="18" charset="0"/>
              </a:rPr>
              <a:t>Public void sound ( ) {</a:t>
            </a:r>
          </a:p>
          <a:p>
            <a:r>
              <a:rPr lang="en-US" sz="1600" dirty="0">
                <a:latin typeface="Times New Roman" panose="02020603050405020304" pitchFamily="18" charset="0"/>
                <a:cs typeface="Times New Roman" panose="02020603050405020304" pitchFamily="18" charset="0"/>
              </a:rPr>
              <a:t>System.out.println ( “ birds sounds “ );</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public class pigeon extends Bird {</a:t>
            </a:r>
          </a:p>
          <a:p>
            <a:r>
              <a:rPr lang="en-US" sz="1600" dirty="0">
                <a:latin typeface="Times New Roman" panose="02020603050405020304" pitchFamily="18" charset="0"/>
                <a:cs typeface="Times New Roman" panose="02020603050405020304" pitchFamily="18" charset="0"/>
              </a:rPr>
              <a:t>@override</a:t>
            </a:r>
          </a:p>
          <a:p>
            <a:r>
              <a:rPr lang="en-US" sz="1600" dirty="0">
                <a:latin typeface="Times New Roman" panose="02020603050405020304" pitchFamily="18" charset="0"/>
                <a:cs typeface="Times New Roman" panose="02020603050405020304" pitchFamily="18" charset="0"/>
              </a:rPr>
              <a:t>public void sound ( ) {</a:t>
            </a:r>
          </a:p>
          <a:p>
            <a:r>
              <a:rPr lang="en-US" sz="1600" dirty="0">
                <a:latin typeface="Times New Roman" panose="02020603050405020304" pitchFamily="18" charset="0"/>
                <a:cs typeface="Times New Roman" panose="02020603050405020304" pitchFamily="18" charset="0"/>
              </a:rPr>
              <a:t>System.out.println( “ cooing ” ) ;</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public class sparrow extends Bird ( ) {</a:t>
            </a:r>
          </a:p>
          <a:p>
            <a:r>
              <a:rPr lang="en-US" sz="1600" dirty="0">
                <a:latin typeface="Times New Roman" panose="02020603050405020304" pitchFamily="18" charset="0"/>
                <a:cs typeface="Times New Roman" panose="02020603050405020304" pitchFamily="18" charset="0"/>
              </a:rPr>
              <a:t>@override</a:t>
            </a:r>
          </a:p>
          <a:p>
            <a:r>
              <a:rPr lang="en-US" sz="1600" dirty="0">
                <a:latin typeface="Times New Roman" panose="02020603050405020304" pitchFamily="18" charset="0"/>
                <a:cs typeface="Times New Roman" panose="02020603050405020304" pitchFamily="18" charset="0"/>
              </a:rPr>
              <a:t>Public void sound ( ){</a:t>
            </a:r>
          </a:p>
          <a:p>
            <a:r>
              <a:rPr lang="en-US" sz="1600" dirty="0">
                <a:latin typeface="Times New Roman" panose="02020603050405020304" pitchFamily="18" charset="0"/>
                <a:cs typeface="Times New Roman" panose="02020603050405020304" pitchFamily="18" charset="0"/>
              </a:rPr>
              <a:t>System.out.println( “ chip ” ) ;</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392FB74F-C64D-9530-DF4C-55864054B002}"/>
              </a:ext>
            </a:extLst>
          </p:cNvPr>
          <p:cNvSpPr txBox="1"/>
          <p:nvPr/>
        </p:nvSpPr>
        <p:spPr>
          <a:xfrm>
            <a:off x="6275294" y="4105835"/>
            <a:ext cx="4724400" cy="1200329"/>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In the example, we can see common action sound () but there are different ways to do the same action. This is one of the examples which shows polymorphism.</a:t>
            </a:r>
          </a:p>
        </p:txBody>
      </p:sp>
      <p:sp>
        <p:nvSpPr>
          <p:cNvPr id="10" name="Arrow: Right 9">
            <a:extLst>
              <a:ext uri="{FF2B5EF4-FFF2-40B4-BE49-F238E27FC236}">
                <a16:creationId xmlns:a16="http://schemas.microsoft.com/office/drawing/2014/main" id="{A1D24C4C-C6E3-0BE1-32DB-23A9135C79D1}"/>
              </a:ext>
            </a:extLst>
          </p:cNvPr>
          <p:cNvSpPr/>
          <p:nvPr/>
        </p:nvSpPr>
        <p:spPr>
          <a:xfrm flipH="1">
            <a:off x="5163670" y="4289612"/>
            <a:ext cx="528917" cy="48463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7170" name="Picture 2" descr="Polymorphism in Java">
            <a:extLst>
              <a:ext uri="{FF2B5EF4-FFF2-40B4-BE49-F238E27FC236}">
                <a16:creationId xmlns:a16="http://schemas.microsoft.com/office/drawing/2014/main" id="{E68C77AF-B3B1-328D-82D3-453103CE5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9823" y="1639817"/>
            <a:ext cx="2269190" cy="2224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546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4791D5-50B2-E233-1459-2D6274F4F6BA}"/>
              </a:ext>
            </a:extLst>
          </p:cNvPr>
          <p:cNvSpPr txBox="1"/>
          <p:nvPr/>
        </p:nvSpPr>
        <p:spPr>
          <a:xfrm>
            <a:off x="950260" y="690806"/>
            <a:ext cx="10721788" cy="3046988"/>
          </a:xfrm>
          <a:prstGeom prst="rect">
            <a:avLst/>
          </a:prstGeom>
          <a:noFill/>
        </p:spPr>
        <p:txBody>
          <a:bodyPr wrap="square">
            <a:spAutoFit/>
          </a:bodyPr>
          <a:lstStyle/>
          <a:p>
            <a:pPr algn="l" fontAlgn="base"/>
            <a:r>
              <a:rPr lang="en-US" sz="1600" b="0" i="0" dirty="0">
                <a:solidFill>
                  <a:srgbClr val="444444"/>
                </a:solidFill>
                <a:effectLst/>
                <a:latin typeface="Times New Roman" panose="02020603050405020304" pitchFamily="18" charset="0"/>
                <a:cs typeface="Times New Roman" panose="02020603050405020304" pitchFamily="18" charset="0"/>
              </a:rPr>
              <a:t>Polymorphism in java can be classified into two types:</a:t>
            </a:r>
          </a:p>
          <a:p>
            <a:pPr algn="l" fontAlgn="base">
              <a:buFont typeface="+mj-lt"/>
              <a:buAutoNum type="arabicPeriod"/>
            </a:pPr>
            <a:r>
              <a:rPr lang="en-US" sz="1600" b="0" i="0" dirty="0">
                <a:solidFill>
                  <a:srgbClr val="444444"/>
                </a:solidFill>
                <a:effectLst/>
                <a:latin typeface="Times New Roman" panose="02020603050405020304" pitchFamily="18" charset="0"/>
                <a:cs typeface="Times New Roman" panose="02020603050405020304" pitchFamily="18" charset="0"/>
              </a:rPr>
              <a:t>Static / Compile-Time Polymorphism</a:t>
            </a:r>
          </a:p>
          <a:p>
            <a:pPr algn="l" fontAlgn="base">
              <a:buFont typeface="+mj-lt"/>
              <a:buAutoNum type="arabicPeriod"/>
            </a:pPr>
            <a:r>
              <a:rPr lang="en-US" sz="1600" b="0" i="0" dirty="0">
                <a:solidFill>
                  <a:srgbClr val="444444"/>
                </a:solidFill>
                <a:effectLst/>
                <a:latin typeface="Times New Roman" panose="02020603050405020304" pitchFamily="18" charset="0"/>
                <a:cs typeface="Times New Roman" panose="02020603050405020304" pitchFamily="18" charset="0"/>
              </a:rPr>
              <a:t>Dynamic / Runtime Polymorphism</a:t>
            </a:r>
          </a:p>
          <a:p>
            <a:pPr algn="l" fontAlgn="base"/>
            <a:r>
              <a:rPr lang="en-US" sz="1600" i="0" dirty="0">
                <a:effectLst/>
                <a:latin typeface="Times New Roman" panose="02020603050405020304" pitchFamily="18" charset="0"/>
                <a:cs typeface="Times New Roman" panose="02020603050405020304" pitchFamily="18" charset="0"/>
              </a:rPr>
              <a:t>What is Compile-Time Polymorphism in Java?</a:t>
            </a:r>
          </a:p>
          <a:p>
            <a:pPr algn="l" fontAlgn="base"/>
            <a:r>
              <a:rPr lang="en-US" sz="1600" b="0" i="0" dirty="0">
                <a:solidFill>
                  <a:srgbClr val="444444"/>
                </a:solidFill>
                <a:effectLst/>
                <a:latin typeface="Times New Roman" panose="02020603050405020304" pitchFamily="18" charset="0"/>
                <a:cs typeface="Times New Roman" panose="02020603050405020304" pitchFamily="18" charset="0"/>
              </a:rPr>
              <a:t>Compile-Time polymorphism in java is also known as Static Polymorphism. to resolved at compile-time which is achieved through the Method Overloading.</a:t>
            </a:r>
          </a:p>
          <a:p>
            <a:pPr algn="l" fontAlgn="base"/>
            <a:r>
              <a:rPr lang="en-US" sz="1600" i="0" dirty="0">
                <a:effectLst/>
                <a:latin typeface="Times New Roman" panose="02020603050405020304" pitchFamily="18" charset="0"/>
                <a:cs typeface="Times New Roman" panose="02020603050405020304" pitchFamily="18" charset="0"/>
              </a:rPr>
              <a:t>What is Runtime Polymorphism in Java?</a:t>
            </a:r>
          </a:p>
          <a:p>
            <a:pPr algn="l" fontAlgn="base"/>
            <a:r>
              <a:rPr lang="en-US" sz="1600" b="0" i="0" dirty="0">
                <a:solidFill>
                  <a:srgbClr val="444444"/>
                </a:solidFill>
                <a:effectLst/>
                <a:latin typeface="Times New Roman" panose="02020603050405020304" pitchFamily="18" charset="0"/>
                <a:cs typeface="Times New Roman" panose="02020603050405020304" pitchFamily="18" charset="0"/>
              </a:rPr>
              <a:t>Runtime polymorphism in java is also known as Dynamic Binding which is used to call an overridden method that is resolved dynamically at runtime rather than at compile time. </a:t>
            </a:r>
          </a:p>
          <a:p>
            <a:pPr algn="l" fontAlgn="base"/>
            <a:r>
              <a:rPr lang="en-US" sz="1600" b="0" i="0" dirty="0">
                <a:solidFill>
                  <a:srgbClr val="444444"/>
                </a:solidFill>
                <a:effectLst/>
                <a:latin typeface="Times New Roman" panose="02020603050405020304" pitchFamily="18" charset="0"/>
                <a:cs typeface="Times New Roman" panose="02020603050405020304" pitchFamily="18" charset="0"/>
              </a:rPr>
              <a:t>What is method overloading and method overriding in Java?</a:t>
            </a:r>
          </a:p>
          <a:p>
            <a:pPr algn="l" fontAlgn="base"/>
            <a:r>
              <a:rPr lang="en-US" sz="1600" b="0" i="0" dirty="0">
                <a:solidFill>
                  <a:srgbClr val="444444"/>
                </a:solidFill>
                <a:effectLst/>
                <a:latin typeface="Times New Roman" panose="02020603050405020304" pitchFamily="18" charset="0"/>
                <a:cs typeface="Times New Roman" panose="02020603050405020304" pitchFamily="18" charset="0"/>
              </a:rPr>
              <a:t>When two or more methods in the same class have the same method name but different parameters, this is called overloading. </a:t>
            </a:r>
          </a:p>
          <a:p>
            <a:pPr algn="l" fontAlgn="base"/>
            <a:r>
              <a:rPr lang="en-US" sz="1600" b="0" i="0" dirty="0">
                <a:solidFill>
                  <a:srgbClr val="444444"/>
                </a:solidFill>
                <a:effectLst/>
                <a:latin typeface="Times New Roman" panose="02020603050405020304" pitchFamily="18" charset="0"/>
                <a:cs typeface="Times New Roman" panose="02020603050405020304" pitchFamily="18" charset="0"/>
              </a:rPr>
              <a:t>In contrast, overriding occurs when two methods have the same name and parameters.</a:t>
            </a:r>
          </a:p>
        </p:txBody>
      </p:sp>
      <p:sp>
        <p:nvSpPr>
          <p:cNvPr id="5" name="TextBox 4">
            <a:extLst>
              <a:ext uri="{FF2B5EF4-FFF2-40B4-BE49-F238E27FC236}">
                <a16:creationId xmlns:a16="http://schemas.microsoft.com/office/drawing/2014/main" id="{F06A216F-6E87-1A17-7597-C9B46B5D54A0}"/>
              </a:ext>
            </a:extLst>
          </p:cNvPr>
          <p:cNvSpPr txBox="1"/>
          <p:nvPr/>
        </p:nvSpPr>
        <p:spPr>
          <a:xfrm>
            <a:off x="950260" y="3863788"/>
            <a:ext cx="10569387" cy="92333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Encapsulation:-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Binding (or wrapping) code and data together into a single unit are known as encapsulation. For example, a capsule, it is wrapped with different medicines.</a:t>
            </a:r>
          </a:p>
        </p:txBody>
      </p:sp>
      <p:sp>
        <p:nvSpPr>
          <p:cNvPr id="7" name="TextBox 6">
            <a:extLst>
              <a:ext uri="{FF2B5EF4-FFF2-40B4-BE49-F238E27FC236}">
                <a16:creationId xmlns:a16="http://schemas.microsoft.com/office/drawing/2014/main" id="{C4817E8F-E74D-5935-AB59-FC5565A8010F}"/>
              </a:ext>
            </a:extLst>
          </p:cNvPr>
          <p:cNvSpPr txBox="1"/>
          <p:nvPr/>
        </p:nvSpPr>
        <p:spPr>
          <a:xfrm>
            <a:off x="950260" y="4787118"/>
            <a:ext cx="5056093"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java class is the example of encapsulation. Java bean is the fully encapsulated class because all the data members are private here.</a:t>
            </a:r>
            <a:endParaRPr lang="en-IN" dirty="0">
              <a:latin typeface="Times New Roman" panose="02020603050405020304" pitchFamily="18" charset="0"/>
              <a:cs typeface="Times New Roman" panose="02020603050405020304" pitchFamily="18" charset="0"/>
            </a:endParaRPr>
          </a:p>
        </p:txBody>
      </p:sp>
      <p:pic>
        <p:nvPicPr>
          <p:cNvPr id="8194" name="Picture 2" descr="Encapsulation in Java OOPs Concepts">
            <a:extLst>
              <a:ext uri="{FF2B5EF4-FFF2-40B4-BE49-F238E27FC236}">
                <a16:creationId xmlns:a16="http://schemas.microsoft.com/office/drawing/2014/main" id="{CEA8A03C-0052-F05C-4979-7435016A15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9244" y="4672521"/>
            <a:ext cx="2431956"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16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25917D-97FB-004A-D02A-6022DB5B6937}"/>
              </a:ext>
            </a:extLst>
          </p:cNvPr>
          <p:cNvSpPr txBox="1"/>
          <p:nvPr/>
        </p:nvSpPr>
        <p:spPr>
          <a:xfrm>
            <a:off x="1013011" y="636494"/>
            <a:ext cx="9897035" cy="1569660"/>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//Encapsulation using private modifier </a:t>
            </a:r>
          </a:p>
          <a:p>
            <a:r>
              <a:rPr lang="en-US" sz="1600" dirty="0">
                <a:latin typeface="Times New Roman" panose="02020603050405020304" pitchFamily="18" charset="0"/>
                <a:cs typeface="Times New Roman" panose="02020603050405020304" pitchFamily="18" charset="0"/>
              </a:rPr>
              <a:t>//Employee class contains private data called employee id and employee name </a:t>
            </a:r>
          </a:p>
          <a:p>
            <a:r>
              <a:rPr lang="en-US" sz="1600" dirty="0">
                <a:latin typeface="Times New Roman" panose="02020603050405020304" pitchFamily="18" charset="0"/>
                <a:cs typeface="Times New Roman" panose="02020603050405020304" pitchFamily="18" charset="0"/>
              </a:rPr>
              <a:t>class Employee { </a:t>
            </a:r>
          </a:p>
          <a:p>
            <a:r>
              <a:rPr lang="en-US" sz="1600" dirty="0">
                <a:latin typeface="Times New Roman" panose="02020603050405020304" pitchFamily="18" charset="0"/>
                <a:cs typeface="Times New Roman" panose="02020603050405020304" pitchFamily="18" charset="0"/>
              </a:rPr>
              <a:t>	private int empid; </a:t>
            </a:r>
          </a:p>
          <a:p>
            <a:r>
              <a:rPr lang="en-US" sz="1600" dirty="0">
                <a:latin typeface="Times New Roman" panose="02020603050405020304" pitchFamily="18" charset="0"/>
                <a:cs typeface="Times New Roman" panose="02020603050405020304" pitchFamily="18" charset="0"/>
              </a:rPr>
              <a:t>	private String </a:t>
            </a:r>
            <a:r>
              <a:rPr lang="en-US" sz="1600" dirty="0" err="1">
                <a:latin typeface="Times New Roman" panose="02020603050405020304" pitchFamily="18" charset="0"/>
                <a:cs typeface="Times New Roman" panose="02020603050405020304" pitchFamily="18" charset="0"/>
              </a:rPr>
              <a:t>ename</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9E30CEB7-59E3-51F1-CCE6-6EA3E474E246}"/>
              </a:ext>
            </a:extLst>
          </p:cNvPr>
          <p:cNvSpPr txBox="1"/>
          <p:nvPr/>
        </p:nvSpPr>
        <p:spPr>
          <a:xfrm>
            <a:off x="1013011" y="2413338"/>
            <a:ext cx="10408024" cy="2092881"/>
          </a:xfrm>
          <a:prstGeom prst="rect">
            <a:avLst/>
          </a:prstGeom>
          <a:noFill/>
        </p:spPr>
        <p:txBody>
          <a:bodyPr wrap="square">
            <a:spAutoFit/>
          </a:bodyPr>
          <a:lstStyle/>
          <a:p>
            <a:r>
              <a:rPr lang="en-US" b="1" i="0" dirty="0">
                <a:solidFill>
                  <a:srgbClr val="444444"/>
                </a:solidFill>
                <a:effectLst/>
                <a:latin typeface="Times New Roman" panose="02020603050405020304" pitchFamily="18" charset="0"/>
                <a:cs typeface="Times New Roman" panose="02020603050405020304" pitchFamily="18" charset="0"/>
              </a:rPr>
              <a:t>Abstraction:- </a:t>
            </a:r>
          </a:p>
          <a:p>
            <a:r>
              <a:rPr lang="en-US" sz="1600" i="0" dirty="0">
                <a:solidFill>
                  <a:srgbClr val="444444"/>
                </a:solidFill>
                <a:effectLst/>
                <a:latin typeface="Times New Roman" panose="02020603050405020304" pitchFamily="18" charset="0"/>
                <a:cs typeface="Times New Roman" panose="02020603050405020304" pitchFamily="18" charset="0"/>
              </a:rPr>
              <a:t>Abstraction is the process of hiding certain details and showing only essential information to the user.</a:t>
            </a:r>
          </a:p>
          <a:p>
            <a:r>
              <a:rPr lang="en-US" sz="1600" i="0" dirty="0">
                <a:solidFill>
                  <a:srgbClr val="444444"/>
                </a:solidFill>
                <a:effectLst/>
                <a:latin typeface="Times New Roman" panose="02020603050405020304" pitchFamily="18" charset="0"/>
                <a:cs typeface="Times New Roman" panose="02020603050405020304" pitchFamily="18" charset="0"/>
              </a:rPr>
              <a:t>Abstraction can be achieved with either abstract classes or interfaces (which you will learn more about in the next chapter).</a:t>
            </a:r>
          </a:p>
          <a:p>
            <a:r>
              <a:rPr lang="en-US" sz="1600" i="0" dirty="0">
                <a:solidFill>
                  <a:srgbClr val="444444"/>
                </a:solidFill>
                <a:effectLst/>
                <a:latin typeface="Times New Roman" panose="02020603050405020304" pitchFamily="18" charset="0"/>
                <a:cs typeface="Times New Roman" panose="02020603050405020304" pitchFamily="18" charset="0"/>
              </a:rPr>
              <a:t>The abstract keyword is a non-access modifier, used for classes and methods:</a:t>
            </a:r>
          </a:p>
          <a:p>
            <a:r>
              <a:rPr lang="en-US" sz="1600" b="1" i="0" dirty="0">
                <a:solidFill>
                  <a:srgbClr val="444444"/>
                </a:solidFill>
                <a:effectLst/>
                <a:latin typeface="Times New Roman" panose="02020603050405020304" pitchFamily="18" charset="0"/>
                <a:cs typeface="Times New Roman" panose="02020603050405020304" pitchFamily="18" charset="0"/>
              </a:rPr>
              <a:t>Abstract class: </a:t>
            </a:r>
            <a:r>
              <a:rPr lang="en-US" sz="1600" i="0" dirty="0">
                <a:solidFill>
                  <a:srgbClr val="444444"/>
                </a:solidFill>
                <a:effectLst/>
                <a:latin typeface="Times New Roman" panose="02020603050405020304" pitchFamily="18" charset="0"/>
                <a:cs typeface="Times New Roman" panose="02020603050405020304" pitchFamily="18" charset="0"/>
              </a:rPr>
              <a:t>is a restricted class that cannot be used to create objects (to access it, it must be inherited from another class).</a:t>
            </a:r>
          </a:p>
          <a:p>
            <a:r>
              <a:rPr lang="en-US" sz="1600" b="1" i="0" dirty="0">
                <a:solidFill>
                  <a:srgbClr val="444444"/>
                </a:solidFill>
                <a:effectLst/>
                <a:latin typeface="Times New Roman" panose="02020603050405020304" pitchFamily="18" charset="0"/>
                <a:cs typeface="Times New Roman" panose="02020603050405020304" pitchFamily="18" charset="0"/>
              </a:rPr>
              <a:t>Abstract method: </a:t>
            </a:r>
            <a:r>
              <a:rPr lang="en-US" sz="1600" i="0" dirty="0">
                <a:solidFill>
                  <a:srgbClr val="444444"/>
                </a:solidFill>
                <a:effectLst/>
                <a:latin typeface="Times New Roman" panose="02020603050405020304" pitchFamily="18" charset="0"/>
                <a:cs typeface="Times New Roman" panose="02020603050405020304" pitchFamily="18" charset="0"/>
              </a:rPr>
              <a:t>can only be used in an abstract class, and it does not have a body. The body is provided by the subclass (inherited from).</a:t>
            </a:r>
          </a:p>
        </p:txBody>
      </p:sp>
    </p:spTree>
    <p:extLst>
      <p:ext uri="{BB962C8B-B14F-4D97-AF65-F5344CB8AC3E}">
        <p14:creationId xmlns:p14="http://schemas.microsoft.com/office/powerpoint/2010/main" val="788484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8BCC66-FA3A-A978-509E-5505EFFEA2B2}"/>
              </a:ext>
            </a:extLst>
          </p:cNvPr>
          <p:cNvSpPr txBox="1"/>
          <p:nvPr/>
        </p:nvSpPr>
        <p:spPr>
          <a:xfrm>
            <a:off x="941294" y="672352"/>
            <a:ext cx="10623177" cy="5262979"/>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Interface in java</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An interface in Java is a blueprint of a class. It has static constants and abstract methods.</a:t>
            </a:r>
          </a:p>
          <a:p>
            <a:r>
              <a:rPr lang="en-US" sz="1600" dirty="0">
                <a:latin typeface="Times New Roman" panose="02020603050405020304" pitchFamily="18" charset="0"/>
                <a:cs typeface="Times New Roman" panose="02020603050405020304" pitchFamily="18" charset="0"/>
              </a:rPr>
              <a:t>The interface in Java is a mechanism to achieve abstraction. There can be only abstract methods in the Java interface, not method body. It is used to achieve abstraction and multiple inheritance in Java.</a:t>
            </a:r>
          </a:p>
          <a:p>
            <a:r>
              <a:rPr lang="en-US" sz="1600" dirty="0">
                <a:latin typeface="Times New Roman" panose="02020603050405020304" pitchFamily="18" charset="0"/>
                <a:cs typeface="Times New Roman" panose="02020603050405020304" pitchFamily="18" charset="0"/>
              </a:rPr>
              <a:t>In other words, you can say that interfaces can have abstract methods and variables. It cannot have a method body.</a:t>
            </a:r>
          </a:p>
          <a:p>
            <a:r>
              <a:rPr lang="en-US" sz="1600" b="1" dirty="0">
                <a:latin typeface="Times New Roman" panose="02020603050405020304" pitchFamily="18" charset="0"/>
                <a:cs typeface="Times New Roman" panose="02020603050405020304" pitchFamily="18" charset="0"/>
              </a:rPr>
              <a:t>Why use Java interface?</a:t>
            </a:r>
          </a:p>
          <a:p>
            <a:r>
              <a:rPr lang="en-US" sz="1600" dirty="0">
                <a:latin typeface="Times New Roman" panose="02020603050405020304" pitchFamily="18" charset="0"/>
                <a:cs typeface="Times New Roman" panose="02020603050405020304" pitchFamily="18" charset="0"/>
              </a:rPr>
              <a:t>There are mainly three reasons to use interface. They are given below.</a:t>
            </a:r>
          </a:p>
          <a:p>
            <a:r>
              <a:rPr lang="en-US" sz="1600" dirty="0">
                <a:latin typeface="Times New Roman" panose="02020603050405020304" pitchFamily="18" charset="0"/>
                <a:cs typeface="Times New Roman" panose="02020603050405020304" pitchFamily="18" charset="0"/>
              </a:rPr>
              <a:t>It is used to achieve abstraction.</a:t>
            </a:r>
          </a:p>
          <a:p>
            <a:r>
              <a:rPr lang="en-US" sz="1600" dirty="0">
                <a:latin typeface="Times New Roman" panose="02020603050405020304" pitchFamily="18" charset="0"/>
                <a:cs typeface="Times New Roman" panose="02020603050405020304" pitchFamily="18" charset="0"/>
              </a:rPr>
              <a:t>By interface, we can support the functionality of multiple inheritance.</a:t>
            </a:r>
          </a:p>
          <a:p>
            <a:r>
              <a:rPr lang="en-US" sz="1600" dirty="0">
                <a:latin typeface="Times New Roman" panose="02020603050405020304" pitchFamily="18" charset="0"/>
                <a:cs typeface="Times New Roman" panose="02020603050405020304" pitchFamily="18" charset="0"/>
              </a:rPr>
              <a:t>It can be used to achieve loose coupling.</a:t>
            </a:r>
          </a:p>
          <a:p>
            <a:r>
              <a:rPr lang="en-US" sz="1600" b="1" dirty="0">
                <a:latin typeface="Times New Roman" panose="02020603050405020304" pitchFamily="18" charset="0"/>
                <a:cs typeface="Times New Roman" panose="02020603050405020304" pitchFamily="18" charset="0"/>
              </a:rPr>
              <a:t>How to declare an interface?</a:t>
            </a:r>
          </a:p>
          <a:p>
            <a:r>
              <a:rPr lang="en-US" sz="1600" dirty="0">
                <a:latin typeface="Times New Roman" panose="02020603050405020304" pitchFamily="18" charset="0"/>
                <a:cs typeface="Times New Roman" panose="02020603050405020304" pitchFamily="18" charset="0"/>
              </a:rPr>
              <a:t>An interface is declared by using the interface keyword. It provides total abstraction; means all the methods in an interface are declared with the empty body, and all the fields are public, static and final by default. A class that implements an interface must implement all the methods declared in the interface.</a:t>
            </a:r>
          </a:p>
          <a:p>
            <a:r>
              <a:rPr lang="en-US" sz="1600" b="1" dirty="0">
                <a:latin typeface="Times New Roman" panose="02020603050405020304" pitchFamily="18" charset="0"/>
                <a:cs typeface="Times New Roman" panose="02020603050405020304" pitchFamily="18" charset="0"/>
              </a:rPr>
              <a:t>Syntax:</a:t>
            </a:r>
          </a:p>
          <a:p>
            <a:r>
              <a:rPr lang="en-US" sz="1600" dirty="0">
                <a:latin typeface="Times New Roman" panose="02020603050405020304" pitchFamily="18" charset="0"/>
                <a:cs typeface="Times New Roman" panose="02020603050405020304" pitchFamily="18" charset="0"/>
              </a:rPr>
              <a:t>interface &lt;</a:t>
            </a:r>
            <a:r>
              <a:rPr lang="en-US" sz="1600" dirty="0" err="1">
                <a:latin typeface="Times New Roman" panose="02020603050405020304" pitchFamily="18" charset="0"/>
                <a:cs typeface="Times New Roman" panose="02020603050405020304" pitchFamily="18" charset="0"/>
              </a:rPr>
              <a:t>interface_name</a:t>
            </a:r>
            <a:r>
              <a:rPr lang="en-US" sz="1600" dirty="0">
                <a:latin typeface="Times New Roman" panose="02020603050405020304" pitchFamily="18" charset="0"/>
                <a:cs typeface="Times New Roman" panose="02020603050405020304" pitchFamily="18" charset="0"/>
              </a:rPr>
              <a:t>&gt;{  </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 declare constant fields  </a:t>
            </a:r>
          </a:p>
          <a:p>
            <a:r>
              <a:rPr lang="en-US" sz="1600" dirty="0">
                <a:latin typeface="Times New Roman" panose="02020603050405020304" pitchFamily="18" charset="0"/>
                <a:cs typeface="Times New Roman" panose="02020603050405020304" pitchFamily="18" charset="0"/>
              </a:rPr>
              <a:t>    // declare methods that abstract   </a:t>
            </a:r>
          </a:p>
          <a:p>
            <a:r>
              <a:rPr lang="en-US" sz="1600" dirty="0">
                <a:latin typeface="Times New Roman" panose="02020603050405020304" pitchFamily="18" charset="0"/>
                <a:cs typeface="Times New Roman" panose="02020603050405020304" pitchFamily="18" charset="0"/>
              </a:rPr>
              <a:t>    // by default.  </a:t>
            </a: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956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8F1D1B-3569-4DA7-ECC2-BA77C728D753}"/>
              </a:ext>
            </a:extLst>
          </p:cNvPr>
          <p:cNvSpPr txBox="1"/>
          <p:nvPr/>
        </p:nvSpPr>
        <p:spPr>
          <a:xfrm>
            <a:off x="1165412" y="1057835"/>
            <a:ext cx="9341223" cy="1138773"/>
          </a:xfrm>
          <a:prstGeom prst="rect">
            <a:avLst/>
          </a:prstGeom>
          <a:noFill/>
        </p:spPr>
        <p:txBody>
          <a:bodyPr wrap="square">
            <a:spAutoFit/>
          </a:bodyPr>
          <a:lstStyle/>
          <a:p>
            <a:pPr algn="just"/>
            <a:r>
              <a:rPr lang="en-US" sz="2000" b="1" i="0" dirty="0">
                <a:effectLst/>
                <a:latin typeface="Times New Roman" panose="02020603050405020304" pitchFamily="18" charset="0"/>
                <a:cs typeface="Times New Roman" panose="02020603050405020304" pitchFamily="18" charset="0"/>
              </a:rPr>
              <a:t>What is Java?</a:t>
            </a:r>
          </a:p>
          <a:p>
            <a:pPr algn="just"/>
            <a:r>
              <a:rPr lang="en-US" sz="1600" b="0" i="0" dirty="0">
                <a:solidFill>
                  <a:srgbClr val="333333"/>
                </a:solidFill>
                <a:effectLst/>
                <a:latin typeface="Times New Roman" panose="02020603050405020304" pitchFamily="18" charset="0"/>
                <a:cs typeface="Times New Roman" panose="02020603050405020304" pitchFamily="18" charset="0"/>
              </a:rPr>
              <a:t>Java is a high-level, general-purpose, object-oriented, and secure programming language developed by James Gosling at Sun Microsystems, Inc. in 1991. It is formally known as OAK. In 1995, Sun Microsystem changed the name to Java. In 2009, Sun Microsystem takeover by Oracle Corporation.</a:t>
            </a:r>
          </a:p>
        </p:txBody>
      </p:sp>
      <p:sp>
        <p:nvSpPr>
          <p:cNvPr id="5" name="TextBox 4">
            <a:extLst>
              <a:ext uri="{FF2B5EF4-FFF2-40B4-BE49-F238E27FC236}">
                <a16:creationId xmlns:a16="http://schemas.microsoft.com/office/drawing/2014/main" id="{4BB03DBC-EC3C-A716-3608-D52E7EA848C7}"/>
              </a:ext>
            </a:extLst>
          </p:cNvPr>
          <p:cNvSpPr txBox="1"/>
          <p:nvPr/>
        </p:nvSpPr>
        <p:spPr>
          <a:xfrm>
            <a:off x="1165412" y="2303947"/>
            <a:ext cx="7888941" cy="677108"/>
          </a:xfrm>
          <a:prstGeom prst="rect">
            <a:avLst/>
          </a:prstGeom>
          <a:noFill/>
        </p:spPr>
        <p:txBody>
          <a:bodyPr wrap="square">
            <a:spAutoFit/>
          </a:bodyPr>
          <a:lstStyle/>
          <a:p>
            <a:pPr algn="just"/>
            <a:r>
              <a:rPr lang="en-US" sz="2000" b="1" i="0" dirty="0">
                <a:effectLst/>
                <a:latin typeface="Times New Roman" panose="02020603050405020304" pitchFamily="18" charset="0"/>
                <a:cs typeface="Times New Roman" panose="02020603050405020304" pitchFamily="18" charset="0"/>
              </a:rPr>
              <a:t>Editions of Java</a:t>
            </a:r>
          </a:p>
          <a:p>
            <a:pPr algn="just"/>
            <a:r>
              <a:rPr lang="en-US" b="0" i="0" dirty="0">
                <a:solidFill>
                  <a:srgbClr val="333333"/>
                </a:solidFill>
                <a:effectLst/>
                <a:latin typeface="Times New Roman" panose="02020603050405020304" pitchFamily="18" charset="0"/>
                <a:cs typeface="Times New Roman" panose="02020603050405020304" pitchFamily="18" charset="0"/>
              </a:rPr>
              <a:t>Each edition of Java has different capabilities. There are three editions of Java:</a:t>
            </a:r>
          </a:p>
        </p:txBody>
      </p:sp>
      <p:sp>
        <p:nvSpPr>
          <p:cNvPr id="7" name="TextBox 6">
            <a:extLst>
              <a:ext uri="{FF2B5EF4-FFF2-40B4-BE49-F238E27FC236}">
                <a16:creationId xmlns:a16="http://schemas.microsoft.com/office/drawing/2014/main" id="{6B583196-3F5C-5309-8B6F-1AE458F8D183}"/>
              </a:ext>
            </a:extLst>
          </p:cNvPr>
          <p:cNvSpPr txBox="1"/>
          <p:nvPr/>
        </p:nvSpPr>
        <p:spPr>
          <a:xfrm>
            <a:off x="1272988" y="2981054"/>
            <a:ext cx="9036424" cy="1477328"/>
          </a:xfrm>
          <a:prstGeom prst="rect">
            <a:avLst/>
          </a:prstGeom>
          <a:noFill/>
        </p:spPr>
        <p:txBody>
          <a:bodyPr wrap="square">
            <a:spAutoFit/>
          </a:bodyPr>
          <a:lstStyle/>
          <a:p>
            <a:pPr>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Java Standard Editions (JSE)  :</a:t>
            </a:r>
            <a:r>
              <a:rPr lang="en-US" b="0" i="0" dirty="0">
                <a:solidFill>
                  <a:srgbClr val="000000"/>
                </a:solidFill>
                <a:effectLst/>
                <a:latin typeface="Times New Roman" panose="02020603050405020304" pitchFamily="18" charset="0"/>
                <a:cs typeface="Times New Roman" panose="02020603050405020304" pitchFamily="18" charset="0"/>
              </a:rPr>
              <a:t> It is used to create programs for a desktop computer.</a:t>
            </a:r>
          </a:p>
          <a:p>
            <a:pPr>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Java Enterprise Edition (JEE) :</a:t>
            </a:r>
            <a:r>
              <a:rPr lang="en-US" b="0" i="0" dirty="0">
                <a:solidFill>
                  <a:srgbClr val="000000"/>
                </a:solidFill>
                <a:effectLst/>
                <a:latin typeface="Times New Roman" panose="02020603050405020304" pitchFamily="18" charset="0"/>
                <a:cs typeface="Times New Roman" panose="02020603050405020304" pitchFamily="18" charset="0"/>
              </a:rPr>
              <a:t> It is used to create large programs that run on the server</a:t>
            </a:r>
            <a:r>
              <a:rPr lang="en-US" dirty="0">
                <a:solidFill>
                  <a:srgbClr val="000000"/>
                </a:solidFill>
                <a:latin typeface="Times New Roman" panose="02020603050405020304" pitchFamily="18" charset="0"/>
                <a:cs typeface="Times New Roman" panose="02020603050405020304" pitchFamily="18" charset="0"/>
              </a:rPr>
              <a:t> and  </a:t>
            </a:r>
            <a:r>
              <a:rPr lang="en-US" b="0" i="0" dirty="0">
                <a:solidFill>
                  <a:srgbClr val="000000"/>
                </a:solidFill>
                <a:effectLst/>
                <a:latin typeface="Times New Roman" panose="02020603050405020304" pitchFamily="18" charset="0"/>
                <a:cs typeface="Times New Roman" panose="02020603050405020304" pitchFamily="18" charset="0"/>
              </a:rPr>
              <a:t>manages heavy traffic and complex transactions.</a:t>
            </a:r>
          </a:p>
          <a:p>
            <a:pPr>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Java Micro Edition (JME)        :</a:t>
            </a:r>
            <a:r>
              <a:rPr lang="en-US" b="0" i="0" dirty="0">
                <a:solidFill>
                  <a:srgbClr val="000000"/>
                </a:solidFill>
                <a:effectLst/>
                <a:latin typeface="Times New Roman" panose="02020603050405020304" pitchFamily="18" charset="0"/>
                <a:cs typeface="Times New Roman" panose="02020603050405020304" pitchFamily="18" charset="0"/>
              </a:rPr>
              <a:t> It is used to develop applications for small devices such as </a:t>
            </a:r>
          </a:p>
          <a:p>
            <a:r>
              <a:rPr lang="en-US" dirty="0">
                <a:solidFill>
                  <a:srgbClr val="000000"/>
                </a:solidFill>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set- top boxes, phone, and appliances.     </a:t>
            </a:r>
          </a:p>
        </p:txBody>
      </p:sp>
    </p:spTree>
    <p:extLst>
      <p:ext uri="{BB962C8B-B14F-4D97-AF65-F5344CB8AC3E}">
        <p14:creationId xmlns:p14="http://schemas.microsoft.com/office/powerpoint/2010/main" val="3439689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7B66C2-02DD-041B-8578-8EA5871DDCEC}"/>
              </a:ext>
            </a:extLst>
          </p:cNvPr>
          <p:cNvSpPr txBox="1"/>
          <p:nvPr/>
        </p:nvSpPr>
        <p:spPr>
          <a:xfrm>
            <a:off x="806824" y="636493"/>
            <a:ext cx="10632140" cy="535531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Constructors in Java:-</a:t>
            </a:r>
          </a:p>
          <a:p>
            <a:r>
              <a:rPr lang="en-US" dirty="0">
                <a:latin typeface="Times New Roman" panose="02020603050405020304" pitchFamily="18" charset="0"/>
                <a:cs typeface="Times New Roman" panose="02020603050405020304" pitchFamily="18" charset="0"/>
              </a:rPr>
              <a:t>In Java, a constructor is a block of codes similar to the method. It is called when an instance of the class is created. At the time of calling constructor, memory for the object is allocated in the memory.</a:t>
            </a:r>
          </a:p>
          <a:p>
            <a:r>
              <a:rPr lang="en-US" dirty="0">
                <a:latin typeface="Times New Roman" panose="02020603050405020304" pitchFamily="18" charset="0"/>
                <a:cs typeface="Times New Roman" panose="02020603050405020304" pitchFamily="18" charset="0"/>
              </a:rPr>
              <a:t>It is a special type of method which is used to initialize the object.</a:t>
            </a:r>
          </a:p>
          <a:p>
            <a:r>
              <a:rPr lang="en-US" dirty="0">
                <a:latin typeface="Times New Roman" panose="02020603050405020304" pitchFamily="18" charset="0"/>
                <a:cs typeface="Times New Roman" panose="02020603050405020304" pitchFamily="18" charset="0"/>
              </a:rPr>
              <a:t>Every time an object is created using the new() keyword, at least one constructor is called.</a:t>
            </a:r>
          </a:p>
          <a:p>
            <a:r>
              <a:rPr lang="en-US" dirty="0">
                <a:latin typeface="Times New Roman" panose="02020603050405020304" pitchFamily="18" charset="0"/>
                <a:cs typeface="Times New Roman" panose="02020603050405020304" pitchFamily="18" charset="0"/>
              </a:rPr>
              <a:t>It calls a default constructor if there is no constructor available in the class. In such case, Java compiler provides a default constructor by default.</a:t>
            </a:r>
          </a:p>
          <a:p>
            <a:r>
              <a:rPr lang="en-US" dirty="0">
                <a:latin typeface="Times New Roman" panose="02020603050405020304" pitchFamily="18" charset="0"/>
                <a:cs typeface="Times New Roman" panose="02020603050405020304" pitchFamily="18" charset="0"/>
              </a:rPr>
              <a:t>Rules for creating Java constructor</a:t>
            </a:r>
          </a:p>
          <a:p>
            <a:r>
              <a:rPr lang="en-US" dirty="0">
                <a:latin typeface="Times New Roman" panose="02020603050405020304" pitchFamily="18" charset="0"/>
                <a:cs typeface="Times New Roman" panose="02020603050405020304" pitchFamily="18" charset="0"/>
              </a:rPr>
              <a:t>There are two rules defined for the constructor.</a:t>
            </a:r>
          </a:p>
          <a:p>
            <a:r>
              <a:rPr lang="en-US" dirty="0">
                <a:latin typeface="Times New Roman" panose="02020603050405020304" pitchFamily="18" charset="0"/>
                <a:cs typeface="Times New Roman" panose="02020603050405020304" pitchFamily="18" charset="0"/>
              </a:rPr>
              <a:t>1.Constructor name must be the same as its class name</a:t>
            </a:r>
          </a:p>
          <a:p>
            <a:r>
              <a:rPr lang="en-US" dirty="0">
                <a:latin typeface="Times New Roman" panose="02020603050405020304" pitchFamily="18" charset="0"/>
                <a:cs typeface="Times New Roman" panose="02020603050405020304" pitchFamily="18" charset="0"/>
              </a:rPr>
              <a:t>2.A Constructor must have no explicit return type</a:t>
            </a:r>
          </a:p>
          <a:p>
            <a:r>
              <a:rPr lang="en-US" dirty="0">
                <a:latin typeface="Times New Roman" panose="02020603050405020304" pitchFamily="18" charset="0"/>
                <a:cs typeface="Times New Roman" panose="02020603050405020304" pitchFamily="18" charset="0"/>
              </a:rPr>
              <a:t>3.A Java constructor cannot be abstract, static, final, and synchronized.</a:t>
            </a:r>
          </a:p>
          <a:p>
            <a:r>
              <a:rPr lang="en-US" dirty="0">
                <a:latin typeface="Times New Roman" panose="02020603050405020304" pitchFamily="18" charset="0"/>
                <a:cs typeface="Times New Roman" panose="02020603050405020304" pitchFamily="18" charset="0"/>
              </a:rPr>
              <a:t>Types of Java constructors</a:t>
            </a:r>
          </a:p>
          <a:p>
            <a:r>
              <a:rPr lang="en-US" dirty="0">
                <a:latin typeface="Times New Roman" panose="02020603050405020304" pitchFamily="18" charset="0"/>
                <a:cs typeface="Times New Roman" panose="02020603050405020304" pitchFamily="18" charset="0"/>
              </a:rPr>
              <a:t>There are two types of constructors in Java:</a:t>
            </a:r>
          </a:p>
          <a:p>
            <a:r>
              <a:rPr lang="en-US" b="1" dirty="0">
                <a:latin typeface="Times New Roman" panose="02020603050405020304" pitchFamily="18" charset="0"/>
                <a:cs typeface="Times New Roman" panose="02020603050405020304" pitchFamily="18" charset="0"/>
              </a:rPr>
              <a:t>Default constructor (no-</a:t>
            </a:r>
            <a:r>
              <a:rPr lang="en-US" b="1" dirty="0" err="1">
                <a:latin typeface="Times New Roman" panose="02020603050405020304" pitchFamily="18" charset="0"/>
                <a:cs typeface="Times New Roman" panose="02020603050405020304" pitchFamily="18" charset="0"/>
              </a:rPr>
              <a:t>arg</a:t>
            </a:r>
            <a:r>
              <a:rPr lang="en-US" b="1" dirty="0">
                <a:latin typeface="Times New Roman" panose="02020603050405020304" pitchFamily="18" charset="0"/>
                <a:cs typeface="Times New Roman" panose="02020603050405020304" pitchFamily="18" charset="0"/>
              </a:rPr>
              <a:t> constructor):-</a:t>
            </a:r>
            <a:r>
              <a:rPr lang="en-US" dirty="0">
                <a:latin typeface="Times New Roman" panose="02020603050405020304" pitchFamily="18" charset="0"/>
                <a:cs typeface="Times New Roman" panose="02020603050405020304" pitchFamily="18" charset="0"/>
              </a:rPr>
              <a:t>A constructor is called "Default Constructor" when it doesn't have any parameter.The default constructor is used to provide the default values to the object like 0, null, etc., depending on the type.</a:t>
            </a:r>
          </a:p>
          <a:p>
            <a:r>
              <a:rPr lang="en-US" b="1" dirty="0">
                <a:latin typeface="Times New Roman" panose="02020603050405020304" pitchFamily="18" charset="0"/>
                <a:cs typeface="Times New Roman" panose="02020603050405020304" pitchFamily="18" charset="0"/>
              </a:rPr>
              <a:t>Parameterized constructor</a:t>
            </a:r>
            <a:r>
              <a:rPr lang="en-US" dirty="0">
                <a:latin typeface="Times New Roman" panose="02020603050405020304" pitchFamily="18" charset="0"/>
                <a:cs typeface="Times New Roman" panose="02020603050405020304" pitchFamily="18" charset="0"/>
              </a:rPr>
              <a:t>:-A constructor which has a specific number of parameters is called a parameterized constructor.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4329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51FAB9-4131-D15A-A876-6580EB650509}"/>
              </a:ext>
            </a:extLst>
          </p:cNvPr>
          <p:cNvSpPr/>
          <p:nvPr/>
        </p:nvSpPr>
        <p:spPr>
          <a:xfrm>
            <a:off x="4769223" y="2904565"/>
            <a:ext cx="2501153"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THANK YOU</a:t>
            </a:r>
          </a:p>
        </p:txBody>
      </p:sp>
    </p:spTree>
    <p:extLst>
      <p:ext uri="{BB962C8B-B14F-4D97-AF65-F5344CB8AC3E}">
        <p14:creationId xmlns:p14="http://schemas.microsoft.com/office/powerpoint/2010/main" val="209342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1F50D7-0C6F-C954-F199-AF5A2BC00938}"/>
              </a:ext>
            </a:extLst>
          </p:cNvPr>
          <p:cNvSpPr txBox="1"/>
          <p:nvPr/>
        </p:nvSpPr>
        <p:spPr>
          <a:xfrm>
            <a:off x="1299883" y="919859"/>
            <a:ext cx="9430871" cy="3170099"/>
          </a:xfrm>
          <a:prstGeom prst="rect">
            <a:avLst/>
          </a:prstGeom>
          <a:noFill/>
        </p:spPr>
        <p:txBody>
          <a:bodyPr wrap="square">
            <a:spAutoFit/>
          </a:bodyPr>
          <a:lstStyle/>
          <a:p>
            <a:r>
              <a:rPr lang="en-US" sz="2000" b="1" i="0" dirty="0">
                <a:effectLst/>
                <a:latin typeface="Times New Roman" panose="02020603050405020304" pitchFamily="18" charset="0"/>
                <a:cs typeface="Times New Roman" panose="02020603050405020304" pitchFamily="18" charset="0"/>
              </a:rPr>
              <a:t>Types of Java Applications</a:t>
            </a:r>
          </a:p>
          <a:p>
            <a:r>
              <a:rPr lang="en-US" b="0" i="0" dirty="0">
                <a:solidFill>
                  <a:srgbClr val="333333"/>
                </a:solidFill>
                <a:effectLst/>
                <a:latin typeface="Times New Roman" panose="02020603050405020304" pitchFamily="18" charset="0"/>
                <a:cs typeface="Times New Roman" panose="02020603050405020304" pitchFamily="18" charset="0"/>
              </a:rPr>
              <a:t>There are four types of Java applications that can be created using Java programming:</a:t>
            </a:r>
          </a:p>
          <a:p>
            <a:pPr>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Standalone Applications:</a:t>
            </a:r>
            <a:r>
              <a:rPr lang="en-US" b="0" i="0" dirty="0">
                <a:solidFill>
                  <a:srgbClr val="000000"/>
                </a:solidFill>
                <a:effectLst/>
                <a:latin typeface="Times New Roman" panose="02020603050405020304" pitchFamily="18" charset="0"/>
                <a:cs typeface="Times New Roman" panose="02020603050405020304" pitchFamily="18" charset="0"/>
              </a:rPr>
              <a:t> Java standalone applications uses GUI components such as AWT,    Swing, and JavaFX. These components contain buttons, list, menu, scroll panel, etc. It is also known as desktop alienations.</a:t>
            </a:r>
          </a:p>
          <a:p>
            <a:pPr>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Enterprise Applications: </a:t>
            </a:r>
            <a:r>
              <a:rPr lang="en-US" b="0" i="0" dirty="0">
                <a:solidFill>
                  <a:srgbClr val="000000"/>
                </a:solidFill>
                <a:effectLst/>
                <a:latin typeface="Times New Roman" panose="02020603050405020304" pitchFamily="18" charset="0"/>
                <a:cs typeface="Times New Roman" panose="02020603050405020304" pitchFamily="18" charset="0"/>
              </a:rPr>
              <a:t>An application which is distributed in nature is called enterprise applications.</a:t>
            </a:r>
          </a:p>
          <a:p>
            <a:pPr>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Web Applications:</a:t>
            </a:r>
            <a:r>
              <a:rPr lang="en-US" b="0" i="0" dirty="0">
                <a:solidFill>
                  <a:srgbClr val="000000"/>
                </a:solidFill>
                <a:effectLst/>
                <a:latin typeface="Times New Roman" panose="02020603050405020304" pitchFamily="18" charset="0"/>
                <a:cs typeface="Times New Roman" panose="02020603050405020304" pitchFamily="18" charset="0"/>
              </a:rPr>
              <a:t> An applications that run on the server is called web applications. We use JSP, Servlet, Spring, and Hibernate technologies for creating web applications.</a:t>
            </a:r>
          </a:p>
          <a:p>
            <a:pPr>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Mobile Applications:</a:t>
            </a:r>
            <a:r>
              <a:rPr lang="en-US" b="0" i="0" dirty="0">
                <a:solidFill>
                  <a:srgbClr val="000000"/>
                </a:solidFill>
                <a:effectLst/>
                <a:latin typeface="Times New Roman" panose="02020603050405020304" pitchFamily="18" charset="0"/>
                <a:cs typeface="Times New Roman" panose="02020603050405020304" pitchFamily="18" charset="0"/>
              </a:rPr>
              <a:t> Java ME is a cross-platform to develop mobile applications which run across smartphones. Java is a platform for App Development in Android.</a:t>
            </a:r>
          </a:p>
        </p:txBody>
      </p:sp>
      <p:sp>
        <p:nvSpPr>
          <p:cNvPr id="5" name="TextBox 4">
            <a:extLst>
              <a:ext uri="{FF2B5EF4-FFF2-40B4-BE49-F238E27FC236}">
                <a16:creationId xmlns:a16="http://schemas.microsoft.com/office/drawing/2014/main" id="{6FE6BBAC-C7B6-6034-4C04-D214C1897824}"/>
              </a:ext>
            </a:extLst>
          </p:cNvPr>
          <p:cNvSpPr txBox="1"/>
          <p:nvPr/>
        </p:nvSpPr>
        <p:spPr>
          <a:xfrm>
            <a:off x="1299883" y="4089958"/>
            <a:ext cx="4796117" cy="1754326"/>
          </a:xfrm>
          <a:prstGeom prst="rect">
            <a:avLst/>
          </a:prstGeom>
          <a:noFill/>
        </p:spPr>
        <p:txBody>
          <a:bodyPr wrap="square">
            <a:spAutoFit/>
          </a:bodyPr>
          <a:lstStyle/>
          <a:p>
            <a:pPr algn="just"/>
            <a:r>
              <a:rPr lang="en-US" b="1" i="0" dirty="0">
                <a:effectLst/>
                <a:latin typeface="Times New Roman" panose="02020603050405020304" pitchFamily="18" charset="0"/>
                <a:cs typeface="Times New Roman" panose="02020603050405020304" pitchFamily="18" charset="0"/>
              </a:rPr>
              <a:t>Java Platform</a:t>
            </a:r>
          </a:p>
          <a:p>
            <a:pPr algn="just"/>
            <a:r>
              <a:rPr lang="en-US" b="0" i="0" dirty="0">
                <a:solidFill>
                  <a:srgbClr val="333333"/>
                </a:solidFill>
                <a:effectLst/>
                <a:latin typeface="Times New Roman" panose="02020603050405020304" pitchFamily="18" charset="0"/>
                <a:cs typeface="Times New Roman" panose="02020603050405020304" pitchFamily="18" charset="0"/>
              </a:rPr>
              <a:t>Java Platform is a collection of programs. It helps to develop and run a program written in the Java programming language. Java Platform includes an execution engine, a compiler and set of libraries. Java is a platform-independent language.</a:t>
            </a:r>
          </a:p>
        </p:txBody>
      </p:sp>
      <p:pic>
        <p:nvPicPr>
          <p:cNvPr id="1026" name="Picture 2" descr="Basics of Java">
            <a:extLst>
              <a:ext uri="{FF2B5EF4-FFF2-40B4-BE49-F238E27FC236}">
                <a16:creationId xmlns:a16="http://schemas.microsoft.com/office/drawing/2014/main" id="{5E035437-75B0-8482-6CD6-554433B968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4942" y="4437810"/>
            <a:ext cx="421957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831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0AF374-2F24-F9E3-D889-213C6715FEB2}"/>
              </a:ext>
            </a:extLst>
          </p:cNvPr>
          <p:cNvSpPr txBox="1"/>
          <p:nvPr/>
        </p:nvSpPr>
        <p:spPr>
          <a:xfrm>
            <a:off x="995082" y="612845"/>
            <a:ext cx="10130118" cy="5078313"/>
          </a:xfrm>
          <a:prstGeom prst="rect">
            <a:avLst/>
          </a:prstGeom>
          <a:noFill/>
        </p:spPr>
        <p:txBody>
          <a:bodyPr wrap="square">
            <a:spAutoFit/>
          </a:bodyPr>
          <a:lstStyle/>
          <a:p>
            <a:pPr algn="just"/>
            <a:r>
              <a:rPr lang="en-US" sz="2000" b="1" i="0" dirty="0">
                <a:effectLst/>
                <a:latin typeface="Times New Roman" panose="02020603050405020304" pitchFamily="18" charset="0"/>
                <a:cs typeface="Times New Roman" panose="02020603050405020304" pitchFamily="18" charset="0"/>
              </a:rPr>
              <a:t>Features of Java</a:t>
            </a: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Simple:</a:t>
            </a:r>
            <a:r>
              <a:rPr lang="en-US" sz="1600" b="0" i="0" dirty="0">
                <a:solidFill>
                  <a:srgbClr val="000000"/>
                </a:solidFill>
                <a:effectLst/>
                <a:latin typeface="Times New Roman" panose="02020603050405020304" pitchFamily="18" charset="0"/>
                <a:cs typeface="Times New Roman" panose="02020603050405020304" pitchFamily="18" charset="0"/>
              </a:rPr>
              <a:t> Java is a simple language because its syntax is simple, clean, and easy to understand. Complex and ambiguous concepts of C++ are either eliminated or re-implemented in Java. For example, pointer and operator overloading are not used in Java.</a:t>
            </a: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Object-Oriented:</a:t>
            </a:r>
            <a:r>
              <a:rPr lang="en-US" sz="1600" b="0" i="0" dirty="0">
                <a:solidFill>
                  <a:srgbClr val="000000"/>
                </a:solidFill>
                <a:effectLst/>
                <a:latin typeface="Times New Roman" panose="02020603050405020304" pitchFamily="18" charset="0"/>
                <a:cs typeface="Times New Roman" panose="02020603050405020304" pitchFamily="18" charset="0"/>
              </a:rPr>
              <a:t> In Java, everything is in the form of the object. It means it has some data and behavior. A program must have at least one class and object.</a:t>
            </a: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Robust:</a:t>
            </a:r>
            <a:r>
              <a:rPr lang="en-US" sz="1600" b="0" i="0" dirty="0">
                <a:solidFill>
                  <a:srgbClr val="000000"/>
                </a:solidFill>
                <a:effectLst/>
                <a:latin typeface="Times New Roman" panose="02020603050405020304" pitchFamily="18" charset="0"/>
                <a:cs typeface="Times New Roman" panose="02020603050405020304" pitchFamily="18" charset="0"/>
              </a:rPr>
              <a:t> Java </a:t>
            </a:r>
            <a:r>
              <a:rPr lang="en-US" sz="1600" dirty="0">
                <a:solidFill>
                  <a:srgbClr val="000000"/>
                </a:solidFill>
                <a:latin typeface="Times New Roman" panose="02020603050405020304" pitchFamily="18" charset="0"/>
                <a:cs typeface="Times New Roman" panose="02020603050405020304" pitchFamily="18" charset="0"/>
              </a:rPr>
              <a:t>makes an effort</a:t>
            </a:r>
            <a:r>
              <a:rPr lang="en-US" sz="1600" b="0" i="0" dirty="0">
                <a:solidFill>
                  <a:srgbClr val="000000"/>
                </a:solidFill>
                <a:effectLst/>
                <a:latin typeface="Times New Roman" panose="02020603050405020304" pitchFamily="18" charset="0"/>
                <a:cs typeface="Times New Roman" panose="02020603050405020304" pitchFamily="18" charset="0"/>
              </a:rPr>
              <a:t> to check error at run time and compile time. It uses a strong memory management system called garbage collector. Exception handling and garbage collection features make it strong.</a:t>
            </a: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Secure:</a:t>
            </a:r>
            <a:r>
              <a:rPr lang="en-US" sz="1600" b="0" i="0" dirty="0">
                <a:solidFill>
                  <a:srgbClr val="000000"/>
                </a:solidFill>
                <a:effectLst/>
                <a:latin typeface="Times New Roman" panose="02020603050405020304" pitchFamily="18" charset="0"/>
                <a:cs typeface="Times New Roman" panose="02020603050405020304" pitchFamily="18" charset="0"/>
              </a:rPr>
              <a:t> Java is a secure programming language because it has no explicit pointer and programs runs in the virtual machine. Java contains a security manager that defines the access of Java classes.</a:t>
            </a: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Platform-Independent:</a:t>
            </a:r>
            <a:r>
              <a:rPr lang="en-US" sz="1600" b="0" i="0" dirty="0">
                <a:solidFill>
                  <a:srgbClr val="000000"/>
                </a:solidFill>
                <a:effectLst/>
                <a:latin typeface="Times New Roman" panose="02020603050405020304" pitchFamily="18" charset="0"/>
                <a:cs typeface="Times New Roman" panose="02020603050405020304" pitchFamily="18" charset="0"/>
              </a:rPr>
              <a:t> Java provides a guarantee that code writes once and run anywhere. This byte code is platform-independent and can be run on any machine.</a:t>
            </a: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Portable:</a:t>
            </a:r>
            <a:r>
              <a:rPr lang="en-US" sz="1600" b="0" i="0" dirty="0">
                <a:solidFill>
                  <a:srgbClr val="000000"/>
                </a:solidFill>
                <a:effectLst/>
                <a:latin typeface="Times New Roman" panose="02020603050405020304" pitchFamily="18" charset="0"/>
                <a:cs typeface="Times New Roman" panose="02020603050405020304" pitchFamily="18" charset="0"/>
              </a:rPr>
              <a:t> Java Byte code can be carried to any platform. No implementation-dependent features. Everything related to storage is predefined, for example, the size of primitive data types.</a:t>
            </a: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High Performance:</a:t>
            </a:r>
            <a:r>
              <a:rPr lang="en-US" sz="1600" b="0" i="0" dirty="0">
                <a:solidFill>
                  <a:srgbClr val="000000"/>
                </a:solidFill>
                <a:effectLst/>
                <a:latin typeface="Times New Roman" panose="02020603050405020304" pitchFamily="18" charset="0"/>
                <a:cs typeface="Times New Roman" panose="02020603050405020304" pitchFamily="18" charset="0"/>
              </a:rPr>
              <a:t> Java is an interpreted language. Java enables high performance with the use of the Just-In-Time compiler.</a:t>
            </a: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Distributed:</a:t>
            </a:r>
            <a:r>
              <a:rPr lang="en-US" sz="1600" b="0" i="0" dirty="0">
                <a:solidFill>
                  <a:srgbClr val="000000"/>
                </a:solidFill>
                <a:effectLst/>
                <a:latin typeface="Times New Roman" panose="02020603050405020304" pitchFamily="18" charset="0"/>
                <a:cs typeface="Times New Roman" panose="02020603050405020304" pitchFamily="18" charset="0"/>
              </a:rPr>
              <a:t> Java also has networking facilities. It is designed for the distributed environment of the internet because it supports TCP/IP protocol. It can run over the internet. EJB and RMI are used to create a distributed system.</a:t>
            </a: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Multi-threaded:</a:t>
            </a:r>
            <a:r>
              <a:rPr lang="en-US" sz="1600" b="0" i="0" dirty="0">
                <a:solidFill>
                  <a:srgbClr val="000000"/>
                </a:solidFill>
                <a:effectLst/>
                <a:latin typeface="Times New Roman" panose="02020603050405020304" pitchFamily="18" charset="0"/>
                <a:cs typeface="Times New Roman" panose="02020603050405020304" pitchFamily="18" charset="0"/>
              </a:rPr>
              <a:t> Java also supports multi-threading. It means to handle more than one job a time.</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937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F399A5-27BA-E00B-EFF7-EBA6C8C0262A}"/>
              </a:ext>
            </a:extLst>
          </p:cNvPr>
          <p:cNvSpPr txBox="1"/>
          <p:nvPr/>
        </p:nvSpPr>
        <p:spPr>
          <a:xfrm>
            <a:off x="887506" y="600635"/>
            <a:ext cx="10596282" cy="5539978"/>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Java Variables:-</a:t>
            </a:r>
          </a:p>
          <a:p>
            <a:r>
              <a:rPr lang="en-IN" sz="1600" dirty="0">
                <a:latin typeface="Times New Roman" panose="02020603050405020304" pitchFamily="18" charset="0"/>
                <a:cs typeface="Times New Roman" panose="02020603050405020304" pitchFamily="18" charset="0"/>
              </a:rPr>
              <a:t>Variables are containers for storing data values.</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In Java, there are different types of variables, for example:</a:t>
            </a:r>
          </a:p>
          <a:p>
            <a:r>
              <a:rPr lang="en-IN" sz="1600" b="1" dirty="0">
                <a:latin typeface="Times New Roman" panose="02020603050405020304" pitchFamily="18" charset="0"/>
                <a:cs typeface="Times New Roman" panose="02020603050405020304" pitchFamily="18" charset="0"/>
              </a:rPr>
              <a:t>String</a:t>
            </a:r>
            <a:r>
              <a:rPr lang="en-IN" sz="1600" dirty="0">
                <a:latin typeface="Times New Roman" panose="02020603050405020304" pitchFamily="18" charset="0"/>
                <a:cs typeface="Times New Roman" panose="02020603050405020304" pitchFamily="18" charset="0"/>
              </a:rPr>
              <a:t> - stores text, such as "Hello". String values are surrounded by double quotes</a:t>
            </a:r>
          </a:p>
          <a:p>
            <a:r>
              <a:rPr lang="en-IN" sz="1600" b="1" dirty="0">
                <a:latin typeface="Times New Roman" panose="02020603050405020304" pitchFamily="18" charset="0"/>
                <a:cs typeface="Times New Roman" panose="02020603050405020304" pitchFamily="18" charset="0"/>
              </a:rPr>
              <a:t>int</a:t>
            </a:r>
            <a:r>
              <a:rPr lang="en-IN" sz="1600" dirty="0">
                <a:latin typeface="Times New Roman" panose="02020603050405020304" pitchFamily="18" charset="0"/>
                <a:cs typeface="Times New Roman" panose="02020603050405020304" pitchFamily="18" charset="0"/>
              </a:rPr>
              <a:t> - stores integers (whole numbers), without decimals, such as 123 or -123</a:t>
            </a:r>
          </a:p>
          <a:p>
            <a:r>
              <a:rPr lang="en-IN" sz="1600" b="1" dirty="0">
                <a:latin typeface="Times New Roman" panose="02020603050405020304" pitchFamily="18" charset="0"/>
                <a:cs typeface="Times New Roman" panose="02020603050405020304" pitchFamily="18" charset="0"/>
              </a:rPr>
              <a:t>float</a:t>
            </a:r>
            <a:r>
              <a:rPr lang="en-IN" sz="1600" dirty="0">
                <a:latin typeface="Times New Roman" panose="02020603050405020304" pitchFamily="18" charset="0"/>
                <a:cs typeface="Times New Roman" panose="02020603050405020304" pitchFamily="18" charset="0"/>
              </a:rPr>
              <a:t> - stores floating point numbers, with decimals, such as 19.99 or -19.99</a:t>
            </a:r>
          </a:p>
          <a:p>
            <a:r>
              <a:rPr lang="en-IN" sz="1600" b="1" dirty="0">
                <a:latin typeface="Times New Roman" panose="02020603050405020304" pitchFamily="18" charset="0"/>
                <a:cs typeface="Times New Roman" panose="02020603050405020304" pitchFamily="18" charset="0"/>
              </a:rPr>
              <a:t>char </a:t>
            </a:r>
            <a:r>
              <a:rPr lang="en-IN" sz="1600" dirty="0">
                <a:latin typeface="Times New Roman" panose="02020603050405020304" pitchFamily="18" charset="0"/>
                <a:cs typeface="Times New Roman" panose="02020603050405020304" pitchFamily="18" charset="0"/>
              </a:rPr>
              <a:t>- stores single characters, such as 'a' or 'B'. Char values are surrounded by single quotes</a:t>
            </a:r>
          </a:p>
          <a:p>
            <a:r>
              <a:rPr lang="en-IN" sz="1600" b="1" dirty="0">
                <a:latin typeface="Times New Roman" panose="02020603050405020304" pitchFamily="18" charset="0"/>
                <a:cs typeface="Times New Roman" panose="02020603050405020304" pitchFamily="18" charset="0"/>
              </a:rPr>
              <a:t>boolean</a:t>
            </a:r>
            <a:r>
              <a:rPr lang="en-IN" sz="1600" dirty="0">
                <a:latin typeface="Times New Roman" panose="02020603050405020304" pitchFamily="18" charset="0"/>
                <a:cs typeface="Times New Roman" panose="02020603050405020304" pitchFamily="18" charset="0"/>
              </a:rPr>
              <a:t> - stores values with two states: true or false</a:t>
            </a:r>
          </a:p>
          <a:p>
            <a:r>
              <a:rPr lang="en-IN" sz="1600" b="1" dirty="0">
                <a:latin typeface="Times New Roman" panose="02020603050405020304" pitchFamily="18" charset="0"/>
                <a:cs typeface="Times New Roman" panose="02020603050405020304" pitchFamily="18" charset="0"/>
              </a:rPr>
              <a:t>Syntax:-   </a:t>
            </a:r>
            <a:r>
              <a:rPr lang="en-IN" sz="1600" dirty="0">
                <a:latin typeface="Times New Roman" panose="02020603050405020304" pitchFamily="18" charset="0"/>
                <a:cs typeface="Times New Roman" panose="02020603050405020304" pitchFamily="18" charset="0"/>
              </a:rPr>
              <a:t>type variableName = value;</a:t>
            </a:r>
          </a:p>
          <a:p>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Example 1:-</a:t>
            </a:r>
          </a:p>
          <a:p>
            <a:r>
              <a:rPr lang="en-IN" sz="1600" dirty="0">
                <a:latin typeface="Times New Roman" panose="02020603050405020304" pitchFamily="18" charset="0"/>
                <a:cs typeface="Times New Roman" panose="02020603050405020304" pitchFamily="18" charset="0"/>
              </a:rPr>
              <a:t>Create a variable called name of type String and assign it the value "John":</a:t>
            </a:r>
          </a:p>
          <a:p>
            <a:r>
              <a:rPr lang="en-IN" sz="1600" dirty="0">
                <a:latin typeface="Times New Roman" panose="02020603050405020304" pitchFamily="18" charset="0"/>
                <a:cs typeface="Times New Roman" panose="02020603050405020304" pitchFamily="18" charset="0"/>
              </a:rPr>
              <a:t>String name = "John";</a:t>
            </a:r>
          </a:p>
          <a:p>
            <a:r>
              <a:rPr lang="en-IN" sz="1600" dirty="0">
                <a:latin typeface="Times New Roman" panose="02020603050405020304" pitchFamily="18" charset="0"/>
                <a:cs typeface="Times New Roman" panose="02020603050405020304" pitchFamily="18" charset="0"/>
              </a:rPr>
              <a:t>System.out.println(name);</a:t>
            </a:r>
          </a:p>
          <a:p>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Example 2:-</a:t>
            </a:r>
          </a:p>
          <a:p>
            <a:r>
              <a:rPr lang="en-IN" sz="1600" dirty="0">
                <a:latin typeface="Times New Roman" panose="02020603050405020304" pitchFamily="18" charset="0"/>
                <a:cs typeface="Times New Roman" panose="02020603050405020304" pitchFamily="18" charset="0"/>
              </a:rPr>
              <a:t>int myNum = 5;</a:t>
            </a:r>
          </a:p>
          <a:p>
            <a:r>
              <a:rPr lang="en-IN" sz="1600" dirty="0">
                <a:latin typeface="Times New Roman" panose="02020603050405020304" pitchFamily="18" charset="0"/>
                <a:cs typeface="Times New Roman" panose="02020603050405020304" pitchFamily="18" charset="0"/>
              </a:rPr>
              <a:t>float myFloatNum = 5.99f;</a:t>
            </a:r>
          </a:p>
          <a:p>
            <a:r>
              <a:rPr lang="en-IN" sz="1600" dirty="0">
                <a:latin typeface="Times New Roman" panose="02020603050405020304" pitchFamily="18" charset="0"/>
                <a:cs typeface="Times New Roman" panose="02020603050405020304" pitchFamily="18" charset="0"/>
              </a:rPr>
              <a:t>char myLetter = 'D';</a:t>
            </a:r>
          </a:p>
          <a:p>
            <a:r>
              <a:rPr lang="en-IN" sz="1600" dirty="0">
                <a:latin typeface="Times New Roman" panose="02020603050405020304" pitchFamily="18" charset="0"/>
                <a:cs typeface="Times New Roman" panose="02020603050405020304" pitchFamily="18" charset="0"/>
              </a:rPr>
              <a:t>boolean myBool = true;</a:t>
            </a:r>
          </a:p>
          <a:p>
            <a:r>
              <a:rPr lang="en-IN" sz="1600" dirty="0">
                <a:latin typeface="Times New Roman" panose="02020603050405020304" pitchFamily="18" charset="0"/>
                <a:cs typeface="Times New Roman" panose="02020603050405020304" pitchFamily="18" charset="0"/>
              </a:rPr>
              <a:t>String myText = "Hello";</a:t>
            </a:r>
          </a:p>
        </p:txBody>
      </p:sp>
    </p:spTree>
    <p:extLst>
      <p:ext uri="{BB962C8B-B14F-4D97-AF65-F5344CB8AC3E}">
        <p14:creationId xmlns:p14="http://schemas.microsoft.com/office/powerpoint/2010/main" val="1301186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28365F-6CE0-7508-0CA0-A6CAFFD1072E}"/>
              </a:ext>
            </a:extLst>
          </p:cNvPr>
          <p:cNvSpPr txBox="1"/>
          <p:nvPr/>
        </p:nvSpPr>
        <p:spPr>
          <a:xfrm>
            <a:off x="968188" y="735106"/>
            <a:ext cx="10282518" cy="1631216"/>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Java Data Types:-</a:t>
            </a:r>
          </a:p>
          <a:p>
            <a:r>
              <a:rPr lang="en-IN" sz="1600" dirty="0">
                <a:latin typeface="Times New Roman" panose="02020603050405020304" pitchFamily="18" charset="0"/>
                <a:cs typeface="Times New Roman" panose="02020603050405020304" pitchFamily="18" charset="0"/>
              </a:rPr>
              <a:t>Data types are divided into two groups:</a:t>
            </a:r>
          </a:p>
          <a:p>
            <a:r>
              <a:rPr lang="en-IN" sz="1600" b="1" dirty="0">
                <a:latin typeface="Times New Roman" panose="02020603050405020304" pitchFamily="18" charset="0"/>
                <a:cs typeface="Times New Roman" panose="02020603050405020304" pitchFamily="18" charset="0"/>
              </a:rPr>
              <a:t>Primitive data types </a:t>
            </a:r>
            <a:r>
              <a:rPr lang="en-IN" sz="1600" dirty="0">
                <a:latin typeface="Times New Roman" panose="02020603050405020304" pitchFamily="18" charset="0"/>
                <a:cs typeface="Times New Roman" panose="02020603050405020304" pitchFamily="18" charset="0"/>
              </a:rPr>
              <a:t>- includes byte, short, int, long, float, double, boolean and char</a:t>
            </a:r>
          </a:p>
          <a:p>
            <a:r>
              <a:rPr lang="en-IN" sz="1600" b="1" dirty="0">
                <a:latin typeface="Times New Roman" panose="02020603050405020304" pitchFamily="18" charset="0"/>
                <a:cs typeface="Times New Roman" panose="02020603050405020304" pitchFamily="18" charset="0"/>
              </a:rPr>
              <a:t>Non-primitive data types </a:t>
            </a:r>
            <a:r>
              <a:rPr lang="en-IN" sz="1600" dirty="0">
                <a:latin typeface="Times New Roman" panose="02020603050405020304" pitchFamily="18" charset="0"/>
                <a:cs typeface="Times New Roman" panose="02020603050405020304" pitchFamily="18" charset="0"/>
              </a:rPr>
              <a:t>- such as String, Arrays and Classes</a:t>
            </a:r>
          </a:p>
          <a:p>
            <a:r>
              <a:rPr lang="en-IN" sz="1600" b="1" dirty="0">
                <a:latin typeface="Times New Roman" panose="02020603050405020304" pitchFamily="18" charset="0"/>
                <a:cs typeface="Times New Roman" panose="02020603050405020304" pitchFamily="18" charset="0"/>
              </a:rPr>
              <a:t>Primitive Data Types:-</a:t>
            </a:r>
          </a:p>
          <a:p>
            <a:r>
              <a:rPr lang="en-IN" sz="1600" dirty="0">
                <a:latin typeface="Times New Roman" panose="02020603050405020304" pitchFamily="18" charset="0"/>
                <a:cs typeface="Times New Roman" panose="02020603050405020304" pitchFamily="18" charset="0"/>
              </a:rPr>
              <a:t>A primitive data type specifies the size and type of variable values, and it has no additional methods</a:t>
            </a:r>
            <a:r>
              <a:rPr lang="en-IN" dirty="0"/>
              <a:t>.</a:t>
            </a:r>
          </a:p>
        </p:txBody>
      </p:sp>
      <p:pic>
        <p:nvPicPr>
          <p:cNvPr id="2050" name="Picture 2" descr="DataTypes - Data types in Java - Edureka">
            <a:extLst>
              <a:ext uri="{FF2B5EF4-FFF2-40B4-BE49-F238E27FC236}">
                <a16:creationId xmlns:a16="http://schemas.microsoft.com/office/drawing/2014/main" id="{3623CCB3-7211-FCF0-FF5A-64731A3B1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3176" y="2719743"/>
            <a:ext cx="6364942" cy="3479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128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7AACEE-88FC-5053-CD70-81C70348495A}"/>
              </a:ext>
            </a:extLst>
          </p:cNvPr>
          <p:cNvSpPr txBox="1"/>
          <p:nvPr/>
        </p:nvSpPr>
        <p:spPr>
          <a:xfrm>
            <a:off x="968188" y="717176"/>
            <a:ext cx="10390094" cy="861774"/>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Non-Primitive Datatypes:-</a:t>
            </a:r>
          </a:p>
          <a:p>
            <a:r>
              <a:rPr lang="en-IN" sz="1600" dirty="0">
                <a:latin typeface="Times New Roman" panose="02020603050405020304" pitchFamily="18" charset="0"/>
                <a:cs typeface="Times New Roman" panose="02020603050405020304" pitchFamily="18" charset="0"/>
              </a:rPr>
              <a:t>Non-Primitive data types refer to objects and hence they are called reference types. Examples of non-primitive types include Strings, Arrays, Classes, Interface, etc. Below image depicts various non-primitive data types.</a:t>
            </a:r>
          </a:p>
        </p:txBody>
      </p:sp>
      <p:pic>
        <p:nvPicPr>
          <p:cNvPr id="3074" name="Picture 2" descr="Non Primitive data types - Data types in Java - Edureka">
            <a:extLst>
              <a:ext uri="{FF2B5EF4-FFF2-40B4-BE49-F238E27FC236}">
                <a16:creationId xmlns:a16="http://schemas.microsoft.com/office/drawing/2014/main" id="{2818F61A-4FD4-094C-FFDC-9CD8A4767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164" y="1798102"/>
            <a:ext cx="9583271" cy="13645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E3854B0-A2B8-16EE-8735-3446E22175EE}"/>
              </a:ext>
            </a:extLst>
          </p:cNvPr>
          <p:cNvSpPr txBox="1"/>
          <p:nvPr/>
        </p:nvSpPr>
        <p:spPr>
          <a:xfrm>
            <a:off x="1039906" y="3429000"/>
            <a:ext cx="10497671" cy="2308324"/>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Difference between primitive and non-primitive data types</a:t>
            </a:r>
          </a:p>
          <a:p>
            <a:r>
              <a:rPr lang="en-IN" dirty="0">
                <a:latin typeface="Times New Roman" panose="02020603050405020304" pitchFamily="18" charset="0"/>
                <a:cs typeface="Times New Roman" panose="02020603050405020304" pitchFamily="18" charset="0"/>
              </a:rPr>
              <a:t>The  difference between primitive and non-primitive data types are as follows: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Primitive types are predefined in Java. Non-primitive types are created by the programmer and is not defined by Java.</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Non Primitive types can be used to call methods to perform certain operations, while primitive types cannot.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 primitive type always has a value, whereas non-primitive types can be null.</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 primitive type starts with a lowercase letter, while non-primitive types start with an uppercase letter.</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size of a primitive type depends on the data type, while non-primitive types have all the same size.</a:t>
            </a:r>
          </a:p>
        </p:txBody>
      </p:sp>
    </p:spTree>
    <p:extLst>
      <p:ext uri="{BB962C8B-B14F-4D97-AF65-F5344CB8AC3E}">
        <p14:creationId xmlns:p14="http://schemas.microsoft.com/office/powerpoint/2010/main" val="2727715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7FDC5E-2564-561D-AF05-1793F1BE3741}"/>
              </a:ext>
            </a:extLst>
          </p:cNvPr>
          <p:cNvSpPr txBox="1"/>
          <p:nvPr/>
        </p:nvSpPr>
        <p:spPr>
          <a:xfrm>
            <a:off x="1183342" y="573741"/>
            <a:ext cx="11161058" cy="5509200"/>
          </a:xfrm>
          <a:prstGeom prst="rect">
            <a:avLst/>
          </a:prstGeom>
          <a:noFill/>
        </p:spPr>
        <p:txBody>
          <a:bodyPr wrap="square">
            <a:spAutoFit/>
          </a:bodyPr>
          <a:lstStyle/>
          <a:p>
            <a:r>
              <a:rPr lang="en-IN" sz="1600" b="1" dirty="0">
                <a:latin typeface="Times New Roman" panose="02020603050405020304" pitchFamily="18" charset="0"/>
                <a:cs typeface="Times New Roman" panose="02020603050405020304" pitchFamily="18" charset="0"/>
              </a:rPr>
              <a:t>Java Type Casting:-</a:t>
            </a:r>
          </a:p>
          <a:p>
            <a:r>
              <a:rPr lang="en-IN" sz="1400" dirty="0">
                <a:latin typeface="Times New Roman" panose="02020603050405020304" pitchFamily="18" charset="0"/>
                <a:cs typeface="Times New Roman" panose="02020603050405020304" pitchFamily="18" charset="0"/>
              </a:rPr>
              <a:t>Type casting is when you assign a value of one primitive data type to another type.</a:t>
            </a:r>
          </a:p>
          <a:p>
            <a:r>
              <a:rPr lang="en-IN" sz="1400" dirty="0">
                <a:latin typeface="Times New Roman" panose="02020603050405020304" pitchFamily="18" charset="0"/>
                <a:cs typeface="Times New Roman" panose="02020603050405020304" pitchFamily="18" charset="0"/>
              </a:rPr>
              <a:t>In Java, there are two types of casting:</a:t>
            </a:r>
          </a:p>
          <a:p>
            <a:r>
              <a:rPr lang="en-IN" sz="1400" b="1" dirty="0">
                <a:latin typeface="Times New Roman" panose="02020603050405020304" pitchFamily="18" charset="0"/>
                <a:cs typeface="Times New Roman" panose="02020603050405020304" pitchFamily="18" charset="0"/>
              </a:rPr>
              <a:t>Widening Casting (automatically</a:t>
            </a:r>
            <a:r>
              <a:rPr lang="en-IN" sz="1400" dirty="0">
                <a:latin typeface="Times New Roman" panose="02020603050405020304" pitchFamily="18" charset="0"/>
                <a:cs typeface="Times New Roman" panose="02020603050405020304" pitchFamily="18" charset="0"/>
              </a:rPr>
              <a:t>) - converting a smaller type to a larger type size</a:t>
            </a:r>
          </a:p>
          <a:p>
            <a:r>
              <a:rPr lang="en-IN" sz="1400" dirty="0">
                <a:latin typeface="Times New Roman" panose="02020603050405020304" pitchFamily="18" charset="0"/>
                <a:cs typeface="Times New Roman" panose="02020603050405020304" pitchFamily="18" charset="0"/>
              </a:rPr>
              <a:t>byte -&gt; short -&gt; char -&gt; int -&gt; long -&gt; float -&gt; double</a:t>
            </a:r>
          </a:p>
          <a:p>
            <a:r>
              <a:rPr lang="en-IN" sz="1400" dirty="0">
                <a:latin typeface="Times New Roman" panose="02020603050405020304" pitchFamily="18" charset="0"/>
                <a:cs typeface="Times New Roman" panose="02020603050405020304" pitchFamily="18" charset="0"/>
              </a:rPr>
              <a:t>Example:-</a:t>
            </a:r>
          </a:p>
          <a:p>
            <a:r>
              <a:rPr lang="en-IN" sz="1400" dirty="0">
                <a:latin typeface="Times New Roman" panose="02020603050405020304" pitchFamily="18" charset="0"/>
                <a:cs typeface="Times New Roman" panose="02020603050405020304" pitchFamily="18" charset="0"/>
              </a:rPr>
              <a:t>public class Main {</a:t>
            </a:r>
          </a:p>
          <a:p>
            <a:r>
              <a:rPr lang="en-IN" sz="1400" dirty="0">
                <a:latin typeface="Times New Roman" panose="02020603050405020304" pitchFamily="18" charset="0"/>
                <a:cs typeface="Times New Roman" panose="02020603050405020304" pitchFamily="18" charset="0"/>
              </a:rPr>
              <a:t>  public static void main(String[] args) {</a:t>
            </a:r>
          </a:p>
          <a:p>
            <a:r>
              <a:rPr lang="en-IN" sz="1400" dirty="0">
                <a:latin typeface="Times New Roman" panose="02020603050405020304" pitchFamily="18" charset="0"/>
                <a:cs typeface="Times New Roman" panose="02020603050405020304" pitchFamily="18" charset="0"/>
              </a:rPr>
              <a:t>    int </a:t>
            </a:r>
            <a:r>
              <a:rPr lang="en-IN" sz="1400" dirty="0" err="1">
                <a:latin typeface="Times New Roman" panose="02020603050405020304" pitchFamily="18" charset="0"/>
                <a:cs typeface="Times New Roman" panose="02020603050405020304" pitchFamily="18" charset="0"/>
              </a:rPr>
              <a:t>myInt</a:t>
            </a:r>
            <a:r>
              <a:rPr lang="en-IN" sz="1400" dirty="0">
                <a:latin typeface="Times New Roman" panose="02020603050405020304" pitchFamily="18" charset="0"/>
                <a:cs typeface="Times New Roman" panose="02020603050405020304" pitchFamily="18" charset="0"/>
              </a:rPr>
              <a:t> = 9;</a:t>
            </a:r>
          </a:p>
          <a:p>
            <a:r>
              <a:rPr lang="en-IN" sz="1400" dirty="0">
                <a:latin typeface="Times New Roman" panose="02020603050405020304" pitchFamily="18" charset="0"/>
                <a:cs typeface="Times New Roman" panose="02020603050405020304" pitchFamily="18" charset="0"/>
              </a:rPr>
              <a:t>    double </a:t>
            </a:r>
            <a:r>
              <a:rPr lang="en-IN" sz="1400" dirty="0" err="1">
                <a:latin typeface="Times New Roman" panose="02020603050405020304" pitchFamily="18" charset="0"/>
                <a:cs typeface="Times New Roman" panose="02020603050405020304" pitchFamily="18" charset="0"/>
              </a:rPr>
              <a:t>myDouble</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myInt</a:t>
            </a:r>
            <a:r>
              <a:rPr lang="en-IN" sz="1400" dirty="0">
                <a:latin typeface="Times New Roman" panose="02020603050405020304" pitchFamily="18" charset="0"/>
                <a:cs typeface="Times New Roman" panose="02020603050405020304" pitchFamily="18" charset="0"/>
              </a:rPr>
              <a:t>; // Automatic casting: int to double</a:t>
            </a:r>
          </a:p>
          <a:p>
            <a:r>
              <a:rPr lang="en-IN" sz="1400" dirty="0">
                <a:latin typeface="Times New Roman" panose="02020603050405020304" pitchFamily="18" charset="0"/>
                <a:cs typeface="Times New Roman" panose="02020603050405020304" pitchFamily="18" charset="0"/>
              </a:rPr>
              <a:t>    System.out.println(</a:t>
            </a:r>
            <a:r>
              <a:rPr lang="en-IN" sz="1400" dirty="0" err="1">
                <a:latin typeface="Times New Roman" panose="02020603050405020304" pitchFamily="18" charset="0"/>
                <a:cs typeface="Times New Roman" panose="02020603050405020304" pitchFamily="18" charset="0"/>
              </a:rPr>
              <a:t>myInt</a:t>
            </a:r>
            <a:r>
              <a:rPr lang="en-IN" sz="1400" dirty="0">
                <a:latin typeface="Times New Roman" panose="02020603050405020304" pitchFamily="18" charset="0"/>
                <a:cs typeface="Times New Roman" panose="02020603050405020304" pitchFamily="18" charset="0"/>
              </a:rPr>
              <a:t>);      // Outputs 9</a:t>
            </a:r>
          </a:p>
          <a:p>
            <a:r>
              <a:rPr lang="en-IN" sz="1400" dirty="0">
                <a:latin typeface="Times New Roman" panose="02020603050405020304" pitchFamily="18" charset="0"/>
                <a:cs typeface="Times New Roman" panose="02020603050405020304" pitchFamily="18" charset="0"/>
              </a:rPr>
              <a:t>    System.out.println(</a:t>
            </a:r>
            <a:r>
              <a:rPr lang="en-IN" sz="1400" dirty="0" err="1">
                <a:latin typeface="Times New Roman" panose="02020603050405020304" pitchFamily="18" charset="0"/>
                <a:cs typeface="Times New Roman" panose="02020603050405020304" pitchFamily="18" charset="0"/>
              </a:rPr>
              <a:t>myDouble</a:t>
            </a:r>
            <a:r>
              <a:rPr lang="en-IN" sz="1400" dirty="0">
                <a:latin typeface="Times New Roman" panose="02020603050405020304" pitchFamily="18" charset="0"/>
                <a:cs typeface="Times New Roman" panose="02020603050405020304" pitchFamily="18" charset="0"/>
              </a:rPr>
              <a:t>);   // Outputs 9.0</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a:t>
            </a:r>
          </a:p>
          <a:p>
            <a:r>
              <a:rPr lang="en-IN" sz="1400" b="1" dirty="0">
                <a:latin typeface="Times New Roman" panose="02020603050405020304" pitchFamily="18" charset="0"/>
                <a:cs typeface="Times New Roman" panose="02020603050405020304" pitchFamily="18" charset="0"/>
              </a:rPr>
              <a:t>Narrowing Casting (manually) </a:t>
            </a:r>
            <a:r>
              <a:rPr lang="en-IN" sz="1400" dirty="0">
                <a:latin typeface="Times New Roman" panose="02020603050405020304" pitchFamily="18" charset="0"/>
                <a:cs typeface="Times New Roman" panose="02020603050405020304" pitchFamily="18" charset="0"/>
              </a:rPr>
              <a:t>- converting a larger type to a smaller size type</a:t>
            </a:r>
          </a:p>
          <a:p>
            <a:r>
              <a:rPr lang="en-IN" sz="1400" dirty="0">
                <a:latin typeface="Times New Roman" panose="02020603050405020304" pitchFamily="18" charset="0"/>
                <a:cs typeface="Times New Roman" panose="02020603050405020304" pitchFamily="18" charset="0"/>
              </a:rPr>
              <a:t>double -&gt; float -&gt; long -&gt; int -&gt; char -&gt; short -&gt; byte</a:t>
            </a:r>
          </a:p>
          <a:p>
            <a:r>
              <a:rPr lang="en-IN" sz="1400" dirty="0">
                <a:latin typeface="Times New Roman" panose="02020603050405020304" pitchFamily="18" charset="0"/>
                <a:cs typeface="Times New Roman" panose="02020603050405020304" pitchFamily="18" charset="0"/>
              </a:rPr>
              <a:t>Example:-</a:t>
            </a:r>
          </a:p>
          <a:p>
            <a:r>
              <a:rPr lang="en-IN" sz="1400" dirty="0">
                <a:latin typeface="Times New Roman" panose="02020603050405020304" pitchFamily="18" charset="0"/>
                <a:cs typeface="Times New Roman" panose="02020603050405020304" pitchFamily="18" charset="0"/>
              </a:rPr>
              <a:t>public class Main {</a:t>
            </a:r>
          </a:p>
          <a:p>
            <a:r>
              <a:rPr lang="en-IN" sz="1400" dirty="0">
                <a:latin typeface="Times New Roman" panose="02020603050405020304" pitchFamily="18" charset="0"/>
                <a:cs typeface="Times New Roman" panose="02020603050405020304" pitchFamily="18" charset="0"/>
              </a:rPr>
              <a:t>  public static void main(String[] args) {</a:t>
            </a:r>
          </a:p>
          <a:p>
            <a:r>
              <a:rPr lang="en-IN" sz="1400" dirty="0">
                <a:latin typeface="Times New Roman" panose="02020603050405020304" pitchFamily="18" charset="0"/>
                <a:cs typeface="Times New Roman" panose="02020603050405020304" pitchFamily="18" charset="0"/>
              </a:rPr>
              <a:t>    double </a:t>
            </a:r>
            <a:r>
              <a:rPr lang="en-IN" sz="1400" dirty="0" err="1">
                <a:latin typeface="Times New Roman" panose="02020603050405020304" pitchFamily="18" charset="0"/>
                <a:cs typeface="Times New Roman" panose="02020603050405020304" pitchFamily="18" charset="0"/>
              </a:rPr>
              <a:t>myDouble</a:t>
            </a:r>
            <a:r>
              <a:rPr lang="en-IN" sz="1400" dirty="0">
                <a:latin typeface="Times New Roman" panose="02020603050405020304" pitchFamily="18" charset="0"/>
                <a:cs typeface="Times New Roman" panose="02020603050405020304" pitchFamily="18" charset="0"/>
              </a:rPr>
              <a:t> = 9.78d;</a:t>
            </a:r>
          </a:p>
          <a:p>
            <a:r>
              <a:rPr lang="en-IN" sz="1400" dirty="0">
                <a:latin typeface="Times New Roman" panose="02020603050405020304" pitchFamily="18" charset="0"/>
                <a:cs typeface="Times New Roman" panose="02020603050405020304" pitchFamily="18" charset="0"/>
              </a:rPr>
              <a:t>    int </a:t>
            </a:r>
            <a:r>
              <a:rPr lang="en-IN" sz="1400" dirty="0" err="1">
                <a:latin typeface="Times New Roman" panose="02020603050405020304" pitchFamily="18" charset="0"/>
                <a:cs typeface="Times New Roman" panose="02020603050405020304" pitchFamily="18" charset="0"/>
              </a:rPr>
              <a:t>myInt</a:t>
            </a:r>
            <a:r>
              <a:rPr lang="en-IN" sz="1400" dirty="0">
                <a:latin typeface="Times New Roman" panose="02020603050405020304" pitchFamily="18" charset="0"/>
                <a:cs typeface="Times New Roman" panose="02020603050405020304" pitchFamily="18" charset="0"/>
              </a:rPr>
              <a:t> = (int) </a:t>
            </a:r>
            <a:r>
              <a:rPr lang="en-IN" sz="1400" dirty="0" err="1">
                <a:latin typeface="Times New Roman" panose="02020603050405020304" pitchFamily="18" charset="0"/>
                <a:cs typeface="Times New Roman" panose="02020603050405020304" pitchFamily="18" charset="0"/>
              </a:rPr>
              <a:t>myDouble</a:t>
            </a:r>
            <a:r>
              <a:rPr lang="en-IN" sz="1400" dirty="0">
                <a:latin typeface="Times New Roman" panose="02020603050405020304" pitchFamily="18" charset="0"/>
                <a:cs typeface="Times New Roman" panose="02020603050405020304" pitchFamily="18" charset="0"/>
              </a:rPr>
              <a:t>; // Manual casting: double to int</a:t>
            </a:r>
          </a:p>
          <a:p>
            <a:r>
              <a:rPr lang="en-IN" sz="1400" dirty="0">
                <a:latin typeface="Times New Roman" panose="02020603050405020304" pitchFamily="18" charset="0"/>
                <a:cs typeface="Times New Roman" panose="02020603050405020304" pitchFamily="18" charset="0"/>
              </a:rPr>
              <a:t>    System.out.println(</a:t>
            </a:r>
            <a:r>
              <a:rPr lang="en-IN" sz="1400" dirty="0" err="1">
                <a:latin typeface="Times New Roman" panose="02020603050405020304" pitchFamily="18" charset="0"/>
                <a:cs typeface="Times New Roman" panose="02020603050405020304" pitchFamily="18" charset="0"/>
              </a:rPr>
              <a:t>myDouble</a:t>
            </a:r>
            <a:r>
              <a:rPr lang="en-IN" sz="1400" dirty="0">
                <a:latin typeface="Times New Roman" panose="02020603050405020304" pitchFamily="18" charset="0"/>
                <a:cs typeface="Times New Roman" panose="02020603050405020304" pitchFamily="18" charset="0"/>
              </a:rPr>
              <a:t>);   // Outputs 9.78</a:t>
            </a:r>
          </a:p>
          <a:p>
            <a:r>
              <a:rPr lang="en-IN" sz="1400" dirty="0">
                <a:latin typeface="Times New Roman" panose="02020603050405020304" pitchFamily="18" charset="0"/>
                <a:cs typeface="Times New Roman" panose="02020603050405020304" pitchFamily="18" charset="0"/>
              </a:rPr>
              <a:t>    System.out.println(</a:t>
            </a:r>
            <a:r>
              <a:rPr lang="en-IN" sz="1400" dirty="0" err="1">
                <a:latin typeface="Times New Roman" panose="02020603050405020304" pitchFamily="18" charset="0"/>
                <a:cs typeface="Times New Roman" panose="02020603050405020304" pitchFamily="18" charset="0"/>
              </a:rPr>
              <a:t>myInt</a:t>
            </a:r>
            <a:r>
              <a:rPr lang="en-IN" sz="1400" dirty="0">
                <a:latin typeface="Times New Roman" panose="02020603050405020304" pitchFamily="18" charset="0"/>
                <a:cs typeface="Times New Roman" panose="02020603050405020304" pitchFamily="18" charset="0"/>
              </a:rPr>
              <a:t>);      // Outputs 9</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69245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5DCFAE-563E-D8E8-4B15-1D2806F86615}"/>
              </a:ext>
            </a:extLst>
          </p:cNvPr>
          <p:cNvSpPr txBox="1"/>
          <p:nvPr/>
        </p:nvSpPr>
        <p:spPr>
          <a:xfrm>
            <a:off x="797859" y="986119"/>
            <a:ext cx="10542494" cy="1231106"/>
          </a:xfrm>
          <a:prstGeom prst="rect">
            <a:avLst/>
          </a:prstGeom>
          <a:noFill/>
        </p:spPr>
        <p:txBody>
          <a:bodyPr wrap="square">
            <a:spAutoFit/>
          </a:bodyPr>
          <a:lstStyle/>
          <a:p>
            <a:pPr algn="just"/>
            <a:r>
              <a:rPr lang="en-US" sz="2000" b="1" i="0" dirty="0">
                <a:effectLst/>
                <a:latin typeface="Times New Roman" panose="02020603050405020304" pitchFamily="18" charset="0"/>
                <a:cs typeface="Times New Roman" panose="02020603050405020304" pitchFamily="18" charset="0"/>
              </a:rPr>
              <a:t>OOPS (Object Oriented Programming System)</a:t>
            </a:r>
          </a:p>
          <a:p>
            <a:pPr algn="just"/>
            <a:r>
              <a:rPr lang="en-US" b="0" i="0" dirty="0">
                <a:solidFill>
                  <a:srgbClr val="333333"/>
                </a:solidFill>
                <a:effectLst/>
                <a:latin typeface="Times New Roman" panose="02020603050405020304" pitchFamily="18" charset="0"/>
                <a:cs typeface="Times New Roman" panose="02020603050405020304" pitchFamily="18" charset="0"/>
              </a:rPr>
              <a:t>Object-oriented programming is a way of solving a complex problem by breaking them into a small sub-problem. An object is a real-world entity. It is easier to develop a program by using an object. In OOPs, we create programs using class and object in a structured manner.</a:t>
            </a:r>
          </a:p>
        </p:txBody>
      </p:sp>
      <p:sp>
        <p:nvSpPr>
          <p:cNvPr id="5" name="TextBox 4">
            <a:extLst>
              <a:ext uri="{FF2B5EF4-FFF2-40B4-BE49-F238E27FC236}">
                <a16:creationId xmlns:a16="http://schemas.microsoft.com/office/drawing/2014/main" id="{E4E99B12-073E-53A9-37B7-A69365A8B2B1}"/>
              </a:ext>
            </a:extLst>
          </p:cNvPr>
          <p:cNvSpPr txBox="1"/>
          <p:nvPr/>
        </p:nvSpPr>
        <p:spPr>
          <a:xfrm>
            <a:off x="851647" y="2147048"/>
            <a:ext cx="10766612" cy="1231106"/>
          </a:xfrm>
          <a:prstGeom prst="rect">
            <a:avLst/>
          </a:prstGeom>
          <a:noFill/>
        </p:spPr>
        <p:txBody>
          <a:bodyPr wrap="square">
            <a:spAutoFit/>
          </a:bodyPr>
          <a:lstStyle/>
          <a:p>
            <a:pPr algn="l" fontAlgn="base"/>
            <a:r>
              <a:rPr lang="en-US" b="1" i="0" dirty="0">
                <a:effectLst/>
                <a:latin typeface="Times New Roman" panose="02020603050405020304" pitchFamily="18" charset="0"/>
                <a:cs typeface="Times New Roman" panose="02020603050405020304" pitchFamily="18" charset="0"/>
              </a:rPr>
              <a:t>What is OOPs in java? </a:t>
            </a:r>
          </a:p>
          <a:p>
            <a:pPr fontAlgn="base"/>
            <a:r>
              <a:rPr lang="en-US" dirty="0">
                <a:solidFill>
                  <a:srgbClr val="444444"/>
                </a:solidFill>
                <a:latin typeface="Times New Roman" panose="02020603050405020304" pitchFamily="18" charset="0"/>
                <a:cs typeface="Times New Roman" panose="02020603050405020304" pitchFamily="18" charset="0"/>
              </a:rPr>
              <a:t>Oop</a:t>
            </a:r>
            <a:r>
              <a:rPr lang="en-US" b="0" i="0" dirty="0">
                <a:solidFill>
                  <a:srgbClr val="444444"/>
                </a:solidFill>
                <a:effectLst/>
                <a:latin typeface="Times New Roman" panose="02020603050405020304" pitchFamily="18" charset="0"/>
                <a:cs typeface="Times New Roman" panose="02020603050405020304" pitchFamily="18" charset="0"/>
              </a:rPr>
              <a:t>s in java is to improve code readability and reusability by defining a Java program efficiently. The main principles of object-oriented programming are </a:t>
            </a:r>
            <a:r>
              <a:rPr lang="en-US" i="0" dirty="0">
                <a:solidFill>
                  <a:srgbClr val="444444"/>
                </a:solidFill>
                <a:effectLst/>
                <a:latin typeface="Times New Roman" panose="02020603050405020304" pitchFamily="18" charset="0"/>
                <a:cs typeface="Times New Roman" panose="02020603050405020304" pitchFamily="18" charset="0"/>
              </a:rPr>
              <a:t>abstraction, encapsulation, inheritance, and polymorphism. </a:t>
            </a:r>
            <a:r>
              <a:rPr lang="en-US" b="0" i="0" dirty="0">
                <a:solidFill>
                  <a:srgbClr val="444444"/>
                </a:solidFill>
                <a:effectLst/>
                <a:latin typeface="Times New Roman" panose="02020603050405020304" pitchFamily="18" charset="0"/>
                <a:cs typeface="Times New Roman" panose="02020603050405020304" pitchFamily="18" charset="0"/>
              </a:rPr>
              <a:t>These concepts aim to implement real-world entities in programs.</a:t>
            </a:r>
          </a:p>
        </p:txBody>
      </p:sp>
      <p:pic>
        <p:nvPicPr>
          <p:cNvPr id="2052" name="Picture 4" descr="Java OOPs Concepts">
            <a:extLst>
              <a:ext uri="{FF2B5EF4-FFF2-40B4-BE49-F238E27FC236}">
                <a16:creationId xmlns:a16="http://schemas.microsoft.com/office/drawing/2014/main" id="{0D6393E8-0B98-98EC-EA45-B8383263CB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48"/>
          <a:stretch/>
        </p:blipFill>
        <p:spPr bwMode="auto">
          <a:xfrm>
            <a:off x="3128683" y="3863788"/>
            <a:ext cx="6759387" cy="2370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4270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254</TotalTime>
  <Words>3205</Words>
  <Application>Microsoft Office PowerPoint</Application>
  <PresentationFormat>Widescreen</PresentationFormat>
  <Paragraphs>284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Garamond</vt:lpstr>
      <vt:lpstr>inter-regular</vt:lpstr>
      <vt:lpstr>Times New Roman</vt:lpstr>
      <vt:lpstr>Wingdings</vt:lpstr>
      <vt:lpstr>Organic</vt:lpstr>
      <vt:lpstr>JAVA BASICS &amp; OOPS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 &amp; OOPS CONCEPTS</dc:title>
  <dc:creator>sai kumar</dc:creator>
  <cp:lastModifiedBy>ULLI VENKATA SAI KUMAR</cp:lastModifiedBy>
  <cp:revision>3</cp:revision>
  <dcterms:created xsi:type="dcterms:W3CDTF">2023-12-22T03:39:31Z</dcterms:created>
  <dcterms:modified xsi:type="dcterms:W3CDTF">2024-01-03T07:21:21Z</dcterms:modified>
</cp:coreProperties>
</file>