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2" r:id="rId3"/>
    <p:sldId id="396" r:id="rId4"/>
    <p:sldId id="394" r:id="rId5"/>
    <p:sldId id="395" r:id="rId6"/>
    <p:sldId id="393" r:id="rId7"/>
    <p:sldId id="397" r:id="rId8"/>
    <p:sldId id="398" r:id="rId9"/>
    <p:sldId id="399" r:id="rId10"/>
    <p:sldId id="403" r:id="rId11"/>
    <p:sldId id="402" r:id="rId12"/>
    <p:sldId id="405" r:id="rId13"/>
    <p:sldId id="406" r:id="rId14"/>
    <p:sldId id="400" r:id="rId15"/>
    <p:sldId id="404" r:id="rId16"/>
  </p:sldIdLst>
  <p:sldSz cx="9144000" cy="6858000" type="screen4x3"/>
  <p:notesSz cx="6858000" cy="923925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82302" autoAdjust="0"/>
  </p:normalViewPr>
  <p:slideViewPr>
    <p:cSldViewPr snapToGrid="0">
      <p:cViewPr varScale="1">
        <p:scale>
          <a:sx n="64" d="100"/>
          <a:sy n="64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C95ED-CFA9-45B7-8F4D-481B9A384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C712F7-A62B-44C6-93B8-C662DCFC5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1A50-1DF3-4459-B00B-C407FC45BCE1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13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5A478-3AD2-464B-A88B-33610CE719B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9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712F7-A62B-44C6-93B8-C662DCFC5F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F1DE6EE-4659-47C4-8224-7A3DBFA56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73DA-5000-4C73-8F6B-10ACB6FAA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AC0-CE07-49A4-AB3F-7D16E3418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46F87-2999-4D27-82F7-8F576955E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336-D853-4F28-8E77-2F7C61D65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41C1-795A-4AE6-A5D0-621A017B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F137-76E6-4AF3-8D84-38C857F2A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4433C-9E4D-4E01-AC44-1B74655B9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C7ED-D710-467E-A859-AA7E132D1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D25D-F532-48BA-9768-D8F058C3D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3A8C-0A6F-4CD0-9B16-C92614A3F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D52B444-D412-458A-B6BC-FE3F7E15E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a-column-store-databa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err="1" smtClean="0"/>
              <a:t>NoSQL</a:t>
            </a:r>
            <a:endParaRPr lang="en-US" b="1" dirty="0" smtClean="0"/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endParaRPr lang="en-US" sz="18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documents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dealershipName</a:t>
            </a:r>
            <a:r>
              <a:rPr lang="en-US" sz="2000" dirty="0" smtClean="0"/>
              <a:t>: “NW Cars”,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yearOpened</a:t>
            </a:r>
            <a:r>
              <a:rPr lang="en-US" sz="2000" dirty="0" smtClean="0"/>
              <a:t>: 1995,</a:t>
            </a:r>
          </a:p>
          <a:p>
            <a:pPr>
              <a:buNone/>
            </a:pPr>
            <a:r>
              <a:rPr lang="en-US" sz="2000" dirty="0" smtClean="0"/>
              <a:t>	cars: [ </a:t>
            </a:r>
          </a:p>
          <a:p>
            <a:pPr>
              <a:buNone/>
            </a:pPr>
            <a:r>
              <a:rPr lang="en-US" sz="2000" dirty="0" smtClean="0"/>
              <a:t>		{year: 2013, make: “Bear”, model: “Cat”,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3928056, 	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“Runs great!”}, </a:t>
            </a:r>
          </a:p>
          <a:p>
            <a:pPr>
              <a:buNone/>
            </a:pPr>
            <a:r>
              <a:rPr lang="en-US" sz="2000" dirty="0" smtClean="0"/>
              <a:t>		{year: 1961, make: “Chevy”, model: “Impala”,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	8056309, 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“Great Scott!”}</a:t>
            </a:r>
          </a:p>
          <a:p>
            <a:pPr>
              <a:buNone/>
            </a:pPr>
            <a:r>
              <a:rPr lang="en-US" sz="2000" dirty="0" smtClean="0"/>
              <a:t>		 ]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708" y="1284158"/>
            <a:ext cx="7772400" cy="709533"/>
          </a:xfrm>
        </p:spPr>
        <p:txBody>
          <a:bodyPr/>
          <a:lstStyle/>
          <a:p>
            <a:r>
              <a:rPr lang="en-US" dirty="0" smtClean="0"/>
              <a:t>Document references</a:t>
            </a:r>
          </a:p>
          <a:p>
            <a:pPr>
              <a:buNone/>
            </a:pPr>
            <a:r>
              <a:rPr lang="en-US" sz="1400" dirty="0" smtClean="0"/>
              <a:t>{	_id: 1111,</a:t>
            </a:r>
          </a:p>
          <a:p>
            <a:pPr>
              <a:buNone/>
            </a:pPr>
            <a:r>
              <a:rPr lang="en-US" sz="1400" dirty="0" smtClean="0"/>
              <a:t>	year: 2013, </a:t>
            </a:r>
          </a:p>
          <a:p>
            <a:pPr>
              <a:buNone/>
            </a:pPr>
            <a:r>
              <a:rPr lang="en-US" sz="1400" dirty="0" smtClean="0"/>
              <a:t>	make: “Bear”, </a:t>
            </a:r>
          </a:p>
          <a:p>
            <a:pPr>
              <a:buNone/>
            </a:pPr>
            <a:r>
              <a:rPr lang="en-US" sz="1400" dirty="0" smtClean="0"/>
              <a:t>	model: “Cat”,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vin</a:t>
            </a:r>
            <a:r>
              <a:rPr lang="en-US" sz="1400" dirty="0" smtClean="0"/>
              <a:t>: 3928056,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mechanicNotes</a:t>
            </a:r>
            <a:r>
              <a:rPr lang="en-US" sz="1400" dirty="0" smtClean="0"/>
              <a:t>: “Runs great!”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{	_id: 2222, </a:t>
            </a:r>
          </a:p>
          <a:p>
            <a:pPr>
              <a:buNone/>
            </a:pPr>
            <a:r>
              <a:rPr lang="en-US" sz="1400" dirty="0" smtClean="0"/>
              <a:t>	year: 1961, </a:t>
            </a:r>
          </a:p>
          <a:p>
            <a:pPr>
              <a:buNone/>
            </a:pPr>
            <a:r>
              <a:rPr lang="en-US" sz="1400" dirty="0" smtClean="0"/>
              <a:t>	make: “Chevy”, </a:t>
            </a:r>
          </a:p>
          <a:p>
            <a:pPr>
              <a:buNone/>
            </a:pPr>
            <a:r>
              <a:rPr lang="en-US" sz="1400" dirty="0" smtClean="0"/>
              <a:t>	model: “Impala”,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vin</a:t>
            </a:r>
            <a:r>
              <a:rPr lang="en-US" sz="1400" dirty="0" smtClean="0"/>
              <a:t>: 8056309,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mechanicNotes</a:t>
            </a:r>
            <a:r>
              <a:rPr lang="en-US" sz="1400" dirty="0" smtClean="0"/>
              <a:t>: “Great Scott!”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{	_id: 1234,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dealershipName</a:t>
            </a:r>
            <a:r>
              <a:rPr lang="en-US" sz="1400" dirty="0" smtClean="0"/>
              <a:t>: “NW Cars”,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yearOpened</a:t>
            </a:r>
            <a:r>
              <a:rPr lang="en-US" sz="1400" dirty="0" smtClean="0"/>
              <a:t>: 1995,</a:t>
            </a:r>
          </a:p>
          <a:p>
            <a:pPr>
              <a:buNone/>
            </a:pPr>
            <a:r>
              <a:rPr lang="en-US" sz="1400" dirty="0" smtClean="0"/>
              <a:t>	cars: [1111, 2222] 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– CRUD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4" y="1524001"/>
            <a:ext cx="7730836" cy="4983677"/>
          </a:xfrm>
        </p:spPr>
        <p:txBody>
          <a:bodyPr/>
          <a:lstStyle/>
          <a:p>
            <a:r>
              <a:rPr lang="en-US" dirty="0" smtClean="0"/>
              <a:t>CRUD – Refers to database commands that Create, Read, Update, and Delete</a:t>
            </a:r>
          </a:p>
          <a:p>
            <a:r>
              <a:rPr lang="en-US" dirty="0" smtClean="0"/>
              <a:t>The following example works with </a:t>
            </a:r>
            <a:r>
              <a:rPr lang="en-US" i="1" dirty="0" err="1" smtClean="0"/>
              <a:t>moviesDB.json</a:t>
            </a:r>
            <a:r>
              <a:rPr lang="en-US" i="1" dirty="0" smtClean="0"/>
              <a:t> </a:t>
            </a:r>
            <a:r>
              <a:rPr lang="en-US" dirty="0" smtClean="0"/>
              <a:t>(see course site).</a:t>
            </a:r>
            <a:endParaRPr lang="en-US" dirty="0"/>
          </a:p>
          <a:p>
            <a:r>
              <a:rPr lang="en-US" dirty="0" smtClean="0"/>
              <a:t>Execute in sequence in MongoDB shell:</a:t>
            </a:r>
          </a:p>
          <a:p>
            <a:r>
              <a:rPr lang="en-US" sz="2000" dirty="0"/>
              <a:t>db.movies.count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/>
              <a:t>db.movies.count( {director_name</a:t>
            </a:r>
            <a:r>
              <a:rPr lang="en-US" sz="2000" dirty="0" smtClean="0"/>
              <a:t>: "</a:t>
            </a:r>
            <a:r>
              <a:rPr lang="en-US" sz="2000" dirty="0"/>
              <a:t>James Cameron"}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/>
              <a:t>db.movies.find</a:t>
            </a:r>
            <a:r>
              <a:rPr lang="en-US" sz="2000" dirty="0"/>
              <a:t>( {director_name: "James Cameron",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movie_facebook_likes</a:t>
            </a:r>
            <a:r>
              <a:rPr lang="en-US" sz="2000" dirty="0"/>
              <a:t>: {$</a:t>
            </a:r>
            <a:r>
              <a:rPr lang="en-US" sz="2000" dirty="0" err="1"/>
              <a:t>gt</a:t>
            </a:r>
            <a:r>
              <a:rPr lang="en-US" sz="2000" dirty="0"/>
              <a:t>: 20000} } ).pretty</a:t>
            </a:r>
            <a:r>
              <a:rPr lang="en-US" sz="2000" dirty="0" smtClean="0"/>
              <a:t>()</a:t>
            </a:r>
            <a:r>
              <a:rPr lang="en-US" sz="2000" dirty="0"/>
              <a:t>	</a:t>
            </a:r>
          </a:p>
          <a:p>
            <a:r>
              <a:rPr lang="en-US" sz="2000" dirty="0"/>
              <a:t>db.movies.count( {genres: /Adventure/, </a:t>
            </a:r>
            <a:r>
              <a:rPr lang="en-US" sz="2000" dirty="0" err="1"/>
              <a:t>title_year</a:t>
            </a:r>
            <a:r>
              <a:rPr lang="en-US" sz="2000" dirty="0"/>
              <a:t>: 2012} 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49" y="106879"/>
            <a:ext cx="7793038" cy="1143000"/>
          </a:xfrm>
        </p:spPr>
        <p:txBody>
          <a:bodyPr/>
          <a:lstStyle/>
          <a:p>
            <a:r>
              <a:rPr lang="en-US" dirty="0" smtClean="0"/>
              <a:t>MongoDB – CRUD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4" y="1524001"/>
            <a:ext cx="7541923" cy="4983677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err="1" smtClean="0"/>
              <a:t>db.movies.insert</a:t>
            </a:r>
            <a:r>
              <a:rPr lang="en-US" sz="2000" dirty="0"/>
              <a:t>( {director_name: "Know C. Quell</a:t>
            </a:r>
            <a:r>
              <a:rPr lang="en-US" sz="2000" dirty="0" smtClean="0"/>
              <a:t>",</a:t>
            </a:r>
            <a:r>
              <a:rPr lang="en-US" sz="2000" dirty="0"/>
              <a:t>					</a:t>
            </a:r>
            <a:r>
              <a:rPr lang="en-US" sz="2000" dirty="0" err="1"/>
              <a:t>movie_title</a:t>
            </a:r>
            <a:r>
              <a:rPr lang="en-US" sz="2000" dirty="0"/>
              <a:t>: "I heart DB</a:t>
            </a:r>
            <a:r>
              <a:rPr lang="en-US" sz="2000" dirty="0" smtClean="0"/>
              <a:t>!!!",</a:t>
            </a:r>
            <a:r>
              <a:rPr lang="en-US" sz="2000" dirty="0"/>
              <a:t>				</a:t>
            </a:r>
            <a:r>
              <a:rPr lang="en-US" sz="2000" dirty="0" smtClean="0"/>
              <a:t>	</a:t>
            </a:r>
            <a:r>
              <a:rPr lang="en-US" sz="2000" dirty="0" err="1" smtClean="0"/>
              <a:t>title_year</a:t>
            </a:r>
            <a:r>
              <a:rPr lang="en-US" sz="2000" dirty="0"/>
              <a:t>: 2018 }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db.movies.count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err="1"/>
              <a:t>db.movies.find</a:t>
            </a:r>
            <a:r>
              <a:rPr lang="en-US" sz="2000" dirty="0"/>
              <a:t>( {</a:t>
            </a:r>
            <a:r>
              <a:rPr lang="en-US" sz="2000" dirty="0" err="1"/>
              <a:t>title_year</a:t>
            </a:r>
            <a:r>
              <a:rPr lang="en-US" sz="2000" dirty="0"/>
              <a:t>: 2018} ).pretty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err="1"/>
              <a:t>db.movies.update</a:t>
            </a:r>
            <a:r>
              <a:rPr lang="en-US" sz="2000" dirty="0"/>
              <a:t>( {director_name: "Know C. Quell"},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	{$</a:t>
            </a:r>
            <a:r>
              <a:rPr lang="en-US" sz="2000" dirty="0"/>
              <a:t>set: {</a:t>
            </a:r>
            <a:r>
              <a:rPr lang="en-US" sz="2000" dirty="0" err="1"/>
              <a:t>content_rating</a:t>
            </a:r>
            <a:r>
              <a:rPr lang="en-US" sz="2000" dirty="0"/>
              <a:t>: "PG-13</a:t>
            </a:r>
            <a:r>
              <a:rPr lang="en-US" sz="2000" dirty="0" smtClean="0"/>
              <a:t>"}})</a:t>
            </a:r>
            <a:endParaRPr lang="en-US" sz="2000" dirty="0"/>
          </a:p>
          <a:p>
            <a:r>
              <a:rPr lang="en-US" sz="2000" dirty="0" err="1"/>
              <a:t>db.movies.find</a:t>
            </a:r>
            <a:r>
              <a:rPr lang="en-US" sz="2000" dirty="0"/>
              <a:t>( {</a:t>
            </a:r>
            <a:r>
              <a:rPr lang="en-US" sz="2000" dirty="0" err="1"/>
              <a:t>title_year</a:t>
            </a:r>
            <a:r>
              <a:rPr lang="en-US" sz="2000" dirty="0"/>
              <a:t>: 2018} ).pretty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/>
              <a:t>db.movies.count( {color: "Black and White"} </a:t>
            </a:r>
            <a:r>
              <a:rPr lang="en-US" sz="2000" dirty="0" smtClean="0"/>
              <a:t>)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db.movies.remove</a:t>
            </a:r>
            <a:r>
              <a:rPr lang="en-US" sz="2000" dirty="0"/>
              <a:t>( {color: "Black and White", 					</a:t>
            </a:r>
            <a:r>
              <a:rPr lang="en-US" sz="2000" dirty="0" err="1"/>
              <a:t>title_year</a:t>
            </a:r>
            <a:r>
              <a:rPr lang="en-US" sz="2000" dirty="0"/>
              <a:t>: {$</a:t>
            </a:r>
            <a:r>
              <a:rPr lang="en-US" sz="2000" dirty="0" err="1"/>
              <a:t>lt</a:t>
            </a:r>
            <a:r>
              <a:rPr lang="en-US" sz="2000" dirty="0"/>
              <a:t>: 1990}}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db.movies.count( {color: "Black and White"} )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Models relationships using references and embedding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Remember to use a RDMS for highly relational scenarios.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http://www.mongodb.org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Running on Windows and need to know your version &amp; architecture?</a:t>
            </a:r>
          </a:p>
          <a:p>
            <a:pPr marL="0" indent="0">
              <a:buNone/>
            </a:pPr>
            <a:r>
              <a:rPr lang="en-US" sz="1800" dirty="0" smtClean="0"/>
              <a:t>Enter </a:t>
            </a:r>
            <a:r>
              <a:rPr lang="en-US" sz="1800" dirty="0"/>
              <a:t>the following commands in the </a:t>
            </a:r>
            <a:r>
              <a:rPr lang="en-US" sz="1800" b="1" dirty="0"/>
              <a:t>Command Prompt</a:t>
            </a:r>
            <a:r>
              <a:rPr lang="en-US" sz="1800" dirty="0"/>
              <a:t> or </a:t>
            </a:r>
            <a:r>
              <a:rPr lang="en-US" sz="1800" b="1" dirty="0" err="1"/>
              <a:t>Powershell</a:t>
            </a:r>
            <a:r>
              <a:rPr lang="en-US" sz="1800" dirty="0"/>
              <a:t>: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 caption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osarchitecture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CEF5C11-33D1-43B4-9337-3A9BF19319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NoSQL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Very new technology – definitions are still under development</a:t>
            </a:r>
          </a:p>
          <a:p>
            <a:pPr eaLnBrk="1" hangingPunct="1"/>
            <a:r>
              <a:rPr lang="en-US" dirty="0" smtClean="0"/>
              <a:t>Agreement on:</a:t>
            </a:r>
          </a:p>
          <a:p>
            <a:pPr lvl="1" eaLnBrk="1" hangingPunct="1"/>
            <a:r>
              <a:rPr lang="en-US" dirty="0" smtClean="0"/>
              <a:t>Not relational</a:t>
            </a:r>
          </a:p>
          <a:p>
            <a:pPr lvl="1" eaLnBrk="1" hangingPunct="1"/>
            <a:r>
              <a:rPr lang="en-US" dirty="0" smtClean="0"/>
              <a:t>Highly distributable and scalable</a:t>
            </a:r>
          </a:p>
          <a:p>
            <a:pPr lvl="1" eaLnBrk="1" hangingPunct="1"/>
            <a:r>
              <a:rPr lang="en-US" dirty="0" smtClean="0"/>
              <a:t>High availability, fault tolerant</a:t>
            </a:r>
          </a:p>
          <a:p>
            <a:pPr lvl="1" eaLnBrk="1" hangingPunct="1"/>
            <a:r>
              <a:rPr lang="en-US" dirty="0" smtClean="0"/>
              <a:t>Supports sparse, and large amounts of data</a:t>
            </a:r>
          </a:p>
          <a:p>
            <a:pPr lvl="1" eaLnBrk="1" hangingPunct="1"/>
            <a:r>
              <a:rPr lang="en-US" dirty="0" smtClean="0"/>
              <a:t>Trades performance for transaction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2" y="1239538"/>
            <a:ext cx="8355013" cy="4608513"/>
          </a:xfrm>
        </p:spPr>
        <p:txBody>
          <a:bodyPr/>
          <a:lstStyle/>
          <a:p>
            <a:r>
              <a:rPr lang="en-US" b="1" dirty="0" smtClean="0"/>
              <a:t>Column stores </a:t>
            </a:r>
            <a:r>
              <a:rPr lang="en-US" dirty="0" smtClean="0"/>
              <a:t>- </a:t>
            </a:r>
            <a:r>
              <a:rPr lang="en-US" sz="2400" kern="1200" dirty="0">
                <a:latin typeface="Times New Roman" pitchFamily="18" charset="0"/>
              </a:rPr>
              <a:t>optimized for queries over large datasets, </a:t>
            </a:r>
            <a:r>
              <a:rPr lang="en-US" sz="2400" kern="1200" dirty="0" smtClean="0">
                <a:latin typeface="Times New Roman" pitchFamily="18" charset="0"/>
              </a:rPr>
              <a:t>stores </a:t>
            </a:r>
            <a:r>
              <a:rPr lang="en-US" sz="2400" kern="1200" dirty="0">
                <a:latin typeface="Times New Roman" pitchFamily="18" charset="0"/>
              </a:rPr>
              <a:t>columns </a:t>
            </a:r>
            <a:r>
              <a:rPr lang="en-US" sz="2400" kern="1200" dirty="0" smtClean="0">
                <a:latin typeface="Times New Roman" pitchFamily="18" charset="0"/>
              </a:rPr>
              <a:t>together, e.g. Cassandra, </a:t>
            </a:r>
            <a:r>
              <a:rPr lang="en-US" sz="2400" kern="1200" dirty="0" err="1" smtClean="0">
                <a:latin typeface="Times New Roman" pitchFamily="18" charset="0"/>
              </a:rPr>
              <a:t>HBase</a:t>
            </a:r>
            <a:r>
              <a:rPr lang="en-US" sz="2400" kern="1200" dirty="0" smtClean="0"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kern="1200" dirty="0">
                <a:latin typeface="Times New Roman" pitchFamily="18" charset="0"/>
              </a:rPr>
              <a:t>     See </a:t>
            </a:r>
            <a:r>
              <a:rPr lang="en-US" sz="2400" kern="1200" dirty="0">
                <a:latin typeface="Times New Roman" pitchFamily="18" charset="0"/>
                <a:hlinkClick r:id="rId3"/>
              </a:rPr>
              <a:t>https://database.guide/what-is-a-column-store-database</a:t>
            </a:r>
            <a:r>
              <a:rPr lang="en-US" sz="2400" kern="1200" dirty="0" smtClean="0">
                <a:latin typeface="Times New Roman" pitchFamily="18" charset="0"/>
                <a:hlinkClick r:id="rId3"/>
              </a:rPr>
              <a:t>/</a:t>
            </a:r>
            <a:endParaRPr lang="en-US" sz="2400" dirty="0" smtClean="0"/>
          </a:p>
          <a:p>
            <a:r>
              <a:rPr lang="en-US" b="1" dirty="0" smtClean="0"/>
              <a:t>Document stores </a:t>
            </a:r>
            <a:r>
              <a:rPr lang="en-US" dirty="0" smtClean="0"/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is a</a:t>
            </a:r>
            <a:r>
              <a:rPr lang="en-US" sz="2400" dirty="0" smtClean="0"/>
              <a:t> </a:t>
            </a:r>
            <a:r>
              <a:rPr lang="en-US" sz="2400" kern="1200" dirty="0" smtClean="0">
                <a:latin typeface="Times New Roman" pitchFamily="18" charset="0"/>
              </a:rPr>
              <a:t>key and a </a:t>
            </a:r>
            <a:r>
              <a:rPr lang="en-US" sz="2400" kern="1200" dirty="0">
                <a:latin typeface="Times New Roman" pitchFamily="18" charset="0"/>
              </a:rPr>
              <a:t>complex data structure </a:t>
            </a:r>
            <a:r>
              <a:rPr lang="en-US" sz="2400" kern="1200" dirty="0" smtClean="0">
                <a:latin typeface="Times New Roman" pitchFamily="18" charset="0"/>
              </a:rPr>
              <a:t>(“document”) with many key-value </a:t>
            </a:r>
            <a:r>
              <a:rPr lang="en-US" sz="2400" kern="1200" dirty="0">
                <a:latin typeface="Times New Roman" pitchFamily="18" charset="0"/>
              </a:rPr>
              <a:t>pairs, </a:t>
            </a:r>
            <a:r>
              <a:rPr lang="en-US" sz="2400" kern="1200" dirty="0" smtClean="0">
                <a:latin typeface="Times New Roman" pitchFamily="18" charset="0"/>
              </a:rPr>
              <a:t>key-array </a:t>
            </a:r>
            <a:r>
              <a:rPr lang="en-US" sz="2400" kern="1200" dirty="0">
                <a:latin typeface="Times New Roman" pitchFamily="18" charset="0"/>
              </a:rPr>
              <a:t>pairs, </a:t>
            </a:r>
            <a:r>
              <a:rPr lang="en-US" sz="2400" kern="1200" dirty="0" smtClean="0">
                <a:latin typeface="Times New Roman" pitchFamily="18" charset="0"/>
              </a:rPr>
              <a:t>nested documents, and more. </a:t>
            </a:r>
            <a:r>
              <a:rPr lang="en-US" sz="2400" b="1" kern="1200" dirty="0" smtClean="0">
                <a:latin typeface="Times New Roman" pitchFamily="18" charset="0"/>
              </a:rPr>
              <a:t>(Ex: MongoDB)</a:t>
            </a:r>
            <a:endParaRPr lang="en-US" sz="2400" b="1" dirty="0" smtClean="0"/>
          </a:p>
          <a:p>
            <a:r>
              <a:rPr lang="en-US" b="1" dirty="0" smtClean="0"/>
              <a:t>Key-Value stores </a:t>
            </a:r>
            <a:r>
              <a:rPr lang="en-US" dirty="0" smtClean="0"/>
              <a:t>- </a:t>
            </a:r>
            <a:r>
              <a:rPr lang="en-US" sz="2400" kern="1200" dirty="0" smtClean="0">
                <a:latin typeface="Times New Roman" pitchFamily="18" charset="0"/>
              </a:rPr>
              <a:t>simplest. Items stored an </a:t>
            </a:r>
            <a:r>
              <a:rPr lang="en-US" sz="2400" kern="1200" dirty="0">
                <a:latin typeface="Times New Roman" pitchFamily="18" charset="0"/>
              </a:rPr>
              <a:t>attribute name </a:t>
            </a:r>
            <a:r>
              <a:rPr lang="en-US" sz="2400" kern="1200" dirty="0" smtClean="0">
                <a:latin typeface="Times New Roman" pitchFamily="18" charset="0"/>
              </a:rPr>
              <a:t>("</a:t>
            </a:r>
            <a:r>
              <a:rPr lang="en-US" sz="2400" kern="1200" dirty="0">
                <a:latin typeface="Times New Roman" pitchFamily="18" charset="0"/>
              </a:rPr>
              <a:t>key</a:t>
            </a:r>
            <a:r>
              <a:rPr lang="en-US" sz="2400" kern="1200" dirty="0" smtClean="0">
                <a:latin typeface="Times New Roman" pitchFamily="18" charset="0"/>
              </a:rPr>
              <a:t>") and  value, e.g. </a:t>
            </a:r>
            <a:r>
              <a:rPr lang="en-US" sz="2400" kern="1200" dirty="0" err="1" smtClean="0">
                <a:latin typeface="Times New Roman" pitchFamily="18" charset="0"/>
              </a:rPr>
              <a:t>Riak</a:t>
            </a:r>
            <a:r>
              <a:rPr lang="en-US" sz="2400" kern="1200" dirty="0" err="1">
                <a:latin typeface="Times New Roman" pitchFamily="18" charset="0"/>
              </a:rPr>
              <a:t>,</a:t>
            </a:r>
            <a:r>
              <a:rPr lang="en-US" sz="2400" kern="1200" dirty="0" err="1" smtClean="0">
                <a:latin typeface="Times New Roman" pitchFamily="18" charset="0"/>
              </a:rPr>
              <a:t>Voldemort</a:t>
            </a:r>
            <a:r>
              <a:rPr lang="en-US" sz="2400" kern="1200" dirty="0">
                <a:latin typeface="Times New Roman" pitchFamily="18" charset="0"/>
              </a:rPr>
              <a:t>. </a:t>
            </a:r>
            <a:r>
              <a:rPr lang="en-US" sz="2400" kern="1200" dirty="0" smtClean="0">
                <a:latin typeface="Times New Roman" pitchFamily="18" charset="0"/>
              </a:rPr>
              <a:t>Some, e.g. </a:t>
            </a:r>
            <a:r>
              <a:rPr lang="en-US" sz="2400" kern="1200" dirty="0" err="1" smtClean="0">
                <a:latin typeface="Times New Roman" pitchFamily="18" charset="0"/>
              </a:rPr>
              <a:t>Redis</a:t>
            </a:r>
            <a:r>
              <a:rPr lang="en-US" sz="2400" kern="1200" dirty="0">
                <a:latin typeface="Times New Roman" pitchFamily="18" charset="0"/>
              </a:rPr>
              <a:t>, allow each value to have a </a:t>
            </a:r>
            <a:r>
              <a:rPr lang="en-US" sz="2400" kern="1200" dirty="0" smtClean="0">
                <a:latin typeface="Times New Roman" pitchFamily="18" charset="0"/>
              </a:rPr>
              <a:t>type </a:t>
            </a:r>
            <a:r>
              <a:rPr lang="en-US" sz="2400" kern="1200" dirty="0">
                <a:latin typeface="Times New Roman" pitchFamily="18" charset="0"/>
              </a:rPr>
              <a:t>such as "</a:t>
            </a:r>
            <a:r>
              <a:rPr lang="en-US" sz="2400" kern="1200" dirty="0" smtClean="0">
                <a:latin typeface="Times New Roman" pitchFamily="18" charset="0"/>
              </a:rPr>
              <a:t>integer”.</a:t>
            </a:r>
            <a:endParaRPr lang="en-US" sz="2400" kern="1200" dirty="0">
              <a:latin typeface="Times New Roman" pitchFamily="18" charset="0"/>
            </a:endParaRPr>
          </a:p>
          <a:p>
            <a:r>
              <a:rPr lang="en-US" b="1" dirty="0" smtClean="0"/>
              <a:t>Graph stores </a:t>
            </a:r>
            <a:r>
              <a:rPr lang="en-US" dirty="0" smtClean="0"/>
              <a:t>- </a:t>
            </a:r>
            <a:r>
              <a:rPr lang="en-US" sz="2400" kern="1200" dirty="0" smtClean="0">
                <a:latin typeface="Times New Roman" pitchFamily="18" charset="0"/>
              </a:rPr>
              <a:t>info </a:t>
            </a:r>
            <a:r>
              <a:rPr lang="en-US" sz="2400" kern="1200" dirty="0">
                <a:latin typeface="Times New Roman" pitchFamily="18" charset="0"/>
              </a:rPr>
              <a:t>about networks, such as social </a:t>
            </a:r>
            <a:r>
              <a:rPr lang="en-US" sz="2400" kern="1200" dirty="0" smtClean="0">
                <a:latin typeface="Times New Roman" pitchFamily="18" charset="0"/>
              </a:rPr>
              <a:t>connections, e.g. Neo4J, </a:t>
            </a:r>
            <a:r>
              <a:rPr lang="en-US" sz="2400" kern="1200" dirty="0" err="1" smtClean="0">
                <a:latin typeface="Times New Roman" pitchFamily="18" charset="0"/>
              </a:rPr>
              <a:t>HyperGraphDB</a:t>
            </a:r>
            <a:r>
              <a:rPr lang="en-US" sz="2400" kern="1200" dirty="0" smtClean="0">
                <a:latin typeface="Times New Roman" pitchFamily="18" charset="0"/>
              </a:rPr>
              <a:t>.  </a:t>
            </a:r>
            <a:endParaRPr lang="en-US" sz="2400" kern="12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0469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sz="3200" dirty="0" smtClean="0"/>
              <a:t>(over Relational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large volumes of semi-structured data without pre-defined schema</a:t>
            </a:r>
          </a:p>
          <a:p>
            <a:r>
              <a:rPr lang="en-US" dirty="0" smtClean="0"/>
              <a:t>Integrates with object-oriented programming techniques easily</a:t>
            </a:r>
          </a:p>
          <a:p>
            <a:r>
              <a:rPr lang="en-US" dirty="0" smtClean="0"/>
              <a:t>Scales “out”</a:t>
            </a:r>
          </a:p>
          <a:p>
            <a:pPr lvl="1"/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</a:p>
          <a:p>
            <a:pPr lvl="1"/>
            <a:r>
              <a:rPr lang="en-US" dirty="0" smtClean="0"/>
              <a:t>Not intended for uses requiring SQL, joins, or multi-object transactions</a:t>
            </a:r>
          </a:p>
          <a:p>
            <a:r>
              <a:rPr lang="en-US" dirty="0" smtClean="0"/>
              <a:t>Technology is non-mature</a:t>
            </a:r>
          </a:p>
          <a:p>
            <a:r>
              <a:rPr lang="en-US" dirty="0" smtClean="0"/>
              <a:t>Lack of a common query tool for use with analytics and business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– Classification not yet defined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Cassandra (Apache)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 (Google)</a:t>
            </a:r>
          </a:p>
          <a:p>
            <a:pPr lvl="1"/>
            <a:r>
              <a:rPr lang="en-US" dirty="0" err="1" smtClean="0"/>
              <a:t>SimpleDB</a:t>
            </a:r>
            <a:r>
              <a:rPr lang="en-US" dirty="0" smtClean="0"/>
              <a:t> (Amazon)</a:t>
            </a:r>
          </a:p>
          <a:p>
            <a:pPr lvl="1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</a:t>
            </a:r>
            <a:r>
              <a:rPr lang="en-US" dirty="0" smtClean="0"/>
              <a:t>contain collections</a:t>
            </a:r>
            <a:endParaRPr lang="en-US" dirty="0" smtClean="0"/>
          </a:p>
          <a:p>
            <a:r>
              <a:rPr lang="en-US" dirty="0" smtClean="0"/>
              <a:t>Collections contain BSON (binary JSON) documents </a:t>
            </a:r>
            <a:r>
              <a:rPr lang="en-US" sz="2000" dirty="0" smtClean="0"/>
              <a:t>[1]</a:t>
            </a:r>
          </a:p>
          <a:p>
            <a:r>
              <a:rPr lang="en-US" dirty="0" smtClean="0"/>
              <a:t>Documents contain </a:t>
            </a:r>
            <a:r>
              <a:rPr lang="en-US" i="1" dirty="0" smtClean="0"/>
              <a:t>field: 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Common structure is not enforced on documents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[1] http://bsonspec.org/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-Example Insert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crud-insert-st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204" y="1180185"/>
            <a:ext cx="7150309" cy="5469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87" y="5846165"/>
            <a:ext cx="493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Retrieved from http://docs.mongodb.org/manual/core/crud-introduction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dealershipName</a:t>
            </a:r>
            <a:r>
              <a:rPr lang="en-US" sz="2000" dirty="0" smtClean="0"/>
              <a:t>: “NW Cars”,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yearOpened</a:t>
            </a:r>
            <a:r>
              <a:rPr lang="en-US" sz="2000" dirty="0" smtClean="0"/>
              <a:t>: 1995,</a:t>
            </a:r>
          </a:p>
          <a:p>
            <a:pPr>
              <a:buNone/>
            </a:pPr>
            <a:r>
              <a:rPr lang="en-US" sz="2000" dirty="0" smtClean="0"/>
              <a:t>	cars: [ </a:t>
            </a:r>
          </a:p>
          <a:p>
            <a:pPr>
              <a:buNone/>
            </a:pPr>
            <a:r>
              <a:rPr lang="en-US" sz="2000" dirty="0" smtClean="0"/>
              <a:t>		{year: 2013, make: “Bear”, model: “Cat”,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3928056, 	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“Runs great!”}, </a:t>
            </a:r>
          </a:p>
          <a:p>
            <a:pPr>
              <a:buNone/>
            </a:pPr>
            <a:r>
              <a:rPr lang="en-US" sz="2000" dirty="0" smtClean="0"/>
              <a:t>		{year: 1961, make: “Chevy”, model: “Impala”, </a:t>
            </a:r>
            <a:r>
              <a:rPr lang="en-US" sz="2000" dirty="0" err="1" smtClean="0"/>
              <a:t>vin</a:t>
            </a:r>
            <a:r>
              <a:rPr lang="en-US" sz="2000" dirty="0" smtClean="0"/>
              <a:t>: 	8056309, </a:t>
            </a:r>
            <a:r>
              <a:rPr lang="en-US" sz="2000" dirty="0" err="1" smtClean="0"/>
              <a:t>mechanicNotes</a:t>
            </a:r>
            <a:r>
              <a:rPr lang="en-US" sz="2000" dirty="0" smtClean="0"/>
              <a:t>: “Great Scott!”}</a:t>
            </a:r>
          </a:p>
          <a:p>
            <a:pPr>
              <a:buNone/>
            </a:pPr>
            <a:r>
              <a:rPr lang="en-US" sz="2000" dirty="0" smtClean="0"/>
              <a:t>		 ]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6F87-2999-4D27-82F7-8F576955ED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3034</TotalTime>
  <Words>453</Words>
  <Application>Microsoft Office PowerPoint</Application>
  <PresentationFormat>On-screen Show (4:3)</PresentationFormat>
  <Paragraphs>153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 New</vt:lpstr>
      <vt:lpstr>Tahoma</vt:lpstr>
      <vt:lpstr>Times New Roman</vt:lpstr>
      <vt:lpstr>Wingdings</vt:lpstr>
      <vt:lpstr>courseSlidesMM</vt:lpstr>
      <vt:lpstr>Introduction to  NoSQL</vt:lpstr>
      <vt:lpstr>NoSQL</vt:lpstr>
      <vt:lpstr>Common Data Models</vt:lpstr>
      <vt:lpstr>Benefits (over Relational Model)</vt:lpstr>
      <vt:lpstr>Shortcomings</vt:lpstr>
      <vt:lpstr>NoSQL Products</vt:lpstr>
      <vt:lpstr>MongoDB</vt:lpstr>
      <vt:lpstr>MongoDB-Example Insert</vt:lpstr>
      <vt:lpstr>MongoDB - Documents</vt:lpstr>
      <vt:lpstr>MongoDB – Data Modeling</vt:lpstr>
      <vt:lpstr>MongoDB – Data Modeling</vt:lpstr>
      <vt:lpstr>MongoDB – CRUD Example</vt:lpstr>
      <vt:lpstr>MongoDB – CRUD (cont.)</vt:lpstr>
      <vt:lpstr>MongoDB – Data Modeling</vt:lpstr>
      <vt:lpstr>MongoDB – More Info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Douglas Hawley</dc:creator>
  <cp:lastModifiedBy>Badami,Charles</cp:lastModifiedBy>
  <cp:revision>23</cp:revision>
  <dcterms:created xsi:type="dcterms:W3CDTF">1998-04-22T17:13:08Z</dcterms:created>
  <dcterms:modified xsi:type="dcterms:W3CDTF">2018-11-28T14:45:52Z</dcterms:modified>
</cp:coreProperties>
</file>