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57" r:id="rId3"/>
    <p:sldId id="259" r:id="rId4"/>
    <p:sldId id="258" r:id="rId5"/>
    <p:sldId id="260" r:id="rId6"/>
    <p:sldId id="261" r:id="rId7"/>
    <p:sldId id="275" r:id="rId8"/>
    <p:sldId id="263" r:id="rId9"/>
    <p:sldId id="264" r:id="rId10"/>
    <p:sldId id="265" r:id="rId11"/>
    <p:sldId id="266" r:id="rId12"/>
    <p:sldId id="267" r:id="rId13"/>
    <p:sldId id="268" r:id="rId14"/>
    <p:sldId id="274" r:id="rId15"/>
    <p:sldId id="269" r:id="rId16"/>
    <p:sldId id="276" r:id="rId17"/>
    <p:sldId id="277" r:id="rId18"/>
    <p:sldId id="278" r:id="rId19"/>
    <p:sldId id="279" r:id="rId20"/>
    <p:sldId id="280" r:id="rId21"/>
    <p:sldId id="281" r:id="rId22"/>
    <p:sldId id="282" r:id="rId23"/>
    <p:sldId id="283" r:id="rId24"/>
    <p:sldId id="284" r:id="rId25"/>
    <p:sldId id="285" r:id="rId26"/>
    <p:sldId id="286" r:id="rId27"/>
    <p:sldId id="272" r:id="rId28"/>
    <p:sldId id="288"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6" autoAdjust="0"/>
    <p:restoredTop sz="94660"/>
  </p:normalViewPr>
  <p:slideViewPr>
    <p:cSldViewPr snapToGrid="0">
      <p:cViewPr varScale="1">
        <p:scale>
          <a:sx n="139" d="100"/>
          <a:sy n="139" d="100"/>
        </p:scale>
        <p:origin x="40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2B4011-8A50-0F48-87C4-F15C8C8463DE}" type="datetimeFigureOut">
              <a:rPr lang="en-US" smtClean="0"/>
              <a:t>8/23/22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CE499-EB70-ED4F-92C1-76DAD5B36FEB}" type="slidenum">
              <a:rPr lang="en-US" smtClean="0"/>
              <a:t>‹#›</a:t>
            </a:fld>
            <a:endParaRPr lang="en-US"/>
          </a:p>
        </p:txBody>
      </p:sp>
    </p:spTree>
    <p:extLst>
      <p:ext uri="{BB962C8B-B14F-4D97-AF65-F5344CB8AC3E}">
        <p14:creationId xmlns:p14="http://schemas.microsoft.com/office/powerpoint/2010/main" val="149711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481D89-1950-0F41-A7D7-E294A6EA7CCE}"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103725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7F7E6-A8B5-034A-A36B-AC86B51F866D}"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25242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5F99A-09D3-6249-BD23-87FD85BF4B4A}"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3618446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99F45F-74AB-C645-BB4E-74A2C697FF41}"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168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332C5C-8ED3-B447-84D5-F27E0A1B8B04}"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2507660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EA3176-2358-AF42-9594-AD606DCB94A4}" type="datetime1">
              <a:rPr lang="en-US" smtClean="0"/>
              <a:t>8/23/22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281365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64BE06-79CB-E24C-92F1-D3E6B3B3828B}" type="datetime1">
              <a:rPr lang="en-US" smtClean="0"/>
              <a:t>8/23/22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203925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E04C0-4150-E04B-9F23-D08404F1554F}"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165161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4920-35F2-4242-BFB8-9D0D6A82187E}"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219959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D9CFB-D30A-3544-BAC6-679629C06543}"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136784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47141-8155-B840-9B63-F6EDC550E39D}" type="datetime1">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33058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D9105-FB3B-FC48-922B-C24CB031EEEB}"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244928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64D95-92E8-6443-88A9-A2B3FCB7E180}" type="datetime1">
              <a:rPr lang="en-US" smtClean="0"/>
              <a:t>8/23/22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17749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75D767-9807-104F-890B-0A46A973A02F}" type="datetime1">
              <a:rPr lang="en-US" smtClean="0"/>
              <a:t>8/23/22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32722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1B781-2F3D-1F4A-94F4-43E35CD7292E}" type="datetime1">
              <a:rPr lang="en-US" smtClean="0"/>
              <a:t>8/23/22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89960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B8D6EB-B1A8-A643-996F-D53E273A43CB}"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107800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32CFE7-CB3C-024B-BD03-6C493BC6B3FD}" type="datetime1">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A515-08F7-40A0-9F31-515915856E04}" type="slidenum">
              <a:rPr lang="en-US" smtClean="0"/>
              <a:t>‹#›</a:t>
            </a:fld>
            <a:endParaRPr lang="en-US"/>
          </a:p>
        </p:txBody>
      </p:sp>
    </p:spTree>
    <p:extLst>
      <p:ext uri="{BB962C8B-B14F-4D97-AF65-F5344CB8AC3E}">
        <p14:creationId xmlns:p14="http://schemas.microsoft.com/office/powerpoint/2010/main" val="376048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522CF8D-E159-C646-9B82-8DDA9FB2885A}" type="datetime1">
              <a:rPr lang="en-US" smtClean="0"/>
              <a:t>8/23/22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20A515-08F7-40A0-9F31-515915856E04}" type="slidenum">
              <a:rPr lang="en-US" smtClean="0"/>
              <a:t>‹#›</a:t>
            </a:fld>
            <a:endParaRPr lang="en-US"/>
          </a:p>
        </p:txBody>
      </p:sp>
    </p:spTree>
    <p:extLst>
      <p:ext uri="{BB962C8B-B14F-4D97-AF65-F5344CB8AC3E}">
        <p14:creationId xmlns:p14="http://schemas.microsoft.com/office/powerpoint/2010/main" val="31459133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wift.org/documentation/#swift-languag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2CEA-B23B-4F73-A7DD-112EBFF7FEC5}"/>
              </a:ext>
            </a:extLst>
          </p:cNvPr>
          <p:cNvSpPr>
            <a:spLocks noGrp="1"/>
          </p:cNvSpPr>
          <p:nvPr>
            <p:ph type="ctrTitle"/>
          </p:nvPr>
        </p:nvSpPr>
        <p:spPr/>
        <p:txBody>
          <a:bodyPr/>
          <a:lstStyle/>
          <a:p>
            <a:r>
              <a:rPr lang="en-US" dirty="0"/>
              <a:t>The basics</a:t>
            </a:r>
            <a:br>
              <a:rPr lang="en-US" dirty="0"/>
            </a:br>
            <a:br>
              <a:rPr lang="en-US" dirty="0"/>
            </a:br>
            <a:r>
              <a:rPr lang="en-US" sz="3600" dirty="0"/>
              <a:t>44643 Mobile Computing - iOS</a:t>
            </a:r>
            <a:endParaRPr lang="en-US" dirty="0"/>
          </a:p>
        </p:txBody>
      </p:sp>
      <p:sp>
        <p:nvSpPr>
          <p:cNvPr id="3" name="Subtitle 2">
            <a:extLst>
              <a:ext uri="{FF2B5EF4-FFF2-40B4-BE49-F238E27FC236}">
                <a16:creationId xmlns:a16="http://schemas.microsoft.com/office/drawing/2014/main" id="{FA43B3C0-EEE0-412F-A0BE-324D678B72E9}"/>
              </a:ext>
            </a:extLst>
          </p:cNvPr>
          <p:cNvSpPr>
            <a:spLocks noGrp="1"/>
          </p:cNvSpPr>
          <p:nvPr>
            <p:ph type="subTitle" idx="1"/>
          </p:nvPr>
        </p:nvSpPr>
        <p:spPr/>
        <p:txBody>
          <a:bodyPr>
            <a:normAutofit/>
          </a:bodyPr>
          <a:lstStyle/>
          <a:p>
            <a:r>
              <a:rPr lang="en-US" dirty="0"/>
              <a:t>Instructor: Dr. Chandra Mouli</a:t>
            </a:r>
          </a:p>
          <a:p>
            <a:r>
              <a:rPr lang="en-US" dirty="0"/>
              <a:t>Northwest Missouri State University</a:t>
            </a:r>
          </a:p>
        </p:txBody>
      </p:sp>
    </p:spTree>
    <p:extLst>
      <p:ext uri="{BB962C8B-B14F-4D97-AF65-F5344CB8AC3E}">
        <p14:creationId xmlns:p14="http://schemas.microsoft.com/office/powerpoint/2010/main" val="174957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3892-21C8-6E43-8885-AF7F9F1AAEA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21039E85-632A-C844-828A-E60583F57978}"/>
              </a:ext>
            </a:extLst>
          </p:cNvPr>
          <p:cNvSpPr>
            <a:spLocks noGrp="1"/>
          </p:cNvSpPr>
          <p:nvPr>
            <p:ph idx="1"/>
          </p:nvPr>
        </p:nvSpPr>
        <p:spPr/>
        <p:txBody>
          <a:bodyPr/>
          <a:lstStyle/>
          <a:p>
            <a:r>
              <a:rPr lang="en-US" dirty="0"/>
              <a:t>Single-line comment</a:t>
            </a:r>
          </a:p>
          <a:p>
            <a:r>
              <a:rPr lang="en-US" dirty="0"/>
              <a:t>Multiline comment</a:t>
            </a:r>
          </a:p>
          <a:p>
            <a:endParaRPr lang="en-US" dirty="0"/>
          </a:p>
          <a:p>
            <a:r>
              <a:rPr lang="en-US" dirty="0"/>
              <a:t>Multiline comments in Swift can be nested inside other multiline comments.</a:t>
            </a:r>
          </a:p>
          <a:p>
            <a:endParaRPr lang="en-US" dirty="0"/>
          </a:p>
          <a:p>
            <a:endParaRPr lang="en-US" dirty="0"/>
          </a:p>
          <a:p>
            <a:pPr lvl="1"/>
            <a:endParaRPr lang="en-US" dirty="0"/>
          </a:p>
        </p:txBody>
      </p:sp>
      <p:pic>
        <p:nvPicPr>
          <p:cNvPr id="6" name="Picture 5">
            <a:extLst>
              <a:ext uri="{FF2B5EF4-FFF2-40B4-BE49-F238E27FC236}">
                <a16:creationId xmlns:a16="http://schemas.microsoft.com/office/drawing/2014/main" id="{DE40A14B-6925-3A6C-AB7A-9656E1533456}"/>
              </a:ext>
            </a:extLst>
          </p:cNvPr>
          <p:cNvPicPr>
            <a:picLocks noChangeAspect="1"/>
          </p:cNvPicPr>
          <p:nvPr/>
        </p:nvPicPr>
        <p:blipFill>
          <a:blip r:embed="rId2"/>
          <a:stretch>
            <a:fillRect/>
          </a:stretch>
        </p:blipFill>
        <p:spPr>
          <a:xfrm>
            <a:off x="5118988" y="2185761"/>
            <a:ext cx="1943371" cy="342948"/>
          </a:xfrm>
          <a:prstGeom prst="rect">
            <a:avLst/>
          </a:prstGeom>
        </p:spPr>
      </p:pic>
      <p:pic>
        <p:nvPicPr>
          <p:cNvPr id="9" name="Picture 8">
            <a:extLst>
              <a:ext uri="{FF2B5EF4-FFF2-40B4-BE49-F238E27FC236}">
                <a16:creationId xmlns:a16="http://schemas.microsoft.com/office/drawing/2014/main" id="{E3E9789F-5152-F5A1-08B5-A605003A92E5}"/>
              </a:ext>
            </a:extLst>
          </p:cNvPr>
          <p:cNvPicPr>
            <a:picLocks noChangeAspect="1"/>
          </p:cNvPicPr>
          <p:nvPr/>
        </p:nvPicPr>
        <p:blipFill>
          <a:blip r:embed="rId3"/>
          <a:stretch>
            <a:fillRect/>
          </a:stretch>
        </p:blipFill>
        <p:spPr>
          <a:xfrm>
            <a:off x="4475959" y="2849366"/>
            <a:ext cx="3229426" cy="695422"/>
          </a:xfrm>
          <a:prstGeom prst="rect">
            <a:avLst/>
          </a:prstGeom>
        </p:spPr>
      </p:pic>
      <p:pic>
        <p:nvPicPr>
          <p:cNvPr id="13" name="Picture 12">
            <a:extLst>
              <a:ext uri="{FF2B5EF4-FFF2-40B4-BE49-F238E27FC236}">
                <a16:creationId xmlns:a16="http://schemas.microsoft.com/office/drawing/2014/main" id="{388E569C-F91F-D8FD-3376-DD29E2039440}"/>
              </a:ext>
            </a:extLst>
          </p:cNvPr>
          <p:cNvPicPr>
            <a:picLocks noChangeAspect="1"/>
          </p:cNvPicPr>
          <p:nvPr/>
        </p:nvPicPr>
        <p:blipFill>
          <a:blip r:embed="rId4"/>
          <a:stretch>
            <a:fillRect/>
          </a:stretch>
        </p:blipFill>
        <p:spPr>
          <a:xfrm>
            <a:off x="3909143" y="4008634"/>
            <a:ext cx="4363059" cy="847843"/>
          </a:xfrm>
          <a:prstGeom prst="rect">
            <a:avLst/>
          </a:prstGeom>
        </p:spPr>
      </p:pic>
      <p:sp>
        <p:nvSpPr>
          <p:cNvPr id="4" name="Slide Number Placeholder 3">
            <a:extLst>
              <a:ext uri="{FF2B5EF4-FFF2-40B4-BE49-F238E27FC236}">
                <a16:creationId xmlns:a16="http://schemas.microsoft.com/office/drawing/2014/main" id="{354ADEE8-DE19-B964-A017-9CB9FC55E98B}"/>
              </a:ext>
            </a:extLst>
          </p:cNvPr>
          <p:cNvSpPr>
            <a:spLocks noGrp="1"/>
          </p:cNvSpPr>
          <p:nvPr>
            <p:ph type="sldNum" sz="quarter" idx="12"/>
          </p:nvPr>
        </p:nvSpPr>
        <p:spPr/>
        <p:txBody>
          <a:bodyPr/>
          <a:lstStyle/>
          <a:p>
            <a:fld id="{0F20A515-08F7-40A0-9F31-515915856E04}" type="slidenum">
              <a:rPr lang="en-US" smtClean="0"/>
              <a:t>10</a:t>
            </a:fld>
            <a:endParaRPr lang="en-US"/>
          </a:p>
        </p:txBody>
      </p:sp>
    </p:spTree>
    <p:extLst>
      <p:ext uri="{BB962C8B-B14F-4D97-AF65-F5344CB8AC3E}">
        <p14:creationId xmlns:p14="http://schemas.microsoft.com/office/powerpoint/2010/main" val="18266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1FF4-1F5F-574E-9BAA-563ABAC53358}"/>
              </a:ext>
            </a:extLst>
          </p:cNvPr>
          <p:cNvSpPr>
            <a:spLocks noGrp="1"/>
          </p:cNvSpPr>
          <p:nvPr>
            <p:ph type="title"/>
          </p:nvPr>
        </p:nvSpPr>
        <p:spPr/>
        <p:txBody>
          <a:bodyPr/>
          <a:lstStyle/>
          <a:p>
            <a:r>
              <a:rPr lang="en-US" dirty="0"/>
              <a:t>integers</a:t>
            </a:r>
          </a:p>
        </p:txBody>
      </p:sp>
      <p:sp>
        <p:nvSpPr>
          <p:cNvPr id="3" name="Content Placeholder 2">
            <a:extLst>
              <a:ext uri="{FF2B5EF4-FFF2-40B4-BE49-F238E27FC236}">
                <a16:creationId xmlns:a16="http://schemas.microsoft.com/office/drawing/2014/main" id="{9AAD1DF9-8248-2C43-8A7B-D777A0C1F8A1}"/>
              </a:ext>
            </a:extLst>
          </p:cNvPr>
          <p:cNvSpPr>
            <a:spLocks noGrp="1"/>
          </p:cNvSpPr>
          <p:nvPr>
            <p:ph idx="1"/>
          </p:nvPr>
        </p:nvSpPr>
        <p:spPr/>
        <p:txBody>
          <a:bodyPr/>
          <a:lstStyle/>
          <a:p>
            <a:r>
              <a:rPr lang="en-US" dirty="0"/>
              <a:t>Integers are either signed (positive, zero, or negative) or unsigned (positive or zero).</a:t>
            </a:r>
          </a:p>
          <a:p>
            <a:r>
              <a:rPr lang="en-US" dirty="0"/>
              <a:t>Swift provides signed and unsigned integers in 8, 16, 32, and 64 bit forms.</a:t>
            </a:r>
          </a:p>
          <a:p>
            <a:r>
              <a:rPr lang="en-US" dirty="0"/>
              <a:t>Examples</a:t>
            </a:r>
          </a:p>
          <a:p>
            <a:pPr lvl="1"/>
            <a:r>
              <a:rPr lang="en-US" dirty="0"/>
              <a:t>On a 32-bit platform, </a:t>
            </a:r>
            <a:r>
              <a:rPr lang="en-US" dirty="0">
                <a:latin typeface="Courier New" panose="02070309020205020404" pitchFamily="49" charset="0"/>
                <a:cs typeface="Courier New" panose="02070309020205020404" pitchFamily="49" charset="0"/>
              </a:rPr>
              <a:t>Int</a:t>
            </a:r>
            <a:r>
              <a:rPr lang="en-US" dirty="0"/>
              <a:t> is the same size as </a:t>
            </a:r>
            <a:r>
              <a:rPr lang="en-US" dirty="0">
                <a:latin typeface="Courier New" panose="02070309020205020404" pitchFamily="49" charset="0"/>
                <a:cs typeface="Courier New" panose="02070309020205020404" pitchFamily="49" charset="0"/>
              </a:rPr>
              <a:t>Int32</a:t>
            </a:r>
            <a:r>
              <a:rPr lang="en-US" dirty="0"/>
              <a:t>.</a:t>
            </a:r>
          </a:p>
          <a:p>
            <a:pPr lvl="1"/>
            <a:r>
              <a:rPr lang="en-US" dirty="0"/>
              <a:t>On a 32-bit platform, </a:t>
            </a:r>
            <a:r>
              <a:rPr lang="en-US" dirty="0" err="1">
                <a:latin typeface="Courier New" panose="02070309020205020404" pitchFamily="49" charset="0"/>
                <a:cs typeface="Courier New" panose="02070309020205020404" pitchFamily="49" charset="0"/>
              </a:rPr>
              <a:t>UInt</a:t>
            </a:r>
            <a:r>
              <a:rPr lang="en-US" dirty="0"/>
              <a:t> is the same size as </a:t>
            </a:r>
            <a:r>
              <a:rPr lang="en-US" dirty="0">
                <a:latin typeface="Courier New" panose="02070309020205020404" pitchFamily="49" charset="0"/>
                <a:cs typeface="Courier New" panose="02070309020205020404" pitchFamily="49" charset="0"/>
              </a:rPr>
              <a:t>UInt32</a:t>
            </a:r>
            <a:r>
              <a:rPr lang="en-US" dirty="0"/>
              <a:t>.</a:t>
            </a:r>
          </a:p>
          <a:p>
            <a:pPr lvl="1"/>
            <a:r>
              <a:rPr lang="en-US" dirty="0"/>
              <a:t>On a 64-bit platform, </a:t>
            </a:r>
            <a:r>
              <a:rPr lang="en-US" dirty="0">
                <a:latin typeface="Courier New" panose="02070309020205020404" pitchFamily="49" charset="0"/>
                <a:cs typeface="Courier New" panose="02070309020205020404" pitchFamily="49" charset="0"/>
              </a:rPr>
              <a:t>Int</a:t>
            </a:r>
            <a:r>
              <a:rPr lang="en-US" dirty="0"/>
              <a:t> is the same size as </a:t>
            </a:r>
            <a:r>
              <a:rPr lang="en-US" dirty="0">
                <a:latin typeface="Courier New" panose="02070309020205020404" pitchFamily="49" charset="0"/>
                <a:cs typeface="Courier New" panose="02070309020205020404" pitchFamily="49" charset="0"/>
              </a:rPr>
              <a:t>Int64</a:t>
            </a:r>
            <a:r>
              <a:rPr lang="en-US" dirty="0"/>
              <a:t>.</a:t>
            </a:r>
          </a:p>
          <a:p>
            <a:pPr lvl="1"/>
            <a:r>
              <a:rPr lang="en-US" dirty="0"/>
              <a:t>On a 64-bit platform, </a:t>
            </a:r>
            <a:r>
              <a:rPr lang="en-US" dirty="0" err="1">
                <a:latin typeface="Courier New" panose="02070309020205020404" pitchFamily="49" charset="0"/>
                <a:cs typeface="Courier New" panose="02070309020205020404" pitchFamily="49" charset="0"/>
              </a:rPr>
              <a:t>UInt</a:t>
            </a:r>
            <a:r>
              <a:rPr lang="en-US" dirty="0"/>
              <a:t> is the same size as </a:t>
            </a:r>
            <a:r>
              <a:rPr lang="en-US" dirty="0">
                <a:latin typeface="Courier New" panose="02070309020205020404" pitchFamily="49" charset="0"/>
                <a:cs typeface="Courier New" panose="02070309020205020404" pitchFamily="49" charset="0"/>
              </a:rPr>
              <a:t>UInt64</a:t>
            </a:r>
            <a:r>
              <a:rPr lang="en-US" dirty="0"/>
              <a:t>.</a:t>
            </a:r>
          </a:p>
        </p:txBody>
      </p:sp>
      <p:sp>
        <p:nvSpPr>
          <p:cNvPr id="4" name="Slide Number Placeholder 3">
            <a:extLst>
              <a:ext uri="{FF2B5EF4-FFF2-40B4-BE49-F238E27FC236}">
                <a16:creationId xmlns:a16="http://schemas.microsoft.com/office/drawing/2014/main" id="{085486F1-D0A6-649A-42C4-FB9EF97A5F99}"/>
              </a:ext>
            </a:extLst>
          </p:cNvPr>
          <p:cNvSpPr>
            <a:spLocks noGrp="1"/>
          </p:cNvSpPr>
          <p:nvPr>
            <p:ph type="sldNum" sz="quarter" idx="12"/>
          </p:nvPr>
        </p:nvSpPr>
        <p:spPr/>
        <p:txBody>
          <a:bodyPr/>
          <a:lstStyle/>
          <a:p>
            <a:fld id="{0F20A515-08F7-40A0-9F31-515915856E04}" type="slidenum">
              <a:rPr lang="en-US" smtClean="0"/>
              <a:t>11</a:t>
            </a:fld>
            <a:endParaRPr lang="en-US"/>
          </a:p>
        </p:txBody>
      </p:sp>
    </p:spTree>
    <p:extLst>
      <p:ext uri="{BB962C8B-B14F-4D97-AF65-F5344CB8AC3E}">
        <p14:creationId xmlns:p14="http://schemas.microsoft.com/office/powerpoint/2010/main" val="2164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DBB3-19D4-A340-B0E2-21644D1B69BE}"/>
              </a:ext>
            </a:extLst>
          </p:cNvPr>
          <p:cNvSpPr>
            <a:spLocks noGrp="1"/>
          </p:cNvSpPr>
          <p:nvPr>
            <p:ph type="title"/>
          </p:nvPr>
        </p:nvSpPr>
        <p:spPr/>
        <p:txBody>
          <a:bodyPr/>
          <a:lstStyle/>
          <a:p>
            <a:r>
              <a:rPr lang="en-US" dirty="0"/>
              <a:t>Floating-Point numbers</a:t>
            </a:r>
          </a:p>
        </p:txBody>
      </p:sp>
      <p:sp>
        <p:nvSpPr>
          <p:cNvPr id="3" name="Content Placeholder 2">
            <a:extLst>
              <a:ext uri="{FF2B5EF4-FFF2-40B4-BE49-F238E27FC236}">
                <a16:creationId xmlns:a16="http://schemas.microsoft.com/office/drawing/2014/main" id="{10275EB2-50F3-9142-8F0B-8712A5EBBFE3}"/>
              </a:ext>
            </a:extLst>
          </p:cNvPr>
          <p:cNvSpPr>
            <a:spLocks noGrp="1"/>
          </p:cNvSpPr>
          <p:nvPr>
            <p:ph idx="1"/>
          </p:nvPr>
        </p:nvSpPr>
        <p:spPr/>
        <p:txBody>
          <a:bodyPr/>
          <a:lstStyle/>
          <a:p>
            <a:r>
              <a:rPr lang="en-US" dirty="0"/>
              <a:t>Floating-point numbers are numbers with a fractional component, such as 3.14159, 0.1, and -273.15</a:t>
            </a:r>
          </a:p>
          <a:p>
            <a:r>
              <a:rPr lang="en-US" dirty="0"/>
              <a:t>Swift provides two signed floating-point number types.</a:t>
            </a:r>
          </a:p>
          <a:p>
            <a:pPr lvl="1"/>
            <a:r>
              <a:rPr lang="en-US" dirty="0">
                <a:latin typeface="Courier New" panose="02070309020205020404" pitchFamily="49" charset="0"/>
                <a:cs typeface="Courier New" panose="02070309020205020404" pitchFamily="49" charset="0"/>
              </a:rPr>
              <a:t>Double</a:t>
            </a:r>
            <a:r>
              <a:rPr lang="en-US" dirty="0"/>
              <a:t> represents a 64-bit floating-point number.</a:t>
            </a:r>
          </a:p>
          <a:p>
            <a:pPr lvl="1"/>
            <a:r>
              <a:rPr lang="en-US" dirty="0">
                <a:latin typeface="Courier New" panose="02070309020205020404" pitchFamily="49" charset="0"/>
                <a:cs typeface="Courier New" panose="02070309020205020404" pitchFamily="49" charset="0"/>
              </a:rPr>
              <a:t>Float</a:t>
            </a:r>
            <a:r>
              <a:rPr lang="en-US" dirty="0"/>
              <a:t> represents a 32-bit floating-point number.</a:t>
            </a:r>
          </a:p>
          <a:p>
            <a:r>
              <a:rPr lang="en-US" i="1" dirty="0"/>
              <a:t>Note: Double has a precision of at least 15 decimal digits, whereas the precision of Float can be as little as 6 decimal digits</a:t>
            </a:r>
            <a:r>
              <a:rPr lang="en-US" dirty="0"/>
              <a:t>.</a:t>
            </a:r>
          </a:p>
        </p:txBody>
      </p:sp>
      <p:sp>
        <p:nvSpPr>
          <p:cNvPr id="4" name="Slide Number Placeholder 3">
            <a:extLst>
              <a:ext uri="{FF2B5EF4-FFF2-40B4-BE49-F238E27FC236}">
                <a16:creationId xmlns:a16="http://schemas.microsoft.com/office/drawing/2014/main" id="{5C318FB7-293A-A059-32B4-958496505ECE}"/>
              </a:ext>
            </a:extLst>
          </p:cNvPr>
          <p:cNvSpPr>
            <a:spLocks noGrp="1"/>
          </p:cNvSpPr>
          <p:nvPr>
            <p:ph type="sldNum" sz="quarter" idx="12"/>
          </p:nvPr>
        </p:nvSpPr>
        <p:spPr/>
        <p:txBody>
          <a:bodyPr/>
          <a:lstStyle/>
          <a:p>
            <a:fld id="{0F20A515-08F7-40A0-9F31-515915856E04}" type="slidenum">
              <a:rPr lang="en-US" smtClean="0"/>
              <a:t>12</a:t>
            </a:fld>
            <a:endParaRPr lang="en-US"/>
          </a:p>
        </p:txBody>
      </p:sp>
    </p:spTree>
    <p:extLst>
      <p:ext uri="{BB962C8B-B14F-4D97-AF65-F5344CB8AC3E}">
        <p14:creationId xmlns:p14="http://schemas.microsoft.com/office/powerpoint/2010/main" val="302478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3F44-AD52-4445-9F77-7DDCAE70B613}"/>
              </a:ext>
            </a:extLst>
          </p:cNvPr>
          <p:cNvSpPr>
            <a:spLocks noGrp="1"/>
          </p:cNvSpPr>
          <p:nvPr>
            <p:ph type="title"/>
          </p:nvPr>
        </p:nvSpPr>
        <p:spPr/>
        <p:txBody>
          <a:bodyPr/>
          <a:lstStyle/>
          <a:p>
            <a:r>
              <a:rPr lang="en-US" dirty="0"/>
              <a:t>Type Safety and Type Inference</a:t>
            </a:r>
          </a:p>
        </p:txBody>
      </p:sp>
      <p:sp>
        <p:nvSpPr>
          <p:cNvPr id="3" name="Content Placeholder 2">
            <a:extLst>
              <a:ext uri="{FF2B5EF4-FFF2-40B4-BE49-F238E27FC236}">
                <a16:creationId xmlns:a16="http://schemas.microsoft.com/office/drawing/2014/main" id="{EFA156A2-BFB6-2B4E-A28D-BEB177C8665B}"/>
              </a:ext>
            </a:extLst>
          </p:cNvPr>
          <p:cNvSpPr>
            <a:spLocks noGrp="1"/>
          </p:cNvSpPr>
          <p:nvPr>
            <p:ph idx="1"/>
          </p:nvPr>
        </p:nvSpPr>
        <p:spPr/>
        <p:txBody>
          <a:bodyPr>
            <a:normAutofit/>
          </a:bodyPr>
          <a:lstStyle/>
          <a:p>
            <a:r>
              <a:rPr lang="en-US" dirty="0"/>
              <a:t>Swift is a type-safe language.</a:t>
            </a:r>
          </a:p>
          <a:p>
            <a:pPr lvl="1"/>
            <a:r>
              <a:rPr lang="en-US" dirty="0"/>
              <a:t>If part of your code requires a </a:t>
            </a:r>
            <a:r>
              <a:rPr lang="en-US" dirty="0">
                <a:latin typeface="Courier New" panose="02070309020205020404" pitchFamily="49" charset="0"/>
                <a:cs typeface="Courier New" panose="02070309020205020404" pitchFamily="49" charset="0"/>
              </a:rPr>
              <a:t>String</a:t>
            </a:r>
            <a:r>
              <a:rPr lang="en-US" dirty="0"/>
              <a:t>, you can’t pass it an </a:t>
            </a:r>
            <a:r>
              <a:rPr lang="en-US" dirty="0">
                <a:latin typeface="Courier New" panose="02070309020205020404" pitchFamily="49" charset="0"/>
                <a:cs typeface="Courier New" panose="02070309020205020404" pitchFamily="49" charset="0"/>
              </a:rPr>
              <a:t>Int</a:t>
            </a:r>
            <a:r>
              <a:rPr lang="en-US" dirty="0"/>
              <a:t> by mistake.</a:t>
            </a:r>
          </a:p>
          <a:p>
            <a:r>
              <a:rPr lang="en-US" dirty="0"/>
              <a:t>It performs type checks when compiling your code and flags any mismatched types as errors.</a:t>
            </a:r>
          </a:p>
          <a:p>
            <a:pPr lvl="1"/>
            <a:r>
              <a:rPr lang="en-US" dirty="0"/>
              <a:t>This enables you to catch and fix errors as early as possible in the development process.</a:t>
            </a:r>
          </a:p>
        </p:txBody>
      </p:sp>
      <p:sp>
        <p:nvSpPr>
          <p:cNvPr id="4" name="Slide Number Placeholder 3">
            <a:extLst>
              <a:ext uri="{FF2B5EF4-FFF2-40B4-BE49-F238E27FC236}">
                <a16:creationId xmlns:a16="http://schemas.microsoft.com/office/drawing/2014/main" id="{734DBEA8-B0D7-98F3-E114-B2BC415A3157}"/>
              </a:ext>
            </a:extLst>
          </p:cNvPr>
          <p:cNvSpPr>
            <a:spLocks noGrp="1"/>
          </p:cNvSpPr>
          <p:nvPr>
            <p:ph type="sldNum" sz="quarter" idx="12"/>
          </p:nvPr>
        </p:nvSpPr>
        <p:spPr/>
        <p:txBody>
          <a:bodyPr/>
          <a:lstStyle/>
          <a:p>
            <a:fld id="{0F20A515-08F7-40A0-9F31-515915856E04}" type="slidenum">
              <a:rPr lang="en-US" smtClean="0"/>
              <a:t>13</a:t>
            </a:fld>
            <a:endParaRPr lang="en-US"/>
          </a:p>
        </p:txBody>
      </p:sp>
    </p:spTree>
    <p:extLst>
      <p:ext uri="{BB962C8B-B14F-4D97-AF65-F5344CB8AC3E}">
        <p14:creationId xmlns:p14="http://schemas.microsoft.com/office/powerpoint/2010/main" val="220359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3F44-AD52-4445-9F77-7DDCAE70B613}"/>
              </a:ext>
            </a:extLst>
          </p:cNvPr>
          <p:cNvSpPr>
            <a:spLocks noGrp="1"/>
          </p:cNvSpPr>
          <p:nvPr>
            <p:ph type="title"/>
          </p:nvPr>
        </p:nvSpPr>
        <p:spPr/>
        <p:txBody>
          <a:bodyPr/>
          <a:lstStyle/>
          <a:p>
            <a:r>
              <a:rPr lang="en-US" dirty="0"/>
              <a:t>Type Safety and Type Inference</a:t>
            </a:r>
          </a:p>
        </p:txBody>
      </p:sp>
      <p:sp>
        <p:nvSpPr>
          <p:cNvPr id="3" name="Content Placeholder 2">
            <a:extLst>
              <a:ext uri="{FF2B5EF4-FFF2-40B4-BE49-F238E27FC236}">
                <a16:creationId xmlns:a16="http://schemas.microsoft.com/office/drawing/2014/main" id="{EFA156A2-BFB6-2B4E-A28D-BEB177C8665B}"/>
              </a:ext>
            </a:extLst>
          </p:cNvPr>
          <p:cNvSpPr>
            <a:spLocks noGrp="1"/>
          </p:cNvSpPr>
          <p:nvPr>
            <p:ph idx="1"/>
          </p:nvPr>
        </p:nvSpPr>
        <p:spPr/>
        <p:txBody>
          <a:bodyPr>
            <a:normAutofit/>
          </a:bodyPr>
          <a:lstStyle/>
          <a:p>
            <a:r>
              <a:rPr lang="en-US" sz="1800" dirty="0"/>
              <a:t>If you don’t specify the type of value you need, Swift uses type inference to work out the appropriate type.</a:t>
            </a:r>
          </a:p>
          <a:p>
            <a:pPr lvl="1"/>
            <a:r>
              <a:rPr lang="en-US" sz="1600" dirty="0"/>
              <a:t>Type inference enables a compiler to deduce the type of a particular expression automatically when it compiles your code, simply by examining the values you provide. This is often done by assigning a literal value (or literal) to the constant or variable at the point that you declare it.</a:t>
            </a:r>
          </a:p>
          <a:p>
            <a:r>
              <a:rPr lang="en-US" sz="1800" dirty="0"/>
              <a:t>Swift always chooses </a:t>
            </a:r>
            <a:r>
              <a:rPr lang="en-US" sz="1800" dirty="0">
                <a:latin typeface="Courier New" panose="02070309020205020404" pitchFamily="49" charset="0"/>
                <a:cs typeface="Courier New" panose="02070309020205020404" pitchFamily="49" charset="0"/>
              </a:rPr>
              <a:t>Double</a:t>
            </a:r>
            <a:r>
              <a:rPr lang="en-US" sz="1800" dirty="0"/>
              <a:t> (rather than </a:t>
            </a:r>
            <a:r>
              <a:rPr lang="en-US" sz="1800" dirty="0">
                <a:latin typeface="Courier New" panose="02070309020205020404" pitchFamily="49" charset="0"/>
                <a:cs typeface="Courier New" panose="02070309020205020404" pitchFamily="49" charset="0"/>
              </a:rPr>
              <a:t>Float</a:t>
            </a:r>
            <a:r>
              <a:rPr lang="en-US" sz="1800" dirty="0"/>
              <a:t>) when inferring the type of floating-point numbers.</a:t>
            </a:r>
          </a:p>
          <a:p>
            <a:pPr lvl="1"/>
            <a:endParaRPr lang="en-US" dirty="0"/>
          </a:p>
        </p:txBody>
      </p:sp>
      <p:pic>
        <p:nvPicPr>
          <p:cNvPr id="5" name="Picture 4">
            <a:extLst>
              <a:ext uri="{FF2B5EF4-FFF2-40B4-BE49-F238E27FC236}">
                <a16:creationId xmlns:a16="http://schemas.microsoft.com/office/drawing/2014/main" id="{89C0B613-A58E-BB1F-D49C-239BDAC29808}"/>
              </a:ext>
            </a:extLst>
          </p:cNvPr>
          <p:cNvPicPr>
            <a:picLocks noChangeAspect="1"/>
          </p:cNvPicPr>
          <p:nvPr/>
        </p:nvPicPr>
        <p:blipFill>
          <a:blip r:embed="rId2"/>
          <a:stretch>
            <a:fillRect/>
          </a:stretch>
        </p:blipFill>
        <p:spPr>
          <a:xfrm>
            <a:off x="2491709" y="4324958"/>
            <a:ext cx="3839111" cy="562053"/>
          </a:xfrm>
          <a:prstGeom prst="rect">
            <a:avLst/>
          </a:prstGeom>
        </p:spPr>
      </p:pic>
      <p:pic>
        <p:nvPicPr>
          <p:cNvPr id="7" name="Picture 6">
            <a:extLst>
              <a:ext uri="{FF2B5EF4-FFF2-40B4-BE49-F238E27FC236}">
                <a16:creationId xmlns:a16="http://schemas.microsoft.com/office/drawing/2014/main" id="{87C1E290-9D10-1A31-534F-CAD2ACA91C1C}"/>
              </a:ext>
            </a:extLst>
          </p:cNvPr>
          <p:cNvPicPr>
            <a:picLocks noChangeAspect="1"/>
          </p:cNvPicPr>
          <p:nvPr/>
        </p:nvPicPr>
        <p:blipFill>
          <a:blip r:embed="rId3"/>
          <a:stretch>
            <a:fillRect/>
          </a:stretch>
        </p:blipFill>
        <p:spPr>
          <a:xfrm>
            <a:off x="6589535" y="4301143"/>
            <a:ext cx="3334215" cy="609685"/>
          </a:xfrm>
          <a:prstGeom prst="rect">
            <a:avLst/>
          </a:prstGeom>
        </p:spPr>
      </p:pic>
      <p:pic>
        <p:nvPicPr>
          <p:cNvPr id="9" name="Picture 8">
            <a:extLst>
              <a:ext uri="{FF2B5EF4-FFF2-40B4-BE49-F238E27FC236}">
                <a16:creationId xmlns:a16="http://schemas.microsoft.com/office/drawing/2014/main" id="{F7C3828E-3A7E-5858-5331-A11ECD69535C}"/>
              </a:ext>
            </a:extLst>
          </p:cNvPr>
          <p:cNvPicPr>
            <a:picLocks noChangeAspect="1"/>
          </p:cNvPicPr>
          <p:nvPr/>
        </p:nvPicPr>
        <p:blipFill>
          <a:blip r:embed="rId4"/>
          <a:stretch>
            <a:fillRect/>
          </a:stretch>
        </p:blipFill>
        <p:spPr>
          <a:xfrm>
            <a:off x="4244554" y="5070971"/>
            <a:ext cx="4172532" cy="600159"/>
          </a:xfrm>
          <a:prstGeom prst="rect">
            <a:avLst/>
          </a:prstGeom>
        </p:spPr>
      </p:pic>
      <p:sp>
        <p:nvSpPr>
          <p:cNvPr id="4" name="Slide Number Placeholder 3">
            <a:extLst>
              <a:ext uri="{FF2B5EF4-FFF2-40B4-BE49-F238E27FC236}">
                <a16:creationId xmlns:a16="http://schemas.microsoft.com/office/drawing/2014/main" id="{B198E154-3215-0166-2E9E-4196F9E25778}"/>
              </a:ext>
            </a:extLst>
          </p:cNvPr>
          <p:cNvSpPr>
            <a:spLocks noGrp="1"/>
          </p:cNvSpPr>
          <p:nvPr>
            <p:ph type="sldNum" sz="quarter" idx="12"/>
          </p:nvPr>
        </p:nvSpPr>
        <p:spPr/>
        <p:txBody>
          <a:bodyPr/>
          <a:lstStyle/>
          <a:p>
            <a:fld id="{0F20A515-08F7-40A0-9F31-515915856E04}" type="slidenum">
              <a:rPr lang="en-US" smtClean="0"/>
              <a:t>14</a:t>
            </a:fld>
            <a:endParaRPr lang="en-US"/>
          </a:p>
        </p:txBody>
      </p:sp>
    </p:spTree>
    <p:extLst>
      <p:ext uri="{BB962C8B-B14F-4D97-AF65-F5344CB8AC3E}">
        <p14:creationId xmlns:p14="http://schemas.microsoft.com/office/powerpoint/2010/main" val="3791112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A2ED-8F94-994A-AD1B-F2282F490A31}"/>
              </a:ext>
            </a:extLst>
          </p:cNvPr>
          <p:cNvSpPr>
            <a:spLocks noGrp="1"/>
          </p:cNvSpPr>
          <p:nvPr>
            <p:ph type="title"/>
          </p:nvPr>
        </p:nvSpPr>
        <p:spPr/>
        <p:txBody>
          <a:bodyPr/>
          <a:lstStyle/>
          <a:p>
            <a:r>
              <a:rPr lang="en-US" dirty="0"/>
              <a:t>Numeric literals</a:t>
            </a:r>
          </a:p>
        </p:txBody>
      </p:sp>
      <p:sp>
        <p:nvSpPr>
          <p:cNvPr id="3" name="Content Placeholder 2">
            <a:extLst>
              <a:ext uri="{FF2B5EF4-FFF2-40B4-BE49-F238E27FC236}">
                <a16:creationId xmlns:a16="http://schemas.microsoft.com/office/drawing/2014/main" id="{1EE30874-3C15-934D-BBDF-CB6D37FAB705}"/>
              </a:ext>
            </a:extLst>
          </p:cNvPr>
          <p:cNvSpPr>
            <a:spLocks noGrp="1"/>
          </p:cNvSpPr>
          <p:nvPr>
            <p:ph idx="1"/>
          </p:nvPr>
        </p:nvSpPr>
        <p:spPr/>
        <p:txBody>
          <a:bodyPr/>
          <a:lstStyle/>
          <a:p>
            <a:r>
              <a:rPr lang="en-US" dirty="0">
                <a:effectLst/>
              </a:rPr>
              <a:t>A literal value is a value that appears directly in your source code, such as 42 and 3.14159</a:t>
            </a:r>
          </a:p>
          <a:p>
            <a:r>
              <a:rPr lang="en-US" dirty="0">
                <a:effectLst/>
              </a:rPr>
              <a:t>Integer literals</a:t>
            </a:r>
          </a:p>
          <a:p>
            <a:pPr lvl="1"/>
            <a:r>
              <a:rPr lang="en-US" dirty="0">
                <a:effectLst/>
              </a:rPr>
              <a:t>A decimal number, with no prefix</a:t>
            </a:r>
          </a:p>
          <a:p>
            <a:pPr lvl="1"/>
            <a:r>
              <a:rPr lang="en-US" dirty="0">
                <a:effectLst/>
              </a:rPr>
              <a:t>A binary number, with a </a:t>
            </a:r>
            <a:r>
              <a:rPr lang="en-US" dirty="0">
                <a:effectLst/>
                <a:latin typeface="Courier New" panose="02070309020205020404" pitchFamily="49" charset="0"/>
                <a:cs typeface="Courier New" panose="02070309020205020404" pitchFamily="49" charset="0"/>
              </a:rPr>
              <a:t>0b</a:t>
            </a:r>
            <a:r>
              <a:rPr lang="en-US" dirty="0">
                <a:effectLst/>
              </a:rPr>
              <a:t> prefix</a:t>
            </a:r>
          </a:p>
          <a:p>
            <a:pPr lvl="1"/>
            <a:r>
              <a:rPr lang="en-US" dirty="0">
                <a:effectLst/>
              </a:rPr>
              <a:t>An octal number, with a </a:t>
            </a:r>
            <a:r>
              <a:rPr lang="en-US" dirty="0">
                <a:effectLst/>
                <a:latin typeface="Courier New" panose="02070309020205020404" pitchFamily="49" charset="0"/>
                <a:cs typeface="Courier New" panose="02070309020205020404" pitchFamily="49" charset="0"/>
              </a:rPr>
              <a:t>0o</a:t>
            </a:r>
            <a:r>
              <a:rPr lang="en-US" dirty="0">
                <a:effectLst/>
              </a:rPr>
              <a:t> prefix</a:t>
            </a:r>
          </a:p>
          <a:p>
            <a:pPr lvl="1"/>
            <a:r>
              <a:rPr lang="en-US" dirty="0">
                <a:effectLst/>
              </a:rPr>
              <a:t>A hexadecimal number, with a </a:t>
            </a:r>
            <a:r>
              <a:rPr lang="en-US" dirty="0">
                <a:effectLst/>
                <a:latin typeface="Courier New" panose="02070309020205020404" pitchFamily="49" charset="0"/>
                <a:cs typeface="Courier New" panose="02070309020205020404" pitchFamily="49" charset="0"/>
              </a:rPr>
              <a:t>0x</a:t>
            </a:r>
            <a:r>
              <a:rPr lang="en-US" dirty="0">
                <a:effectLst/>
              </a:rPr>
              <a:t> prefix</a:t>
            </a:r>
          </a:p>
          <a:p>
            <a:pPr lvl="1"/>
            <a:endParaRPr lang="en-US" dirty="0">
              <a:effectLst/>
            </a:endParaRPr>
          </a:p>
        </p:txBody>
      </p:sp>
      <p:pic>
        <p:nvPicPr>
          <p:cNvPr id="5" name="Picture 4">
            <a:extLst>
              <a:ext uri="{FF2B5EF4-FFF2-40B4-BE49-F238E27FC236}">
                <a16:creationId xmlns:a16="http://schemas.microsoft.com/office/drawing/2014/main" id="{2953B9E7-F052-77A8-3D28-6692A314D804}"/>
              </a:ext>
            </a:extLst>
          </p:cNvPr>
          <p:cNvPicPr>
            <a:picLocks noChangeAspect="1"/>
          </p:cNvPicPr>
          <p:nvPr/>
        </p:nvPicPr>
        <p:blipFill>
          <a:blip r:embed="rId2"/>
          <a:stretch>
            <a:fillRect/>
          </a:stretch>
        </p:blipFill>
        <p:spPr>
          <a:xfrm>
            <a:off x="6090675" y="3306618"/>
            <a:ext cx="5085325" cy="1801091"/>
          </a:xfrm>
          <a:prstGeom prst="rect">
            <a:avLst/>
          </a:prstGeom>
        </p:spPr>
      </p:pic>
      <p:sp>
        <p:nvSpPr>
          <p:cNvPr id="4" name="Slide Number Placeholder 3">
            <a:extLst>
              <a:ext uri="{FF2B5EF4-FFF2-40B4-BE49-F238E27FC236}">
                <a16:creationId xmlns:a16="http://schemas.microsoft.com/office/drawing/2014/main" id="{8CFE560B-96DF-CF37-EDDD-5556C0DA3610}"/>
              </a:ext>
            </a:extLst>
          </p:cNvPr>
          <p:cNvSpPr>
            <a:spLocks noGrp="1"/>
          </p:cNvSpPr>
          <p:nvPr>
            <p:ph type="sldNum" sz="quarter" idx="12"/>
          </p:nvPr>
        </p:nvSpPr>
        <p:spPr/>
        <p:txBody>
          <a:bodyPr/>
          <a:lstStyle/>
          <a:p>
            <a:fld id="{0F20A515-08F7-40A0-9F31-515915856E04}" type="slidenum">
              <a:rPr lang="en-US" smtClean="0"/>
              <a:t>15</a:t>
            </a:fld>
            <a:endParaRPr lang="en-US"/>
          </a:p>
        </p:txBody>
      </p:sp>
    </p:spTree>
    <p:extLst>
      <p:ext uri="{BB962C8B-B14F-4D97-AF65-F5344CB8AC3E}">
        <p14:creationId xmlns:p14="http://schemas.microsoft.com/office/powerpoint/2010/main" val="320027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A2ED-8F94-994A-AD1B-F2282F490A31}"/>
              </a:ext>
            </a:extLst>
          </p:cNvPr>
          <p:cNvSpPr>
            <a:spLocks noGrp="1"/>
          </p:cNvSpPr>
          <p:nvPr>
            <p:ph type="title"/>
          </p:nvPr>
        </p:nvSpPr>
        <p:spPr/>
        <p:txBody>
          <a:bodyPr/>
          <a:lstStyle/>
          <a:p>
            <a:r>
              <a:rPr lang="en-US" dirty="0"/>
              <a:t>Numeric literals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E30874-3C15-934D-BBDF-CB6D37FAB705}"/>
                  </a:ext>
                </a:extLst>
              </p:cNvPr>
              <p:cNvSpPr>
                <a:spLocks noGrp="1"/>
              </p:cNvSpPr>
              <p:nvPr>
                <p:ph idx="1"/>
              </p:nvPr>
            </p:nvSpPr>
            <p:spPr/>
            <p:txBody>
              <a:bodyPr>
                <a:normAutofit fontScale="85000" lnSpcReduction="10000"/>
              </a:bodyPr>
              <a:lstStyle/>
              <a:p>
                <a:r>
                  <a:rPr lang="en-US" dirty="0">
                    <a:effectLst/>
                  </a:rPr>
                  <a:t>Floating-point literals can be decimal (with no prefix), or hexadecimal (with a </a:t>
                </a:r>
                <a:r>
                  <a:rPr lang="en-US" dirty="0">
                    <a:effectLst/>
                    <a:latin typeface="Courier New" panose="02070309020205020404" pitchFamily="49" charset="0"/>
                    <a:cs typeface="Courier New" panose="02070309020205020404" pitchFamily="49" charset="0"/>
                  </a:rPr>
                  <a:t>0x</a:t>
                </a:r>
                <a:r>
                  <a:rPr lang="en-US" dirty="0">
                    <a:effectLst/>
                  </a:rPr>
                  <a:t> prefix). They must always have a number (or hexadecimal number) on both sides of the decimal point.</a:t>
                </a:r>
              </a:p>
              <a:p>
                <a:pPr lvl="1"/>
                <a:r>
                  <a:rPr lang="en-US" dirty="0">
                    <a:effectLst/>
                  </a:rPr>
                  <a:t>Decimal floats can also have an optional exponent, indicated by an uppercase or lowercase </a:t>
                </a:r>
                <a:r>
                  <a:rPr lang="en-US" dirty="0">
                    <a:effectLst/>
                    <a:latin typeface="Courier New" panose="02070309020205020404" pitchFamily="49" charset="0"/>
                    <a:cs typeface="Courier New" panose="02070309020205020404" pitchFamily="49" charset="0"/>
                  </a:rPr>
                  <a:t>e</a:t>
                </a:r>
                <a:r>
                  <a:rPr lang="en-US" dirty="0">
                    <a:effectLst/>
                  </a:rPr>
                  <a:t>; hexadecimal floats must have an exponent, indicated by an uppercase or lowercase </a:t>
                </a:r>
                <a:r>
                  <a:rPr lang="en-US" dirty="0">
                    <a:effectLst/>
                    <a:latin typeface="Courier New" panose="02070309020205020404" pitchFamily="49" charset="0"/>
                    <a:cs typeface="Courier New" panose="02070309020205020404" pitchFamily="49" charset="0"/>
                  </a:rPr>
                  <a:t>p</a:t>
                </a:r>
                <a:r>
                  <a:rPr lang="en-US" dirty="0">
                    <a:effectLst/>
                  </a:rPr>
                  <a:t>.</a:t>
                </a:r>
              </a:p>
              <a:p>
                <a:r>
                  <a:rPr lang="en-US" dirty="0">
                    <a:effectLst/>
                  </a:rPr>
                  <a:t>For decimal numbers with an exponent of exp, the base number is multiplied by </a:t>
                </a:r>
                <a14:m>
                  <m:oMath xmlns:m="http://schemas.openxmlformats.org/officeDocument/2006/math">
                    <m:sSup>
                      <m:sSupPr>
                        <m:ctrlPr>
                          <a:rPr lang="en-US" i="1" smtClean="0">
                            <a:effectLst/>
                            <a:latin typeface="Cambria Math" panose="02040503050406030204" pitchFamily="18" charset="0"/>
                          </a:rPr>
                        </m:ctrlPr>
                      </m:sSupPr>
                      <m:e>
                        <m:r>
                          <a:rPr lang="en-US" b="0" i="1" smtClean="0">
                            <a:effectLst/>
                            <a:latin typeface="Cambria Math" panose="02040503050406030204" pitchFamily="18" charset="0"/>
                          </a:rPr>
                          <m:t>10</m:t>
                        </m:r>
                      </m:e>
                      <m:sup>
                        <m:r>
                          <a:rPr lang="en-US" b="0" i="1" smtClean="0">
                            <a:effectLst/>
                            <a:latin typeface="Cambria Math" panose="02040503050406030204" pitchFamily="18" charset="0"/>
                          </a:rPr>
                          <m:t>𝑒𝑥𝑝</m:t>
                        </m:r>
                      </m:sup>
                    </m:sSup>
                    <m:r>
                      <a:rPr lang="en-US" b="0" i="1" smtClean="0">
                        <a:effectLst/>
                        <a:latin typeface="Cambria Math" panose="02040503050406030204" pitchFamily="18" charset="0"/>
                      </a:rPr>
                      <m:t> </m:t>
                    </m:r>
                  </m:oMath>
                </a14:m>
                <a:r>
                  <a:rPr lang="en-US" dirty="0">
                    <a:effectLst/>
                  </a:rPr>
                  <a:t>:</a:t>
                </a:r>
              </a:p>
              <a:p>
                <a:pPr lvl="1"/>
                <a:r>
                  <a:rPr lang="en-US" dirty="0">
                    <a:effectLst/>
                    <a:latin typeface="Courier New" panose="02070309020205020404" pitchFamily="49" charset="0"/>
                    <a:cs typeface="Courier New" panose="02070309020205020404" pitchFamily="49" charset="0"/>
                  </a:rPr>
                  <a:t>1.25e2</a:t>
                </a:r>
                <a:r>
                  <a:rPr lang="en-US" dirty="0">
                    <a:effectLst/>
                  </a:rPr>
                  <a:t> means 1.25 x </a:t>
                </a:r>
                <a14:m>
                  <m:oMath xmlns:m="http://schemas.openxmlformats.org/officeDocument/2006/math">
                    <m:sSup>
                      <m:sSupPr>
                        <m:ctrlPr>
                          <a:rPr lang="en-US" i="1" smtClean="0">
                            <a:effectLst/>
                            <a:latin typeface="Cambria Math" panose="02040503050406030204" pitchFamily="18" charset="0"/>
                          </a:rPr>
                        </m:ctrlPr>
                      </m:sSupPr>
                      <m:e>
                        <m:r>
                          <a:rPr lang="en-US" b="0" i="1" smtClean="0">
                            <a:effectLst/>
                            <a:latin typeface="Cambria Math" panose="02040503050406030204" pitchFamily="18" charset="0"/>
                          </a:rPr>
                          <m:t>10</m:t>
                        </m:r>
                      </m:e>
                      <m:sup>
                        <m:r>
                          <a:rPr lang="en-US" b="0" i="1" smtClean="0">
                            <a:effectLst/>
                            <a:latin typeface="Cambria Math" panose="02040503050406030204" pitchFamily="18" charset="0"/>
                          </a:rPr>
                          <m:t>2</m:t>
                        </m:r>
                      </m:sup>
                    </m:sSup>
                  </m:oMath>
                </a14:m>
                <a:r>
                  <a:rPr lang="en-US" dirty="0">
                    <a:effectLst/>
                  </a:rPr>
                  <a:t>, or 125.0.</a:t>
                </a:r>
              </a:p>
              <a:p>
                <a:pPr lvl="1"/>
                <a:r>
                  <a:rPr lang="en-US" dirty="0">
                    <a:effectLst/>
                    <a:latin typeface="Courier New" panose="02070309020205020404" pitchFamily="49" charset="0"/>
                    <a:cs typeface="Courier New" panose="02070309020205020404" pitchFamily="49" charset="0"/>
                  </a:rPr>
                  <a:t>1.25e-2</a:t>
                </a:r>
                <a:r>
                  <a:rPr lang="en-US" dirty="0">
                    <a:effectLst/>
                  </a:rPr>
                  <a:t> means 1.25 x </a:t>
                </a:r>
                <a14:m>
                  <m:oMath xmlns:m="http://schemas.openxmlformats.org/officeDocument/2006/math">
                    <m:sSup>
                      <m:sSupPr>
                        <m:ctrlPr>
                          <a:rPr lang="en-US" i="1" smtClean="0">
                            <a:effectLst/>
                            <a:latin typeface="Cambria Math" panose="02040503050406030204" pitchFamily="18" charset="0"/>
                          </a:rPr>
                        </m:ctrlPr>
                      </m:sSupPr>
                      <m:e>
                        <m:r>
                          <a:rPr lang="en-US" b="0" i="1" smtClean="0">
                            <a:effectLst/>
                            <a:latin typeface="Cambria Math" panose="02040503050406030204" pitchFamily="18" charset="0"/>
                          </a:rPr>
                          <m:t>10</m:t>
                        </m:r>
                      </m:e>
                      <m:sup>
                        <m:r>
                          <a:rPr lang="en-US" b="0" i="1" smtClean="0">
                            <a:effectLst/>
                            <a:latin typeface="Cambria Math" panose="02040503050406030204" pitchFamily="18" charset="0"/>
                          </a:rPr>
                          <m:t>−2</m:t>
                        </m:r>
                      </m:sup>
                    </m:sSup>
                  </m:oMath>
                </a14:m>
                <a:r>
                  <a:rPr lang="en-US" dirty="0">
                    <a:effectLst/>
                  </a:rPr>
                  <a:t>, or 0.0125.</a:t>
                </a:r>
              </a:p>
              <a:p>
                <a:r>
                  <a:rPr lang="en-US" dirty="0">
                    <a:effectLst/>
                  </a:rPr>
                  <a:t>For hexadecimal numbers with an exponent of exp, the base number is multiplied by </a:t>
                </a:r>
                <a14:m>
                  <m:oMath xmlns:m="http://schemas.openxmlformats.org/officeDocument/2006/math">
                    <m:sSup>
                      <m:sSupPr>
                        <m:ctrlPr>
                          <a:rPr lang="en-US" i="1" smtClean="0">
                            <a:effectLst/>
                            <a:latin typeface="Cambria Math" panose="02040503050406030204" pitchFamily="18" charset="0"/>
                          </a:rPr>
                        </m:ctrlPr>
                      </m:sSupPr>
                      <m:e>
                        <m:r>
                          <a:rPr lang="en-US" b="0" i="1" smtClean="0">
                            <a:effectLst/>
                            <a:latin typeface="Cambria Math" panose="02040503050406030204" pitchFamily="18" charset="0"/>
                          </a:rPr>
                          <m:t>2</m:t>
                        </m:r>
                      </m:e>
                      <m:sup>
                        <m:r>
                          <a:rPr lang="en-US" b="0" i="1" smtClean="0">
                            <a:effectLst/>
                            <a:latin typeface="Cambria Math" panose="02040503050406030204" pitchFamily="18" charset="0"/>
                          </a:rPr>
                          <m:t>𝑒𝑥𝑝</m:t>
                        </m:r>
                      </m:sup>
                    </m:sSup>
                    <m:r>
                      <a:rPr lang="en-US" b="0" i="1" smtClean="0">
                        <a:effectLst/>
                        <a:latin typeface="Cambria Math" panose="02040503050406030204" pitchFamily="18" charset="0"/>
                      </a:rPr>
                      <m:t> </m:t>
                    </m:r>
                  </m:oMath>
                </a14:m>
                <a:r>
                  <a:rPr lang="en-US" dirty="0">
                    <a:effectLst/>
                  </a:rPr>
                  <a:t>:</a:t>
                </a:r>
              </a:p>
              <a:p>
                <a:pPr lvl="1"/>
                <a:r>
                  <a:rPr lang="en-US" dirty="0">
                    <a:effectLst/>
                    <a:latin typeface="Courier New" panose="02070309020205020404" pitchFamily="49" charset="0"/>
                    <a:cs typeface="Courier New" panose="02070309020205020404" pitchFamily="49" charset="0"/>
                  </a:rPr>
                  <a:t>0xFp2</a:t>
                </a:r>
                <a:r>
                  <a:rPr lang="en-US" dirty="0">
                    <a:effectLst/>
                  </a:rPr>
                  <a:t> means 15 x </a:t>
                </a:r>
                <a14:m>
                  <m:oMath xmlns:m="http://schemas.openxmlformats.org/officeDocument/2006/math">
                    <m:sSup>
                      <m:sSupPr>
                        <m:ctrlPr>
                          <a:rPr lang="en-US" i="1" smtClean="0">
                            <a:effectLst/>
                            <a:latin typeface="Cambria Math" panose="02040503050406030204" pitchFamily="18" charset="0"/>
                          </a:rPr>
                        </m:ctrlPr>
                      </m:sSupPr>
                      <m:e>
                        <m:r>
                          <a:rPr lang="en-US" b="0" i="1" smtClean="0">
                            <a:effectLst/>
                            <a:latin typeface="Cambria Math" panose="02040503050406030204" pitchFamily="18" charset="0"/>
                          </a:rPr>
                          <m:t>2</m:t>
                        </m:r>
                      </m:e>
                      <m:sup>
                        <m:r>
                          <a:rPr lang="en-US" b="0" i="1" smtClean="0">
                            <a:effectLst/>
                            <a:latin typeface="Cambria Math" panose="02040503050406030204" pitchFamily="18" charset="0"/>
                          </a:rPr>
                          <m:t>2</m:t>
                        </m:r>
                      </m:sup>
                    </m:sSup>
                  </m:oMath>
                </a14:m>
                <a:r>
                  <a:rPr lang="en-US" dirty="0">
                    <a:effectLst/>
                  </a:rPr>
                  <a:t>, or 60.0.</a:t>
                </a:r>
              </a:p>
              <a:p>
                <a:pPr lvl="1"/>
                <a:r>
                  <a:rPr lang="en-US" dirty="0">
                    <a:effectLst/>
                    <a:latin typeface="Courier New" panose="02070309020205020404" pitchFamily="49" charset="0"/>
                    <a:cs typeface="Courier New" panose="02070309020205020404" pitchFamily="49" charset="0"/>
                  </a:rPr>
                  <a:t>0xFp-2</a:t>
                </a:r>
                <a:r>
                  <a:rPr lang="en-US" dirty="0">
                    <a:effectLst/>
                  </a:rPr>
                  <a:t> means 15 x </a:t>
                </a:r>
                <a14:m>
                  <m:oMath xmlns:m="http://schemas.openxmlformats.org/officeDocument/2006/math">
                    <m:sSup>
                      <m:sSupPr>
                        <m:ctrlPr>
                          <a:rPr lang="en-US" i="1" smtClean="0">
                            <a:effectLst/>
                            <a:latin typeface="Cambria Math" panose="02040503050406030204" pitchFamily="18" charset="0"/>
                          </a:rPr>
                        </m:ctrlPr>
                      </m:sSupPr>
                      <m:e>
                        <m:r>
                          <a:rPr lang="en-US" b="0" i="1" smtClean="0">
                            <a:effectLst/>
                            <a:latin typeface="Cambria Math" panose="02040503050406030204" pitchFamily="18" charset="0"/>
                          </a:rPr>
                          <m:t>2</m:t>
                        </m:r>
                      </m:e>
                      <m:sup>
                        <m:r>
                          <a:rPr lang="en-US" b="0" i="1" smtClean="0">
                            <a:effectLst/>
                            <a:latin typeface="Cambria Math" panose="02040503050406030204" pitchFamily="18" charset="0"/>
                          </a:rPr>
                          <m:t>−2</m:t>
                        </m:r>
                      </m:sup>
                    </m:sSup>
                  </m:oMath>
                </a14:m>
                <a:r>
                  <a:rPr lang="en-US" dirty="0">
                    <a:effectLst/>
                  </a:rPr>
                  <a:t>, or 3.75.</a:t>
                </a:r>
              </a:p>
            </p:txBody>
          </p:sp>
        </mc:Choice>
        <mc:Fallback xmlns="">
          <p:sp>
            <p:nvSpPr>
              <p:cNvPr id="3" name="Content Placeholder 2">
                <a:extLst>
                  <a:ext uri="{FF2B5EF4-FFF2-40B4-BE49-F238E27FC236}">
                    <a16:creationId xmlns:a16="http://schemas.microsoft.com/office/drawing/2014/main" id="{1EE30874-3C15-934D-BBDF-CB6D37FAB705}"/>
                  </a:ext>
                </a:extLst>
              </p:cNvPr>
              <p:cNvSpPr>
                <a:spLocks noGrp="1" noRot="1" noChangeAspect="1" noMove="1" noResize="1" noEditPoints="1" noAdjustHandles="1" noChangeArrowheads="1" noChangeShapeType="1" noTextEdit="1"/>
              </p:cNvSpPr>
              <p:nvPr>
                <p:ph idx="1"/>
              </p:nvPr>
            </p:nvSpPr>
            <p:spPr>
              <a:blipFill>
                <a:blip r:embed="rId2"/>
                <a:stretch>
                  <a:fillRect l="-294" t="-4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576570-96BB-7CF7-D91B-4EDAD216B83A}"/>
              </a:ext>
            </a:extLst>
          </p:cNvPr>
          <p:cNvSpPr>
            <a:spLocks noGrp="1"/>
          </p:cNvSpPr>
          <p:nvPr>
            <p:ph type="sldNum" sz="quarter" idx="12"/>
          </p:nvPr>
        </p:nvSpPr>
        <p:spPr/>
        <p:txBody>
          <a:bodyPr/>
          <a:lstStyle/>
          <a:p>
            <a:fld id="{0F20A515-08F7-40A0-9F31-515915856E04}" type="slidenum">
              <a:rPr lang="en-US" smtClean="0"/>
              <a:t>16</a:t>
            </a:fld>
            <a:endParaRPr lang="en-US"/>
          </a:p>
        </p:txBody>
      </p:sp>
    </p:spTree>
    <p:extLst>
      <p:ext uri="{BB962C8B-B14F-4D97-AF65-F5344CB8AC3E}">
        <p14:creationId xmlns:p14="http://schemas.microsoft.com/office/powerpoint/2010/main" val="297301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A2ED-8F94-994A-AD1B-F2282F490A31}"/>
              </a:ext>
            </a:extLst>
          </p:cNvPr>
          <p:cNvSpPr>
            <a:spLocks noGrp="1"/>
          </p:cNvSpPr>
          <p:nvPr>
            <p:ph type="title"/>
          </p:nvPr>
        </p:nvSpPr>
        <p:spPr/>
        <p:txBody>
          <a:bodyPr/>
          <a:lstStyle/>
          <a:p>
            <a:r>
              <a:rPr lang="en-US" dirty="0"/>
              <a:t>Numeric literals</a:t>
            </a:r>
          </a:p>
        </p:txBody>
      </p:sp>
      <p:sp>
        <p:nvSpPr>
          <p:cNvPr id="3" name="Content Placeholder 2">
            <a:extLst>
              <a:ext uri="{FF2B5EF4-FFF2-40B4-BE49-F238E27FC236}">
                <a16:creationId xmlns:a16="http://schemas.microsoft.com/office/drawing/2014/main" id="{1EE30874-3C15-934D-BBDF-CB6D37FAB705}"/>
              </a:ext>
            </a:extLst>
          </p:cNvPr>
          <p:cNvSpPr>
            <a:spLocks noGrp="1"/>
          </p:cNvSpPr>
          <p:nvPr>
            <p:ph idx="1"/>
          </p:nvPr>
        </p:nvSpPr>
        <p:spPr/>
        <p:txBody>
          <a:bodyPr>
            <a:normAutofit/>
          </a:bodyPr>
          <a:lstStyle/>
          <a:p>
            <a:r>
              <a:rPr lang="en-US" dirty="0">
                <a:effectLst/>
              </a:rPr>
              <a:t>Numeric literals can contain extra formatting to make them easier to read.</a:t>
            </a:r>
          </a:p>
          <a:p>
            <a:r>
              <a:rPr lang="en-US" dirty="0">
                <a:effectLst/>
              </a:rPr>
              <a:t>Both integers and floats can be padded with extra zeros and can contain underscores to help with readability. Neither type of formatting affects the underlying value of the literal.</a:t>
            </a:r>
          </a:p>
          <a:p>
            <a:endParaRPr lang="en-US" dirty="0">
              <a:effectLst/>
            </a:endParaRPr>
          </a:p>
        </p:txBody>
      </p:sp>
      <p:pic>
        <p:nvPicPr>
          <p:cNvPr id="5" name="Picture 4">
            <a:extLst>
              <a:ext uri="{FF2B5EF4-FFF2-40B4-BE49-F238E27FC236}">
                <a16:creationId xmlns:a16="http://schemas.microsoft.com/office/drawing/2014/main" id="{37B7CC8D-AC6C-4B17-1180-46C08E11D793}"/>
              </a:ext>
            </a:extLst>
          </p:cNvPr>
          <p:cNvPicPr>
            <a:picLocks noChangeAspect="1"/>
          </p:cNvPicPr>
          <p:nvPr/>
        </p:nvPicPr>
        <p:blipFill>
          <a:blip r:embed="rId2"/>
          <a:stretch>
            <a:fillRect/>
          </a:stretch>
        </p:blipFill>
        <p:spPr>
          <a:xfrm>
            <a:off x="4252093" y="3562579"/>
            <a:ext cx="3677163" cy="762106"/>
          </a:xfrm>
          <a:prstGeom prst="rect">
            <a:avLst/>
          </a:prstGeom>
        </p:spPr>
      </p:pic>
      <p:sp>
        <p:nvSpPr>
          <p:cNvPr id="4" name="Slide Number Placeholder 3">
            <a:extLst>
              <a:ext uri="{FF2B5EF4-FFF2-40B4-BE49-F238E27FC236}">
                <a16:creationId xmlns:a16="http://schemas.microsoft.com/office/drawing/2014/main" id="{187F7031-8D13-A05D-4734-EEFD1DCC19BD}"/>
              </a:ext>
            </a:extLst>
          </p:cNvPr>
          <p:cNvSpPr>
            <a:spLocks noGrp="1"/>
          </p:cNvSpPr>
          <p:nvPr>
            <p:ph type="sldNum" sz="quarter" idx="12"/>
          </p:nvPr>
        </p:nvSpPr>
        <p:spPr/>
        <p:txBody>
          <a:bodyPr/>
          <a:lstStyle/>
          <a:p>
            <a:fld id="{0F20A515-08F7-40A0-9F31-515915856E04}" type="slidenum">
              <a:rPr lang="en-US" smtClean="0"/>
              <a:t>17</a:t>
            </a:fld>
            <a:endParaRPr lang="en-US"/>
          </a:p>
        </p:txBody>
      </p:sp>
    </p:spTree>
    <p:extLst>
      <p:ext uri="{BB962C8B-B14F-4D97-AF65-F5344CB8AC3E}">
        <p14:creationId xmlns:p14="http://schemas.microsoft.com/office/powerpoint/2010/main" val="246576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1E1F-063C-4984-C458-691AB4BB4CAD}"/>
              </a:ext>
            </a:extLst>
          </p:cNvPr>
          <p:cNvSpPr>
            <a:spLocks noGrp="1"/>
          </p:cNvSpPr>
          <p:nvPr>
            <p:ph type="title"/>
          </p:nvPr>
        </p:nvSpPr>
        <p:spPr/>
        <p:txBody>
          <a:bodyPr/>
          <a:lstStyle/>
          <a:p>
            <a:r>
              <a:rPr lang="en-US" dirty="0"/>
              <a:t>Numeric type conversion</a:t>
            </a:r>
          </a:p>
        </p:txBody>
      </p:sp>
      <p:sp>
        <p:nvSpPr>
          <p:cNvPr id="3" name="Content Placeholder 2">
            <a:extLst>
              <a:ext uri="{FF2B5EF4-FFF2-40B4-BE49-F238E27FC236}">
                <a16:creationId xmlns:a16="http://schemas.microsoft.com/office/drawing/2014/main" id="{11F2D78D-985B-FC6E-543F-901313E32E37}"/>
              </a:ext>
            </a:extLst>
          </p:cNvPr>
          <p:cNvSpPr>
            <a:spLocks noGrp="1"/>
          </p:cNvSpPr>
          <p:nvPr>
            <p:ph idx="1"/>
          </p:nvPr>
        </p:nvSpPr>
        <p:spPr/>
        <p:txBody>
          <a:bodyPr/>
          <a:lstStyle/>
          <a:p>
            <a:r>
              <a:rPr lang="en-US" dirty="0"/>
              <a:t>Use the Int type for all general-purpose integer constants and variables in your code, even if they’re known to be nonnegative.</a:t>
            </a:r>
          </a:p>
          <a:p>
            <a:r>
              <a:rPr lang="en-US" dirty="0"/>
              <a:t>Use other integer types only when they’re specifically needed for the task at hand, because of explicitly sized data from an external source, or for performance, memory usage, or other necessary optimization.</a:t>
            </a:r>
          </a:p>
          <a:p>
            <a:pPr lvl="1"/>
            <a:r>
              <a:rPr lang="en-US" dirty="0"/>
              <a:t>This helps to catch any accidental value overflows and implicitly documents the nature of the data being used.</a:t>
            </a:r>
          </a:p>
        </p:txBody>
      </p:sp>
      <p:sp>
        <p:nvSpPr>
          <p:cNvPr id="4" name="Slide Number Placeholder 3">
            <a:extLst>
              <a:ext uri="{FF2B5EF4-FFF2-40B4-BE49-F238E27FC236}">
                <a16:creationId xmlns:a16="http://schemas.microsoft.com/office/drawing/2014/main" id="{8A97FB96-D7BA-289B-F940-669CE5892C81}"/>
              </a:ext>
            </a:extLst>
          </p:cNvPr>
          <p:cNvSpPr>
            <a:spLocks noGrp="1"/>
          </p:cNvSpPr>
          <p:nvPr>
            <p:ph type="sldNum" sz="quarter" idx="12"/>
          </p:nvPr>
        </p:nvSpPr>
        <p:spPr/>
        <p:txBody>
          <a:bodyPr/>
          <a:lstStyle/>
          <a:p>
            <a:fld id="{0F20A515-08F7-40A0-9F31-515915856E04}" type="slidenum">
              <a:rPr lang="en-US" smtClean="0"/>
              <a:t>18</a:t>
            </a:fld>
            <a:endParaRPr lang="en-US"/>
          </a:p>
        </p:txBody>
      </p:sp>
    </p:spTree>
    <p:extLst>
      <p:ext uri="{BB962C8B-B14F-4D97-AF65-F5344CB8AC3E}">
        <p14:creationId xmlns:p14="http://schemas.microsoft.com/office/powerpoint/2010/main" val="2748081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4375-B599-168F-61C6-16875EA2E5C7}"/>
              </a:ext>
            </a:extLst>
          </p:cNvPr>
          <p:cNvSpPr>
            <a:spLocks noGrp="1"/>
          </p:cNvSpPr>
          <p:nvPr>
            <p:ph type="title"/>
          </p:nvPr>
        </p:nvSpPr>
        <p:spPr/>
        <p:txBody>
          <a:bodyPr/>
          <a:lstStyle/>
          <a:p>
            <a:r>
              <a:rPr lang="en-US" dirty="0"/>
              <a:t>Integer conversion</a:t>
            </a:r>
          </a:p>
        </p:txBody>
      </p:sp>
      <p:sp>
        <p:nvSpPr>
          <p:cNvPr id="3" name="Content Placeholder 2">
            <a:extLst>
              <a:ext uri="{FF2B5EF4-FFF2-40B4-BE49-F238E27FC236}">
                <a16:creationId xmlns:a16="http://schemas.microsoft.com/office/drawing/2014/main" id="{0C90A4A9-4A0A-12C1-BFDA-51CDFDED9424}"/>
              </a:ext>
            </a:extLst>
          </p:cNvPr>
          <p:cNvSpPr>
            <a:spLocks noGrp="1"/>
          </p:cNvSpPr>
          <p:nvPr>
            <p:ph idx="1"/>
          </p:nvPr>
        </p:nvSpPr>
        <p:spPr/>
        <p:txBody>
          <a:bodyPr/>
          <a:lstStyle/>
          <a:p>
            <a:r>
              <a:rPr lang="en-US" dirty="0"/>
              <a:t>The range of numbers that can be stored in an integer constant or variable is different for each numeric type.</a:t>
            </a:r>
          </a:p>
          <a:p>
            <a:pPr lvl="1"/>
            <a:r>
              <a:rPr lang="en-US" dirty="0"/>
              <a:t>An </a:t>
            </a:r>
            <a:r>
              <a:rPr lang="en-US" dirty="0">
                <a:latin typeface="Courier New" panose="02070309020205020404" pitchFamily="49" charset="0"/>
                <a:cs typeface="Courier New" panose="02070309020205020404" pitchFamily="49" charset="0"/>
              </a:rPr>
              <a:t>Int8</a:t>
            </a:r>
            <a:r>
              <a:rPr lang="en-US" dirty="0"/>
              <a:t> constant or variable can store numbers between -128 and 127, whereas a </a:t>
            </a:r>
            <a:r>
              <a:rPr lang="en-US" dirty="0">
                <a:latin typeface="Courier New" panose="02070309020205020404" pitchFamily="49" charset="0"/>
                <a:cs typeface="Courier New" panose="02070309020205020404" pitchFamily="49" charset="0"/>
              </a:rPr>
              <a:t>UInt8</a:t>
            </a:r>
            <a:r>
              <a:rPr lang="en-US" dirty="0"/>
              <a:t> constant or variable can store numbers between 0 and 255.</a:t>
            </a:r>
          </a:p>
          <a:p>
            <a:endParaRPr lang="en-US" dirty="0"/>
          </a:p>
        </p:txBody>
      </p:sp>
      <p:pic>
        <p:nvPicPr>
          <p:cNvPr id="5" name="Picture 4">
            <a:extLst>
              <a:ext uri="{FF2B5EF4-FFF2-40B4-BE49-F238E27FC236}">
                <a16:creationId xmlns:a16="http://schemas.microsoft.com/office/drawing/2014/main" id="{726D4B5F-69A6-DD50-94F1-01272EFA6538}"/>
              </a:ext>
            </a:extLst>
          </p:cNvPr>
          <p:cNvPicPr>
            <a:picLocks noChangeAspect="1"/>
          </p:cNvPicPr>
          <p:nvPr/>
        </p:nvPicPr>
        <p:blipFill>
          <a:blip r:embed="rId2"/>
          <a:stretch>
            <a:fillRect/>
          </a:stretch>
        </p:blipFill>
        <p:spPr>
          <a:xfrm>
            <a:off x="3251829" y="3943632"/>
            <a:ext cx="5677692" cy="1190791"/>
          </a:xfrm>
          <a:prstGeom prst="rect">
            <a:avLst/>
          </a:prstGeom>
        </p:spPr>
      </p:pic>
      <p:sp>
        <p:nvSpPr>
          <p:cNvPr id="4" name="Slide Number Placeholder 3">
            <a:extLst>
              <a:ext uri="{FF2B5EF4-FFF2-40B4-BE49-F238E27FC236}">
                <a16:creationId xmlns:a16="http://schemas.microsoft.com/office/drawing/2014/main" id="{CB1C7A5E-10AC-9DBE-D76A-D9E764DEB6FA}"/>
              </a:ext>
            </a:extLst>
          </p:cNvPr>
          <p:cNvSpPr>
            <a:spLocks noGrp="1"/>
          </p:cNvSpPr>
          <p:nvPr>
            <p:ph type="sldNum" sz="quarter" idx="12"/>
          </p:nvPr>
        </p:nvSpPr>
        <p:spPr/>
        <p:txBody>
          <a:bodyPr/>
          <a:lstStyle/>
          <a:p>
            <a:fld id="{0F20A515-08F7-40A0-9F31-515915856E04}" type="slidenum">
              <a:rPr lang="en-US" smtClean="0"/>
              <a:t>19</a:t>
            </a:fld>
            <a:endParaRPr lang="en-US"/>
          </a:p>
        </p:txBody>
      </p:sp>
    </p:spTree>
    <p:extLst>
      <p:ext uri="{BB962C8B-B14F-4D97-AF65-F5344CB8AC3E}">
        <p14:creationId xmlns:p14="http://schemas.microsoft.com/office/powerpoint/2010/main" val="284505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CD8E1-9BEC-42C8-B55A-C39B351CF993}"/>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Table of contents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3AA559-9134-433A-8D6E-93FCE7DA0D47}"/>
              </a:ext>
            </a:extLst>
          </p:cNvPr>
          <p:cNvSpPr>
            <a:spLocks noGrp="1"/>
          </p:cNvSpPr>
          <p:nvPr>
            <p:ph idx="1"/>
          </p:nvPr>
        </p:nvSpPr>
        <p:spPr>
          <a:xfrm>
            <a:off x="4711641" y="1122001"/>
            <a:ext cx="6566564" cy="4761274"/>
          </a:xfrm>
        </p:spPr>
        <p:txBody>
          <a:bodyPr anchor="ctr">
            <a:normAutofit fontScale="62500" lnSpcReduction="20000"/>
          </a:bodyPr>
          <a:lstStyle/>
          <a:p>
            <a:r>
              <a:rPr lang="en-US" sz="1600" dirty="0"/>
              <a:t>Introduction</a:t>
            </a:r>
          </a:p>
          <a:p>
            <a:r>
              <a:rPr lang="en-US" sz="1600" dirty="0"/>
              <a:t>Constants vs Variables</a:t>
            </a:r>
          </a:p>
          <a:p>
            <a:r>
              <a:rPr lang="en-US" sz="1600" dirty="0"/>
              <a:t>Type annotations</a:t>
            </a:r>
          </a:p>
          <a:p>
            <a:r>
              <a:rPr lang="en-US" sz="1600" dirty="0"/>
              <a:t>Naming constants and variables</a:t>
            </a:r>
          </a:p>
          <a:p>
            <a:r>
              <a:rPr lang="en-US" sz="1600" dirty="0"/>
              <a:t>Printing constants and variables</a:t>
            </a:r>
          </a:p>
          <a:p>
            <a:pPr lvl="1"/>
            <a:r>
              <a:rPr lang="en-US" sz="1400" dirty="0"/>
              <a:t>String interpolation</a:t>
            </a:r>
          </a:p>
          <a:p>
            <a:r>
              <a:rPr lang="en-US" sz="1600" dirty="0"/>
              <a:t>Comments</a:t>
            </a:r>
          </a:p>
          <a:p>
            <a:r>
              <a:rPr lang="en-US" sz="1600" dirty="0"/>
              <a:t>Integers</a:t>
            </a:r>
          </a:p>
          <a:p>
            <a:r>
              <a:rPr lang="en-US" sz="1600" dirty="0"/>
              <a:t>Floating-point numbers</a:t>
            </a:r>
          </a:p>
          <a:p>
            <a:r>
              <a:rPr lang="en-US" sz="1600" dirty="0"/>
              <a:t>Type safety and Type inference</a:t>
            </a:r>
          </a:p>
          <a:p>
            <a:r>
              <a:rPr lang="en-US" sz="1600" dirty="0"/>
              <a:t>Numeric literals</a:t>
            </a:r>
          </a:p>
          <a:p>
            <a:r>
              <a:rPr lang="en-US" sz="1600" dirty="0"/>
              <a:t>Numeric Type conversion</a:t>
            </a:r>
          </a:p>
          <a:p>
            <a:pPr lvl="1"/>
            <a:r>
              <a:rPr lang="en-US" sz="1400" dirty="0"/>
              <a:t>Integer conversion</a:t>
            </a:r>
          </a:p>
          <a:p>
            <a:pPr lvl="1"/>
            <a:r>
              <a:rPr lang="en-US" sz="1400" dirty="0"/>
              <a:t>Integer and Floating-Point conversion</a:t>
            </a:r>
          </a:p>
          <a:p>
            <a:r>
              <a:rPr lang="en-US" sz="1600" dirty="0"/>
              <a:t>Type aliases</a:t>
            </a:r>
          </a:p>
          <a:p>
            <a:r>
              <a:rPr lang="en-US" sz="1600" dirty="0"/>
              <a:t>Booleans</a:t>
            </a:r>
          </a:p>
          <a:p>
            <a:r>
              <a:rPr lang="en-US" sz="1600" dirty="0"/>
              <a:t>Tuples</a:t>
            </a:r>
          </a:p>
          <a:p>
            <a:r>
              <a:rPr lang="en-US" sz="1600" dirty="0"/>
              <a:t>Conclusion</a:t>
            </a:r>
          </a:p>
        </p:txBody>
      </p:sp>
      <p:sp>
        <p:nvSpPr>
          <p:cNvPr id="4" name="Slide Number Placeholder 3">
            <a:extLst>
              <a:ext uri="{FF2B5EF4-FFF2-40B4-BE49-F238E27FC236}">
                <a16:creationId xmlns:a16="http://schemas.microsoft.com/office/drawing/2014/main" id="{02E8E0AE-7F63-1CBD-B243-9CD79ACCA7CB}"/>
              </a:ext>
            </a:extLst>
          </p:cNvPr>
          <p:cNvSpPr>
            <a:spLocks noGrp="1"/>
          </p:cNvSpPr>
          <p:nvPr>
            <p:ph type="sldNum" sz="quarter" idx="12"/>
          </p:nvPr>
        </p:nvSpPr>
        <p:spPr/>
        <p:txBody>
          <a:bodyPr/>
          <a:lstStyle/>
          <a:p>
            <a:fld id="{0F20A515-08F7-40A0-9F31-515915856E04}" type="slidenum">
              <a:rPr lang="en-US" smtClean="0"/>
              <a:t>2</a:t>
            </a:fld>
            <a:endParaRPr lang="en-US"/>
          </a:p>
        </p:txBody>
      </p:sp>
    </p:spTree>
    <p:extLst>
      <p:ext uri="{BB962C8B-B14F-4D97-AF65-F5344CB8AC3E}">
        <p14:creationId xmlns:p14="http://schemas.microsoft.com/office/powerpoint/2010/main" val="36765450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4375-B599-168F-61C6-16875EA2E5C7}"/>
              </a:ext>
            </a:extLst>
          </p:cNvPr>
          <p:cNvSpPr>
            <a:spLocks noGrp="1"/>
          </p:cNvSpPr>
          <p:nvPr>
            <p:ph type="title"/>
          </p:nvPr>
        </p:nvSpPr>
        <p:spPr/>
        <p:txBody>
          <a:bodyPr/>
          <a:lstStyle/>
          <a:p>
            <a:r>
              <a:rPr lang="en-US" dirty="0"/>
              <a:t>Integer conversion</a:t>
            </a:r>
          </a:p>
        </p:txBody>
      </p:sp>
      <p:sp>
        <p:nvSpPr>
          <p:cNvPr id="3" name="Content Placeholder 2">
            <a:extLst>
              <a:ext uri="{FF2B5EF4-FFF2-40B4-BE49-F238E27FC236}">
                <a16:creationId xmlns:a16="http://schemas.microsoft.com/office/drawing/2014/main" id="{0C90A4A9-4A0A-12C1-BFDA-51CDFDED9424}"/>
              </a:ext>
            </a:extLst>
          </p:cNvPr>
          <p:cNvSpPr>
            <a:spLocks noGrp="1"/>
          </p:cNvSpPr>
          <p:nvPr>
            <p:ph idx="1"/>
          </p:nvPr>
        </p:nvSpPr>
        <p:spPr/>
        <p:txBody>
          <a:bodyPr/>
          <a:lstStyle/>
          <a:p>
            <a:r>
              <a:rPr lang="en-US" dirty="0"/>
              <a:t>To convert one specific number type to another, you initialize a new number of the desired type with the existing value.</a:t>
            </a:r>
          </a:p>
          <a:p>
            <a:r>
              <a:rPr lang="en-US" dirty="0" err="1">
                <a:latin typeface="Courier New" panose="02070309020205020404" pitchFamily="49" charset="0"/>
                <a:cs typeface="Courier New" panose="02070309020205020404" pitchFamily="49" charset="0"/>
              </a:rPr>
              <a:t>SomeType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ofInitialValue</a:t>
            </a:r>
            <a:r>
              <a:rPr lang="en-US" dirty="0">
                <a:latin typeface="Courier New" panose="02070309020205020404" pitchFamily="49" charset="0"/>
                <a:cs typeface="Courier New" panose="02070309020205020404" pitchFamily="49" charset="0"/>
              </a:rPr>
              <a:t>) </a:t>
            </a:r>
            <a:r>
              <a:rPr lang="en-US" dirty="0"/>
              <a:t>is the default way to call the initializer of a Swift type and pass in an initial value.</a:t>
            </a:r>
          </a:p>
        </p:txBody>
      </p:sp>
      <p:pic>
        <p:nvPicPr>
          <p:cNvPr id="6" name="Picture 5">
            <a:extLst>
              <a:ext uri="{FF2B5EF4-FFF2-40B4-BE49-F238E27FC236}">
                <a16:creationId xmlns:a16="http://schemas.microsoft.com/office/drawing/2014/main" id="{95FC3191-22DD-C289-7DF2-B515C080874A}"/>
              </a:ext>
            </a:extLst>
          </p:cNvPr>
          <p:cNvPicPr>
            <a:picLocks noChangeAspect="1"/>
          </p:cNvPicPr>
          <p:nvPr/>
        </p:nvPicPr>
        <p:blipFill>
          <a:blip r:embed="rId2"/>
          <a:stretch>
            <a:fillRect/>
          </a:stretch>
        </p:blipFill>
        <p:spPr>
          <a:xfrm>
            <a:off x="4004409" y="3943632"/>
            <a:ext cx="4172532" cy="857370"/>
          </a:xfrm>
          <a:prstGeom prst="rect">
            <a:avLst/>
          </a:prstGeom>
        </p:spPr>
      </p:pic>
      <p:sp>
        <p:nvSpPr>
          <p:cNvPr id="4" name="Slide Number Placeholder 3">
            <a:extLst>
              <a:ext uri="{FF2B5EF4-FFF2-40B4-BE49-F238E27FC236}">
                <a16:creationId xmlns:a16="http://schemas.microsoft.com/office/drawing/2014/main" id="{E596B4B0-13AE-BC22-5DF0-129FA8718CBF}"/>
              </a:ext>
            </a:extLst>
          </p:cNvPr>
          <p:cNvSpPr>
            <a:spLocks noGrp="1"/>
          </p:cNvSpPr>
          <p:nvPr>
            <p:ph type="sldNum" sz="quarter" idx="12"/>
          </p:nvPr>
        </p:nvSpPr>
        <p:spPr/>
        <p:txBody>
          <a:bodyPr/>
          <a:lstStyle/>
          <a:p>
            <a:fld id="{0F20A515-08F7-40A0-9F31-515915856E04}" type="slidenum">
              <a:rPr lang="en-US" smtClean="0"/>
              <a:t>20</a:t>
            </a:fld>
            <a:endParaRPr lang="en-US"/>
          </a:p>
        </p:txBody>
      </p:sp>
    </p:spTree>
    <p:extLst>
      <p:ext uri="{BB962C8B-B14F-4D97-AF65-F5344CB8AC3E}">
        <p14:creationId xmlns:p14="http://schemas.microsoft.com/office/powerpoint/2010/main" val="80504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0AAE-AB7B-87E3-2EDA-777A9B7E3137}"/>
              </a:ext>
            </a:extLst>
          </p:cNvPr>
          <p:cNvSpPr>
            <a:spLocks noGrp="1"/>
          </p:cNvSpPr>
          <p:nvPr>
            <p:ph type="title"/>
          </p:nvPr>
        </p:nvSpPr>
        <p:spPr/>
        <p:txBody>
          <a:bodyPr/>
          <a:lstStyle/>
          <a:p>
            <a:r>
              <a:rPr lang="en-US" dirty="0"/>
              <a:t>Integer and Floating-Point Conversion</a:t>
            </a:r>
          </a:p>
        </p:txBody>
      </p:sp>
      <p:sp>
        <p:nvSpPr>
          <p:cNvPr id="3" name="Content Placeholder 2">
            <a:extLst>
              <a:ext uri="{FF2B5EF4-FFF2-40B4-BE49-F238E27FC236}">
                <a16:creationId xmlns:a16="http://schemas.microsoft.com/office/drawing/2014/main" id="{4ACD03DA-A320-C83C-9ECA-E0BCE1A6A13E}"/>
              </a:ext>
            </a:extLst>
          </p:cNvPr>
          <p:cNvSpPr>
            <a:spLocks noGrp="1"/>
          </p:cNvSpPr>
          <p:nvPr>
            <p:ph idx="1"/>
          </p:nvPr>
        </p:nvSpPr>
        <p:spPr/>
        <p:txBody>
          <a:bodyPr/>
          <a:lstStyle/>
          <a:p>
            <a:r>
              <a:rPr lang="en-US" dirty="0"/>
              <a:t>Conversions between integer and floating-point numeric types must be made explicit.</a:t>
            </a:r>
          </a:p>
          <a:p>
            <a:endParaRPr lang="en-US" dirty="0"/>
          </a:p>
          <a:p>
            <a:endParaRPr lang="en-US" dirty="0"/>
          </a:p>
          <a:p>
            <a:r>
              <a:rPr lang="en-US" dirty="0"/>
              <a:t>Floating-point values are always truncated when used to initialize a new integer value.</a:t>
            </a:r>
          </a:p>
          <a:p>
            <a:endParaRPr lang="en-US" dirty="0"/>
          </a:p>
        </p:txBody>
      </p:sp>
      <p:pic>
        <p:nvPicPr>
          <p:cNvPr id="5" name="Picture 4">
            <a:extLst>
              <a:ext uri="{FF2B5EF4-FFF2-40B4-BE49-F238E27FC236}">
                <a16:creationId xmlns:a16="http://schemas.microsoft.com/office/drawing/2014/main" id="{71B0E1CE-3DB7-3540-4BC2-147336D1CAAA}"/>
              </a:ext>
            </a:extLst>
          </p:cNvPr>
          <p:cNvPicPr>
            <a:picLocks noChangeAspect="1"/>
          </p:cNvPicPr>
          <p:nvPr/>
        </p:nvPicPr>
        <p:blipFill>
          <a:blip r:embed="rId2"/>
          <a:stretch>
            <a:fillRect/>
          </a:stretch>
        </p:blipFill>
        <p:spPr>
          <a:xfrm>
            <a:off x="3751961" y="2832935"/>
            <a:ext cx="4677428" cy="1028844"/>
          </a:xfrm>
          <a:prstGeom prst="rect">
            <a:avLst/>
          </a:prstGeom>
        </p:spPr>
      </p:pic>
      <p:pic>
        <p:nvPicPr>
          <p:cNvPr id="7" name="Picture 6">
            <a:extLst>
              <a:ext uri="{FF2B5EF4-FFF2-40B4-BE49-F238E27FC236}">
                <a16:creationId xmlns:a16="http://schemas.microsoft.com/office/drawing/2014/main" id="{135AF838-8997-A4DC-862A-D84CB2117183}"/>
              </a:ext>
            </a:extLst>
          </p:cNvPr>
          <p:cNvPicPr>
            <a:picLocks noChangeAspect="1"/>
          </p:cNvPicPr>
          <p:nvPr/>
        </p:nvPicPr>
        <p:blipFill>
          <a:blip r:embed="rId3"/>
          <a:stretch>
            <a:fillRect/>
          </a:stretch>
        </p:blipFill>
        <p:spPr>
          <a:xfrm>
            <a:off x="3751961" y="4708629"/>
            <a:ext cx="4677428" cy="581106"/>
          </a:xfrm>
          <a:prstGeom prst="rect">
            <a:avLst/>
          </a:prstGeom>
        </p:spPr>
      </p:pic>
      <p:sp>
        <p:nvSpPr>
          <p:cNvPr id="4" name="Slide Number Placeholder 3">
            <a:extLst>
              <a:ext uri="{FF2B5EF4-FFF2-40B4-BE49-F238E27FC236}">
                <a16:creationId xmlns:a16="http://schemas.microsoft.com/office/drawing/2014/main" id="{10AEE10F-B5D5-7CFB-3EE3-C92C28C5358D}"/>
              </a:ext>
            </a:extLst>
          </p:cNvPr>
          <p:cNvSpPr>
            <a:spLocks noGrp="1"/>
          </p:cNvSpPr>
          <p:nvPr>
            <p:ph type="sldNum" sz="quarter" idx="12"/>
          </p:nvPr>
        </p:nvSpPr>
        <p:spPr/>
        <p:txBody>
          <a:bodyPr/>
          <a:lstStyle/>
          <a:p>
            <a:fld id="{0F20A515-08F7-40A0-9F31-515915856E04}" type="slidenum">
              <a:rPr lang="en-US" smtClean="0"/>
              <a:t>21</a:t>
            </a:fld>
            <a:endParaRPr lang="en-US"/>
          </a:p>
        </p:txBody>
      </p:sp>
    </p:spTree>
    <p:extLst>
      <p:ext uri="{BB962C8B-B14F-4D97-AF65-F5344CB8AC3E}">
        <p14:creationId xmlns:p14="http://schemas.microsoft.com/office/powerpoint/2010/main" val="65355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2263-F89C-7C82-BEB4-AB85E3EA180F}"/>
              </a:ext>
            </a:extLst>
          </p:cNvPr>
          <p:cNvSpPr>
            <a:spLocks noGrp="1"/>
          </p:cNvSpPr>
          <p:nvPr>
            <p:ph type="title"/>
          </p:nvPr>
        </p:nvSpPr>
        <p:spPr/>
        <p:txBody>
          <a:bodyPr/>
          <a:lstStyle/>
          <a:p>
            <a:r>
              <a:rPr lang="en-US" dirty="0"/>
              <a:t>Type Aliases</a:t>
            </a:r>
          </a:p>
        </p:txBody>
      </p:sp>
      <p:sp>
        <p:nvSpPr>
          <p:cNvPr id="3" name="Content Placeholder 2">
            <a:extLst>
              <a:ext uri="{FF2B5EF4-FFF2-40B4-BE49-F238E27FC236}">
                <a16:creationId xmlns:a16="http://schemas.microsoft.com/office/drawing/2014/main" id="{B2E00171-B4ED-857B-F023-FBF6CBC17116}"/>
              </a:ext>
            </a:extLst>
          </p:cNvPr>
          <p:cNvSpPr>
            <a:spLocks noGrp="1"/>
          </p:cNvSpPr>
          <p:nvPr>
            <p:ph idx="1"/>
          </p:nvPr>
        </p:nvSpPr>
        <p:spPr/>
        <p:txBody>
          <a:bodyPr>
            <a:normAutofit lnSpcReduction="10000"/>
          </a:bodyPr>
          <a:lstStyle/>
          <a:p>
            <a:r>
              <a:rPr lang="en-US" dirty="0"/>
              <a:t>Type aliases define an alternative name for an existing type. You define type aliases with the </a:t>
            </a:r>
            <a:r>
              <a:rPr lang="en-US" dirty="0" err="1">
                <a:latin typeface="Courier New" panose="02070309020205020404" pitchFamily="49" charset="0"/>
                <a:cs typeface="Courier New" panose="02070309020205020404" pitchFamily="49" charset="0"/>
              </a:rPr>
              <a:t>typealias</a:t>
            </a:r>
            <a:r>
              <a:rPr lang="en-US" dirty="0"/>
              <a:t> keyword.</a:t>
            </a:r>
          </a:p>
          <a:p>
            <a:endParaRPr lang="en-US" dirty="0"/>
          </a:p>
          <a:p>
            <a:r>
              <a:rPr lang="en-US" dirty="0"/>
              <a:t>Once you define a type alias, you can use the alias anywhere you might use the original name.</a:t>
            </a:r>
          </a:p>
          <a:p>
            <a:endParaRPr lang="en-US" dirty="0"/>
          </a:p>
          <a:p>
            <a:r>
              <a:rPr lang="en-US" dirty="0"/>
              <a:t>Here, </a:t>
            </a:r>
            <a:r>
              <a:rPr lang="en-US" dirty="0" err="1">
                <a:latin typeface="Courier New" panose="02070309020205020404" pitchFamily="49" charset="0"/>
                <a:cs typeface="Courier New" panose="02070309020205020404" pitchFamily="49" charset="0"/>
              </a:rPr>
              <a:t>AudioSample</a:t>
            </a:r>
            <a:r>
              <a:rPr lang="en-US" dirty="0"/>
              <a:t> is defined as an alias for </a:t>
            </a:r>
            <a:r>
              <a:rPr lang="en-US" dirty="0">
                <a:latin typeface="Courier New" panose="02070309020205020404" pitchFamily="49" charset="0"/>
                <a:cs typeface="Courier New" panose="02070309020205020404" pitchFamily="49" charset="0"/>
              </a:rPr>
              <a:t>UInt16</a:t>
            </a:r>
            <a:r>
              <a:rPr lang="en-US" dirty="0"/>
              <a:t>. Because it’s an alias, the call to </a:t>
            </a:r>
            <a:r>
              <a:rPr lang="en-US" dirty="0" err="1">
                <a:latin typeface="Courier New" panose="02070309020205020404" pitchFamily="49" charset="0"/>
                <a:cs typeface="Courier New" panose="02070309020205020404" pitchFamily="49" charset="0"/>
              </a:rPr>
              <a:t>AudioSample.min</a:t>
            </a:r>
            <a:r>
              <a:rPr lang="en-US" dirty="0">
                <a:latin typeface="Courier New" panose="02070309020205020404" pitchFamily="49" charset="0"/>
                <a:cs typeface="Courier New" panose="02070309020205020404" pitchFamily="49" charset="0"/>
              </a:rPr>
              <a:t> </a:t>
            </a:r>
            <a:r>
              <a:rPr lang="en-US" dirty="0"/>
              <a:t>actually calls </a:t>
            </a:r>
            <a:r>
              <a:rPr lang="en-US" dirty="0">
                <a:latin typeface="Courier New" panose="02070309020205020404" pitchFamily="49" charset="0"/>
                <a:cs typeface="Courier New" panose="02070309020205020404" pitchFamily="49" charset="0"/>
              </a:rPr>
              <a:t>UInt16.min</a:t>
            </a:r>
            <a:r>
              <a:rPr lang="en-US" dirty="0"/>
              <a:t>, which provides an initial value of </a:t>
            </a:r>
            <a:r>
              <a:rPr lang="en-US" dirty="0">
                <a:latin typeface="Courier New" panose="02070309020205020404" pitchFamily="49" charset="0"/>
                <a:cs typeface="Courier New" panose="02070309020205020404" pitchFamily="49" charset="0"/>
              </a:rPr>
              <a:t>0</a:t>
            </a:r>
            <a:r>
              <a:rPr lang="en-US" dirty="0"/>
              <a:t> for the </a:t>
            </a:r>
            <a:r>
              <a:rPr lang="en-US" dirty="0" err="1">
                <a:latin typeface="Courier New" panose="02070309020205020404" pitchFamily="49" charset="0"/>
                <a:cs typeface="Courier New" panose="02070309020205020404" pitchFamily="49" charset="0"/>
              </a:rPr>
              <a:t>maxAmplitudeFound</a:t>
            </a:r>
            <a:r>
              <a:rPr lang="en-US" dirty="0"/>
              <a:t> variable.</a:t>
            </a:r>
          </a:p>
          <a:p>
            <a:endParaRPr lang="en-US" dirty="0"/>
          </a:p>
        </p:txBody>
      </p:sp>
      <p:pic>
        <p:nvPicPr>
          <p:cNvPr id="5" name="Picture 4">
            <a:extLst>
              <a:ext uri="{FF2B5EF4-FFF2-40B4-BE49-F238E27FC236}">
                <a16:creationId xmlns:a16="http://schemas.microsoft.com/office/drawing/2014/main" id="{C77CAC74-E193-9146-76E2-16E66190A908}"/>
              </a:ext>
            </a:extLst>
          </p:cNvPr>
          <p:cNvPicPr>
            <a:picLocks noChangeAspect="1"/>
          </p:cNvPicPr>
          <p:nvPr/>
        </p:nvPicPr>
        <p:blipFill>
          <a:blip r:embed="rId2"/>
          <a:stretch>
            <a:fillRect/>
          </a:stretch>
        </p:blipFill>
        <p:spPr>
          <a:xfrm>
            <a:off x="4809383" y="2923467"/>
            <a:ext cx="2562583" cy="390580"/>
          </a:xfrm>
          <a:prstGeom prst="rect">
            <a:avLst/>
          </a:prstGeom>
        </p:spPr>
      </p:pic>
      <p:pic>
        <p:nvPicPr>
          <p:cNvPr id="7" name="Picture 6">
            <a:extLst>
              <a:ext uri="{FF2B5EF4-FFF2-40B4-BE49-F238E27FC236}">
                <a16:creationId xmlns:a16="http://schemas.microsoft.com/office/drawing/2014/main" id="{7E437913-CABE-DAA0-F7C4-2403AA59275D}"/>
              </a:ext>
            </a:extLst>
          </p:cNvPr>
          <p:cNvPicPr>
            <a:picLocks noChangeAspect="1"/>
          </p:cNvPicPr>
          <p:nvPr/>
        </p:nvPicPr>
        <p:blipFill>
          <a:blip r:embed="rId3"/>
          <a:stretch>
            <a:fillRect/>
          </a:stretch>
        </p:blipFill>
        <p:spPr>
          <a:xfrm>
            <a:off x="4409277" y="3933412"/>
            <a:ext cx="3362794" cy="619211"/>
          </a:xfrm>
          <a:prstGeom prst="rect">
            <a:avLst/>
          </a:prstGeom>
        </p:spPr>
      </p:pic>
      <p:sp>
        <p:nvSpPr>
          <p:cNvPr id="4" name="Slide Number Placeholder 3">
            <a:extLst>
              <a:ext uri="{FF2B5EF4-FFF2-40B4-BE49-F238E27FC236}">
                <a16:creationId xmlns:a16="http://schemas.microsoft.com/office/drawing/2014/main" id="{C9AEDC74-EF9B-FF77-0B49-165E86AFAEA7}"/>
              </a:ext>
            </a:extLst>
          </p:cNvPr>
          <p:cNvSpPr>
            <a:spLocks noGrp="1"/>
          </p:cNvSpPr>
          <p:nvPr>
            <p:ph type="sldNum" sz="quarter" idx="12"/>
          </p:nvPr>
        </p:nvSpPr>
        <p:spPr/>
        <p:txBody>
          <a:bodyPr/>
          <a:lstStyle/>
          <a:p>
            <a:fld id="{0F20A515-08F7-40A0-9F31-515915856E04}" type="slidenum">
              <a:rPr lang="en-US" smtClean="0"/>
              <a:t>22</a:t>
            </a:fld>
            <a:endParaRPr lang="en-US"/>
          </a:p>
        </p:txBody>
      </p:sp>
    </p:spTree>
    <p:extLst>
      <p:ext uri="{BB962C8B-B14F-4D97-AF65-F5344CB8AC3E}">
        <p14:creationId xmlns:p14="http://schemas.microsoft.com/office/powerpoint/2010/main" val="121127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DC2D-524A-7EC5-A362-89354DB99983}"/>
              </a:ext>
            </a:extLst>
          </p:cNvPr>
          <p:cNvSpPr>
            <a:spLocks noGrp="1"/>
          </p:cNvSpPr>
          <p:nvPr>
            <p:ph type="title"/>
          </p:nvPr>
        </p:nvSpPr>
        <p:spPr/>
        <p:txBody>
          <a:bodyPr/>
          <a:lstStyle/>
          <a:p>
            <a:r>
              <a:rPr lang="en-US" dirty="0" err="1"/>
              <a:t>booleans</a:t>
            </a:r>
            <a:endParaRPr lang="en-US" dirty="0"/>
          </a:p>
        </p:txBody>
      </p:sp>
      <p:sp>
        <p:nvSpPr>
          <p:cNvPr id="3" name="Content Placeholder 2">
            <a:extLst>
              <a:ext uri="{FF2B5EF4-FFF2-40B4-BE49-F238E27FC236}">
                <a16:creationId xmlns:a16="http://schemas.microsoft.com/office/drawing/2014/main" id="{34895021-66AB-8B4C-A1A5-C89858EB7C32}"/>
              </a:ext>
            </a:extLst>
          </p:cNvPr>
          <p:cNvSpPr>
            <a:spLocks noGrp="1"/>
          </p:cNvSpPr>
          <p:nvPr>
            <p:ph idx="1"/>
          </p:nvPr>
        </p:nvSpPr>
        <p:spPr/>
        <p:txBody>
          <a:bodyPr/>
          <a:lstStyle/>
          <a:p>
            <a:r>
              <a:rPr lang="en-US" dirty="0"/>
              <a:t>Swift has a basic Boolean type, called </a:t>
            </a:r>
            <a:r>
              <a:rPr lang="en-US" dirty="0">
                <a:latin typeface="Courier New" panose="02070309020205020404" pitchFamily="49" charset="0"/>
                <a:cs typeface="Courier New" panose="02070309020205020404" pitchFamily="49" charset="0"/>
              </a:rPr>
              <a:t>Bool</a:t>
            </a:r>
            <a:r>
              <a:rPr lang="en-US" dirty="0"/>
              <a:t>. Swift provides two Boolean constant values, </a:t>
            </a:r>
            <a:r>
              <a:rPr lang="en-US" dirty="0">
                <a:latin typeface="Courier New" panose="02070309020205020404" pitchFamily="49" charset="0"/>
                <a:cs typeface="Courier New" panose="02070309020205020404" pitchFamily="49" charset="0"/>
              </a:rPr>
              <a:t>true</a:t>
            </a:r>
            <a:r>
              <a:rPr lang="en-US" dirty="0"/>
              <a:t> and </a:t>
            </a:r>
            <a:r>
              <a:rPr lang="en-US" dirty="0">
                <a:latin typeface="Courier New" panose="02070309020205020404" pitchFamily="49" charset="0"/>
                <a:cs typeface="Courier New" panose="02070309020205020404" pitchFamily="49" charset="0"/>
              </a:rPr>
              <a:t>false</a:t>
            </a:r>
            <a:r>
              <a:rPr lang="en-US" dirty="0"/>
              <a:t>.</a:t>
            </a:r>
          </a:p>
          <a:p>
            <a:endParaRPr lang="en-US" dirty="0"/>
          </a:p>
          <a:p>
            <a:r>
              <a:rPr lang="en-US" dirty="0"/>
              <a:t>Swift’s type safety prevents non-Boolean values from being substituted for Bool.</a:t>
            </a:r>
          </a:p>
          <a:p>
            <a:endParaRPr lang="en-US" dirty="0"/>
          </a:p>
        </p:txBody>
      </p:sp>
      <p:pic>
        <p:nvPicPr>
          <p:cNvPr id="6" name="Picture 5">
            <a:extLst>
              <a:ext uri="{FF2B5EF4-FFF2-40B4-BE49-F238E27FC236}">
                <a16:creationId xmlns:a16="http://schemas.microsoft.com/office/drawing/2014/main" id="{605C54B4-4FBF-F24A-E6E9-4B0C1F4C382C}"/>
              </a:ext>
            </a:extLst>
          </p:cNvPr>
          <p:cNvPicPr>
            <a:picLocks noChangeAspect="1"/>
          </p:cNvPicPr>
          <p:nvPr/>
        </p:nvPicPr>
        <p:blipFill>
          <a:blip r:embed="rId2"/>
          <a:stretch>
            <a:fillRect/>
          </a:stretch>
        </p:blipFill>
        <p:spPr>
          <a:xfrm>
            <a:off x="4685541" y="2838368"/>
            <a:ext cx="2810267" cy="590632"/>
          </a:xfrm>
          <a:prstGeom prst="rect">
            <a:avLst/>
          </a:prstGeom>
        </p:spPr>
      </p:pic>
      <p:pic>
        <p:nvPicPr>
          <p:cNvPr id="8" name="Picture 7">
            <a:extLst>
              <a:ext uri="{FF2B5EF4-FFF2-40B4-BE49-F238E27FC236}">
                <a16:creationId xmlns:a16="http://schemas.microsoft.com/office/drawing/2014/main" id="{809C1746-2AAF-49B8-D242-0641F0B2113F}"/>
              </a:ext>
            </a:extLst>
          </p:cNvPr>
          <p:cNvPicPr>
            <a:picLocks noChangeAspect="1"/>
          </p:cNvPicPr>
          <p:nvPr/>
        </p:nvPicPr>
        <p:blipFill>
          <a:blip r:embed="rId3"/>
          <a:stretch>
            <a:fillRect/>
          </a:stretch>
        </p:blipFill>
        <p:spPr>
          <a:xfrm>
            <a:off x="3590012" y="3943632"/>
            <a:ext cx="5001323" cy="1047896"/>
          </a:xfrm>
          <a:prstGeom prst="rect">
            <a:avLst/>
          </a:prstGeom>
        </p:spPr>
      </p:pic>
      <p:sp>
        <p:nvSpPr>
          <p:cNvPr id="4" name="Slide Number Placeholder 3">
            <a:extLst>
              <a:ext uri="{FF2B5EF4-FFF2-40B4-BE49-F238E27FC236}">
                <a16:creationId xmlns:a16="http://schemas.microsoft.com/office/drawing/2014/main" id="{BA7E912B-EAB7-873B-9EFA-378B2AA6A55D}"/>
              </a:ext>
            </a:extLst>
          </p:cNvPr>
          <p:cNvSpPr>
            <a:spLocks noGrp="1"/>
          </p:cNvSpPr>
          <p:nvPr>
            <p:ph type="sldNum" sz="quarter" idx="12"/>
          </p:nvPr>
        </p:nvSpPr>
        <p:spPr/>
        <p:txBody>
          <a:bodyPr/>
          <a:lstStyle/>
          <a:p>
            <a:fld id="{0F20A515-08F7-40A0-9F31-515915856E04}" type="slidenum">
              <a:rPr lang="en-US" smtClean="0"/>
              <a:t>23</a:t>
            </a:fld>
            <a:endParaRPr lang="en-US"/>
          </a:p>
        </p:txBody>
      </p:sp>
    </p:spTree>
    <p:extLst>
      <p:ext uri="{BB962C8B-B14F-4D97-AF65-F5344CB8AC3E}">
        <p14:creationId xmlns:p14="http://schemas.microsoft.com/office/powerpoint/2010/main" val="115512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8287-E92F-464F-1BD6-7DD4494F86A5}"/>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4C3482E7-597D-952F-7EA0-33F959751BC4}"/>
              </a:ext>
            </a:extLst>
          </p:cNvPr>
          <p:cNvSpPr>
            <a:spLocks noGrp="1"/>
          </p:cNvSpPr>
          <p:nvPr>
            <p:ph idx="1"/>
          </p:nvPr>
        </p:nvSpPr>
        <p:spPr/>
        <p:txBody>
          <a:bodyPr/>
          <a:lstStyle/>
          <a:p>
            <a:r>
              <a:rPr lang="en-US" dirty="0"/>
              <a:t>Tuples group multiple values into a single compound value.</a:t>
            </a:r>
          </a:p>
          <a:p>
            <a:r>
              <a:rPr lang="en-US" dirty="0"/>
              <a:t>The values within a tuple can be of any type and don’t have to be of the same type as each other.</a:t>
            </a:r>
          </a:p>
          <a:p>
            <a:endParaRPr lang="en-US" dirty="0"/>
          </a:p>
          <a:p>
            <a:r>
              <a:rPr lang="en-US" dirty="0"/>
              <a:t>The </a:t>
            </a:r>
            <a:r>
              <a:rPr lang="en-US" dirty="0">
                <a:latin typeface="Courier New" panose="02070309020205020404" pitchFamily="49" charset="0"/>
                <a:cs typeface="Courier New" panose="02070309020205020404" pitchFamily="49" charset="0"/>
              </a:rPr>
              <a:t>(404, "Not Found") </a:t>
            </a:r>
            <a:r>
              <a:rPr lang="en-US" dirty="0"/>
              <a:t>tuple groups together an </a:t>
            </a:r>
            <a:r>
              <a:rPr lang="en-US" dirty="0">
                <a:latin typeface="Courier New" panose="02070309020205020404" pitchFamily="49" charset="0"/>
                <a:cs typeface="Courier New" panose="02070309020205020404" pitchFamily="49" charset="0"/>
              </a:rPr>
              <a:t>Int</a:t>
            </a:r>
            <a:r>
              <a:rPr lang="en-US" dirty="0"/>
              <a:t> and a </a:t>
            </a:r>
            <a:r>
              <a:rPr lang="en-US" dirty="0">
                <a:latin typeface="Courier New" panose="02070309020205020404" pitchFamily="49" charset="0"/>
                <a:cs typeface="Courier New" panose="02070309020205020404" pitchFamily="49" charset="0"/>
              </a:rPr>
              <a:t>String</a:t>
            </a:r>
            <a:r>
              <a:rPr lang="en-US" dirty="0"/>
              <a:t> to give the HTTP status code two separate values: a number and a human-readable description. It can be described as “a tuple of type </a:t>
            </a:r>
            <a:r>
              <a:rPr lang="en-US" dirty="0">
                <a:latin typeface="Courier New" panose="02070309020205020404" pitchFamily="49" charset="0"/>
                <a:cs typeface="Courier New" panose="02070309020205020404" pitchFamily="49" charset="0"/>
              </a:rPr>
              <a:t>(Int, String)”.</a:t>
            </a:r>
          </a:p>
          <a:p>
            <a:endParaRPr lang="en-US" dirty="0"/>
          </a:p>
        </p:txBody>
      </p:sp>
      <p:pic>
        <p:nvPicPr>
          <p:cNvPr id="5" name="Picture 4">
            <a:extLst>
              <a:ext uri="{FF2B5EF4-FFF2-40B4-BE49-F238E27FC236}">
                <a16:creationId xmlns:a16="http://schemas.microsoft.com/office/drawing/2014/main" id="{03BFBBFC-3699-E892-A02D-004A52C34AAA}"/>
              </a:ext>
            </a:extLst>
          </p:cNvPr>
          <p:cNvPicPr>
            <a:picLocks noChangeAspect="1"/>
          </p:cNvPicPr>
          <p:nvPr/>
        </p:nvPicPr>
        <p:blipFill>
          <a:blip r:embed="rId2"/>
          <a:stretch>
            <a:fillRect/>
          </a:stretch>
        </p:blipFill>
        <p:spPr>
          <a:xfrm>
            <a:off x="3256592" y="3214159"/>
            <a:ext cx="5668166" cy="590632"/>
          </a:xfrm>
          <a:prstGeom prst="rect">
            <a:avLst/>
          </a:prstGeom>
        </p:spPr>
      </p:pic>
      <p:sp>
        <p:nvSpPr>
          <p:cNvPr id="4" name="Slide Number Placeholder 3">
            <a:extLst>
              <a:ext uri="{FF2B5EF4-FFF2-40B4-BE49-F238E27FC236}">
                <a16:creationId xmlns:a16="http://schemas.microsoft.com/office/drawing/2014/main" id="{6DE94658-4048-9729-44EC-E4DCDF1805EE}"/>
              </a:ext>
            </a:extLst>
          </p:cNvPr>
          <p:cNvSpPr>
            <a:spLocks noGrp="1"/>
          </p:cNvSpPr>
          <p:nvPr>
            <p:ph type="sldNum" sz="quarter" idx="12"/>
          </p:nvPr>
        </p:nvSpPr>
        <p:spPr/>
        <p:txBody>
          <a:bodyPr/>
          <a:lstStyle/>
          <a:p>
            <a:fld id="{0F20A515-08F7-40A0-9F31-515915856E04}" type="slidenum">
              <a:rPr lang="en-US" smtClean="0"/>
              <a:t>24</a:t>
            </a:fld>
            <a:endParaRPr lang="en-US"/>
          </a:p>
        </p:txBody>
      </p:sp>
    </p:spTree>
    <p:extLst>
      <p:ext uri="{BB962C8B-B14F-4D97-AF65-F5344CB8AC3E}">
        <p14:creationId xmlns:p14="http://schemas.microsoft.com/office/powerpoint/2010/main" val="1077842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519E-7128-0B3C-E95A-8ED02960BD74}"/>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998AB529-5681-960C-5516-D803439073D6}"/>
              </a:ext>
            </a:extLst>
          </p:cNvPr>
          <p:cNvSpPr>
            <a:spLocks noGrp="1"/>
          </p:cNvSpPr>
          <p:nvPr>
            <p:ph idx="1"/>
          </p:nvPr>
        </p:nvSpPr>
        <p:spPr/>
        <p:txBody>
          <a:bodyPr/>
          <a:lstStyle/>
          <a:p>
            <a:r>
              <a:rPr lang="en-US" dirty="0"/>
              <a:t>You can decompose a tuple’s contents into separate constants or variables, which you then access as usual.</a:t>
            </a:r>
          </a:p>
          <a:p>
            <a:endParaRPr lang="en-US" dirty="0"/>
          </a:p>
          <a:p>
            <a:endParaRPr lang="en-US" dirty="0"/>
          </a:p>
          <a:p>
            <a:r>
              <a:rPr lang="en-US" dirty="0"/>
              <a:t>If you only need some of the tuple’s values, ignore parts of the tuple with an underscore (_) when you decompose the tuple.</a:t>
            </a:r>
          </a:p>
          <a:p>
            <a:endParaRPr lang="en-US" dirty="0"/>
          </a:p>
        </p:txBody>
      </p:sp>
      <p:pic>
        <p:nvPicPr>
          <p:cNvPr id="5" name="Picture 4">
            <a:extLst>
              <a:ext uri="{FF2B5EF4-FFF2-40B4-BE49-F238E27FC236}">
                <a16:creationId xmlns:a16="http://schemas.microsoft.com/office/drawing/2014/main" id="{C2373056-6D92-3B7D-2FF3-1A752BABC187}"/>
              </a:ext>
            </a:extLst>
          </p:cNvPr>
          <p:cNvPicPr>
            <a:picLocks noChangeAspect="1"/>
          </p:cNvPicPr>
          <p:nvPr/>
        </p:nvPicPr>
        <p:blipFill>
          <a:blip r:embed="rId2"/>
          <a:stretch>
            <a:fillRect/>
          </a:stretch>
        </p:blipFill>
        <p:spPr>
          <a:xfrm>
            <a:off x="4052040" y="2866946"/>
            <a:ext cx="4077269" cy="1124107"/>
          </a:xfrm>
          <a:prstGeom prst="rect">
            <a:avLst/>
          </a:prstGeom>
        </p:spPr>
      </p:pic>
      <p:pic>
        <p:nvPicPr>
          <p:cNvPr id="7" name="Picture 6">
            <a:extLst>
              <a:ext uri="{FF2B5EF4-FFF2-40B4-BE49-F238E27FC236}">
                <a16:creationId xmlns:a16="http://schemas.microsoft.com/office/drawing/2014/main" id="{CEF3ABCD-8661-E840-289F-67262F2D774D}"/>
              </a:ext>
            </a:extLst>
          </p:cNvPr>
          <p:cNvPicPr>
            <a:picLocks noChangeAspect="1"/>
          </p:cNvPicPr>
          <p:nvPr/>
        </p:nvPicPr>
        <p:blipFill>
          <a:blip r:embed="rId3"/>
          <a:stretch>
            <a:fillRect/>
          </a:stretch>
        </p:blipFill>
        <p:spPr>
          <a:xfrm>
            <a:off x="4175882" y="4761935"/>
            <a:ext cx="3953427" cy="752580"/>
          </a:xfrm>
          <a:prstGeom prst="rect">
            <a:avLst/>
          </a:prstGeom>
        </p:spPr>
      </p:pic>
      <p:sp>
        <p:nvSpPr>
          <p:cNvPr id="4" name="Slide Number Placeholder 3">
            <a:extLst>
              <a:ext uri="{FF2B5EF4-FFF2-40B4-BE49-F238E27FC236}">
                <a16:creationId xmlns:a16="http://schemas.microsoft.com/office/drawing/2014/main" id="{5D9A5046-0C6C-290B-EDDB-A4CD1CFB0C3B}"/>
              </a:ext>
            </a:extLst>
          </p:cNvPr>
          <p:cNvSpPr>
            <a:spLocks noGrp="1"/>
          </p:cNvSpPr>
          <p:nvPr>
            <p:ph type="sldNum" sz="quarter" idx="12"/>
          </p:nvPr>
        </p:nvSpPr>
        <p:spPr/>
        <p:txBody>
          <a:bodyPr/>
          <a:lstStyle/>
          <a:p>
            <a:fld id="{0F20A515-08F7-40A0-9F31-515915856E04}" type="slidenum">
              <a:rPr lang="en-US" smtClean="0"/>
              <a:t>25</a:t>
            </a:fld>
            <a:endParaRPr lang="en-US"/>
          </a:p>
        </p:txBody>
      </p:sp>
    </p:spTree>
    <p:extLst>
      <p:ext uri="{BB962C8B-B14F-4D97-AF65-F5344CB8AC3E}">
        <p14:creationId xmlns:p14="http://schemas.microsoft.com/office/powerpoint/2010/main" val="316345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10C7-0CD5-0AF6-576C-961CFBAE16FE}"/>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077617B5-38BF-0DE0-194E-A3D2D91C9970}"/>
              </a:ext>
            </a:extLst>
          </p:cNvPr>
          <p:cNvSpPr>
            <a:spLocks noGrp="1"/>
          </p:cNvSpPr>
          <p:nvPr>
            <p:ph idx="1"/>
          </p:nvPr>
        </p:nvSpPr>
        <p:spPr/>
        <p:txBody>
          <a:bodyPr>
            <a:normAutofit/>
          </a:bodyPr>
          <a:lstStyle/>
          <a:p>
            <a:r>
              <a:rPr lang="en-US" dirty="0"/>
              <a:t>Access the individual element values in a tuple using index numbers starting at zero.</a:t>
            </a:r>
          </a:p>
          <a:p>
            <a:endParaRPr lang="en-US" dirty="0"/>
          </a:p>
          <a:p>
            <a:endParaRPr lang="en-US" dirty="0"/>
          </a:p>
          <a:p>
            <a:r>
              <a:rPr lang="en-US" dirty="0"/>
              <a:t>You can name the individual elements in a tuple when the tuple is defined.</a:t>
            </a:r>
          </a:p>
          <a:p>
            <a:endParaRPr lang="en-US" dirty="0"/>
          </a:p>
          <a:p>
            <a:r>
              <a:rPr lang="en-US" dirty="0"/>
              <a:t>If you name the elements in a tuple, you can use the element names to access the values of those elements.</a:t>
            </a:r>
          </a:p>
        </p:txBody>
      </p:sp>
      <p:pic>
        <p:nvPicPr>
          <p:cNvPr id="5" name="Picture 4">
            <a:extLst>
              <a:ext uri="{FF2B5EF4-FFF2-40B4-BE49-F238E27FC236}">
                <a16:creationId xmlns:a16="http://schemas.microsoft.com/office/drawing/2014/main" id="{F80D2DB1-83E8-FE08-7304-D5AAC886B15D}"/>
              </a:ext>
            </a:extLst>
          </p:cNvPr>
          <p:cNvPicPr>
            <a:picLocks noChangeAspect="1"/>
          </p:cNvPicPr>
          <p:nvPr/>
        </p:nvPicPr>
        <p:blipFill>
          <a:blip r:embed="rId2"/>
          <a:stretch>
            <a:fillRect/>
          </a:stretch>
        </p:blipFill>
        <p:spPr>
          <a:xfrm>
            <a:off x="4085382" y="2637677"/>
            <a:ext cx="4010585" cy="962159"/>
          </a:xfrm>
          <a:prstGeom prst="rect">
            <a:avLst/>
          </a:prstGeom>
        </p:spPr>
      </p:pic>
      <p:pic>
        <p:nvPicPr>
          <p:cNvPr id="7" name="Picture 6">
            <a:extLst>
              <a:ext uri="{FF2B5EF4-FFF2-40B4-BE49-F238E27FC236}">
                <a16:creationId xmlns:a16="http://schemas.microsoft.com/office/drawing/2014/main" id="{F99D20DA-993A-F048-F508-BCD8B60A62BE}"/>
              </a:ext>
            </a:extLst>
          </p:cNvPr>
          <p:cNvPicPr>
            <a:picLocks noChangeAspect="1"/>
          </p:cNvPicPr>
          <p:nvPr/>
        </p:nvPicPr>
        <p:blipFill>
          <a:blip r:embed="rId3"/>
          <a:stretch>
            <a:fillRect/>
          </a:stretch>
        </p:blipFill>
        <p:spPr>
          <a:xfrm>
            <a:off x="3885328" y="4032557"/>
            <a:ext cx="4410691" cy="495369"/>
          </a:xfrm>
          <a:prstGeom prst="rect">
            <a:avLst/>
          </a:prstGeom>
        </p:spPr>
      </p:pic>
      <p:pic>
        <p:nvPicPr>
          <p:cNvPr id="9" name="Picture 8">
            <a:extLst>
              <a:ext uri="{FF2B5EF4-FFF2-40B4-BE49-F238E27FC236}">
                <a16:creationId xmlns:a16="http://schemas.microsoft.com/office/drawing/2014/main" id="{9E9E9A07-3AE6-AB68-036B-4690124F876F}"/>
              </a:ext>
            </a:extLst>
          </p:cNvPr>
          <p:cNvPicPr>
            <a:picLocks noChangeAspect="1"/>
          </p:cNvPicPr>
          <p:nvPr/>
        </p:nvPicPr>
        <p:blipFill>
          <a:blip r:embed="rId4"/>
          <a:stretch>
            <a:fillRect/>
          </a:stretch>
        </p:blipFill>
        <p:spPr>
          <a:xfrm>
            <a:off x="3666222" y="5371978"/>
            <a:ext cx="4848902" cy="876422"/>
          </a:xfrm>
          <a:prstGeom prst="rect">
            <a:avLst/>
          </a:prstGeom>
        </p:spPr>
      </p:pic>
      <p:sp>
        <p:nvSpPr>
          <p:cNvPr id="4" name="Slide Number Placeholder 3">
            <a:extLst>
              <a:ext uri="{FF2B5EF4-FFF2-40B4-BE49-F238E27FC236}">
                <a16:creationId xmlns:a16="http://schemas.microsoft.com/office/drawing/2014/main" id="{C3A063FF-9B82-9F24-771C-FDBC39590EFF}"/>
              </a:ext>
            </a:extLst>
          </p:cNvPr>
          <p:cNvSpPr>
            <a:spLocks noGrp="1"/>
          </p:cNvSpPr>
          <p:nvPr>
            <p:ph type="sldNum" sz="quarter" idx="12"/>
          </p:nvPr>
        </p:nvSpPr>
        <p:spPr/>
        <p:txBody>
          <a:bodyPr/>
          <a:lstStyle/>
          <a:p>
            <a:fld id="{0F20A515-08F7-40A0-9F31-515915856E04}" type="slidenum">
              <a:rPr lang="en-US" smtClean="0"/>
              <a:t>26</a:t>
            </a:fld>
            <a:endParaRPr lang="en-US"/>
          </a:p>
        </p:txBody>
      </p:sp>
    </p:spTree>
    <p:extLst>
      <p:ext uri="{BB962C8B-B14F-4D97-AF65-F5344CB8AC3E}">
        <p14:creationId xmlns:p14="http://schemas.microsoft.com/office/powerpoint/2010/main" val="1728757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15236-5982-714A-B3C9-AE39BAD7C6E4}"/>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Conclusion</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0E67D8-EEDD-D441-AAE2-0AA522846CC8}"/>
              </a:ext>
            </a:extLst>
          </p:cNvPr>
          <p:cNvSpPr>
            <a:spLocks noGrp="1"/>
          </p:cNvSpPr>
          <p:nvPr>
            <p:ph idx="1"/>
          </p:nvPr>
        </p:nvSpPr>
        <p:spPr>
          <a:xfrm>
            <a:off x="4711641" y="1122001"/>
            <a:ext cx="6566564" cy="4761274"/>
          </a:xfrm>
        </p:spPr>
        <p:txBody>
          <a:bodyPr anchor="ctr">
            <a:normAutofit/>
          </a:bodyPr>
          <a:lstStyle/>
          <a:p>
            <a:r>
              <a:rPr lang="en-US" sz="1600" dirty="0"/>
              <a:t>Swift provides its own versions of all fundamental C and Objective-C types.</a:t>
            </a:r>
          </a:p>
          <a:p>
            <a:r>
              <a:rPr lang="en-US" sz="1600" dirty="0"/>
              <a:t>Swift uses variables to store and refer to values by an identifying name. Swift supports constants that are powerful than constants in C.</a:t>
            </a:r>
          </a:p>
          <a:p>
            <a:r>
              <a:rPr lang="en-US" sz="1600" dirty="0"/>
              <a:t>Swift introduces tuples and optional types.</a:t>
            </a:r>
          </a:p>
          <a:p>
            <a:r>
              <a:rPr lang="en-US" sz="1600"/>
              <a:t>Swift is a type-safe language, which means the language helps you to be clear about the types of values your code can work with.</a:t>
            </a:r>
          </a:p>
        </p:txBody>
      </p:sp>
      <p:sp>
        <p:nvSpPr>
          <p:cNvPr id="4" name="Slide Number Placeholder 3">
            <a:extLst>
              <a:ext uri="{FF2B5EF4-FFF2-40B4-BE49-F238E27FC236}">
                <a16:creationId xmlns:a16="http://schemas.microsoft.com/office/drawing/2014/main" id="{64489844-4F23-7039-E877-70602C345DD3}"/>
              </a:ext>
            </a:extLst>
          </p:cNvPr>
          <p:cNvSpPr>
            <a:spLocks noGrp="1"/>
          </p:cNvSpPr>
          <p:nvPr>
            <p:ph type="sldNum" sz="quarter" idx="12"/>
          </p:nvPr>
        </p:nvSpPr>
        <p:spPr/>
        <p:txBody>
          <a:bodyPr/>
          <a:lstStyle/>
          <a:p>
            <a:fld id="{0F20A515-08F7-40A0-9F31-515915856E04}" type="slidenum">
              <a:rPr lang="en-US" smtClean="0"/>
              <a:t>27</a:t>
            </a:fld>
            <a:endParaRPr lang="en-US"/>
          </a:p>
        </p:txBody>
      </p:sp>
    </p:spTree>
    <p:extLst>
      <p:ext uri="{BB962C8B-B14F-4D97-AF65-F5344CB8AC3E}">
        <p14:creationId xmlns:p14="http://schemas.microsoft.com/office/powerpoint/2010/main" val="353539150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15236-5982-714A-B3C9-AE39BAD7C6E4}"/>
              </a:ext>
            </a:extLst>
          </p:cNvPr>
          <p:cNvSpPr>
            <a:spLocks noGrp="1"/>
          </p:cNvSpPr>
          <p:nvPr>
            <p:ph type="title"/>
          </p:nvPr>
        </p:nvSpPr>
        <p:spPr>
          <a:xfrm>
            <a:off x="696686" y="1122001"/>
            <a:ext cx="3040685" cy="4613999"/>
          </a:xfrm>
        </p:spPr>
        <p:txBody>
          <a:bodyPr anchor="ctr">
            <a:normAutofit/>
          </a:bodyPr>
          <a:lstStyle/>
          <a:p>
            <a:pPr algn="l"/>
            <a:r>
              <a:rPr lang="en-US" sz="2400" dirty="0">
                <a:solidFill>
                  <a:srgbClr val="FFFFFF"/>
                </a:solidFill>
              </a:rPr>
              <a:t>Reference</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0E67D8-EEDD-D441-AAE2-0AA522846CC8}"/>
              </a:ext>
            </a:extLst>
          </p:cNvPr>
          <p:cNvSpPr>
            <a:spLocks noGrp="1"/>
          </p:cNvSpPr>
          <p:nvPr>
            <p:ph idx="1"/>
          </p:nvPr>
        </p:nvSpPr>
        <p:spPr>
          <a:xfrm>
            <a:off x="4711641" y="1122001"/>
            <a:ext cx="6566564" cy="4761274"/>
          </a:xfrm>
        </p:spPr>
        <p:txBody>
          <a:bodyPr anchor="ctr">
            <a:normAutofit/>
          </a:bodyPr>
          <a:lstStyle/>
          <a:p>
            <a:r>
              <a:rPr lang="en-US" sz="1600" dirty="0">
                <a:hlinkClick r:id="rId2"/>
              </a:rPr>
              <a:t>https://www.swift.org/documentation/#swift-language</a:t>
            </a:r>
            <a:endParaRPr lang="en-US" sz="1600" dirty="0"/>
          </a:p>
        </p:txBody>
      </p:sp>
      <p:sp>
        <p:nvSpPr>
          <p:cNvPr id="4" name="Slide Number Placeholder 3">
            <a:extLst>
              <a:ext uri="{FF2B5EF4-FFF2-40B4-BE49-F238E27FC236}">
                <a16:creationId xmlns:a16="http://schemas.microsoft.com/office/drawing/2014/main" id="{AD77966E-AF57-AB12-A347-416C535DD5A0}"/>
              </a:ext>
            </a:extLst>
          </p:cNvPr>
          <p:cNvSpPr>
            <a:spLocks noGrp="1"/>
          </p:cNvSpPr>
          <p:nvPr>
            <p:ph type="sldNum" sz="quarter" idx="12"/>
          </p:nvPr>
        </p:nvSpPr>
        <p:spPr/>
        <p:txBody>
          <a:bodyPr/>
          <a:lstStyle/>
          <a:p>
            <a:fld id="{0F20A515-08F7-40A0-9F31-515915856E04}" type="slidenum">
              <a:rPr lang="en-US" smtClean="0"/>
              <a:t>28</a:t>
            </a:fld>
            <a:endParaRPr lang="en-US"/>
          </a:p>
        </p:txBody>
      </p:sp>
    </p:spTree>
    <p:extLst>
      <p:ext uri="{BB962C8B-B14F-4D97-AF65-F5344CB8AC3E}">
        <p14:creationId xmlns:p14="http://schemas.microsoft.com/office/powerpoint/2010/main" val="115539671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2CEA-B23B-4F73-A7DD-112EBFF7FEC5}"/>
              </a:ext>
            </a:extLst>
          </p:cNvPr>
          <p:cNvSpPr>
            <a:spLocks noGrp="1"/>
          </p:cNvSpPr>
          <p:nvPr>
            <p:ph type="ctrTitle"/>
          </p:nvPr>
        </p:nvSpPr>
        <p:spPr/>
        <p:txBody>
          <a:bodyPr/>
          <a:lstStyle/>
          <a:p>
            <a:r>
              <a:rPr lang="en-US" dirty="0"/>
              <a:t>The basics</a:t>
            </a:r>
            <a:br>
              <a:rPr lang="en-US" dirty="0"/>
            </a:br>
            <a:br>
              <a:rPr lang="en-US" dirty="0"/>
            </a:br>
            <a:r>
              <a:rPr lang="en-US" sz="3600" dirty="0"/>
              <a:t>44643 Mobile Computing - iOS</a:t>
            </a:r>
            <a:endParaRPr lang="en-US" dirty="0"/>
          </a:p>
        </p:txBody>
      </p:sp>
      <p:sp>
        <p:nvSpPr>
          <p:cNvPr id="3" name="Subtitle 2">
            <a:extLst>
              <a:ext uri="{FF2B5EF4-FFF2-40B4-BE49-F238E27FC236}">
                <a16:creationId xmlns:a16="http://schemas.microsoft.com/office/drawing/2014/main" id="{FA43B3C0-EEE0-412F-A0BE-324D678B72E9}"/>
              </a:ext>
            </a:extLst>
          </p:cNvPr>
          <p:cNvSpPr>
            <a:spLocks noGrp="1"/>
          </p:cNvSpPr>
          <p:nvPr>
            <p:ph type="subTitle" idx="1"/>
          </p:nvPr>
        </p:nvSpPr>
        <p:spPr/>
        <p:txBody>
          <a:bodyPr>
            <a:normAutofit/>
          </a:bodyPr>
          <a:lstStyle/>
          <a:p>
            <a:r>
              <a:rPr lang="en-US" dirty="0"/>
              <a:t>Instructor: Dr. Chandra Mouli</a:t>
            </a:r>
          </a:p>
          <a:p>
            <a:r>
              <a:rPr lang="en-US" dirty="0"/>
              <a:t>Northwest Missouri State University</a:t>
            </a:r>
          </a:p>
        </p:txBody>
      </p:sp>
    </p:spTree>
    <p:extLst>
      <p:ext uri="{BB962C8B-B14F-4D97-AF65-F5344CB8AC3E}">
        <p14:creationId xmlns:p14="http://schemas.microsoft.com/office/powerpoint/2010/main" val="89400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0583-A811-40D6-8BBD-CB3225ADD3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E586F0-DE5B-4FBE-AADD-96612F901046}"/>
              </a:ext>
            </a:extLst>
          </p:cNvPr>
          <p:cNvSpPr>
            <a:spLocks noGrp="1"/>
          </p:cNvSpPr>
          <p:nvPr>
            <p:ph idx="1"/>
          </p:nvPr>
        </p:nvSpPr>
        <p:spPr/>
        <p:txBody>
          <a:bodyPr>
            <a:normAutofit fontScale="85000" lnSpcReduction="20000"/>
          </a:bodyPr>
          <a:lstStyle/>
          <a:p>
            <a:r>
              <a:rPr lang="en-US" dirty="0"/>
              <a:t>Swift is a new programming language for iOS, macOS, </a:t>
            </a:r>
            <a:r>
              <a:rPr lang="en-US" dirty="0" err="1"/>
              <a:t>watchOS</a:t>
            </a:r>
            <a:r>
              <a:rPr lang="en-US" dirty="0"/>
              <a:t>, and </a:t>
            </a:r>
            <a:r>
              <a:rPr lang="en-US" dirty="0" err="1"/>
              <a:t>tvOS</a:t>
            </a:r>
            <a:r>
              <a:rPr lang="en-US" dirty="0"/>
              <a:t> app development.</a:t>
            </a:r>
          </a:p>
          <a:p>
            <a:r>
              <a:rPr lang="en-US" dirty="0"/>
              <a:t>Data types</a:t>
            </a:r>
          </a:p>
          <a:p>
            <a:pPr lvl="1"/>
            <a:r>
              <a:rPr lang="en-US" dirty="0">
                <a:latin typeface="Courier New" panose="02070309020205020404" pitchFamily="49" charset="0"/>
                <a:cs typeface="Courier New" panose="02070309020205020404" pitchFamily="49" charset="0"/>
              </a:rPr>
              <a:t>Int</a:t>
            </a:r>
          </a:p>
          <a:p>
            <a:pPr lvl="1"/>
            <a:r>
              <a:rPr lang="en-US" dirty="0">
                <a:latin typeface="Courier New" panose="02070309020205020404" pitchFamily="49" charset="0"/>
                <a:cs typeface="Courier New" panose="02070309020205020404" pitchFamily="49" charset="0"/>
              </a:rPr>
              <a:t>Double</a:t>
            </a:r>
          </a:p>
          <a:p>
            <a:pPr lvl="1"/>
            <a:r>
              <a:rPr lang="en-US" dirty="0">
                <a:latin typeface="Courier New" panose="02070309020205020404" pitchFamily="49" charset="0"/>
                <a:cs typeface="Courier New" panose="02070309020205020404" pitchFamily="49" charset="0"/>
              </a:rPr>
              <a:t>Float</a:t>
            </a:r>
          </a:p>
          <a:p>
            <a:pPr lvl="1"/>
            <a:r>
              <a:rPr lang="en-US" dirty="0">
                <a:latin typeface="Courier New" panose="02070309020205020404" pitchFamily="49" charset="0"/>
                <a:cs typeface="Courier New" panose="02070309020205020404" pitchFamily="49" charset="0"/>
              </a:rPr>
              <a:t>Bool</a:t>
            </a:r>
          </a:p>
          <a:p>
            <a:pPr lvl="1"/>
            <a:r>
              <a:rPr lang="en-US" dirty="0">
                <a:latin typeface="Courier New" panose="02070309020205020404" pitchFamily="49" charset="0"/>
                <a:cs typeface="Courier New" panose="02070309020205020404" pitchFamily="49" charset="0"/>
              </a:rPr>
              <a:t>String</a:t>
            </a:r>
          </a:p>
          <a:p>
            <a:r>
              <a:rPr lang="en-US" dirty="0"/>
              <a:t>Collection types</a:t>
            </a:r>
          </a:p>
          <a:p>
            <a:pPr lvl="1"/>
            <a:r>
              <a:rPr lang="en-US" dirty="0">
                <a:latin typeface="Courier New" panose="02070309020205020404" pitchFamily="49" charset="0"/>
                <a:cs typeface="Courier New" panose="02070309020205020404" pitchFamily="49" charset="0"/>
              </a:rPr>
              <a:t>Array</a:t>
            </a:r>
          </a:p>
          <a:p>
            <a:pPr lvl="1"/>
            <a:r>
              <a:rPr lang="en-US" dirty="0">
                <a:latin typeface="Courier New" panose="02070309020205020404" pitchFamily="49" charset="0"/>
                <a:cs typeface="Courier New" panose="02070309020205020404" pitchFamily="49" charset="0"/>
              </a:rPr>
              <a:t>Set</a:t>
            </a:r>
          </a:p>
          <a:p>
            <a:pPr lvl="1"/>
            <a:r>
              <a:rPr lang="en-US" dirty="0">
                <a:latin typeface="Courier New" panose="02070309020205020404" pitchFamily="49" charset="0"/>
                <a:cs typeface="Courier New" panose="02070309020205020404" pitchFamily="49" charset="0"/>
              </a:rPr>
              <a:t>Dictionary</a:t>
            </a:r>
          </a:p>
        </p:txBody>
      </p:sp>
      <p:sp>
        <p:nvSpPr>
          <p:cNvPr id="4" name="Slide Number Placeholder 3">
            <a:extLst>
              <a:ext uri="{FF2B5EF4-FFF2-40B4-BE49-F238E27FC236}">
                <a16:creationId xmlns:a16="http://schemas.microsoft.com/office/drawing/2014/main" id="{A29AD094-32C4-6788-0CE0-5D013167F337}"/>
              </a:ext>
            </a:extLst>
          </p:cNvPr>
          <p:cNvSpPr>
            <a:spLocks noGrp="1"/>
          </p:cNvSpPr>
          <p:nvPr>
            <p:ph type="sldNum" sz="quarter" idx="12"/>
          </p:nvPr>
        </p:nvSpPr>
        <p:spPr/>
        <p:txBody>
          <a:bodyPr/>
          <a:lstStyle/>
          <a:p>
            <a:fld id="{0F20A515-08F7-40A0-9F31-515915856E04}" type="slidenum">
              <a:rPr lang="en-US" smtClean="0"/>
              <a:t>3</a:t>
            </a:fld>
            <a:endParaRPr lang="en-US"/>
          </a:p>
        </p:txBody>
      </p:sp>
    </p:spTree>
    <p:extLst>
      <p:ext uri="{BB962C8B-B14F-4D97-AF65-F5344CB8AC3E}">
        <p14:creationId xmlns:p14="http://schemas.microsoft.com/office/powerpoint/2010/main" val="252140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8A75-9DED-466F-AC86-FF658FF27518}"/>
              </a:ext>
            </a:extLst>
          </p:cNvPr>
          <p:cNvSpPr>
            <a:spLocks noGrp="1"/>
          </p:cNvSpPr>
          <p:nvPr>
            <p:ph type="title"/>
          </p:nvPr>
        </p:nvSpPr>
        <p:spPr/>
        <p:txBody>
          <a:bodyPr/>
          <a:lstStyle/>
          <a:p>
            <a:r>
              <a:rPr lang="en-US" dirty="0"/>
              <a:t>Constants Vs variables</a:t>
            </a:r>
          </a:p>
        </p:txBody>
      </p:sp>
      <p:sp>
        <p:nvSpPr>
          <p:cNvPr id="4" name="Content Placeholder 3">
            <a:extLst>
              <a:ext uri="{FF2B5EF4-FFF2-40B4-BE49-F238E27FC236}">
                <a16:creationId xmlns:a16="http://schemas.microsoft.com/office/drawing/2014/main" id="{1936B844-C315-45A7-B3AD-8A559C79BE1C}"/>
              </a:ext>
            </a:extLst>
          </p:cNvPr>
          <p:cNvSpPr>
            <a:spLocks noGrp="1"/>
          </p:cNvSpPr>
          <p:nvPr>
            <p:ph idx="1"/>
          </p:nvPr>
        </p:nvSpPr>
        <p:spPr/>
        <p:txBody>
          <a:bodyPr/>
          <a:lstStyle/>
          <a:p>
            <a:r>
              <a:rPr lang="en-US" dirty="0"/>
              <a:t>The value of a constant can’t be changed once it’s set, whereas a variable can be set to a different value in the future.</a:t>
            </a:r>
          </a:p>
          <a:p>
            <a:endParaRPr lang="en-US" dirty="0"/>
          </a:p>
          <a:p>
            <a:r>
              <a:rPr lang="en-US" dirty="0"/>
              <a:t>You can declare multiple constants or multiple variables on a single line, separated by commas.</a:t>
            </a:r>
          </a:p>
          <a:p>
            <a:endParaRPr lang="en-US" dirty="0">
              <a:cs typeface="Courier New" panose="02070309020205020404" pitchFamily="49" charset="0"/>
            </a:endParaRPr>
          </a:p>
          <a:p>
            <a:pPr lvl="1"/>
            <a:endParaRPr lang="en-US" dirty="0">
              <a:cs typeface="Courier New" panose="02070309020205020404" pitchFamily="49" charset="0"/>
            </a:endParaRPr>
          </a:p>
          <a:p>
            <a:endParaRPr lang="en-US" dirty="0">
              <a:cs typeface="Courier New" panose="02070309020205020404" pitchFamily="49" charset="0"/>
            </a:endParaRPr>
          </a:p>
        </p:txBody>
      </p:sp>
      <p:pic>
        <p:nvPicPr>
          <p:cNvPr id="6" name="Picture 5">
            <a:extLst>
              <a:ext uri="{FF2B5EF4-FFF2-40B4-BE49-F238E27FC236}">
                <a16:creationId xmlns:a16="http://schemas.microsoft.com/office/drawing/2014/main" id="{26489927-DB65-1080-E065-AA5AD604702D}"/>
              </a:ext>
            </a:extLst>
          </p:cNvPr>
          <p:cNvPicPr>
            <a:picLocks noChangeAspect="1"/>
          </p:cNvPicPr>
          <p:nvPr/>
        </p:nvPicPr>
        <p:blipFill>
          <a:blip r:embed="rId2"/>
          <a:stretch>
            <a:fillRect/>
          </a:stretch>
        </p:blipFill>
        <p:spPr>
          <a:xfrm>
            <a:off x="4371172" y="2924105"/>
            <a:ext cx="3439005" cy="504895"/>
          </a:xfrm>
          <a:prstGeom prst="rect">
            <a:avLst/>
          </a:prstGeom>
        </p:spPr>
      </p:pic>
      <p:pic>
        <p:nvPicPr>
          <p:cNvPr id="8" name="Picture 7">
            <a:extLst>
              <a:ext uri="{FF2B5EF4-FFF2-40B4-BE49-F238E27FC236}">
                <a16:creationId xmlns:a16="http://schemas.microsoft.com/office/drawing/2014/main" id="{A2B91F84-C891-3B65-BA05-037975BF20BF}"/>
              </a:ext>
            </a:extLst>
          </p:cNvPr>
          <p:cNvPicPr>
            <a:picLocks noChangeAspect="1"/>
          </p:cNvPicPr>
          <p:nvPr/>
        </p:nvPicPr>
        <p:blipFill>
          <a:blip r:embed="rId3"/>
          <a:stretch>
            <a:fillRect/>
          </a:stretch>
        </p:blipFill>
        <p:spPr>
          <a:xfrm>
            <a:off x="4799848" y="4136758"/>
            <a:ext cx="2695951" cy="342948"/>
          </a:xfrm>
          <a:prstGeom prst="rect">
            <a:avLst/>
          </a:prstGeom>
        </p:spPr>
      </p:pic>
      <p:sp>
        <p:nvSpPr>
          <p:cNvPr id="3" name="Slide Number Placeholder 2">
            <a:extLst>
              <a:ext uri="{FF2B5EF4-FFF2-40B4-BE49-F238E27FC236}">
                <a16:creationId xmlns:a16="http://schemas.microsoft.com/office/drawing/2014/main" id="{3DC701FF-E4E1-C8F8-DC25-54D5CE32CA55}"/>
              </a:ext>
            </a:extLst>
          </p:cNvPr>
          <p:cNvSpPr>
            <a:spLocks noGrp="1"/>
          </p:cNvSpPr>
          <p:nvPr>
            <p:ph type="sldNum" sz="quarter" idx="12"/>
          </p:nvPr>
        </p:nvSpPr>
        <p:spPr/>
        <p:txBody>
          <a:bodyPr/>
          <a:lstStyle/>
          <a:p>
            <a:fld id="{0F20A515-08F7-40A0-9F31-515915856E04}" type="slidenum">
              <a:rPr lang="en-US" smtClean="0"/>
              <a:t>4</a:t>
            </a:fld>
            <a:endParaRPr lang="en-US"/>
          </a:p>
        </p:txBody>
      </p:sp>
    </p:spTree>
    <p:extLst>
      <p:ext uri="{BB962C8B-B14F-4D97-AF65-F5344CB8AC3E}">
        <p14:creationId xmlns:p14="http://schemas.microsoft.com/office/powerpoint/2010/main" val="284510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3391-3D91-42D3-9433-E74E1F65325A}"/>
              </a:ext>
            </a:extLst>
          </p:cNvPr>
          <p:cNvSpPr>
            <a:spLocks noGrp="1"/>
          </p:cNvSpPr>
          <p:nvPr>
            <p:ph type="title"/>
          </p:nvPr>
        </p:nvSpPr>
        <p:spPr/>
        <p:txBody>
          <a:bodyPr>
            <a:normAutofit/>
          </a:bodyPr>
          <a:lstStyle/>
          <a:p>
            <a:r>
              <a:rPr lang="en-US" dirty="0"/>
              <a:t>Type annotation</a:t>
            </a:r>
          </a:p>
        </p:txBody>
      </p:sp>
      <p:sp>
        <p:nvSpPr>
          <p:cNvPr id="3" name="Content Placeholder 2">
            <a:extLst>
              <a:ext uri="{FF2B5EF4-FFF2-40B4-BE49-F238E27FC236}">
                <a16:creationId xmlns:a16="http://schemas.microsoft.com/office/drawing/2014/main" id="{3EB1D1AB-7DB9-4304-A2B4-80F29437702E}"/>
              </a:ext>
            </a:extLst>
          </p:cNvPr>
          <p:cNvSpPr>
            <a:spLocks noGrp="1"/>
          </p:cNvSpPr>
          <p:nvPr>
            <p:ph idx="1"/>
          </p:nvPr>
        </p:nvSpPr>
        <p:spPr/>
        <p:txBody>
          <a:bodyPr>
            <a:normAutofit/>
          </a:bodyPr>
          <a:lstStyle/>
          <a:p>
            <a:r>
              <a:rPr lang="en-US" dirty="0"/>
              <a:t>You can provide a type annotation when you declare a constant or variable, to be clear about the kind of values the constant or variable can store.</a:t>
            </a:r>
          </a:p>
          <a:p>
            <a:endParaRPr lang="en-US" dirty="0"/>
          </a:p>
          <a:p>
            <a:r>
              <a:rPr lang="en-US" dirty="0"/>
              <a:t>You can define multiple related variables of the same type on a single line, separated by commas, with a single type annotation after the final variable name.</a:t>
            </a:r>
          </a:p>
          <a:p>
            <a:endParaRPr lang="en-US" dirty="0"/>
          </a:p>
          <a:p>
            <a:r>
              <a:rPr lang="en-US" sz="1800" i="1" dirty="0"/>
              <a:t>Note: If you provide an initial value for a constant or variable at the point that it’s defined, Swift can almost always infer the type to be used for that constant or variable.</a:t>
            </a:r>
          </a:p>
          <a:p>
            <a:endParaRPr lang="en-US" dirty="0"/>
          </a:p>
          <a:p>
            <a:endParaRPr lang="en-US"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052D2325-9CD9-D387-8A1A-7E3FE2A10B88}"/>
              </a:ext>
            </a:extLst>
          </p:cNvPr>
          <p:cNvPicPr>
            <a:picLocks noChangeAspect="1"/>
          </p:cNvPicPr>
          <p:nvPr/>
        </p:nvPicPr>
        <p:blipFill>
          <a:blip r:embed="rId2"/>
          <a:stretch>
            <a:fillRect/>
          </a:stretch>
        </p:blipFill>
        <p:spPr>
          <a:xfrm>
            <a:off x="5004673" y="2971736"/>
            <a:ext cx="2172003" cy="457264"/>
          </a:xfrm>
          <a:prstGeom prst="rect">
            <a:avLst/>
          </a:prstGeom>
        </p:spPr>
      </p:pic>
      <p:pic>
        <p:nvPicPr>
          <p:cNvPr id="8" name="Picture 7">
            <a:extLst>
              <a:ext uri="{FF2B5EF4-FFF2-40B4-BE49-F238E27FC236}">
                <a16:creationId xmlns:a16="http://schemas.microsoft.com/office/drawing/2014/main" id="{78D3FA6A-AF1C-D3AF-78EF-4BD29F56164B}"/>
              </a:ext>
            </a:extLst>
          </p:cNvPr>
          <p:cNvPicPr>
            <a:picLocks noChangeAspect="1"/>
          </p:cNvPicPr>
          <p:nvPr/>
        </p:nvPicPr>
        <p:blipFill>
          <a:blip r:embed="rId3"/>
          <a:stretch>
            <a:fillRect/>
          </a:stretch>
        </p:blipFill>
        <p:spPr>
          <a:xfrm>
            <a:off x="4928462" y="4304672"/>
            <a:ext cx="2324424" cy="447737"/>
          </a:xfrm>
          <a:prstGeom prst="rect">
            <a:avLst/>
          </a:prstGeom>
        </p:spPr>
      </p:pic>
      <p:sp>
        <p:nvSpPr>
          <p:cNvPr id="4" name="Slide Number Placeholder 3">
            <a:extLst>
              <a:ext uri="{FF2B5EF4-FFF2-40B4-BE49-F238E27FC236}">
                <a16:creationId xmlns:a16="http://schemas.microsoft.com/office/drawing/2014/main" id="{5BA1C3ED-2026-D6C2-0828-A1F075940FDC}"/>
              </a:ext>
            </a:extLst>
          </p:cNvPr>
          <p:cNvSpPr>
            <a:spLocks noGrp="1"/>
          </p:cNvSpPr>
          <p:nvPr>
            <p:ph type="sldNum" sz="quarter" idx="12"/>
          </p:nvPr>
        </p:nvSpPr>
        <p:spPr/>
        <p:txBody>
          <a:bodyPr/>
          <a:lstStyle/>
          <a:p>
            <a:fld id="{0F20A515-08F7-40A0-9F31-515915856E04}" type="slidenum">
              <a:rPr lang="en-US" smtClean="0"/>
              <a:t>5</a:t>
            </a:fld>
            <a:endParaRPr lang="en-US"/>
          </a:p>
        </p:txBody>
      </p:sp>
    </p:spTree>
    <p:extLst>
      <p:ext uri="{BB962C8B-B14F-4D97-AF65-F5344CB8AC3E}">
        <p14:creationId xmlns:p14="http://schemas.microsoft.com/office/powerpoint/2010/main" val="70414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5FE5-D1F9-4F12-9DE0-C26907E45341}"/>
              </a:ext>
            </a:extLst>
          </p:cNvPr>
          <p:cNvSpPr>
            <a:spLocks noGrp="1"/>
          </p:cNvSpPr>
          <p:nvPr>
            <p:ph type="title"/>
          </p:nvPr>
        </p:nvSpPr>
        <p:spPr/>
        <p:txBody>
          <a:bodyPr/>
          <a:lstStyle/>
          <a:p>
            <a:r>
              <a:rPr lang="en-US" dirty="0"/>
              <a:t>Naming constants &amp; variables</a:t>
            </a:r>
          </a:p>
        </p:txBody>
      </p:sp>
      <p:sp>
        <p:nvSpPr>
          <p:cNvPr id="3" name="Content Placeholder 2">
            <a:extLst>
              <a:ext uri="{FF2B5EF4-FFF2-40B4-BE49-F238E27FC236}">
                <a16:creationId xmlns:a16="http://schemas.microsoft.com/office/drawing/2014/main" id="{8B888B21-5C31-49D7-8F3E-4DAF6EAEEA6E}"/>
              </a:ext>
            </a:extLst>
          </p:cNvPr>
          <p:cNvSpPr>
            <a:spLocks noGrp="1"/>
          </p:cNvSpPr>
          <p:nvPr>
            <p:ph idx="1"/>
          </p:nvPr>
        </p:nvSpPr>
        <p:spPr/>
        <p:txBody>
          <a:bodyPr>
            <a:normAutofit/>
          </a:bodyPr>
          <a:lstStyle/>
          <a:p>
            <a:r>
              <a:rPr lang="en-US" dirty="0"/>
              <a:t>Constant and variable names can’t contain whitespace characters, mathematical symbols, arrows, private-use Unicode scalar values, or line- and box-drawing characters. Nor can they begin with a number, although numbers may be included elsewhere within the name.</a:t>
            </a:r>
          </a:p>
        </p:txBody>
      </p:sp>
      <p:pic>
        <p:nvPicPr>
          <p:cNvPr id="4" name="Content Placeholder 4">
            <a:extLst>
              <a:ext uri="{FF2B5EF4-FFF2-40B4-BE49-F238E27FC236}">
                <a16:creationId xmlns:a16="http://schemas.microsoft.com/office/drawing/2014/main" id="{EB35250E-F831-1CB4-4AC4-9CF0DBDA8C44}"/>
              </a:ext>
            </a:extLst>
          </p:cNvPr>
          <p:cNvPicPr>
            <a:picLocks noChangeAspect="1"/>
          </p:cNvPicPr>
          <p:nvPr/>
        </p:nvPicPr>
        <p:blipFill>
          <a:blip r:embed="rId2"/>
          <a:stretch>
            <a:fillRect/>
          </a:stretch>
        </p:blipFill>
        <p:spPr>
          <a:xfrm>
            <a:off x="4995147" y="3543526"/>
            <a:ext cx="2191056" cy="800212"/>
          </a:xfrm>
          <a:prstGeom prst="rect">
            <a:avLst/>
          </a:prstGeom>
        </p:spPr>
      </p:pic>
      <p:sp>
        <p:nvSpPr>
          <p:cNvPr id="5" name="Slide Number Placeholder 4">
            <a:extLst>
              <a:ext uri="{FF2B5EF4-FFF2-40B4-BE49-F238E27FC236}">
                <a16:creationId xmlns:a16="http://schemas.microsoft.com/office/drawing/2014/main" id="{42DF8050-D2C2-146B-3AC9-E7A135CCD1C2}"/>
              </a:ext>
            </a:extLst>
          </p:cNvPr>
          <p:cNvSpPr>
            <a:spLocks noGrp="1"/>
          </p:cNvSpPr>
          <p:nvPr>
            <p:ph type="sldNum" sz="quarter" idx="12"/>
          </p:nvPr>
        </p:nvSpPr>
        <p:spPr/>
        <p:txBody>
          <a:bodyPr/>
          <a:lstStyle/>
          <a:p>
            <a:fld id="{0F20A515-08F7-40A0-9F31-515915856E04}" type="slidenum">
              <a:rPr lang="en-US" smtClean="0"/>
              <a:t>6</a:t>
            </a:fld>
            <a:endParaRPr lang="en-US"/>
          </a:p>
        </p:txBody>
      </p:sp>
    </p:spTree>
    <p:extLst>
      <p:ext uri="{BB962C8B-B14F-4D97-AF65-F5344CB8AC3E}">
        <p14:creationId xmlns:p14="http://schemas.microsoft.com/office/powerpoint/2010/main" val="81479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5FE5-D1F9-4F12-9DE0-C26907E45341}"/>
              </a:ext>
            </a:extLst>
          </p:cNvPr>
          <p:cNvSpPr>
            <a:spLocks noGrp="1"/>
          </p:cNvSpPr>
          <p:nvPr>
            <p:ph type="title"/>
          </p:nvPr>
        </p:nvSpPr>
        <p:spPr/>
        <p:txBody>
          <a:bodyPr/>
          <a:lstStyle/>
          <a:p>
            <a:r>
              <a:rPr lang="en-US" dirty="0"/>
              <a:t>Naming constants &amp; variables</a:t>
            </a:r>
          </a:p>
        </p:txBody>
      </p:sp>
      <p:sp>
        <p:nvSpPr>
          <p:cNvPr id="3" name="Content Placeholder 2">
            <a:extLst>
              <a:ext uri="{FF2B5EF4-FFF2-40B4-BE49-F238E27FC236}">
                <a16:creationId xmlns:a16="http://schemas.microsoft.com/office/drawing/2014/main" id="{8B888B21-5C31-49D7-8F3E-4DAF6EAEEA6E}"/>
              </a:ext>
            </a:extLst>
          </p:cNvPr>
          <p:cNvSpPr>
            <a:spLocks noGrp="1"/>
          </p:cNvSpPr>
          <p:nvPr>
            <p:ph idx="1"/>
          </p:nvPr>
        </p:nvSpPr>
        <p:spPr/>
        <p:txBody>
          <a:bodyPr>
            <a:normAutofit/>
          </a:bodyPr>
          <a:lstStyle/>
          <a:p>
            <a:r>
              <a:rPr lang="en-US" dirty="0"/>
              <a:t>Once you’ve declared a constant or variable of a certain type, you can’t declare it again with the same name, or change it to store values of a different type. Nor can you change a constant into a variable or a variable into a constant.</a:t>
            </a:r>
          </a:p>
        </p:txBody>
      </p:sp>
      <p:pic>
        <p:nvPicPr>
          <p:cNvPr id="5" name="Picture 4">
            <a:extLst>
              <a:ext uri="{FF2B5EF4-FFF2-40B4-BE49-F238E27FC236}">
                <a16:creationId xmlns:a16="http://schemas.microsoft.com/office/drawing/2014/main" id="{A8A80387-65CA-25B4-F7DA-4925542CB84C}"/>
              </a:ext>
            </a:extLst>
          </p:cNvPr>
          <p:cNvPicPr>
            <a:picLocks noChangeAspect="1"/>
          </p:cNvPicPr>
          <p:nvPr/>
        </p:nvPicPr>
        <p:blipFill>
          <a:blip r:embed="rId2"/>
          <a:stretch>
            <a:fillRect/>
          </a:stretch>
        </p:blipFill>
        <p:spPr>
          <a:xfrm>
            <a:off x="4892516" y="3429000"/>
            <a:ext cx="3172268" cy="790685"/>
          </a:xfrm>
          <a:prstGeom prst="rect">
            <a:avLst/>
          </a:prstGeom>
        </p:spPr>
      </p:pic>
      <p:pic>
        <p:nvPicPr>
          <p:cNvPr id="6" name="Picture 5">
            <a:extLst>
              <a:ext uri="{FF2B5EF4-FFF2-40B4-BE49-F238E27FC236}">
                <a16:creationId xmlns:a16="http://schemas.microsoft.com/office/drawing/2014/main" id="{6DAE48B3-CBBA-B274-FA44-026C7252CBCA}"/>
              </a:ext>
            </a:extLst>
          </p:cNvPr>
          <p:cNvPicPr>
            <a:picLocks noChangeAspect="1"/>
          </p:cNvPicPr>
          <p:nvPr/>
        </p:nvPicPr>
        <p:blipFill>
          <a:blip r:embed="rId3"/>
          <a:stretch>
            <a:fillRect/>
          </a:stretch>
        </p:blipFill>
        <p:spPr>
          <a:xfrm>
            <a:off x="3916067" y="4379828"/>
            <a:ext cx="5125165" cy="743054"/>
          </a:xfrm>
          <a:prstGeom prst="rect">
            <a:avLst/>
          </a:prstGeom>
        </p:spPr>
      </p:pic>
      <p:sp>
        <p:nvSpPr>
          <p:cNvPr id="4" name="Slide Number Placeholder 3">
            <a:extLst>
              <a:ext uri="{FF2B5EF4-FFF2-40B4-BE49-F238E27FC236}">
                <a16:creationId xmlns:a16="http://schemas.microsoft.com/office/drawing/2014/main" id="{1118661F-BFD0-B2BA-2119-E7F7F1D8592D}"/>
              </a:ext>
            </a:extLst>
          </p:cNvPr>
          <p:cNvSpPr>
            <a:spLocks noGrp="1"/>
          </p:cNvSpPr>
          <p:nvPr>
            <p:ph type="sldNum" sz="quarter" idx="12"/>
          </p:nvPr>
        </p:nvSpPr>
        <p:spPr/>
        <p:txBody>
          <a:bodyPr/>
          <a:lstStyle/>
          <a:p>
            <a:fld id="{0F20A515-08F7-40A0-9F31-515915856E04}" type="slidenum">
              <a:rPr lang="en-US" smtClean="0"/>
              <a:t>7</a:t>
            </a:fld>
            <a:endParaRPr lang="en-US"/>
          </a:p>
        </p:txBody>
      </p:sp>
    </p:spTree>
    <p:extLst>
      <p:ext uri="{BB962C8B-B14F-4D97-AF65-F5344CB8AC3E}">
        <p14:creationId xmlns:p14="http://schemas.microsoft.com/office/powerpoint/2010/main" val="227368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48D5-9E4D-1142-B246-6F46BF09D8E2}"/>
              </a:ext>
            </a:extLst>
          </p:cNvPr>
          <p:cNvSpPr>
            <a:spLocks noGrp="1"/>
          </p:cNvSpPr>
          <p:nvPr>
            <p:ph type="title"/>
          </p:nvPr>
        </p:nvSpPr>
        <p:spPr/>
        <p:txBody>
          <a:bodyPr/>
          <a:lstStyle/>
          <a:p>
            <a:r>
              <a:rPr lang="en-US" dirty="0"/>
              <a:t>Printing constants and variables</a:t>
            </a:r>
          </a:p>
        </p:txBody>
      </p:sp>
      <p:sp>
        <p:nvSpPr>
          <p:cNvPr id="3" name="Content Placeholder 2">
            <a:extLst>
              <a:ext uri="{FF2B5EF4-FFF2-40B4-BE49-F238E27FC236}">
                <a16:creationId xmlns:a16="http://schemas.microsoft.com/office/drawing/2014/main" id="{820D80CD-4974-924C-BA22-93BC724DEAF9}"/>
              </a:ext>
            </a:extLst>
          </p:cNvPr>
          <p:cNvSpPr>
            <a:spLocks noGrp="1"/>
          </p:cNvSpPr>
          <p:nvPr>
            <p:ph idx="1"/>
          </p:nvPr>
        </p:nvSpPr>
        <p:spPr/>
        <p:txBody>
          <a:bodyPr/>
          <a:lstStyle/>
          <a:p>
            <a:r>
              <a:rPr lang="en-US" dirty="0"/>
              <a:t>You can print the current value of a constant or variable with the </a:t>
            </a:r>
            <a:r>
              <a:rPr lang="en-US" dirty="0">
                <a:latin typeface="Courier New" panose="02070309020205020404" pitchFamily="49" charset="0"/>
                <a:cs typeface="Courier New" panose="02070309020205020404" pitchFamily="49" charset="0"/>
              </a:rPr>
              <a:t>print(_:</a:t>
            </a:r>
            <a:r>
              <a:rPr lang="en-US" dirty="0" err="1">
                <a:latin typeface="Courier New" panose="02070309020205020404" pitchFamily="49" charset="0"/>
                <a:cs typeface="Courier New" panose="02070309020205020404" pitchFamily="49" charset="0"/>
              </a:rPr>
              <a:t>separator:terminator</a:t>
            </a:r>
            <a:r>
              <a:rPr lang="en-US" dirty="0">
                <a:latin typeface="Courier New" panose="02070309020205020404" pitchFamily="49" charset="0"/>
                <a:cs typeface="Courier New" panose="02070309020205020404" pitchFamily="49" charset="0"/>
              </a:rPr>
              <a:t>:) </a:t>
            </a:r>
            <a:r>
              <a:rPr lang="en-US" dirty="0"/>
              <a:t>function.</a:t>
            </a:r>
          </a:p>
          <a:p>
            <a:endParaRPr lang="en-US" dirty="0"/>
          </a:p>
          <a:p>
            <a:r>
              <a:rPr lang="en-US" dirty="0"/>
              <a:t>The </a:t>
            </a:r>
            <a:r>
              <a:rPr lang="en-US" dirty="0">
                <a:latin typeface="Courier New" panose="02070309020205020404" pitchFamily="49" charset="0"/>
                <a:cs typeface="Courier New" panose="02070309020205020404" pitchFamily="49" charset="0"/>
              </a:rPr>
              <a:t>separator</a:t>
            </a:r>
            <a:r>
              <a:rPr lang="en-US" dirty="0"/>
              <a:t> and </a:t>
            </a:r>
            <a:r>
              <a:rPr lang="en-US" dirty="0">
                <a:latin typeface="Courier New" panose="02070309020205020404" pitchFamily="49" charset="0"/>
                <a:cs typeface="Courier New" panose="02070309020205020404" pitchFamily="49" charset="0"/>
              </a:rPr>
              <a:t>terminator</a:t>
            </a:r>
            <a:r>
              <a:rPr lang="en-US" dirty="0"/>
              <a:t> parameter have default values, so you can omit them when you call this function. By default, the function terminates the line it prints by adding a line break.</a:t>
            </a:r>
          </a:p>
          <a:p>
            <a:endParaRPr lang="en-US" dirty="0"/>
          </a:p>
        </p:txBody>
      </p:sp>
      <p:pic>
        <p:nvPicPr>
          <p:cNvPr id="6" name="Picture 5">
            <a:extLst>
              <a:ext uri="{FF2B5EF4-FFF2-40B4-BE49-F238E27FC236}">
                <a16:creationId xmlns:a16="http://schemas.microsoft.com/office/drawing/2014/main" id="{796DACFF-9744-3824-B143-19F44A8B6B5D}"/>
              </a:ext>
            </a:extLst>
          </p:cNvPr>
          <p:cNvPicPr>
            <a:picLocks noChangeAspect="1"/>
          </p:cNvPicPr>
          <p:nvPr/>
        </p:nvPicPr>
        <p:blipFill>
          <a:blip r:embed="rId2"/>
          <a:stretch>
            <a:fillRect/>
          </a:stretch>
        </p:blipFill>
        <p:spPr>
          <a:xfrm>
            <a:off x="5080884" y="2935702"/>
            <a:ext cx="2019582" cy="562053"/>
          </a:xfrm>
          <a:prstGeom prst="rect">
            <a:avLst/>
          </a:prstGeom>
        </p:spPr>
      </p:pic>
      <p:sp>
        <p:nvSpPr>
          <p:cNvPr id="4" name="Slide Number Placeholder 3">
            <a:extLst>
              <a:ext uri="{FF2B5EF4-FFF2-40B4-BE49-F238E27FC236}">
                <a16:creationId xmlns:a16="http://schemas.microsoft.com/office/drawing/2014/main" id="{828C0325-ECAA-A769-9B19-F2C3AC37CEB8}"/>
              </a:ext>
            </a:extLst>
          </p:cNvPr>
          <p:cNvSpPr>
            <a:spLocks noGrp="1"/>
          </p:cNvSpPr>
          <p:nvPr>
            <p:ph type="sldNum" sz="quarter" idx="12"/>
          </p:nvPr>
        </p:nvSpPr>
        <p:spPr/>
        <p:txBody>
          <a:bodyPr/>
          <a:lstStyle/>
          <a:p>
            <a:fld id="{0F20A515-08F7-40A0-9F31-515915856E04}" type="slidenum">
              <a:rPr lang="en-US" smtClean="0"/>
              <a:t>8</a:t>
            </a:fld>
            <a:endParaRPr lang="en-US"/>
          </a:p>
        </p:txBody>
      </p:sp>
    </p:spTree>
    <p:extLst>
      <p:ext uri="{BB962C8B-B14F-4D97-AF65-F5344CB8AC3E}">
        <p14:creationId xmlns:p14="http://schemas.microsoft.com/office/powerpoint/2010/main" val="29460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1A00-9BDB-D84E-893E-8BD1F21D65DE}"/>
              </a:ext>
            </a:extLst>
          </p:cNvPr>
          <p:cNvSpPr>
            <a:spLocks noGrp="1"/>
          </p:cNvSpPr>
          <p:nvPr>
            <p:ph type="title"/>
          </p:nvPr>
        </p:nvSpPr>
        <p:spPr/>
        <p:txBody>
          <a:bodyPr/>
          <a:lstStyle/>
          <a:p>
            <a:r>
              <a:rPr lang="en-US" dirty="0"/>
              <a:t>String interpolation</a:t>
            </a:r>
          </a:p>
        </p:txBody>
      </p:sp>
      <p:sp>
        <p:nvSpPr>
          <p:cNvPr id="3" name="Content Placeholder 2">
            <a:extLst>
              <a:ext uri="{FF2B5EF4-FFF2-40B4-BE49-F238E27FC236}">
                <a16:creationId xmlns:a16="http://schemas.microsoft.com/office/drawing/2014/main" id="{9CD1E984-F7D8-B44A-B89E-F70F8A5E264D}"/>
              </a:ext>
            </a:extLst>
          </p:cNvPr>
          <p:cNvSpPr>
            <a:spLocks noGrp="1"/>
          </p:cNvSpPr>
          <p:nvPr>
            <p:ph idx="1"/>
          </p:nvPr>
        </p:nvSpPr>
        <p:spPr/>
        <p:txBody>
          <a:bodyPr/>
          <a:lstStyle/>
          <a:p>
            <a:r>
              <a:rPr lang="en-US" dirty="0"/>
              <a:t>Swift uses string interpolation to include the name of a constant or variable as a placeholder in a longer string, and to prompt Swift to replace it with the current value of that constant or variable. Wrap the name in parentheses and escape it with a backslash before the opening parenthesis.</a:t>
            </a:r>
          </a:p>
          <a:p>
            <a:endParaRPr lang="en-US" dirty="0"/>
          </a:p>
        </p:txBody>
      </p:sp>
      <p:pic>
        <p:nvPicPr>
          <p:cNvPr id="6" name="Picture 5">
            <a:extLst>
              <a:ext uri="{FF2B5EF4-FFF2-40B4-BE49-F238E27FC236}">
                <a16:creationId xmlns:a16="http://schemas.microsoft.com/office/drawing/2014/main" id="{76B75FB8-E30B-B038-703F-6537BDCC82B6}"/>
              </a:ext>
            </a:extLst>
          </p:cNvPr>
          <p:cNvPicPr>
            <a:picLocks noChangeAspect="1"/>
          </p:cNvPicPr>
          <p:nvPr/>
        </p:nvPicPr>
        <p:blipFill>
          <a:blip r:embed="rId2"/>
          <a:stretch>
            <a:fillRect/>
          </a:stretch>
        </p:blipFill>
        <p:spPr>
          <a:xfrm>
            <a:off x="3389960" y="3691184"/>
            <a:ext cx="5401429" cy="504895"/>
          </a:xfrm>
          <a:prstGeom prst="rect">
            <a:avLst/>
          </a:prstGeom>
        </p:spPr>
      </p:pic>
      <p:sp>
        <p:nvSpPr>
          <p:cNvPr id="4" name="Slide Number Placeholder 3">
            <a:extLst>
              <a:ext uri="{FF2B5EF4-FFF2-40B4-BE49-F238E27FC236}">
                <a16:creationId xmlns:a16="http://schemas.microsoft.com/office/drawing/2014/main" id="{481CCDEF-B792-AB7C-F4EF-665C1DAAE50F}"/>
              </a:ext>
            </a:extLst>
          </p:cNvPr>
          <p:cNvSpPr>
            <a:spLocks noGrp="1"/>
          </p:cNvSpPr>
          <p:nvPr>
            <p:ph type="sldNum" sz="quarter" idx="12"/>
          </p:nvPr>
        </p:nvSpPr>
        <p:spPr/>
        <p:txBody>
          <a:bodyPr/>
          <a:lstStyle/>
          <a:p>
            <a:fld id="{0F20A515-08F7-40A0-9F31-515915856E04}" type="slidenum">
              <a:rPr lang="en-US" smtClean="0"/>
              <a:t>9</a:t>
            </a:fld>
            <a:endParaRPr lang="en-US"/>
          </a:p>
        </p:txBody>
      </p:sp>
    </p:spTree>
    <p:extLst>
      <p:ext uri="{BB962C8B-B14F-4D97-AF65-F5344CB8AC3E}">
        <p14:creationId xmlns:p14="http://schemas.microsoft.com/office/powerpoint/2010/main" val="547761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513</TotalTime>
  <Words>1670</Words>
  <Application>Microsoft Macintosh PowerPoint</Application>
  <PresentationFormat>Widescreen</PresentationFormat>
  <Paragraphs>182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Bookman Old Style</vt:lpstr>
      <vt:lpstr>Calibri</vt:lpstr>
      <vt:lpstr>Cambria Math</vt:lpstr>
      <vt:lpstr>Courier New</vt:lpstr>
      <vt:lpstr>Rockwell</vt:lpstr>
      <vt:lpstr>Damask</vt:lpstr>
      <vt:lpstr>The basics  44643 Mobile Computing - iOS</vt:lpstr>
      <vt:lpstr>Table of contents</vt:lpstr>
      <vt:lpstr>Introduction</vt:lpstr>
      <vt:lpstr>Constants Vs variables</vt:lpstr>
      <vt:lpstr>Type annotation</vt:lpstr>
      <vt:lpstr>Naming constants &amp; variables</vt:lpstr>
      <vt:lpstr>Naming constants &amp; variables</vt:lpstr>
      <vt:lpstr>Printing constants and variables</vt:lpstr>
      <vt:lpstr>String interpolation</vt:lpstr>
      <vt:lpstr>comments</vt:lpstr>
      <vt:lpstr>integers</vt:lpstr>
      <vt:lpstr>Floating-Point numbers</vt:lpstr>
      <vt:lpstr>Type Safety and Type Inference</vt:lpstr>
      <vt:lpstr>Type Safety and Type Inference</vt:lpstr>
      <vt:lpstr>Numeric literals</vt:lpstr>
      <vt:lpstr>Numeric literals</vt:lpstr>
      <vt:lpstr>Numeric literals</vt:lpstr>
      <vt:lpstr>Numeric type conversion</vt:lpstr>
      <vt:lpstr>Integer conversion</vt:lpstr>
      <vt:lpstr>Integer conversion</vt:lpstr>
      <vt:lpstr>Integer and Floating-Point Conversion</vt:lpstr>
      <vt:lpstr>Type Aliases</vt:lpstr>
      <vt:lpstr>booleans</vt:lpstr>
      <vt:lpstr>tuples</vt:lpstr>
      <vt:lpstr>tuples</vt:lpstr>
      <vt:lpstr>tuples</vt:lpstr>
      <vt:lpstr>Conclusion</vt:lpstr>
      <vt:lpstr>Reference</vt:lpstr>
      <vt:lpstr>The basics  44643 Mobile Computing - 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 - iOS</dc:title>
  <dc:creator>Kotteti,Chandra Mouli Madhav</dc:creator>
  <cp:lastModifiedBy>Kotteti,Chandra Mouli Madhav</cp:lastModifiedBy>
  <cp:revision>130</cp:revision>
  <dcterms:created xsi:type="dcterms:W3CDTF">2022-01-12T15:17:10Z</dcterms:created>
  <dcterms:modified xsi:type="dcterms:W3CDTF">2022-08-23T12:37:34Z</dcterms:modified>
</cp:coreProperties>
</file>