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6"/>
  </p:notesMasterIdLst>
  <p:sldIdLst>
    <p:sldId id="274" r:id="rId2"/>
    <p:sldId id="257" r:id="rId3"/>
    <p:sldId id="293" r:id="rId4"/>
    <p:sldId id="306" r:id="rId5"/>
    <p:sldId id="307" r:id="rId6"/>
    <p:sldId id="308" r:id="rId7"/>
    <p:sldId id="309" r:id="rId8"/>
    <p:sldId id="310" r:id="rId9"/>
    <p:sldId id="311" r:id="rId10"/>
    <p:sldId id="313" r:id="rId11"/>
    <p:sldId id="312" r:id="rId12"/>
    <p:sldId id="272" r:id="rId13"/>
    <p:sldId id="271" r:id="rId14"/>
    <p:sldId id="31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006492-ED46-47C6-943E-FEDCB16B5284}" v="2" dt="2022-10-24T19:55:56.1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7" autoAdjust="0"/>
    <p:restoredTop sz="94660"/>
  </p:normalViewPr>
  <p:slideViewPr>
    <p:cSldViewPr snapToGrid="0">
      <p:cViewPr varScale="1">
        <p:scale>
          <a:sx n="149" d="100"/>
          <a:sy n="149" d="100"/>
        </p:scale>
        <p:origin x="192" y="20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tteti,Chandra Mouli Madhav" userId="bd5ac854-ffbd-4482-a1d6-cf76f779d4d4" providerId="ADAL" clId="{43006492-ED46-47C6-943E-FEDCB16B5284}"/>
    <pc:docChg chg="custSel delSld modSld">
      <pc:chgData name="Kotteti,Chandra Mouli Madhav" userId="bd5ac854-ffbd-4482-a1d6-cf76f779d4d4" providerId="ADAL" clId="{43006492-ED46-47C6-943E-FEDCB16B5284}" dt="2022-10-24T19:56:00.041" v="10" actId="47"/>
      <pc:docMkLst>
        <pc:docMk/>
      </pc:docMkLst>
      <pc:sldChg chg="addSp delSp modSp mod setBg setClrOvrMap">
        <pc:chgData name="Kotteti,Chandra Mouli Madhav" userId="bd5ac854-ffbd-4482-a1d6-cf76f779d4d4" providerId="ADAL" clId="{43006492-ED46-47C6-943E-FEDCB16B5284}" dt="2022-10-24T19:50:58.270" v="9" actId="26606"/>
        <pc:sldMkLst>
          <pc:docMk/>
          <pc:sldMk cId="367654507" sldId="257"/>
        </pc:sldMkLst>
        <pc:spChg chg="mod">
          <ac:chgData name="Kotteti,Chandra Mouli Madhav" userId="bd5ac854-ffbd-4482-a1d6-cf76f779d4d4" providerId="ADAL" clId="{43006492-ED46-47C6-943E-FEDCB16B5284}" dt="2022-10-24T19:50:58.270" v="9" actId="26606"/>
          <ac:spMkLst>
            <pc:docMk/>
            <pc:sldMk cId="367654507" sldId="257"/>
            <ac:spMk id="2" creationId="{BB1CD8E1-9BEC-42C8-B55A-C39B351CF993}"/>
          </ac:spMkLst>
        </pc:spChg>
        <pc:spChg chg="del">
          <ac:chgData name="Kotteti,Chandra Mouli Madhav" userId="bd5ac854-ffbd-4482-a1d6-cf76f779d4d4" providerId="ADAL" clId="{43006492-ED46-47C6-943E-FEDCB16B5284}" dt="2022-10-24T19:50:58.270" v="9" actId="26606"/>
          <ac:spMkLst>
            <pc:docMk/>
            <pc:sldMk cId="367654507" sldId="257"/>
            <ac:spMk id="25" creationId="{BC052280-388E-4151-A1EB-5236D4FCCA28}"/>
          </ac:spMkLst>
        </pc:spChg>
        <pc:spChg chg="mod">
          <ac:chgData name="Kotteti,Chandra Mouli Madhav" userId="bd5ac854-ffbd-4482-a1d6-cf76f779d4d4" providerId="ADAL" clId="{43006492-ED46-47C6-943E-FEDCB16B5284}" dt="2022-10-24T19:50:58.270" v="9" actId="26606"/>
          <ac:spMkLst>
            <pc:docMk/>
            <pc:sldMk cId="367654507" sldId="257"/>
            <ac:spMk id="27" creationId="{ED3AA559-9134-433A-8D6E-93FCE7DA0D47}"/>
          </ac:spMkLst>
        </pc:spChg>
        <pc:spChg chg="add">
          <ac:chgData name="Kotteti,Chandra Mouli Madhav" userId="bd5ac854-ffbd-4482-a1d6-cf76f779d4d4" providerId="ADAL" clId="{43006492-ED46-47C6-943E-FEDCB16B5284}" dt="2022-10-24T19:50:58.270" v="9" actId="26606"/>
          <ac:spMkLst>
            <pc:docMk/>
            <pc:sldMk cId="367654507" sldId="257"/>
            <ac:spMk id="32" creationId="{8B996A54-0CDD-4A46-B3D2-02F43219A757}"/>
          </ac:spMkLst>
        </pc:spChg>
        <pc:spChg chg="add">
          <ac:chgData name="Kotteti,Chandra Mouli Madhav" userId="bd5ac854-ffbd-4482-a1d6-cf76f779d4d4" providerId="ADAL" clId="{43006492-ED46-47C6-943E-FEDCB16B5284}" dt="2022-10-24T19:50:58.270" v="9" actId="26606"/>
          <ac:spMkLst>
            <pc:docMk/>
            <pc:sldMk cId="367654507" sldId="257"/>
            <ac:spMk id="34" creationId="{06F0BB8C-8C08-44AD-9EBB-B43BE66A5B36}"/>
          </ac:spMkLst>
        </pc:spChg>
        <pc:cxnChg chg="del">
          <ac:chgData name="Kotteti,Chandra Mouli Madhav" userId="bd5ac854-ffbd-4482-a1d6-cf76f779d4d4" providerId="ADAL" clId="{43006492-ED46-47C6-943E-FEDCB16B5284}" dt="2022-10-24T19:50:58.270" v="9" actId="26606"/>
          <ac:cxnSpMkLst>
            <pc:docMk/>
            <pc:sldMk cId="367654507" sldId="257"/>
            <ac:cxnSpMk id="26" creationId="{744251C3-E720-4363-8AF0-20AD319374F0}"/>
          </ac:cxnSpMkLst>
        </pc:cxnChg>
      </pc:sldChg>
      <pc:sldChg chg="modSp mod">
        <pc:chgData name="Kotteti,Chandra Mouli Madhav" userId="bd5ac854-ffbd-4482-a1d6-cf76f779d4d4" providerId="ADAL" clId="{43006492-ED46-47C6-943E-FEDCB16B5284}" dt="2022-10-24T19:50:39.491" v="8" actId="20577"/>
        <pc:sldMkLst>
          <pc:docMk/>
          <pc:sldMk cId="3353530608" sldId="274"/>
        </pc:sldMkLst>
        <pc:spChg chg="mod">
          <ac:chgData name="Kotteti,Chandra Mouli Madhav" userId="bd5ac854-ffbd-4482-a1d6-cf76f779d4d4" providerId="ADAL" clId="{43006492-ED46-47C6-943E-FEDCB16B5284}" dt="2022-10-24T19:50:39.491" v="8" actId="20577"/>
          <ac:spMkLst>
            <pc:docMk/>
            <pc:sldMk cId="3353530608" sldId="274"/>
            <ac:spMk id="2" creationId="{C35A2CEA-B23B-4F73-A7DD-112EBFF7FEC5}"/>
          </ac:spMkLst>
        </pc:spChg>
        <pc:spChg chg="mod">
          <ac:chgData name="Kotteti,Chandra Mouli Madhav" userId="bd5ac854-ffbd-4482-a1d6-cf76f779d4d4" providerId="ADAL" clId="{43006492-ED46-47C6-943E-FEDCB16B5284}" dt="2022-10-24T19:50:27.585" v="0" actId="20577"/>
          <ac:spMkLst>
            <pc:docMk/>
            <pc:sldMk cId="3353530608" sldId="274"/>
            <ac:spMk id="3" creationId="{FA43B3C0-EEE0-412F-A0BE-324D678B72E9}"/>
          </ac:spMkLst>
        </pc:spChg>
      </pc:sldChg>
      <pc:sldChg chg="del">
        <pc:chgData name="Kotteti,Chandra Mouli Madhav" userId="bd5ac854-ffbd-4482-a1d6-cf76f779d4d4" providerId="ADAL" clId="{43006492-ED46-47C6-943E-FEDCB16B5284}" dt="2022-10-24T19:56:00.041" v="10" actId="47"/>
        <pc:sldMkLst>
          <pc:docMk/>
          <pc:sldMk cId="202746543" sldId="31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29EE0C-493B-4E4B-8C14-1D98CD865F08}" type="datetimeFigureOut">
              <a:rPr lang="en-US" smtClean="0"/>
              <a:t>10/24/22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E15F49-C496-BE4D-BBD9-FBC505B778E7}" type="slidenum">
              <a:rPr lang="en-US" smtClean="0"/>
              <a:t>‹#›</a:t>
            </a:fld>
            <a:endParaRPr lang="en-US"/>
          </a:p>
        </p:txBody>
      </p:sp>
    </p:spTree>
    <p:extLst>
      <p:ext uri="{BB962C8B-B14F-4D97-AF65-F5344CB8AC3E}">
        <p14:creationId xmlns:p14="http://schemas.microsoft.com/office/powerpoint/2010/main" val="56283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0FF5C5-E587-4168-9A1C-6E44B147DEBB}" type="datetime1">
              <a:rPr lang="en-US" smtClean="0"/>
              <a:t>10/24/22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20A515-08F7-40A0-9F31-515915856E04}" type="slidenum">
              <a:rPr lang="en-US" smtClean="0"/>
              <a:t>‹#›</a:t>
            </a:fld>
            <a:endParaRPr lang="en-US" dirty="0"/>
          </a:p>
        </p:txBody>
      </p:sp>
    </p:spTree>
    <p:extLst>
      <p:ext uri="{BB962C8B-B14F-4D97-AF65-F5344CB8AC3E}">
        <p14:creationId xmlns:p14="http://schemas.microsoft.com/office/powerpoint/2010/main" val="1037251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5B67B8-5B5E-47C4-B3E6-7B33A8FCA1DE}" type="datetime1">
              <a:rPr lang="en-US" smtClean="0"/>
              <a:t>10/24/22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F20A515-08F7-40A0-9F31-515915856E04}" type="slidenum">
              <a:rPr lang="en-US" smtClean="0"/>
              <a:t>‹#›</a:t>
            </a:fld>
            <a:endParaRPr lang="en-US" dirty="0"/>
          </a:p>
        </p:txBody>
      </p:sp>
    </p:spTree>
    <p:extLst>
      <p:ext uri="{BB962C8B-B14F-4D97-AF65-F5344CB8AC3E}">
        <p14:creationId xmlns:p14="http://schemas.microsoft.com/office/powerpoint/2010/main" val="252424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0F9120-9E92-4C0A-9612-84B4821BFEFC}" type="datetime1">
              <a:rPr lang="en-US" smtClean="0"/>
              <a:t>10/24/22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F20A515-08F7-40A0-9F31-515915856E04}" type="slidenum">
              <a:rPr lang="en-US" smtClean="0"/>
              <a:t>‹#›</a:t>
            </a:fld>
            <a:endParaRPr lang="en-US" dirty="0"/>
          </a:p>
        </p:txBody>
      </p:sp>
    </p:spTree>
    <p:extLst>
      <p:ext uri="{BB962C8B-B14F-4D97-AF65-F5344CB8AC3E}">
        <p14:creationId xmlns:p14="http://schemas.microsoft.com/office/powerpoint/2010/main" val="36184461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78763B-CC16-439D-98B4-792F0BC61304}" type="datetime1">
              <a:rPr lang="en-US" smtClean="0"/>
              <a:t>10/24/22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F20A515-08F7-40A0-9F31-515915856E04}" type="slidenum">
              <a:rPr lang="en-US" smtClean="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616838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AA07BE-8816-4B13-B086-F60A5C9E33A4}" type="datetime1">
              <a:rPr lang="en-US" smtClean="0"/>
              <a:t>10/24/22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F20A515-08F7-40A0-9F31-515915856E04}" type="slidenum">
              <a:rPr lang="en-US" smtClean="0"/>
              <a:t>‹#›</a:t>
            </a:fld>
            <a:endParaRPr lang="en-US" dirty="0"/>
          </a:p>
        </p:txBody>
      </p:sp>
    </p:spTree>
    <p:extLst>
      <p:ext uri="{BB962C8B-B14F-4D97-AF65-F5344CB8AC3E}">
        <p14:creationId xmlns:p14="http://schemas.microsoft.com/office/powerpoint/2010/main" val="25076605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C039008-5E49-4424-BEE5-7E8C26C1B566}" type="datetime1">
              <a:rPr lang="en-US" smtClean="0"/>
              <a:t>10/24/22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F20A515-08F7-40A0-9F31-515915856E04}" type="slidenum">
              <a:rPr lang="en-US" smtClean="0"/>
              <a:t>‹#›</a:t>
            </a:fld>
            <a:endParaRPr lang="en-US" dirty="0"/>
          </a:p>
        </p:txBody>
      </p:sp>
    </p:spTree>
    <p:extLst>
      <p:ext uri="{BB962C8B-B14F-4D97-AF65-F5344CB8AC3E}">
        <p14:creationId xmlns:p14="http://schemas.microsoft.com/office/powerpoint/2010/main" val="2813654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4DCF705-46E1-49F1-97B3-4ADE4373AC3F}" type="datetime1">
              <a:rPr lang="en-US" smtClean="0"/>
              <a:t>10/24/22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F20A515-08F7-40A0-9F31-515915856E04}" type="slidenum">
              <a:rPr lang="en-US" smtClean="0"/>
              <a:t>‹#›</a:t>
            </a:fld>
            <a:endParaRPr lang="en-US" dirty="0"/>
          </a:p>
        </p:txBody>
      </p:sp>
    </p:spTree>
    <p:extLst>
      <p:ext uri="{BB962C8B-B14F-4D97-AF65-F5344CB8AC3E}">
        <p14:creationId xmlns:p14="http://schemas.microsoft.com/office/powerpoint/2010/main" val="20392580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30D8B9-F0DE-4839-A9D3-516AD31FA1BD}" type="datetime1">
              <a:rPr lang="en-US" smtClean="0"/>
              <a:t>10/24/22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20A515-08F7-40A0-9F31-515915856E04}" type="slidenum">
              <a:rPr lang="en-US" smtClean="0"/>
              <a:t>‹#›</a:t>
            </a:fld>
            <a:endParaRPr lang="en-US" dirty="0"/>
          </a:p>
        </p:txBody>
      </p:sp>
    </p:spTree>
    <p:extLst>
      <p:ext uri="{BB962C8B-B14F-4D97-AF65-F5344CB8AC3E}">
        <p14:creationId xmlns:p14="http://schemas.microsoft.com/office/powerpoint/2010/main" val="16516110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D82963-10E9-4E46-9033-89D0F187A16E}" type="datetime1">
              <a:rPr lang="en-US" smtClean="0"/>
              <a:t>10/24/22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20A515-08F7-40A0-9F31-515915856E04}" type="slidenum">
              <a:rPr lang="en-US" smtClean="0"/>
              <a:t>‹#›</a:t>
            </a:fld>
            <a:endParaRPr lang="en-US" dirty="0"/>
          </a:p>
        </p:txBody>
      </p:sp>
    </p:spTree>
    <p:extLst>
      <p:ext uri="{BB962C8B-B14F-4D97-AF65-F5344CB8AC3E}">
        <p14:creationId xmlns:p14="http://schemas.microsoft.com/office/powerpoint/2010/main" val="2199595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C699A0-9FEC-4153-AF25-801D6B3DF888}" type="datetime1">
              <a:rPr lang="en-US" smtClean="0"/>
              <a:t>10/24/22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20A515-08F7-40A0-9F31-515915856E04}" type="slidenum">
              <a:rPr lang="en-US" smtClean="0"/>
              <a:t>‹#›</a:t>
            </a:fld>
            <a:endParaRPr lang="en-US" dirty="0"/>
          </a:p>
        </p:txBody>
      </p:sp>
    </p:spTree>
    <p:extLst>
      <p:ext uri="{BB962C8B-B14F-4D97-AF65-F5344CB8AC3E}">
        <p14:creationId xmlns:p14="http://schemas.microsoft.com/office/powerpoint/2010/main" val="1367845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CC3531-7E45-40B7-BBB6-99B6000A2BD8}" type="datetime1">
              <a:rPr lang="en-US" smtClean="0"/>
              <a:t>10/24/22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20A515-08F7-40A0-9F31-515915856E04}" type="slidenum">
              <a:rPr lang="en-US" smtClean="0"/>
              <a:t>‹#›</a:t>
            </a:fld>
            <a:endParaRPr lang="en-US" dirty="0"/>
          </a:p>
        </p:txBody>
      </p:sp>
    </p:spTree>
    <p:extLst>
      <p:ext uri="{BB962C8B-B14F-4D97-AF65-F5344CB8AC3E}">
        <p14:creationId xmlns:p14="http://schemas.microsoft.com/office/powerpoint/2010/main" val="330581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0B0F61-0FE3-4326-AF06-8582E8CC177C}" type="datetime1">
              <a:rPr lang="en-US" smtClean="0"/>
              <a:t>10/24/22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F20A515-08F7-40A0-9F31-515915856E04}" type="slidenum">
              <a:rPr lang="en-US" smtClean="0"/>
              <a:t>‹#›</a:t>
            </a:fld>
            <a:endParaRPr lang="en-US" dirty="0"/>
          </a:p>
        </p:txBody>
      </p:sp>
    </p:spTree>
    <p:extLst>
      <p:ext uri="{BB962C8B-B14F-4D97-AF65-F5344CB8AC3E}">
        <p14:creationId xmlns:p14="http://schemas.microsoft.com/office/powerpoint/2010/main" val="2449284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69A721-625E-4F22-80DD-56A900085896}" type="datetime1">
              <a:rPr lang="en-US" smtClean="0"/>
              <a:t>10/24/22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F20A515-08F7-40A0-9F31-515915856E04}" type="slidenum">
              <a:rPr lang="en-US" smtClean="0"/>
              <a:t>‹#›</a:t>
            </a:fld>
            <a:endParaRPr lang="en-US" dirty="0"/>
          </a:p>
        </p:txBody>
      </p:sp>
    </p:spTree>
    <p:extLst>
      <p:ext uri="{BB962C8B-B14F-4D97-AF65-F5344CB8AC3E}">
        <p14:creationId xmlns:p14="http://schemas.microsoft.com/office/powerpoint/2010/main" val="177498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564A59-5425-4578-8B29-9305A3B9E2A4}" type="datetime1">
              <a:rPr lang="en-US" smtClean="0"/>
              <a:t>10/24/22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F20A515-08F7-40A0-9F31-515915856E04}" type="slidenum">
              <a:rPr lang="en-US" smtClean="0"/>
              <a:t>‹#›</a:t>
            </a:fld>
            <a:endParaRPr lang="en-US" dirty="0"/>
          </a:p>
        </p:txBody>
      </p:sp>
    </p:spTree>
    <p:extLst>
      <p:ext uri="{BB962C8B-B14F-4D97-AF65-F5344CB8AC3E}">
        <p14:creationId xmlns:p14="http://schemas.microsoft.com/office/powerpoint/2010/main" val="327224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5778D5-4B05-40DC-8C17-EBC6B5581F59}" type="datetime1">
              <a:rPr lang="en-US" smtClean="0"/>
              <a:t>10/24/22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F20A515-08F7-40A0-9F31-515915856E04}" type="slidenum">
              <a:rPr lang="en-US" smtClean="0"/>
              <a:t>‹#›</a:t>
            </a:fld>
            <a:endParaRPr lang="en-US" dirty="0"/>
          </a:p>
        </p:txBody>
      </p:sp>
    </p:spTree>
    <p:extLst>
      <p:ext uri="{BB962C8B-B14F-4D97-AF65-F5344CB8AC3E}">
        <p14:creationId xmlns:p14="http://schemas.microsoft.com/office/powerpoint/2010/main" val="899609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950A64-5E16-4671-A933-F7B310B10D6A}" type="datetime1">
              <a:rPr lang="en-US" smtClean="0"/>
              <a:t>10/24/22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F20A515-08F7-40A0-9F31-515915856E04}" type="slidenum">
              <a:rPr lang="en-US" smtClean="0"/>
              <a:t>‹#›</a:t>
            </a:fld>
            <a:endParaRPr lang="en-US" dirty="0"/>
          </a:p>
        </p:txBody>
      </p:sp>
    </p:spTree>
    <p:extLst>
      <p:ext uri="{BB962C8B-B14F-4D97-AF65-F5344CB8AC3E}">
        <p14:creationId xmlns:p14="http://schemas.microsoft.com/office/powerpoint/2010/main" val="1078002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EEA1AA-938E-4722-BA7C-84E39A615AF5}" type="datetime1">
              <a:rPr lang="en-US" smtClean="0"/>
              <a:t>10/24/22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F20A515-08F7-40A0-9F31-515915856E04}" type="slidenum">
              <a:rPr lang="en-US" smtClean="0"/>
              <a:t>‹#›</a:t>
            </a:fld>
            <a:endParaRPr lang="en-US" dirty="0"/>
          </a:p>
        </p:txBody>
      </p:sp>
    </p:spTree>
    <p:extLst>
      <p:ext uri="{BB962C8B-B14F-4D97-AF65-F5344CB8AC3E}">
        <p14:creationId xmlns:p14="http://schemas.microsoft.com/office/powerpoint/2010/main" val="3760482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D8ABF94-7B59-4CF2-911E-889355DD03E7}" type="datetime1">
              <a:rPr lang="en-US" smtClean="0"/>
              <a:t>10/24/22</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F20A515-08F7-40A0-9F31-515915856E04}" type="slidenum">
              <a:rPr lang="en-US" smtClean="0"/>
              <a:t>‹#›</a:t>
            </a:fld>
            <a:endParaRPr lang="en-US" dirty="0"/>
          </a:p>
        </p:txBody>
      </p:sp>
    </p:spTree>
    <p:extLst>
      <p:ext uri="{BB962C8B-B14F-4D97-AF65-F5344CB8AC3E}">
        <p14:creationId xmlns:p14="http://schemas.microsoft.com/office/powerpoint/2010/main" val="3145913332"/>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youtube.com/watch?v=d83KZk816lk"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A2CEA-B23B-4F73-A7DD-112EBFF7FEC5}"/>
              </a:ext>
            </a:extLst>
          </p:cNvPr>
          <p:cNvSpPr>
            <a:spLocks noGrp="1"/>
          </p:cNvSpPr>
          <p:nvPr>
            <p:ph type="ctrTitle"/>
          </p:nvPr>
        </p:nvSpPr>
        <p:spPr/>
        <p:txBody>
          <a:bodyPr>
            <a:normAutofit/>
          </a:bodyPr>
          <a:lstStyle/>
          <a:p>
            <a:r>
              <a:rPr lang="en-US" dirty="0"/>
              <a:t>Protocols</a:t>
            </a:r>
            <a:br>
              <a:rPr lang="en-US" dirty="0"/>
            </a:br>
            <a:r>
              <a:rPr lang="en-US" dirty="0"/>
              <a:t> </a:t>
            </a:r>
            <a:br>
              <a:rPr lang="en-US" dirty="0"/>
            </a:br>
            <a:r>
              <a:rPr lang="en-US" sz="3600" dirty="0"/>
              <a:t>44643 mobile Computing – iOS</a:t>
            </a:r>
            <a:endParaRPr lang="en-US" dirty="0"/>
          </a:p>
        </p:txBody>
      </p:sp>
      <p:sp>
        <p:nvSpPr>
          <p:cNvPr id="3" name="Subtitle 2">
            <a:extLst>
              <a:ext uri="{FF2B5EF4-FFF2-40B4-BE49-F238E27FC236}">
                <a16:creationId xmlns:a16="http://schemas.microsoft.com/office/drawing/2014/main" id="{FA43B3C0-EEE0-412F-A0BE-324D678B72E9}"/>
              </a:ext>
            </a:extLst>
          </p:cNvPr>
          <p:cNvSpPr>
            <a:spLocks noGrp="1"/>
          </p:cNvSpPr>
          <p:nvPr>
            <p:ph type="subTitle" idx="1"/>
          </p:nvPr>
        </p:nvSpPr>
        <p:spPr/>
        <p:txBody>
          <a:bodyPr>
            <a:normAutofit/>
          </a:bodyPr>
          <a:lstStyle/>
          <a:p>
            <a:r>
              <a:rPr lang="en-US" dirty="0"/>
              <a:t>Instructor: Dr. Chandra Mouli</a:t>
            </a:r>
          </a:p>
          <a:p>
            <a:r>
              <a:rPr lang="en-US" dirty="0"/>
              <a:t>Northwest Missouri State University</a:t>
            </a:r>
          </a:p>
        </p:txBody>
      </p:sp>
    </p:spTree>
    <p:extLst>
      <p:ext uri="{BB962C8B-B14F-4D97-AF65-F5344CB8AC3E}">
        <p14:creationId xmlns:p14="http://schemas.microsoft.com/office/powerpoint/2010/main" val="3353530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63E4D-E291-754F-83E9-C07D428421CC}"/>
              </a:ext>
            </a:extLst>
          </p:cNvPr>
          <p:cNvSpPr>
            <a:spLocks noGrp="1"/>
          </p:cNvSpPr>
          <p:nvPr>
            <p:ph type="title"/>
          </p:nvPr>
        </p:nvSpPr>
        <p:spPr/>
        <p:txBody>
          <a:bodyPr/>
          <a:lstStyle/>
          <a:p>
            <a:r>
              <a:rPr lang="en-US" dirty="0"/>
              <a:t>delegation</a:t>
            </a:r>
          </a:p>
        </p:txBody>
      </p:sp>
      <p:sp>
        <p:nvSpPr>
          <p:cNvPr id="3" name="Content Placeholder 2">
            <a:extLst>
              <a:ext uri="{FF2B5EF4-FFF2-40B4-BE49-F238E27FC236}">
                <a16:creationId xmlns:a16="http://schemas.microsoft.com/office/drawing/2014/main" id="{018338D5-6076-3F4B-B758-504825834740}"/>
              </a:ext>
            </a:extLst>
          </p:cNvPr>
          <p:cNvSpPr>
            <a:spLocks noGrp="1"/>
          </p:cNvSpPr>
          <p:nvPr>
            <p:ph idx="1"/>
          </p:nvPr>
        </p:nvSpPr>
        <p:spPr/>
        <p:txBody>
          <a:bodyPr/>
          <a:lstStyle/>
          <a:p>
            <a:r>
              <a:rPr lang="en-US" dirty="0"/>
              <a:t>A way to implement blind structured communication between a View and its Controller.</a:t>
            </a:r>
          </a:p>
        </p:txBody>
      </p:sp>
      <p:sp>
        <p:nvSpPr>
          <p:cNvPr id="4" name="Oval 3">
            <a:extLst>
              <a:ext uri="{FF2B5EF4-FFF2-40B4-BE49-F238E27FC236}">
                <a16:creationId xmlns:a16="http://schemas.microsoft.com/office/drawing/2014/main" id="{D4B2A94D-1A81-144D-BA14-8F014263F0CD}"/>
              </a:ext>
            </a:extLst>
          </p:cNvPr>
          <p:cNvSpPr>
            <a:spLocks noChangeAspect="1"/>
          </p:cNvSpPr>
          <p:nvPr/>
        </p:nvSpPr>
        <p:spPr>
          <a:xfrm>
            <a:off x="5434969" y="2821248"/>
            <a:ext cx="1188720" cy="91440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Controller</a:t>
            </a:r>
          </a:p>
        </p:txBody>
      </p:sp>
      <p:sp>
        <p:nvSpPr>
          <p:cNvPr id="5" name="Oval 4">
            <a:extLst>
              <a:ext uri="{FF2B5EF4-FFF2-40B4-BE49-F238E27FC236}">
                <a16:creationId xmlns:a16="http://schemas.microsoft.com/office/drawing/2014/main" id="{A4C1EB9C-F4EC-514A-BD2C-65F4CE1A069A}"/>
              </a:ext>
            </a:extLst>
          </p:cNvPr>
          <p:cNvSpPr>
            <a:spLocks noChangeAspect="1"/>
          </p:cNvSpPr>
          <p:nvPr/>
        </p:nvSpPr>
        <p:spPr>
          <a:xfrm>
            <a:off x="6729984" y="4626864"/>
            <a:ext cx="1188720" cy="914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View</a:t>
            </a:r>
          </a:p>
        </p:txBody>
      </p:sp>
      <p:cxnSp>
        <p:nvCxnSpPr>
          <p:cNvPr id="7" name="Straight Connector 6">
            <a:extLst>
              <a:ext uri="{FF2B5EF4-FFF2-40B4-BE49-F238E27FC236}">
                <a16:creationId xmlns:a16="http://schemas.microsoft.com/office/drawing/2014/main" id="{6AE3F9CB-E1AF-ED46-9B50-5CC9B0265F64}"/>
              </a:ext>
            </a:extLst>
          </p:cNvPr>
          <p:cNvCxnSpPr>
            <a:cxnSpLocks noChangeAspect="1"/>
          </p:cNvCxnSpPr>
          <p:nvPr/>
        </p:nvCxnSpPr>
        <p:spPr>
          <a:xfrm>
            <a:off x="6096000" y="4626864"/>
            <a:ext cx="0" cy="1146048"/>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19C1E67-2F75-5149-8D9A-78D6E37E79CF}"/>
              </a:ext>
            </a:extLst>
          </p:cNvPr>
          <p:cNvCxnSpPr>
            <a:cxnSpLocks noChangeAspect="1"/>
          </p:cNvCxnSpPr>
          <p:nvPr/>
        </p:nvCxnSpPr>
        <p:spPr>
          <a:xfrm>
            <a:off x="5962660" y="4626864"/>
            <a:ext cx="0" cy="1146048"/>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08EB365-93B6-A84C-B4AF-F374D73DF929}"/>
              </a:ext>
            </a:extLst>
          </p:cNvPr>
          <p:cNvCxnSpPr>
            <a:cxnSpLocks noChangeAspect="1"/>
          </p:cNvCxnSpPr>
          <p:nvPr/>
        </p:nvCxnSpPr>
        <p:spPr>
          <a:xfrm flipV="1">
            <a:off x="6096000" y="3429000"/>
            <a:ext cx="1822704" cy="1207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5962BB0-ADDA-3748-81EB-A5C281C37E9C}"/>
              </a:ext>
            </a:extLst>
          </p:cNvPr>
          <p:cNvCxnSpPr>
            <a:cxnSpLocks noChangeAspect="1"/>
          </p:cNvCxnSpPr>
          <p:nvPr/>
        </p:nvCxnSpPr>
        <p:spPr>
          <a:xfrm flipH="1" flipV="1">
            <a:off x="4139185" y="3480816"/>
            <a:ext cx="1823475" cy="11460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FDF4705-A188-F74B-A189-444D08CAE97A}"/>
              </a:ext>
            </a:extLst>
          </p:cNvPr>
          <p:cNvCxnSpPr>
            <a:cxnSpLocks noChangeAspect="1"/>
          </p:cNvCxnSpPr>
          <p:nvPr/>
        </p:nvCxnSpPr>
        <p:spPr>
          <a:xfrm flipH="1" flipV="1">
            <a:off x="4205855" y="3370608"/>
            <a:ext cx="1823475" cy="1146048"/>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 name="Straight Connector 17">
            <a:extLst>
              <a:ext uri="{FF2B5EF4-FFF2-40B4-BE49-F238E27FC236}">
                <a16:creationId xmlns:a16="http://schemas.microsoft.com/office/drawing/2014/main" id="{D16D5380-B32E-6C40-B6D3-B877B608C8E1}"/>
              </a:ext>
            </a:extLst>
          </p:cNvPr>
          <p:cNvCxnSpPr>
            <a:cxnSpLocks noChangeAspect="1"/>
          </p:cNvCxnSpPr>
          <p:nvPr/>
        </p:nvCxnSpPr>
        <p:spPr>
          <a:xfrm flipV="1">
            <a:off x="6029330" y="3309648"/>
            <a:ext cx="1822704" cy="1207008"/>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 name="Straight Arrow Connector 24">
            <a:extLst>
              <a:ext uri="{FF2B5EF4-FFF2-40B4-BE49-F238E27FC236}">
                <a16:creationId xmlns:a16="http://schemas.microsoft.com/office/drawing/2014/main" id="{1718136D-5C41-1848-9FAF-4E4BF64A1EAE}"/>
              </a:ext>
            </a:extLst>
          </p:cNvPr>
          <p:cNvCxnSpPr>
            <a:cxnSpLocks noChangeAspect="1"/>
          </p:cNvCxnSpPr>
          <p:nvPr/>
        </p:nvCxnSpPr>
        <p:spPr>
          <a:xfrm flipH="1" flipV="1">
            <a:off x="6029328" y="3557016"/>
            <a:ext cx="987552" cy="1376496"/>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F1EF539-5974-5545-9EE7-775D0E235CB3}"/>
              </a:ext>
            </a:extLst>
          </p:cNvPr>
          <p:cNvCxnSpPr>
            <a:cxnSpLocks noChangeAspect="1"/>
          </p:cNvCxnSpPr>
          <p:nvPr/>
        </p:nvCxnSpPr>
        <p:spPr>
          <a:xfrm flipH="1" flipV="1">
            <a:off x="6446905" y="3339684"/>
            <a:ext cx="725423" cy="1511532"/>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7B600483-BD44-BE4A-86D1-9511754B1914}"/>
              </a:ext>
            </a:extLst>
          </p:cNvPr>
          <p:cNvSpPr>
            <a:spLocks noChangeAspect="1"/>
          </p:cNvSpPr>
          <p:nvPr/>
        </p:nvSpPr>
        <p:spPr>
          <a:xfrm rot="3112560">
            <a:off x="5908490" y="4250094"/>
            <a:ext cx="972834" cy="14058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1050" b="1" dirty="0">
                <a:solidFill>
                  <a:srgbClr val="FFFF00"/>
                </a:solidFill>
              </a:rPr>
              <a:t>data source</a:t>
            </a:r>
          </a:p>
        </p:txBody>
      </p:sp>
      <p:sp>
        <p:nvSpPr>
          <p:cNvPr id="31" name="Rectangle 30">
            <a:extLst>
              <a:ext uri="{FF2B5EF4-FFF2-40B4-BE49-F238E27FC236}">
                <a16:creationId xmlns:a16="http://schemas.microsoft.com/office/drawing/2014/main" id="{109E1BD4-C336-FD4B-8939-8A82B6B6FECB}"/>
              </a:ext>
            </a:extLst>
          </p:cNvPr>
          <p:cNvSpPr>
            <a:spLocks noChangeAspect="1"/>
          </p:cNvSpPr>
          <p:nvPr/>
        </p:nvSpPr>
        <p:spPr>
          <a:xfrm rot="3952326">
            <a:off x="6513410" y="3988056"/>
            <a:ext cx="877824" cy="131566"/>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1050" b="1" dirty="0">
                <a:solidFill>
                  <a:srgbClr val="FFFF00"/>
                </a:solidFill>
              </a:rPr>
              <a:t>delegate</a:t>
            </a:r>
          </a:p>
        </p:txBody>
      </p:sp>
      <p:sp>
        <p:nvSpPr>
          <p:cNvPr id="6" name="Slide Number Placeholder 5">
            <a:extLst>
              <a:ext uri="{FF2B5EF4-FFF2-40B4-BE49-F238E27FC236}">
                <a16:creationId xmlns:a16="http://schemas.microsoft.com/office/drawing/2014/main" id="{E0ABD42B-9BCE-A6C4-1703-73C8ACCE6FC9}"/>
              </a:ext>
            </a:extLst>
          </p:cNvPr>
          <p:cNvSpPr>
            <a:spLocks noGrp="1"/>
          </p:cNvSpPr>
          <p:nvPr>
            <p:ph type="sldNum" sz="quarter" idx="12"/>
          </p:nvPr>
        </p:nvSpPr>
        <p:spPr/>
        <p:txBody>
          <a:bodyPr/>
          <a:lstStyle/>
          <a:p>
            <a:fld id="{0F20A515-08F7-40A0-9F31-515915856E04}" type="slidenum">
              <a:rPr lang="en-US" smtClean="0"/>
              <a:t>10</a:t>
            </a:fld>
            <a:endParaRPr lang="en-US" dirty="0"/>
          </a:p>
        </p:txBody>
      </p:sp>
    </p:spTree>
    <p:extLst>
      <p:ext uri="{BB962C8B-B14F-4D97-AF65-F5344CB8AC3E}">
        <p14:creationId xmlns:p14="http://schemas.microsoft.com/office/powerpoint/2010/main" val="1397180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9B38859A-4AD9-4310-926C-1C615668C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9A818F-7BDC-894E-99D0-88C5B6D561B9}"/>
              </a:ext>
            </a:extLst>
          </p:cNvPr>
          <p:cNvSpPr>
            <a:spLocks noGrp="1"/>
          </p:cNvSpPr>
          <p:nvPr>
            <p:ph type="title"/>
          </p:nvPr>
        </p:nvSpPr>
        <p:spPr>
          <a:xfrm>
            <a:off x="913795" y="4922079"/>
            <a:ext cx="10353761" cy="1326321"/>
          </a:xfrm>
        </p:spPr>
        <p:txBody>
          <a:bodyPr>
            <a:normAutofit/>
          </a:bodyPr>
          <a:lstStyle/>
          <a:p>
            <a:r>
              <a:rPr lang="en-US" dirty="0"/>
              <a:t>Delegation mechanism</a:t>
            </a:r>
          </a:p>
        </p:txBody>
      </p:sp>
      <p:sp>
        <p:nvSpPr>
          <p:cNvPr id="10" name="Rectangle 9">
            <a:extLst>
              <a:ext uri="{FF2B5EF4-FFF2-40B4-BE49-F238E27FC236}">
                <a16:creationId xmlns:a16="http://schemas.microsoft.com/office/drawing/2014/main" id="{EFA2AC96-1E47-421C-A03F-F98E354EB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762500"/>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E8B3365-EAA9-F94B-8BB1-102B3AD49F26}"/>
              </a:ext>
            </a:extLst>
          </p:cNvPr>
          <p:cNvSpPr>
            <a:spLocks noGrp="1" noChangeAspect="1"/>
          </p:cNvSpPr>
          <p:nvPr>
            <p:ph idx="1"/>
          </p:nvPr>
        </p:nvSpPr>
        <p:spPr>
          <a:xfrm>
            <a:off x="913795" y="609600"/>
            <a:ext cx="10353761" cy="4067115"/>
          </a:xfrm>
        </p:spPr>
        <p:txBody>
          <a:bodyPr anchor="ctr">
            <a:normAutofit lnSpcReduction="10000"/>
          </a:bodyPr>
          <a:lstStyle/>
          <a:p>
            <a:pPr>
              <a:lnSpc>
                <a:spcPct val="110000"/>
              </a:lnSpc>
            </a:pPr>
            <a:r>
              <a:rPr lang="en-US" sz="1800" dirty="0"/>
              <a:t>How it works:</a:t>
            </a:r>
          </a:p>
          <a:p>
            <a:pPr lvl="1">
              <a:lnSpc>
                <a:spcPct val="110000"/>
              </a:lnSpc>
            </a:pPr>
            <a:r>
              <a:rPr lang="en-US" dirty="0"/>
              <a:t>A View declares a delegation protocol (i.e., what the View wants the Controller to do for it), for example, </a:t>
            </a:r>
            <a:r>
              <a:rPr lang="en-US" dirty="0" err="1">
                <a:latin typeface="Courier New" panose="02070309020205020404" pitchFamily="49" charset="0"/>
                <a:cs typeface="Courier New" panose="02070309020205020404" pitchFamily="49" charset="0"/>
              </a:rPr>
              <a:t>UITableView</a:t>
            </a:r>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declares a</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UITableViewDelegate</a:t>
            </a:r>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protocol</a:t>
            </a:r>
            <a:r>
              <a:rPr lang="en-US" dirty="0">
                <a:latin typeface="Courier New" panose="02070309020205020404" pitchFamily="49" charset="0"/>
                <a:cs typeface="Courier New" panose="02070309020205020404" pitchFamily="49" charset="0"/>
              </a:rPr>
              <a:t>.</a:t>
            </a:r>
            <a:endParaRPr lang="en-US" dirty="0"/>
          </a:p>
          <a:p>
            <a:pPr lvl="1">
              <a:lnSpc>
                <a:spcPct val="110000"/>
              </a:lnSpc>
            </a:pPr>
            <a:r>
              <a:rPr lang="en-US" dirty="0"/>
              <a:t>The View’s API has a weak delegate property whose type is that delegation protocol.</a:t>
            </a:r>
          </a:p>
          <a:p>
            <a:pPr lvl="2">
              <a:lnSpc>
                <a:spcPct val="110000"/>
              </a:lnSpc>
            </a:pPr>
            <a:r>
              <a:rPr lang="en-US" sz="1800" dirty="0">
                <a:latin typeface="Courier New" panose="02070309020205020404" pitchFamily="49" charset="0"/>
                <a:cs typeface="Courier New" panose="02070309020205020404" pitchFamily="49" charset="0"/>
              </a:rPr>
              <a:t>weak open var delegate: </a:t>
            </a:r>
            <a:r>
              <a:rPr lang="en-US" sz="1800" dirty="0" err="1">
                <a:latin typeface="Courier New" panose="02070309020205020404" pitchFamily="49" charset="0"/>
                <a:cs typeface="Courier New" panose="02070309020205020404" pitchFamily="49" charset="0"/>
              </a:rPr>
              <a:t>UITableViewDelegate</a:t>
            </a:r>
            <a:r>
              <a:rPr lang="en-US" sz="1800" dirty="0">
                <a:latin typeface="Courier New" panose="02070309020205020404" pitchFamily="49" charset="0"/>
                <a:cs typeface="Courier New" panose="02070309020205020404" pitchFamily="49" charset="0"/>
              </a:rPr>
              <a:t>?</a:t>
            </a:r>
          </a:p>
          <a:p>
            <a:pPr lvl="1">
              <a:lnSpc>
                <a:spcPct val="110000"/>
              </a:lnSpc>
            </a:pPr>
            <a:r>
              <a:rPr lang="en-US" dirty="0"/>
              <a:t>The View uses the delegate property to get/do things it can’t own or control on its own.</a:t>
            </a:r>
          </a:p>
          <a:p>
            <a:pPr lvl="1">
              <a:lnSpc>
                <a:spcPct val="110000"/>
              </a:lnSpc>
            </a:pPr>
            <a:r>
              <a:rPr lang="en-US" dirty="0"/>
              <a:t>The Controller declares that it implements the protocol.</a:t>
            </a:r>
          </a:p>
          <a:p>
            <a:pPr lvl="2">
              <a:lnSpc>
                <a:spcPct val="110000"/>
              </a:lnSpc>
            </a:pPr>
            <a:r>
              <a:rPr lang="en-US" dirty="0">
                <a:latin typeface="Courier New" panose="02070309020205020404" pitchFamily="49" charset="0"/>
                <a:cs typeface="Courier New" panose="02070309020205020404" pitchFamily="49" charset="0"/>
              </a:rPr>
              <a:t>class </a:t>
            </a:r>
            <a:r>
              <a:rPr lang="en-US" dirty="0" err="1">
                <a:latin typeface="Courier New" panose="02070309020205020404" pitchFamily="49" charset="0"/>
                <a:cs typeface="Courier New" panose="02070309020205020404" pitchFamily="49" charset="0"/>
              </a:rPr>
              <a:t>ViewController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UIViewController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UITableViewDelegate</a:t>
            </a:r>
            <a:r>
              <a:rPr lang="en-US" dirty="0">
                <a:latin typeface="Courier New" panose="02070309020205020404" pitchFamily="49" charset="0"/>
                <a:cs typeface="Courier New" panose="02070309020205020404" pitchFamily="49" charset="0"/>
              </a:rPr>
              <a:t> {}</a:t>
            </a:r>
          </a:p>
          <a:p>
            <a:pPr lvl="1">
              <a:lnSpc>
                <a:spcPct val="110000"/>
              </a:lnSpc>
            </a:pPr>
            <a:r>
              <a:rPr lang="en-US" dirty="0"/>
              <a:t>The Controller sets self as the delegate of the View by setting the property in step 2 above.</a:t>
            </a:r>
          </a:p>
          <a:p>
            <a:pPr lvl="2">
              <a:lnSpc>
                <a:spcPct val="110000"/>
              </a:lnSpc>
            </a:pPr>
            <a:r>
              <a:rPr lang="en-US" dirty="0" err="1">
                <a:latin typeface="Courier New" panose="02070309020205020404" pitchFamily="49" charset="0"/>
                <a:cs typeface="Courier New" panose="02070309020205020404" pitchFamily="49" charset="0"/>
              </a:rPr>
              <a:t>someTableView.delegate</a:t>
            </a:r>
            <a:r>
              <a:rPr lang="en-US" dirty="0">
                <a:latin typeface="Courier New" panose="02070309020205020404" pitchFamily="49" charset="0"/>
                <a:cs typeface="Courier New" panose="02070309020205020404" pitchFamily="49" charset="0"/>
              </a:rPr>
              <a:t> = self</a:t>
            </a:r>
          </a:p>
          <a:p>
            <a:pPr lvl="1">
              <a:lnSpc>
                <a:spcPct val="110000"/>
              </a:lnSpc>
            </a:pPr>
            <a:r>
              <a:rPr lang="en-US" dirty="0"/>
              <a:t>The Controller implements (properties and methods) the protocol.</a:t>
            </a:r>
          </a:p>
        </p:txBody>
      </p:sp>
      <p:sp>
        <p:nvSpPr>
          <p:cNvPr id="4" name="Slide Number Placeholder 3">
            <a:extLst>
              <a:ext uri="{FF2B5EF4-FFF2-40B4-BE49-F238E27FC236}">
                <a16:creationId xmlns:a16="http://schemas.microsoft.com/office/drawing/2014/main" id="{A3BC406E-FF9B-F5E1-AD80-437CF902826E}"/>
              </a:ext>
            </a:extLst>
          </p:cNvPr>
          <p:cNvSpPr>
            <a:spLocks noGrp="1"/>
          </p:cNvSpPr>
          <p:nvPr>
            <p:ph type="sldNum" sz="quarter" idx="12"/>
          </p:nvPr>
        </p:nvSpPr>
        <p:spPr/>
        <p:txBody>
          <a:bodyPr/>
          <a:lstStyle/>
          <a:p>
            <a:fld id="{0F20A515-08F7-40A0-9F31-515915856E04}" type="slidenum">
              <a:rPr lang="en-US" smtClean="0"/>
              <a:t>11</a:t>
            </a:fld>
            <a:endParaRPr lang="en-US" dirty="0"/>
          </a:p>
        </p:txBody>
      </p:sp>
    </p:spTree>
    <p:extLst>
      <p:ext uri="{BB962C8B-B14F-4D97-AF65-F5344CB8AC3E}">
        <p14:creationId xmlns:p14="http://schemas.microsoft.com/office/powerpoint/2010/main" val="2175739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B996A54-0CDD-4A46-B3D2-02F43219A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B15236-5982-714A-B3C9-AE39BAD7C6E4}"/>
              </a:ext>
            </a:extLst>
          </p:cNvPr>
          <p:cNvSpPr>
            <a:spLocks noGrp="1"/>
          </p:cNvSpPr>
          <p:nvPr>
            <p:ph type="title"/>
          </p:nvPr>
        </p:nvSpPr>
        <p:spPr>
          <a:xfrm>
            <a:off x="696686" y="1122001"/>
            <a:ext cx="3040685" cy="4613999"/>
          </a:xfrm>
        </p:spPr>
        <p:txBody>
          <a:bodyPr anchor="ctr">
            <a:normAutofit/>
          </a:bodyPr>
          <a:lstStyle/>
          <a:p>
            <a:pPr algn="l"/>
            <a:r>
              <a:rPr lang="en-US" sz="2400" dirty="0">
                <a:solidFill>
                  <a:srgbClr val="FFFFFF"/>
                </a:solidFill>
              </a:rPr>
              <a:t>Conclusion</a:t>
            </a:r>
          </a:p>
        </p:txBody>
      </p:sp>
      <p:sp useBgFill="1">
        <p:nvSpPr>
          <p:cNvPr id="17" name="Rectangle 16">
            <a:extLst>
              <a:ext uri="{FF2B5EF4-FFF2-40B4-BE49-F238E27FC236}">
                <a16:creationId xmlns:a16="http://schemas.microsoft.com/office/drawing/2014/main" id="{06F0BB8C-8C08-44AD-9EBB-B43BE66A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129" y="0"/>
            <a:ext cx="812987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30E67D8-EEDD-D441-AAE2-0AA522846CC8}"/>
              </a:ext>
            </a:extLst>
          </p:cNvPr>
          <p:cNvSpPr>
            <a:spLocks noGrp="1"/>
          </p:cNvSpPr>
          <p:nvPr>
            <p:ph idx="1"/>
          </p:nvPr>
        </p:nvSpPr>
        <p:spPr>
          <a:xfrm>
            <a:off x="4711641" y="1122001"/>
            <a:ext cx="6566564" cy="4761274"/>
          </a:xfrm>
        </p:spPr>
        <p:txBody>
          <a:bodyPr anchor="ctr">
            <a:normAutofit/>
          </a:bodyPr>
          <a:lstStyle/>
          <a:p>
            <a:r>
              <a:rPr lang="en-US" dirty="0"/>
              <a:t>A protocol is only a </a:t>
            </a:r>
            <a:r>
              <a:rPr lang="en-US" dirty="0">
                <a:cs typeface="Courier New" panose="02070309020205020404" pitchFamily="49" charset="0"/>
              </a:rPr>
              <a:t>blueprint of methods and properties.</a:t>
            </a:r>
            <a:endParaRPr lang="en-US" dirty="0"/>
          </a:p>
          <a:p>
            <a:r>
              <a:rPr lang="en-US" dirty="0">
                <a:cs typeface="Courier New" panose="02070309020205020404" pitchFamily="49" charset="0"/>
              </a:rPr>
              <a:t>In Swift, classes, enums and structs can adopt protocols.</a:t>
            </a:r>
          </a:p>
          <a:p>
            <a:r>
              <a:rPr lang="en-US" dirty="0">
                <a:cs typeface="Courier New" panose="02070309020205020404" pitchFamily="49" charset="0"/>
              </a:rPr>
              <a:t>A conforming type must implement all the non-optional properties and methods of a protocol.</a:t>
            </a:r>
          </a:p>
          <a:p>
            <a:r>
              <a:rPr lang="en-US" dirty="0">
                <a:cs typeface="Courier New" panose="02070309020205020404" pitchFamily="49" charset="0"/>
              </a:rPr>
              <a:t>A delegate means “an object that acts on behalf of, or in coordination with, another object when that object encounters an event in a program.”</a:t>
            </a:r>
            <a:endParaRPr lang="en-US" dirty="0"/>
          </a:p>
          <a:p>
            <a:endParaRPr lang="en-US" dirty="0"/>
          </a:p>
        </p:txBody>
      </p:sp>
      <p:sp>
        <p:nvSpPr>
          <p:cNvPr id="4" name="Slide Number Placeholder 3">
            <a:extLst>
              <a:ext uri="{FF2B5EF4-FFF2-40B4-BE49-F238E27FC236}">
                <a16:creationId xmlns:a16="http://schemas.microsoft.com/office/drawing/2014/main" id="{213B57AC-6EB9-FE1D-7BE5-AB1E0794E16C}"/>
              </a:ext>
            </a:extLst>
          </p:cNvPr>
          <p:cNvSpPr>
            <a:spLocks noGrp="1"/>
          </p:cNvSpPr>
          <p:nvPr>
            <p:ph type="sldNum" sz="quarter" idx="12"/>
          </p:nvPr>
        </p:nvSpPr>
        <p:spPr/>
        <p:txBody>
          <a:bodyPr/>
          <a:lstStyle/>
          <a:p>
            <a:fld id="{0F20A515-08F7-40A0-9F31-515915856E04}" type="slidenum">
              <a:rPr lang="en-US" smtClean="0"/>
              <a:t>12</a:t>
            </a:fld>
            <a:endParaRPr lang="en-US" dirty="0"/>
          </a:p>
        </p:txBody>
      </p:sp>
    </p:spTree>
    <p:extLst>
      <p:ext uri="{BB962C8B-B14F-4D97-AF65-F5344CB8AC3E}">
        <p14:creationId xmlns:p14="http://schemas.microsoft.com/office/powerpoint/2010/main" val="3535391509"/>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4">
            <a:extLst>
              <a:ext uri="{FF2B5EF4-FFF2-40B4-BE49-F238E27FC236}">
                <a16:creationId xmlns:a16="http://schemas.microsoft.com/office/drawing/2014/main" id="{8B996A54-0CDD-4A46-B3D2-02F43219A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960AA5-2E5D-9A49-90D5-FCE784BD2319}"/>
              </a:ext>
            </a:extLst>
          </p:cNvPr>
          <p:cNvSpPr>
            <a:spLocks noGrp="1"/>
          </p:cNvSpPr>
          <p:nvPr>
            <p:ph type="title"/>
          </p:nvPr>
        </p:nvSpPr>
        <p:spPr>
          <a:xfrm>
            <a:off x="696686" y="1122001"/>
            <a:ext cx="3040685" cy="4613999"/>
          </a:xfrm>
        </p:spPr>
        <p:txBody>
          <a:bodyPr anchor="ctr">
            <a:normAutofit/>
          </a:bodyPr>
          <a:lstStyle/>
          <a:p>
            <a:pPr algn="l"/>
            <a:r>
              <a:rPr lang="en-US" sz="2400">
                <a:solidFill>
                  <a:srgbClr val="FFFFFF"/>
                </a:solidFill>
              </a:rPr>
              <a:t>Reference</a:t>
            </a:r>
          </a:p>
        </p:txBody>
      </p:sp>
      <p:sp useBgFill="1">
        <p:nvSpPr>
          <p:cNvPr id="20" name="Rectangle 16">
            <a:extLst>
              <a:ext uri="{FF2B5EF4-FFF2-40B4-BE49-F238E27FC236}">
                <a16:creationId xmlns:a16="http://schemas.microsoft.com/office/drawing/2014/main" id="{06F0BB8C-8C08-44AD-9EBB-B43BE66A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129" y="0"/>
            <a:ext cx="812987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132EABC-0E9A-6843-858D-32F9BE61D97D}"/>
              </a:ext>
            </a:extLst>
          </p:cNvPr>
          <p:cNvSpPr>
            <a:spLocks noGrp="1"/>
          </p:cNvSpPr>
          <p:nvPr>
            <p:ph idx="1"/>
          </p:nvPr>
        </p:nvSpPr>
        <p:spPr>
          <a:xfrm>
            <a:off x="4711641" y="1122001"/>
            <a:ext cx="6566564" cy="4761274"/>
          </a:xfrm>
        </p:spPr>
        <p:txBody>
          <a:bodyPr anchor="ctr">
            <a:normAutofit/>
          </a:bodyPr>
          <a:lstStyle/>
          <a:p>
            <a:r>
              <a:rPr lang="en-US" dirty="0">
                <a:effectLst/>
              </a:rPr>
              <a:t>Miller, B. J. (2014). </a:t>
            </a:r>
            <a:r>
              <a:rPr lang="en-US" i="1" dirty="0" err="1">
                <a:effectLst/>
              </a:rPr>
              <a:t>Sams</a:t>
            </a:r>
            <a:r>
              <a:rPr lang="en-US" i="1" dirty="0">
                <a:effectLst/>
              </a:rPr>
              <a:t> Teach yourself Swift in 24 hours</a:t>
            </a:r>
            <a:r>
              <a:rPr lang="en-US" dirty="0">
                <a:effectLst/>
              </a:rPr>
              <a:t>. Pearson Education.</a:t>
            </a:r>
            <a:endParaRPr lang="en-US" sz="1600" dirty="0">
              <a:effectLst/>
              <a:hlinkClick r:id="rId2"/>
            </a:endParaRPr>
          </a:p>
          <a:p>
            <a:r>
              <a:rPr lang="en-US" sz="1600" dirty="0">
                <a:effectLst/>
                <a:hlinkClick r:id="rId2"/>
              </a:rPr>
              <a:t>https://www.youtube.com/watch?v=d83KZk816lk</a:t>
            </a:r>
            <a:endParaRPr lang="en-US" sz="1600" dirty="0">
              <a:effectLst/>
            </a:endParaRPr>
          </a:p>
        </p:txBody>
      </p:sp>
      <p:sp>
        <p:nvSpPr>
          <p:cNvPr id="4" name="Slide Number Placeholder 3">
            <a:extLst>
              <a:ext uri="{FF2B5EF4-FFF2-40B4-BE49-F238E27FC236}">
                <a16:creationId xmlns:a16="http://schemas.microsoft.com/office/drawing/2014/main" id="{FDB31E2F-0EB5-E865-38BA-90C659CC61EA}"/>
              </a:ext>
            </a:extLst>
          </p:cNvPr>
          <p:cNvSpPr>
            <a:spLocks noGrp="1"/>
          </p:cNvSpPr>
          <p:nvPr>
            <p:ph type="sldNum" sz="quarter" idx="12"/>
          </p:nvPr>
        </p:nvSpPr>
        <p:spPr/>
        <p:txBody>
          <a:bodyPr/>
          <a:lstStyle/>
          <a:p>
            <a:fld id="{0F20A515-08F7-40A0-9F31-515915856E04}" type="slidenum">
              <a:rPr lang="en-US" smtClean="0"/>
              <a:t>13</a:t>
            </a:fld>
            <a:endParaRPr lang="en-US" dirty="0"/>
          </a:p>
        </p:txBody>
      </p:sp>
    </p:spTree>
    <p:extLst>
      <p:ext uri="{BB962C8B-B14F-4D97-AF65-F5344CB8AC3E}">
        <p14:creationId xmlns:p14="http://schemas.microsoft.com/office/powerpoint/2010/main" val="784127991"/>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A2CEA-B23B-4F73-A7DD-112EBFF7FEC5}"/>
              </a:ext>
            </a:extLst>
          </p:cNvPr>
          <p:cNvSpPr>
            <a:spLocks noGrp="1"/>
          </p:cNvSpPr>
          <p:nvPr>
            <p:ph type="ctrTitle"/>
          </p:nvPr>
        </p:nvSpPr>
        <p:spPr/>
        <p:txBody>
          <a:bodyPr>
            <a:normAutofit/>
          </a:bodyPr>
          <a:lstStyle/>
          <a:p>
            <a:r>
              <a:rPr lang="en-US" dirty="0"/>
              <a:t>Protocols</a:t>
            </a:r>
            <a:br>
              <a:rPr lang="en-US" dirty="0"/>
            </a:br>
            <a:r>
              <a:rPr lang="en-US" dirty="0"/>
              <a:t> </a:t>
            </a:r>
            <a:br>
              <a:rPr lang="en-US" dirty="0"/>
            </a:br>
            <a:r>
              <a:rPr lang="en-US" sz="3600" dirty="0"/>
              <a:t>44643 mobile Computing – iOS</a:t>
            </a:r>
            <a:endParaRPr lang="en-US" dirty="0"/>
          </a:p>
        </p:txBody>
      </p:sp>
      <p:sp>
        <p:nvSpPr>
          <p:cNvPr id="3" name="Subtitle 2">
            <a:extLst>
              <a:ext uri="{FF2B5EF4-FFF2-40B4-BE49-F238E27FC236}">
                <a16:creationId xmlns:a16="http://schemas.microsoft.com/office/drawing/2014/main" id="{FA43B3C0-EEE0-412F-A0BE-324D678B72E9}"/>
              </a:ext>
            </a:extLst>
          </p:cNvPr>
          <p:cNvSpPr>
            <a:spLocks noGrp="1"/>
          </p:cNvSpPr>
          <p:nvPr>
            <p:ph type="subTitle" idx="1"/>
          </p:nvPr>
        </p:nvSpPr>
        <p:spPr/>
        <p:txBody>
          <a:bodyPr>
            <a:normAutofit/>
          </a:bodyPr>
          <a:lstStyle/>
          <a:p>
            <a:r>
              <a:rPr lang="en-US" dirty="0"/>
              <a:t>Instructor: Dr. Chandra Mouli</a:t>
            </a:r>
          </a:p>
          <a:p>
            <a:r>
              <a:rPr lang="en-US" dirty="0"/>
              <a:t>Northwest Missouri State University</a:t>
            </a:r>
          </a:p>
        </p:txBody>
      </p:sp>
    </p:spTree>
    <p:extLst>
      <p:ext uri="{BB962C8B-B14F-4D97-AF65-F5344CB8AC3E}">
        <p14:creationId xmlns:p14="http://schemas.microsoft.com/office/powerpoint/2010/main" val="1815596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8B996A54-0CDD-4A46-B3D2-02F43219A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1CD8E1-9BEC-42C8-B55A-C39B351CF993}"/>
              </a:ext>
            </a:extLst>
          </p:cNvPr>
          <p:cNvSpPr>
            <a:spLocks noGrp="1"/>
          </p:cNvSpPr>
          <p:nvPr>
            <p:ph type="title"/>
          </p:nvPr>
        </p:nvSpPr>
        <p:spPr>
          <a:xfrm>
            <a:off x="696686" y="1122001"/>
            <a:ext cx="3040685" cy="4613999"/>
          </a:xfrm>
        </p:spPr>
        <p:txBody>
          <a:bodyPr anchor="ctr">
            <a:normAutofit/>
          </a:bodyPr>
          <a:lstStyle/>
          <a:p>
            <a:pPr algn="l"/>
            <a:r>
              <a:rPr lang="en-US" sz="2400">
                <a:solidFill>
                  <a:srgbClr val="FFFFFF"/>
                </a:solidFill>
              </a:rPr>
              <a:t>Table of contents</a:t>
            </a:r>
          </a:p>
        </p:txBody>
      </p:sp>
      <p:sp useBgFill="1">
        <p:nvSpPr>
          <p:cNvPr id="34" name="Rectangle 33">
            <a:extLst>
              <a:ext uri="{FF2B5EF4-FFF2-40B4-BE49-F238E27FC236}">
                <a16:creationId xmlns:a16="http://schemas.microsoft.com/office/drawing/2014/main" id="{06F0BB8C-8C08-44AD-9EBB-B43BE66A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129" y="0"/>
            <a:ext cx="812987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Content Placeholder 2">
            <a:extLst>
              <a:ext uri="{FF2B5EF4-FFF2-40B4-BE49-F238E27FC236}">
                <a16:creationId xmlns:a16="http://schemas.microsoft.com/office/drawing/2014/main" id="{ED3AA559-9134-433A-8D6E-93FCE7DA0D47}"/>
              </a:ext>
            </a:extLst>
          </p:cNvPr>
          <p:cNvSpPr>
            <a:spLocks noGrp="1"/>
          </p:cNvSpPr>
          <p:nvPr>
            <p:ph idx="1"/>
          </p:nvPr>
        </p:nvSpPr>
        <p:spPr>
          <a:xfrm>
            <a:off x="4711641" y="1122001"/>
            <a:ext cx="6566564" cy="4761274"/>
          </a:xfrm>
        </p:spPr>
        <p:txBody>
          <a:bodyPr anchor="ctr">
            <a:normAutofit/>
          </a:bodyPr>
          <a:lstStyle/>
          <a:p>
            <a:r>
              <a:rPr lang="en-US" sz="1600"/>
              <a:t>Introduction</a:t>
            </a:r>
          </a:p>
          <a:p>
            <a:r>
              <a:rPr lang="en-US" sz="1600"/>
              <a:t>Creating and adopting protocols</a:t>
            </a:r>
          </a:p>
          <a:p>
            <a:r>
              <a:rPr lang="en-US" sz="1600"/>
              <a:t>Properties and methods</a:t>
            </a:r>
          </a:p>
          <a:p>
            <a:r>
              <a:rPr lang="en-US" sz="1600"/>
              <a:t>Protocol names as types</a:t>
            </a:r>
          </a:p>
          <a:p>
            <a:r>
              <a:rPr lang="en-US" sz="1600"/>
              <a:t>Protocol composition</a:t>
            </a:r>
          </a:p>
          <a:p>
            <a:r>
              <a:rPr lang="en-US" sz="1600"/>
              <a:t>Optional properties and methods</a:t>
            </a:r>
          </a:p>
          <a:p>
            <a:r>
              <a:rPr lang="en-US" sz="1600"/>
              <a:t>Delegation</a:t>
            </a:r>
          </a:p>
          <a:p>
            <a:r>
              <a:rPr lang="en-US" sz="1600"/>
              <a:t>Conclusion</a:t>
            </a:r>
          </a:p>
        </p:txBody>
      </p:sp>
      <p:sp>
        <p:nvSpPr>
          <p:cNvPr id="3" name="Slide Number Placeholder 2">
            <a:extLst>
              <a:ext uri="{FF2B5EF4-FFF2-40B4-BE49-F238E27FC236}">
                <a16:creationId xmlns:a16="http://schemas.microsoft.com/office/drawing/2014/main" id="{B0A59950-3819-0EC0-657D-17C1D026CE72}"/>
              </a:ext>
            </a:extLst>
          </p:cNvPr>
          <p:cNvSpPr>
            <a:spLocks noGrp="1"/>
          </p:cNvSpPr>
          <p:nvPr>
            <p:ph type="sldNum" sz="quarter" idx="12"/>
          </p:nvPr>
        </p:nvSpPr>
        <p:spPr/>
        <p:txBody>
          <a:bodyPr/>
          <a:lstStyle/>
          <a:p>
            <a:fld id="{0F20A515-08F7-40A0-9F31-515915856E04}" type="slidenum">
              <a:rPr lang="en-US" smtClean="0"/>
              <a:t>2</a:t>
            </a:fld>
            <a:endParaRPr lang="en-US" dirty="0"/>
          </a:p>
        </p:txBody>
      </p:sp>
    </p:spTree>
    <p:extLst>
      <p:ext uri="{BB962C8B-B14F-4D97-AF65-F5344CB8AC3E}">
        <p14:creationId xmlns:p14="http://schemas.microsoft.com/office/powerpoint/2010/main" val="36765450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6D2FC-5065-B64E-B6E9-DD00319EB9BB}"/>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44F0629D-AC8E-D540-9929-BD697C80D873}"/>
              </a:ext>
            </a:extLst>
          </p:cNvPr>
          <p:cNvSpPr>
            <a:spLocks noGrp="1"/>
          </p:cNvSpPr>
          <p:nvPr>
            <p:ph idx="1"/>
          </p:nvPr>
        </p:nvSpPr>
        <p:spPr/>
        <p:txBody>
          <a:bodyPr>
            <a:normAutofit fontScale="85000" lnSpcReduction="10000"/>
          </a:bodyPr>
          <a:lstStyle/>
          <a:p>
            <a:r>
              <a:rPr lang="en-US" dirty="0"/>
              <a:t>A protocol is an outline, or contract, of behavior that a type can implement.</a:t>
            </a:r>
          </a:p>
          <a:p>
            <a:pPr lvl="1"/>
            <a:r>
              <a:rPr lang="en-US" dirty="0">
                <a:cs typeface="Courier New" panose="02070309020205020404" pitchFamily="49" charset="0"/>
              </a:rPr>
              <a:t>It’s only a blueprint of methods and properties.</a:t>
            </a:r>
          </a:p>
          <a:p>
            <a:pPr lvl="1"/>
            <a:r>
              <a:rPr lang="en-US" dirty="0">
                <a:cs typeface="Courier New" panose="02070309020205020404" pitchFamily="49" charset="0"/>
              </a:rPr>
              <a:t>Any type can adopt a protocol to gain extra functionality to perform a task or set of tasks.</a:t>
            </a:r>
          </a:p>
          <a:p>
            <a:r>
              <a:rPr lang="en-US" dirty="0">
                <a:cs typeface="Courier New" panose="02070309020205020404" pitchFamily="49" charset="0"/>
              </a:rPr>
              <a:t>Adopting a protocol means agreeing to the contract it defines.</a:t>
            </a:r>
          </a:p>
          <a:p>
            <a:r>
              <a:rPr lang="en-US" dirty="0">
                <a:cs typeface="Courier New" panose="02070309020205020404" pitchFamily="49" charset="0"/>
              </a:rPr>
              <a:t>In Swift, classes, enums and structs can adopt protocols.</a:t>
            </a:r>
          </a:p>
          <a:p>
            <a:r>
              <a:rPr lang="en-US" dirty="0">
                <a:cs typeface="Courier New" panose="02070309020205020404" pitchFamily="49" charset="0"/>
              </a:rPr>
              <a:t>Type that adopts a protocol and implements its defined behavior is said to conform to the protocol.</a:t>
            </a:r>
          </a:p>
          <a:p>
            <a:r>
              <a:rPr lang="en-US" dirty="0">
                <a:cs typeface="Courier New" panose="02070309020205020404" pitchFamily="49" charset="0"/>
              </a:rPr>
              <a:t>Syntax:</a:t>
            </a:r>
          </a:p>
          <a:p>
            <a:pPr marL="457200" lvl="1" indent="0">
              <a:buNone/>
            </a:pPr>
            <a:r>
              <a:rPr lang="en-US" dirty="0">
                <a:latin typeface="Courier New" panose="02070309020205020404" pitchFamily="49" charset="0"/>
                <a:cs typeface="Courier New" panose="02070309020205020404" pitchFamily="49" charset="0"/>
              </a:rPr>
              <a:t>protocol TestProtocol{</a:t>
            </a:r>
          </a:p>
          <a:p>
            <a:pPr marL="914400" lvl="2" indent="0">
              <a:buNone/>
            </a:pPr>
            <a:r>
              <a:rPr lang="en-US" dirty="0">
                <a:latin typeface="Courier New" panose="02070309020205020404" pitchFamily="49" charset="0"/>
                <a:cs typeface="Courier New" panose="02070309020205020404" pitchFamily="49" charset="0"/>
              </a:rPr>
              <a:t>// properties, methods, etc.</a:t>
            </a:r>
          </a:p>
          <a:p>
            <a:pPr marL="457200" lvl="1" indent="0">
              <a:buNone/>
            </a:pPr>
            <a:r>
              <a:rPr lang="en-US" dirty="0">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C9E94F4E-7406-3CB7-265F-7DB856DEDAF0}"/>
              </a:ext>
            </a:extLst>
          </p:cNvPr>
          <p:cNvSpPr>
            <a:spLocks noGrp="1"/>
          </p:cNvSpPr>
          <p:nvPr>
            <p:ph type="sldNum" sz="quarter" idx="12"/>
          </p:nvPr>
        </p:nvSpPr>
        <p:spPr/>
        <p:txBody>
          <a:bodyPr/>
          <a:lstStyle/>
          <a:p>
            <a:fld id="{0F20A515-08F7-40A0-9F31-515915856E04}" type="slidenum">
              <a:rPr lang="en-US" smtClean="0"/>
              <a:t>3</a:t>
            </a:fld>
            <a:endParaRPr lang="en-US" dirty="0"/>
          </a:p>
        </p:txBody>
      </p:sp>
    </p:spTree>
    <p:extLst>
      <p:ext uri="{BB962C8B-B14F-4D97-AF65-F5344CB8AC3E}">
        <p14:creationId xmlns:p14="http://schemas.microsoft.com/office/powerpoint/2010/main" val="2013548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3856C-A5B6-804D-8349-E78AC3F34865}"/>
              </a:ext>
            </a:extLst>
          </p:cNvPr>
          <p:cNvSpPr>
            <a:spLocks noGrp="1"/>
          </p:cNvSpPr>
          <p:nvPr>
            <p:ph type="title"/>
          </p:nvPr>
        </p:nvSpPr>
        <p:spPr>
          <a:xfrm>
            <a:off x="643467" y="643467"/>
            <a:ext cx="3361498" cy="1267810"/>
          </a:xfrm>
        </p:spPr>
        <p:txBody>
          <a:bodyPr anchor="b">
            <a:normAutofit/>
          </a:bodyPr>
          <a:lstStyle/>
          <a:p>
            <a:pPr algn="l"/>
            <a:r>
              <a:rPr lang="en-US" sz="2400"/>
              <a:t>Creating and adopting protocols</a:t>
            </a:r>
          </a:p>
        </p:txBody>
      </p:sp>
      <p:sp>
        <p:nvSpPr>
          <p:cNvPr id="3" name="Content Placeholder 2">
            <a:extLst>
              <a:ext uri="{FF2B5EF4-FFF2-40B4-BE49-F238E27FC236}">
                <a16:creationId xmlns:a16="http://schemas.microsoft.com/office/drawing/2014/main" id="{13A1BC93-DE2D-4142-8A74-11703998DF87}"/>
              </a:ext>
            </a:extLst>
          </p:cNvPr>
          <p:cNvSpPr>
            <a:spLocks noGrp="1"/>
          </p:cNvSpPr>
          <p:nvPr>
            <p:ph idx="1"/>
          </p:nvPr>
        </p:nvSpPr>
        <p:spPr>
          <a:xfrm>
            <a:off x="643467" y="2096063"/>
            <a:ext cx="3361498" cy="4028512"/>
          </a:xfrm>
        </p:spPr>
        <p:txBody>
          <a:bodyPr>
            <a:normAutofit/>
          </a:bodyPr>
          <a:lstStyle/>
          <a:p>
            <a:r>
              <a:rPr lang="en-US" sz="1400" dirty="0"/>
              <a:t>To adopt a protocol, use same syntax as we do for a class inheriting from a superclass.</a:t>
            </a:r>
          </a:p>
          <a:p>
            <a:pPr lvl="1"/>
            <a:r>
              <a:rPr lang="en-US" sz="1400" dirty="0"/>
              <a:t>If a class inherits from a superclass and need to conform to a protocol, list superclass first and then protocol second.</a:t>
            </a:r>
          </a:p>
          <a:p>
            <a:pPr lvl="1"/>
            <a:r>
              <a:rPr lang="en-US" sz="1400" dirty="0"/>
              <a:t>Of course,  a class can inherit from only one superclass, but can implement one or more protocols.</a:t>
            </a:r>
          </a:p>
        </p:txBody>
      </p:sp>
      <p:sp>
        <p:nvSpPr>
          <p:cNvPr id="10" name="Rectangle 9">
            <a:extLst>
              <a:ext uri="{FF2B5EF4-FFF2-40B4-BE49-F238E27FC236}">
                <a16:creationId xmlns:a16="http://schemas.microsoft.com/office/drawing/2014/main" id="{B1007713-5891-46A9-BACA-FAD760FE2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8793" y="733425"/>
            <a:ext cx="6696075" cy="5391150"/>
          </a:xfrm>
          <a:prstGeom prst="rect">
            <a:avLst/>
          </a:prstGeom>
          <a:solidFill>
            <a:schemeClr val="bg2">
              <a:lumMod val="75000"/>
            </a:schemeClr>
          </a:solidFill>
          <a:ln w="190500" cap="sq">
            <a:solidFill>
              <a:schemeClr val="bg2">
                <a:lumMod val="75000"/>
              </a:schemeClr>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BB6AA7-7EAD-4D3B-9335-B6E8BD7E6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3972" y="799817"/>
            <a:ext cx="6565717"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10;&#10;Description automatically generated">
            <a:extLst>
              <a:ext uri="{FF2B5EF4-FFF2-40B4-BE49-F238E27FC236}">
                <a16:creationId xmlns:a16="http://schemas.microsoft.com/office/drawing/2014/main" id="{5793D477-A94C-924B-A138-8136780359E4}"/>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4823972" y="1911277"/>
            <a:ext cx="6400800" cy="2743200"/>
          </a:xfrm>
          <a:prstGeom prst="rect">
            <a:avLst/>
          </a:prstGeom>
        </p:spPr>
      </p:pic>
      <p:sp>
        <p:nvSpPr>
          <p:cNvPr id="7" name="Content Placeholder 2">
            <a:extLst>
              <a:ext uri="{FF2B5EF4-FFF2-40B4-BE49-F238E27FC236}">
                <a16:creationId xmlns:a16="http://schemas.microsoft.com/office/drawing/2014/main" id="{F4108780-D2B8-7B4B-9BAE-B8ED245016DE}"/>
              </a:ext>
            </a:extLst>
          </p:cNvPr>
          <p:cNvSpPr txBox="1">
            <a:spLocks/>
          </p:cNvSpPr>
          <p:nvPr/>
        </p:nvSpPr>
        <p:spPr>
          <a:xfrm>
            <a:off x="4813109" y="4720869"/>
            <a:ext cx="6696075" cy="65935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Font typeface="Arial" panose="020B0604020202020204" pitchFamily="34" charset="0"/>
              <a:buNone/>
            </a:pPr>
            <a:r>
              <a:rPr lang="en-US" sz="1200" dirty="0">
                <a:latin typeface="Courier New" panose="02070309020205020404" pitchFamily="49" charset="0"/>
                <a:cs typeface="Courier New" panose="02070309020205020404" pitchFamily="49" charset="0"/>
              </a:rPr>
              <a:t>class </a:t>
            </a:r>
            <a:r>
              <a:rPr lang="en-US" sz="1200" dirty="0" err="1">
                <a:latin typeface="Courier New" panose="02070309020205020404" pitchFamily="49" charset="0"/>
                <a:cs typeface="Courier New" panose="02070309020205020404" pitchFamily="49" charset="0"/>
              </a:rPr>
              <a:t>SomeClass</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SuperClassOfSomeClass</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ProtocolOne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ProtocolTwo</a:t>
            </a:r>
            <a:r>
              <a:rPr lang="en-US" sz="1200" dirty="0">
                <a:latin typeface="Courier New" panose="02070309020205020404" pitchFamily="49" charset="0"/>
                <a:cs typeface="Courier New" panose="02070309020205020404" pitchFamily="49" charset="0"/>
              </a:rPr>
              <a:t>, …{</a:t>
            </a:r>
          </a:p>
          <a:p>
            <a:pPr marL="0" indent="0">
              <a:buFont typeface="Arial" panose="020B0604020202020204" pitchFamily="34" charset="0"/>
              <a:buNone/>
            </a:pPr>
            <a:r>
              <a:rPr lang="en-US" sz="1200" dirty="0">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2B281EC3-17C5-071E-D5CA-CF857FD686D8}"/>
              </a:ext>
            </a:extLst>
          </p:cNvPr>
          <p:cNvSpPr>
            <a:spLocks noGrp="1"/>
          </p:cNvSpPr>
          <p:nvPr>
            <p:ph type="sldNum" sz="quarter" idx="12"/>
          </p:nvPr>
        </p:nvSpPr>
        <p:spPr/>
        <p:txBody>
          <a:bodyPr/>
          <a:lstStyle/>
          <a:p>
            <a:fld id="{0F20A515-08F7-40A0-9F31-515915856E04}" type="slidenum">
              <a:rPr lang="en-US" smtClean="0"/>
              <a:t>4</a:t>
            </a:fld>
            <a:endParaRPr lang="en-US" dirty="0"/>
          </a:p>
        </p:txBody>
      </p:sp>
    </p:spTree>
    <p:extLst>
      <p:ext uri="{BB962C8B-B14F-4D97-AF65-F5344CB8AC3E}">
        <p14:creationId xmlns:p14="http://schemas.microsoft.com/office/powerpoint/2010/main" val="1939581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5D9CA-E01C-4746-8743-44950CF63B51}"/>
              </a:ext>
            </a:extLst>
          </p:cNvPr>
          <p:cNvSpPr>
            <a:spLocks noGrp="1"/>
          </p:cNvSpPr>
          <p:nvPr>
            <p:ph type="title"/>
          </p:nvPr>
        </p:nvSpPr>
        <p:spPr/>
        <p:txBody>
          <a:bodyPr/>
          <a:lstStyle/>
          <a:p>
            <a:r>
              <a:rPr lang="en-US" dirty="0"/>
              <a:t>properties</a:t>
            </a:r>
          </a:p>
        </p:txBody>
      </p:sp>
      <p:sp>
        <p:nvSpPr>
          <p:cNvPr id="3" name="Content Placeholder 2">
            <a:extLst>
              <a:ext uri="{FF2B5EF4-FFF2-40B4-BE49-F238E27FC236}">
                <a16:creationId xmlns:a16="http://schemas.microsoft.com/office/drawing/2014/main" id="{772CE12D-BB5C-E744-9E75-A76A1655CCF5}"/>
              </a:ext>
            </a:extLst>
          </p:cNvPr>
          <p:cNvSpPr>
            <a:spLocks noGrp="1"/>
          </p:cNvSpPr>
          <p:nvPr>
            <p:ph idx="1"/>
          </p:nvPr>
        </p:nvSpPr>
        <p:spPr/>
        <p:txBody>
          <a:bodyPr>
            <a:normAutofit fontScale="92500" lnSpcReduction="20000"/>
          </a:bodyPr>
          <a:lstStyle/>
          <a:p>
            <a:r>
              <a:rPr lang="en-US" dirty="0"/>
              <a:t>Property requirements are always introduced with </a:t>
            </a:r>
            <a:r>
              <a:rPr lang="en-US" dirty="0">
                <a:latin typeface="Courier New" panose="02070309020205020404" pitchFamily="49" charset="0"/>
                <a:cs typeface="Courier New" panose="02070309020205020404" pitchFamily="49" charset="0"/>
              </a:rPr>
              <a:t>var</a:t>
            </a:r>
            <a:r>
              <a:rPr lang="en-US" dirty="0"/>
              <a:t> keyword inside a protocol.</a:t>
            </a:r>
          </a:p>
          <a:p>
            <a:pPr lvl="1"/>
            <a:r>
              <a:rPr lang="en-US" sz="1600" dirty="0">
                <a:latin typeface="Courier New" panose="02070309020205020404" pitchFamily="49" charset="0"/>
                <a:cs typeface="Courier New" panose="02070309020205020404" pitchFamily="49" charset="0"/>
              </a:rPr>
              <a:t>var barcode: String {get set} // both gettable (read) and settable (write)</a:t>
            </a:r>
          </a:p>
          <a:p>
            <a:r>
              <a:rPr lang="en-US" sz="1800" dirty="0">
                <a:cs typeface="Courier New" panose="02070309020205020404" pitchFamily="49" charset="0"/>
              </a:rPr>
              <a:t>A property with </a:t>
            </a:r>
            <a:r>
              <a:rPr lang="en-US" sz="1800" dirty="0">
                <a:latin typeface="Courier New" panose="02070309020205020404" pitchFamily="49" charset="0"/>
                <a:cs typeface="Courier New" panose="02070309020205020404" pitchFamily="49" charset="0"/>
              </a:rPr>
              <a:t>{get set} </a:t>
            </a:r>
            <a:r>
              <a:rPr lang="en-US" sz="1800" dirty="0">
                <a:cs typeface="Courier New" panose="02070309020205020404" pitchFamily="49" charset="0"/>
              </a:rPr>
              <a:t>cannot be implemented as a constant. However, a property with </a:t>
            </a:r>
            <a:r>
              <a:rPr lang="en-US" sz="1800" dirty="0">
                <a:latin typeface="Courier New" panose="02070309020205020404" pitchFamily="49" charset="0"/>
                <a:cs typeface="Courier New" panose="02070309020205020404" pitchFamily="49" charset="0"/>
              </a:rPr>
              <a:t>{get} </a:t>
            </a:r>
            <a:r>
              <a:rPr lang="en-US" sz="1800" dirty="0">
                <a:cs typeface="Courier New" panose="02070309020205020404" pitchFamily="49" charset="0"/>
              </a:rPr>
              <a:t>can be implemented in the conforming type as read-write.</a:t>
            </a:r>
          </a:p>
          <a:p>
            <a:r>
              <a:rPr lang="en-US" sz="1800" dirty="0">
                <a:cs typeface="Courier New" panose="02070309020205020404" pitchFamily="49" charset="0"/>
              </a:rPr>
              <a:t>In struct Book,</a:t>
            </a:r>
          </a:p>
          <a:p>
            <a:pPr lvl="1"/>
            <a:r>
              <a:rPr lang="en-US" sz="1600" dirty="0">
                <a:latin typeface="Courier New" panose="02070309020205020404" pitchFamily="49" charset="0"/>
                <a:cs typeface="Courier New" panose="02070309020205020404" pitchFamily="49" charset="0"/>
              </a:rPr>
              <a:t>var title: String // OK</a:t>
            </a:r>
          </a:p>
          <a:p>
            <a:pPr lvl="1"/>
            <a:r>
              <a:rPr lang="en-US" sz="1600" dirty="0">
                <a:latin typeface="Courier New" panose="02070309020205020404" pitchFamily="49" charset="0"/>
                <a:cs typeface="Courier New" panose="02070309020205020404" pitchFamily="49" charset="0"/>
              </a:rPr>
              <a:t>let barcode: String // NOT OK</a:t>
            </a:r>
          </a:p>
          <a:p>
            <a:r>
              <a:rPr lang="en-US" sz="1800" dirty="0">
                <a:cs typeface="Courier New" panose="02070309020205020404" pitchFamily="49" charset="0"/>
              </a:rPr>
              <a:t>Conforming types can have more beyond the defined implementation.</a:t>
            </a:r>
          </a:p>
          <a:p>
            <a:pPr lvl="1"/>
            <a:r>
              <a:rPr lang="en-US" sz="1600" dirty="0">
                <a:latin typeface="Courier New" panose="02070309020205020404" pitchFamily="49" charset="0"/>
                <a:cs typeface="Courier New" panose="02070309020205020404" pitchFamily="49" charset="0"/>
              </a:rPr>
              <a:t>var </a:t>
            </a:r>
            <a:r>
              <a:rPr lang="en-US" sz="1600" dirty="0" err="1">
                <a:latin typeface="Courier New" panose="02070309020205020404" pitchFamily="49" charset="0"/>
                <a:cs typeface="Courier New" panose="02070309020205020404" pitchFamily="49" charset="0"/>
              </a:rPr>
              <a:t>chapterCount</a:t>
            </a:r>
            <a:r>
              <a:rPr lang="en-US" sz="1600" dirty="0">
                <a:latin typeface="Courier New" panose="02070309020205020404" pitchFamily="49" charset="0"/>
                <a:cs typeface="Courier New" panose="02070309020205020404" pitchFamily="49" charset="0"/>
              </a:rPr>
              <a:t>: Int</a:t>
            </a:r>
          </a:p>
          <a:p>
            <a:r>
              <a:rPr lang="en-US" sz="1800" dirty="0">
                <a:cs typeface="Courier New" panose="02070309020205020404" pitchFamily="49" charset="0"/>
              </a:rPr>
              <a:t>Type properties are defined with </a:t>
            </a:r>
            <a:r>
              <a:rPr lang="en-US" sz="1800" dirty="0">
                <a:latin typeface="Courier New" panose="02070309020205020404" pitchFamily="49" charset="0"/>
                <a:cs typeface="Courier New" panose="02070309020205020404" pitchFamily="49" charset="0"/>
              </a:rPr>
              <a:t>class</a:t>
            </a:r>
            <a:r>
              <a:rPr lang="en-US" sz="1800" dirty="0">
                <a:cs typeface="Courier New" panose="02070309020205020404" pitchFamily="49" charset="0"/>
              </a:rPr>
              <a:t> keyword.</a:t>
            </a:r>
          </a:p>
          <a:p>
            <a:pPr lvl="1"/>
            <a:r>
              <a:rPr lang="en-US" sz="1600" dirty="0">
                <a:cs typeface="Courier New" panose="02070309020205020404" pitchFamily="49" charset="0"/>
              </a:rPr>
              <a:t>While implementing, use </a:t>
            </a:r>
            <a:r>
              <a:rPr lang="en-US" sz="1600" dirty="0">
                <a:latin typeface="Courier New" panose="02070309020205020404" pitchFamily="49" charset="0"/>
                <a:cs typeface="Courier New" panose="02070309020205020404" pitchFamily="49" charset="0"/>
              </a:rPr>
              <a:t>static</a:t>
            </a:r>
            <a:r>
              <a:rPr lang="en-US" sz="1600" dirty="0">
                <a:cs typeface="Courier New" panose="02070309020205020404" pitchFamily="49" charset="0"/>
              </a:rPr>
              <a:t> keyword for a struct or </a:t>
            </a:r>
            <a:r>
              <a:rPr lang="en-US" sz="1600" dirty="0" err="1">
                <a:cs typeface="Courier New" panose="02070309020205020404" pitchFamily="49" charset="0"/>
              </a:rPr>
              <a:t>enum</a:t>
            </a:r>
            <a:r>
              <a:rPr lang="en-US" sz="1600" dirty="0">
                <a:cs typeface="Courier New" panose="02070309020205020404" pitchFamily="49" charset="0"/>
              </a:rPr>
              <a:t>, and </a:t>
            </a:r>
            <a:r>
              <a:rPr lang="en-US" sz="1600" dirty="0">
                <a:latin typeface="Courier New" panose="02070309020205020404" pitchFamily="49" charset="0"/>
                <a:cs typeface="Courier New" panose="02070309020205020404" pitchFamily="49" charset="0"/>
              </a:rPr>
              <a:t>class</a:t>
            </a:r>
            <a:r>
              <a:rPr lang="en-US" sz="1600" dirty="0">
                <a:cs typeface="Courier New" panose="02070309020205020404" pitchFamily="49" charset="0"/>
              </a:rPr>
              <a:t> keyword for classes.</a:t>
            </a:r>
          </a:p>
        </p:txBody>
      </p:sp>
      <p:sp>
        <p:nvSpPr>
          <p:cNvPr id="4" name="Slide Number Placeholder 3">
            <a:extLst>
              <a:ext uri="{FF2B5EF4-FFF2-40B4-BE49-F238E27FC236}">
                <a16:creationId xmlns:a16="http://schemas.microsoft.com/office/drawing/2014/main" id="{F87B89F3-A115-D303-4AEA-CC15E8735945}"/>
              </a:ext>
            </a:extLst>
          </p:cNvPr>
          <p:cNvSpPr>
            <a:spLocks noGrp="1"/>
          </p:cNvSpPr>
          <p:nvPr>
            <p:ph type="sldNum" sz="quarter" idx="12"/>
          </p:nvPr>
        </p:nvSpPr>
        <p:spPr/>
        <p:txBody>
          <a:bodyPr/>
          <a:lstStyle/>
          <a:p>
            <a:fld id="{0F20A515-08F7-40A0-9F31-515915856E04}" type="slidenum">
              <a:rPr lang="en-US" smtClean="0"/>
              <a:t>5</a:t>
            </a:fld>
            <a:endParaRPr lang="en-US" dirty="0"/>
          </a:p>
        </p:txBody>
      </p:sp>
    </p:spTree>
    <p:extLst>
      <p:ext uri="{BB962C8B-B14F-4D97-AF65-F5344CB8AC3E}">
        <p14:creationId xmlns:p14="http://schemas.microsoft.com/office/powerpoint/2010/main" val="3864384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5BF69-1995-004C-9E75-68FCF803631C}"/>
              </a:ext>
            </a:extLst>
          </p:cNvPr>
          <p:cNvSpPr>
            <a:spLocks noGrp="1"/>
          </p:cNvSpPr>
          <p:nvPr>
            <p:ph type="title"/>
          </p:nvPr>
        </p:nvSpPr>
        <p:spPr>
          <a:xfrm>
            <a:off x="643467" y="643467"/>
            <a:ext cx="3361498" cy="1267810"/>
          </a:xfrm>
        </p:spPr>
        <p:txBody>
          <a:bodyPr anchor="b">
            <a:normAutofit/>
          </a:bodyPr>
          <a:lstStyle/>
          <a:p>
            <a:pPr algn="l"/>
            <a:r>
              <a:rPr lang="en-US" sz="2400"/>
              <a:t>Methods</a:t>
            </a:r>
          </a:p>
        </p:txBody>
      </p:sp>
      <p:sp>
        <p:nvSpPr>
          <p:cNvPr id="3" name="Content Placeholder 2">
            <a:extLst>
              <a:ext uri="{FF2B5EF4-FFF2-40B4-BE49-F238E27FC236}">
                <a16:creationId xmlns:a16="http://schemas.microsoft.com/office/drawing/2014/main" id="{D26341D9-25DD-EC49-8E83-253C94C305FC}"/>
              </a:ext>
            </a:extLst>
          </p:cNvPr>
          <p:cNvSpPr>
            <a:spLocks noGrp="1"/>
          </p:cNvSpPr>
          <p:nvPr>
            <p:ph idx="1"/>
          </p:nvPr>
        </p:nvSpPr>
        <p:spPr>
          <a:xfrm>
            <a:off x="643467" y="2096063"/>
            <a:ext cx="3361498" cy="4028512"/>
          </a:xfrm>
        </p:spPr>
        <p:txBody>
          <a:bodyPr>
            <a:normAutofit fontScale="92500" lnSpcReduction="20000"/>
          </a:bodyPr>
          <a:lstStyle/>
          <a:p>
            <a:r>
              <a:rPr lang="en-US" sz="1400" dirty="0"/>
              <a:t>Define methods – name of the method, list of parameters, and return type.</a:t>
            </a:r>
          </a:p>
          <a:p>
            <a:pPr lvl="1"/>
            <a:r>
              <a:rPr lang="en-US" sz="1400" dirty="0"/>
              <a:t>No body i.e., no braces for methods.</a:t>
            </a:r>
          </a:p>
          <a:p>
            <a:r>
              <a:rPr lang="en-US" sz="1600" dirty="0"/>
              <a:t>Use </a:t>
            </a:r>
            <a:r>
              <a:rPr lang="en-US" sz="1600" dirty="0">
                <a:latin typeface="Courier New" panose="02070309020205020404" pitchFamily="49" charset="0"/>
                <a:cs typeface="Courier New" panose="02070309020205020404" pitchFamily="49" charset="0"/>
              </a:rPr>
              <a:t>mutating</a:t>
            </a:r>
            <a:r>
              <a:rPr lang="en-US" sz="1600" dirty="0"/>
              <a:t> keyword for a method in a protocol if it mutates a type’s properties (valid for classes as well).</a:t>
            </a:r>
          </a:p>
          <a:p>
            <a:r>
              <a:rPr lang="en-US" sz="1600" dirty="0"/>
              <a:t>Like type properties, </a:t>
            </a:r>
            <a:r>
              <a:rPr lang="en-US" sz="1600" dirty="0">
                <a:latin typeface="Courier New" panose="02070309020205020404" pitchFamily="49" charset="0"/>
                <a:cs typeface="Courier New" panose="02070309020205020404" pitchFamily="49" charset="0"/>
              </a:rPr>
              <a:t>class</a:t>
            </a:r>
            <a:r>
              <a:rPr lang="en-US" sz="1600" dirty="0"/>
              <a:t> keyword for classes, and </a:t>
            </a:r>
            <a:r>
              <a:rPr lang="en-US" sz="1600" dirty="0">
                <a:latin typeface="Courier New" panose="02070309020205020404" pitchFamily="49" charset="0"/>
                <a:cs typeface="Courier New" panose="02070309020205020404" pitchFamily="49" charset="0"/>
              </a:rPr>
              <a:t>static</a:t>
            </a:r>
            <a:r>
              <a:rPr lang="en-US" sz="1600" dirty="0"/>
              <a:t> keyword for structs and enums.</a:t>
            </a:r>
          </a:p>
          <a:p>
            <a:r>
              <a:rPr lang="en-US" sz="1600" dirty="0"/>
              <a:t>Define initializers inside a protocol and implement them using </a:t>
            </a:r>
            <a:r>
              <a:rPr lang="en-US" sz="1600" dirty="0">
                <a:latin typeface="Courier New" panose="02070309020205020404" pitchFamily="49" charset="0"/>
                <a:cs typeface="Courier New" panose="02070309020205020404" pitchFamily="49" charset="0"/>
              </a:rPr>
              <a:t>required</a:t>
            </a:r>
            <a:r>
              <a:rPr lang="en-US" sz="1600" dirty="0"/>
              <a:t> keyword in the conforming type.</a:t>
            </a:r>
          </a:p>
        </p:txBody>
      </p:sp>
      <p:sp>
        <p:nvSpPr>
          <p:cNvPr id="17" name="Rectangle 16">
            <a:extLst>
              <a:ext uri="{FF2B5EF4-FFF2-40B4-BE49-F238E27FC236}">
                <a16:creationId xmlns:a16="http://schemas.microsoft.com/office/drawing/2014/main" id="{B1007713-5891-46A9-BACA-FAD760FE2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8793" y="733425"/>
            <a:ext cx="6696075" cy="5391150"/>
          </a:xfrm>
          <a:prstGeom prst="rect">
            <a:avLst/>
          </a:prstGeom>
          <a:solidFill>
            <a:schemeClr val="bg2">
              <a:lumMod val="75000"/>
            </a:schemeClr>
          </a:solidFill>
          <a:ln w="190500" cap="sq">
            <a:solidFill>
              <a:schemeClr val="bg2">
                <a:lumMod val="75000"/>
              </a:schemeClr>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4BB6AA7-7EAD-4D3B-9335-B6E8BD7E6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3972" y="799817"/>
            <a:ext cx="6565717"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Text&#10;&#10;Description automatically generated">
            <a:extLst>
              <a:ext uri="{FF2B5EF4-FFF2-40B4-BE49-F238E27FC236}">
                <a16:creationId xmlns:a16="http://schemas.microsoft.com/office/drawing/2014/main" id="{F14C3ABD-1189-F844-85A4-494F035C22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6430" y="1676783"/>
            <a:ext cx="6400800" cy="3504434"/>
          </a:xfrm>
          <a:prstGeom prst="rect">
            <a:avLst/>
          </a:prstGeom>
        </p:spPr>
      </p:pic>
      <p:sp>
        <p:nvSpPr>
          <p:cNvPr id="4" name="Slide Number Placeholder 3">
            <a:extLst>
              <a:ext uri="{FF2B5EF4-FFF2-40B4-BE49-F238E27FC236}">
                <a16:creationId xmlns:a16="http://schemas.microsoft.com/office/drawing/2014/main" id="{94181CBE-55F7-C96D-5BFB-4EBE1AB2D256}"/>
              </a:ext>
            </a:extLst>
          </p:cNvPr>
          <p:cNvSpPr>
            <a:spLocks noGrp="1"/>
          </p:cNvSpPr>
          <p:nvPr>
            <p:ph type="sldNum" sz="quarter" idx="12"/>
          </p:nvPr>
        </p:nvSpPr>
        <p:spPr/>
        <p:txBody>
          <a:bodyPr/>
          <a:lstStyle/>
          <a:p>
            <a:fld id="{0F20A515-08F7-40A0-9F31-515915856E04}" type="slidenum">
              <a:rPr lang="en-US" smtClean="0"/>
              <a:t>6</a:t>
            </a:fld>
            <a:endParaRPr lang="en-US" dirty="0"/>
          </a:p>
        </p:txBody>
      </p:sp>
    </p:spTree>
    <p:extLst>
      <p:ext uri="{BB962C8B-B14F-4D97-AF65-F5344CB8AC3E}">
        <p14:creationId xmlns:p14="http://schemas.microsoft.com/office/powerpoint/2010/main" val="1691067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250AD41-A0EA-4974-AF3F-9CB956969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58A62E-29FE-0743-A789-C11A4525DB87}"/>
              </a:ext>
            </a:extLst>
          </p:cNvPr>
          <p:cNvSpPr>
            <a:spLocks noGrp="1"/>
          </p:cNvSpPr>
          <p:nvPr>
            <p:ph type="title"/>
          </p:nvPr>
        </p:nvSpPr>
        <p:spPr>
          <a:xfrm>
            <a:off x="796212" y="4564761"/>
            <a:ext cx="10599576" cy="1168638"/>
          </a:xfrm>
        </p:spPr>
        <p:txBody>
          <a:bodyPr vert="horz" lIns="91440" tIns="45720" rIns="91440" bIns="45720" rtlCol="0" anchor="b">
            <a:normAutofit/>
          </a:bodyPr>
          <a:lstStyle/>
          <a:p>
            <a:r>
              <a:rPr lang="en-US" sz="4400" dirty="0"/>
              <a:t>Protocol names as types</a:t>
            </a:r>
          </a:p>
        </p:txBody>
      </p:sp>
      <p:sp>
        <p:nvSpPr>
          <p:cNvPr id="14" name="Rectangle 13">
            <a:extLst>
              <a:ext uri="{FF2B5EF4-FFF2-40B4-BE49-F238E27FC236}">
                <a16:creationId xmlns:a16="http://schemas.microsoft.com/office/drawing/2014/main" id="{449F20D7-4DA5-403A-A81A-2808DFB078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7" cy="42126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ext&#10;&#10;Description automatically generated">
            <a:extLst>
              <a:ext uri="{FF2B5EF4-FFF2-40B4-BE49-F238E27FC236}">
                <a16:creationId xmlns:a16="http://schemas.microsoft.com/office/drawing/2014/main" id="{47D58672-8FC7-3146-A612-1672EE4E3E38}"/>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77503" y="8143"/>
            <a:ext cx="5943600" cy="4206240"/>
          </a:xfrm>
          <a:prstGeom prst="rect">
            <a:avLst/>
          </a:prstGeom>
        </p:spPr>
      </p:pic>
      <p:cxnSp>
        <p:nvCxnSpPr>
          <p:cNvPr id="16" name="Straight Connector 15">
            <a:extLst>
              <a:ext uri="{FF2B5EF4-FFF2-40B4-BE49-F238E27FC236}">
                <a16:creationId xmlns:a16="http://schemas.microsoft.com/office/drawing/2014/main" id="{DBC19C68-7D81-44DA-A360-9D3D37ED19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154913"/>
            <a:ext cx="0" cy="2083837"/>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pic>
        <p:nvPicPr>
          <p:cNvPr id="7" name="Picture 6" descr="Text&#10;&#10;Description automatically generated">
            <a:extLst>
              <a:ext uri="{FF2B5EF4-FFF2-40B4-BE49-F238E27FC236}">
                <a16:creationId xmlns:a16="http://schemas.microsoft.com/office/drawing/2014/main" id="{8F92FC2D-4819-2C4B-8543-1AC0E4F979C4}"/>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6174176" y="8143"/>
            <a:ext cx="5943600" cy="4206240"/>
          </a:xfrm>
          <a:prstGeom prst="rect">
            <a:avLst/>
          </a:prstGeom>
        </p:spPr>
      </p:pic>
      <p:sp>
        <p:nvSpPr>
          <p:cNvPr id="3" name="Slide Number Placeholder 2">
            <a:extLst>
              <a:ext uri="{FF2B5EF4-FFF2-40B4-BE49-F238E27FC236}">
                <a16:creationId xmlns:a16="http://schemas.microsoft.com/office/drawing/2014/main" id="{41AED97E-480C-DB66-27EA-2D4D1EDDE92C}"/>
              </a:ext>
            </a:extLst>
          </p:cNvPr>
          <p:cNvSpPr>
            <a:spLocks noGrp="1"/>
          </p:cNvSpPr>
          <p:nvPr>
            <p:ph type="sldNum" sz="quarter" idx="12"/>
          </p:nvPr>
        </p:nvSpPr>
        <p:spPr/>
        <p:txBody>
          <a:bodyPr/>
          <a:lstStyle/>
          <a:p>
            <a:fld id="{0F20A515-08F7-40A0-9F31-515915856E04}" type="slidenum">
              <a:rPr lang="en-US" smtClean="0"/>
              <a:t>7</a:t>
            </a:fld>
            <a:endParaRPr lang="en-US" dirty="0"/>
          </a:p>
        </p:txBody>
      </p:sp>
    </p:spTree>
    <p:extLst>
      <p:ext uri="{BB962C8B-B14F-4D97-AF65-F5344CB8AC3E}">
        <p14:creationId xmlns:p14="http://schemas.microsoft.com/office/powerpoint/2010/main" val="391542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13ECA-6E52-D54F-9802-5F3097AB9485}"/>
              </a:ext>
            </a:extLst>
          </p:cNvPr>
          <p:cNvSpPr>
            <a:spLocks noGrp="1"/>
          </p:cNvSpPr>
          <p:nvPr>
            <p:ph type="title"/>
          </p:nvPr>
        </p:nvSpPr>
        <p:spPr/>
        <p:txBody>
          <a:bodyPr/>
          <a:lstStyle/>
          <a:p>
            <a:r>
              <a:rPr lang="en-US" dirty="0"/>
              <a:t>Protocol composition</a:t>
            </a:r>
          </a:p>
        </p:txBody>
      </p:sp>
      <p:sp>
        <p:nvSpPr>
          <p:cNvPr id="3" name="Content Placeholder 2">
            <a:extLst>
              <a:ext uri="{FF2B5EF4-FFF2-40B4-BE49-F238E27FC236}">
                <a16:creationId xmlns:a16="http://schemas.microsoft.com/office/drawing/2014/main" id="{272EC069-DBDD-9647-9013-B6537BB54AF7}"/>
              </a:ext>
            </a:extLst>
          </p:cNvPr>
          <p:cNvSpPr>
            <a:spLocks noGrp="1"/>
          </p:cNvSpPr>
          <p:nvPr>
            <p:ph idx="1"/>
          </p:nvPr>
        </p:nvSpPr>
        <p:spPr/>
        <p:txBody>
          <a:bodyPr/>
          <a:lstStyle/>
          <a:p>
            <a:r>
              <a:rPr lang="en-US" dirty="0"/>
              <a:t>In functions, if a parameter’s argument is an instance that conformed to multiple protocols and function body’s accessed properties or methods from multiple protocols, we use protocol composition to define the parameter type properly. For this, use </a:t>
            </a:r>
            <a:r>
              <a:rPr lang="en-US" dirty="0">
                <a:latin typeface="Courier New" panose="02070309020205020404" pitchFamily="49" charset="0"/>
                <a:cs typeface="Courier New" panose="02070309020205020404" pitchFamily="49" charset="0"/>
              </a:rPr>
              <a:t>protocol</a:t>
            </a:r>
            <a:r>
              <a:rPr lang="en-US" dirty="0"/>
              <a:t> keyword.</a:t>
            </a:r>
          </a:p>
          <a:p>
            <a:r>
              <a:rPr lang="en-US" sz="1800" dirty="0" err="1">
                <a:latin typeface="Courier New" panose="02070309020205020404" pitchFamily="49" charset="0"/>
                <a:cs typeface="Courier New" panose="02070309020205020404" pitchFamily="49" charset="0"/>
              </a:rPr>
              <a:t>func</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someMethod</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composedProperty</a:t>
            </a:r>
            <a:r>
              <a:rPr lang="en-US" sz="1800" dirty="0">
                <a:latin typeface="Courier New" panose="02070309020205020404" pitchFamily="49" charset="0"/>
                <a:cs typeface="Courier New" panose="02070309020205020404" pitchFamily="49" charset="0"/>
              </a:rPr>
              <a:t>: protocol&lt;</a:t>
            </a:r>
            <a:r>
              <a:rPr lang="en-US" sz="1800" dirty="0" err="1">
                <a:latin typeface="Courier New" panose="02070309020205020404" pitchFamily="49" charset="0"/>
                <a:cs typeface="Courier New" panose="02070309020205020404" pitchFamily="49" charset="0"/>
              </a:rPr>
              <a:t>ProtocolOne</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ProtocolTwo</a:t>
            </a:r>
            <a:r>
              <a:rPr lang="en-US" sz="1800" dirty="0">
                <a:latin typeface="Courier New" panose="02070309020205020404" pitchFamily="49" charset="0"/>
                <a:cs typeface="Courier New" panose="02070309020205020404" pitchFamily="49" charset="0"/>
              </a:rPr>
              <a:t>&gt;){}</a:t>
            </a:r>
            <a:r>
              <a:rPr lang="en-US" dirty="0"/>
              <a:t> </a:t>
            </a:r>
          </a:p>
        </p:txBody>
      </p:sp>
      <p:sp>
        <p:nvSpPr>
          <p:cNvPr id="4" name="Slide Number Placeholder 3">
            <a:extLst>
              <a:ext uri="{FF2B5EF4-FFF2-40B4-BE49-F238E27FC236}">
                <a16:creationId xmlns:a16="http://schemas.microsoft.com/office/drawing/2014/main" id="{383B7BF3-71C5-0DE2-B9B8-F5AD4696050F}"/>
              </a:ext>
            </a:extLst>
          </p:cNvPr>
          <p:cNvSpPr>
            <a:spLocks noGrp="1"/>
          </p:cNvSpPr>
          <p:nvPr>
            <p:ph type="sldNum" sz="quarter" idx="12"/>
          </p:nvPr>
        </p:nvSpPr>
        <p:spPr/>
        <p:txBody>
          <a:bodyPr/>
          <a:lstStyle/>
          <a:p>
            <a:fld id="{0F20A515-08F7-40A0-9F31-515915856E04}" type="slidenum">
              <a:rPr lang="en-US" smtClean="0"/>
              <a:t>8</a:t>
            </a:fld>
            <a:endParaRPr lang="en-US" dirty="0"/>
          </a:p>
        </p:txBody>
      </p:sp>
    </p:spTree>
    <p:extLst>
      <p:ext uri="{BB962C8B-B14F-4D97-AF65-F5344CB8AC3E}">
        <p14:creationId xmlns:p14="http://schemas.microsoft.com/office/powerpoint/2010/main" val="2557955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668F1-C386-CF4C-B76C-28F65386DA31}"/>
              </a:ext>
            </a:extLst>
          </p:cNvPr>
          <p:cNvSpPr>
            <a:spLocks noGrp="1"/>
          </p:cNvSpPr>
          <p:nvPr>
            <p:ph type="title"/>
          </p:nvPr>
        </p:nvSpPr>
        <p:spPr/>
        <p:txBody>
          <a:bodyPr/>
          <a:lstStyle/>
          <a:p>
            <a:r>
              <a:rPr lang="en-US" dirty="0"/>
              <a:t>Optional properties and methods</a:t>
            </a:r>
          </a:p>
        </p:txBody>
      </p:sp>
      <p:sp>
        <p:nvSpPr>
          <p:cNvPr id="3" name="Content Placeholder 2">
            <a:extLst>
              <a:ext uri="{FF2B5EF4-FFF2-40B4-BE49-F238E27FC236}">
                <a16:creationId xmlns:a16="http://schemas.microsoft.com/office/drawing/2014/main" id="{7FD63E7D-ED7E-5F44-A6C9-EC8B8606428D}"/>
              </a:ext>
            </a:extLst>
          </p:cNvPr>
          <p:cNvSpPr>
            <a:spLocks noGrp="1"/>
          </p:cNvSpPr>
          <p:nvPr>
            <p:ph idx="1"/>
          </p:nvPr>
        </p:nvSpPr>
        <p:spPr/>
        <p:txBody>
          <a:bodyPr/>
          <a:lstStyle/>
          <a:p>
            <a:r>
              <a:rPr lang="en-US" dirty="0"/>
              <a:t>Not the same as Optional type.</a:t>
            </a:r>
          </a:p>
          <a:p>
            <a:r>
              <a:rPr lang="en-US" dirty="0"/>
              <a:t>Inside a protocol, an optional property or method means that the conforming type is not required to implement that property or method, but it </a:t>
            </a:r>
            <a:r>
              <a:rPr lang="en-US" i="1" dirty="0"/>
              <a:t>could</a:t>
            </a:r>
            <a:r>
              <a:rPr lang="en-US" dirty="0"/>
              <a:t>.</a:t>
            </a:r>
          </a:p>
        </p:txBody>
      </p:sp>
      <p:pic>
        <p:nvPicPr>
          <p:cNvPr id="5" name="Picture 4" descr="Text&#10;&#10;Description automatically generated">
            <a:extLst>
              <a:ext uri="{FF2B5EF4-FFF2-40B4-BE49-F238E27FC236}">
                <a16:creationId xmlns:a16="http://schemas.microsoft.com/office/drawing/2014/main" id="{350BBBC1-69D0-C341-81FE-CDA6B68098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5575" y="3470161"/>
            <a:ext cx="7950200" cy="1955800"/>
          </a:xfrm>
          <a:prstGeom prst="rect">
            <a:avLst/>
          </a:prstGeom>
        </p:spPr>
      </p:pic>
      <p:sp>
        <p:nvSpPr>
          <p:cNvPr id="4" name="Slide Number Placeholder 3">
            <a:extLst>
              <a:ext uri="{FF2B5EF4-FFF2-40B4-BE49-F238E27FC236}">
                <a16:creationId xmlns:a16="http://schemas.microsoft.com/office/drawing/2014/main" id="{CB73D4B8-72C8-A951-8873-504292395A86}"/>
              </a:ext>
            </a:extLst>
          </p:cNvPr>
          <p:cNvSpPr>
            <a:spLocks noGrp="1"/>
          </p:cNvSpPr>
          <p:nvPr>
            <p:ph type="sldNum" sz="quarter" idx="12"/>
          </p:nvPr>
        </p:nvSpPr>
        <p:spPr/>
        <p:txBody>
          <a:bodyPr/>
          <a:lstStyle/>
          <a:p>
            <a:fld id="{0F20A515-08F7-40A0-9F31-515915856E04}" type="slidenum">
              <a:rPr lang="en-US" smtClean="0"/>
              <a:t>9</a:t>
            </a:fld>
            <a:endParaRPr lang="en-US" dirty="0"/>
          </a:p>
        </p:txBody>
      </p:sp>
    </p:spTree>
    <p:extLst>
      <p:ext uri="{BB962C8B-B14F-4D97-AF65-F5344CB8AC3E}">
        <p14:creationId xmlns:p14="http://schemas.microsoft.com/office/powerpoint/2010/main" val="39047833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8173</TotalTime>
  <Words>806</Words>
  <Application>Microsoft Macintosh PowerPoint</Application>
  <PresentationFormat>Widescreen</PresentationFormat>
  <Paragraphs>93</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Bookman Old Style</vt:lpstr>
      <vt:lpstr>Calibri</vt:lpstr>
      <vt:lpstr>Courier New</vt:lpstr>
      <vt:lpstr>Rockwell</vt:lpstr>
      <vt:lpstr>Damask</vt:lpstr>
      <vt:lpstr>Protocols   44643 mobile Computing – iOS</vt:lpstr>
      <vt:lpstr>Table of contents</vt:lpstr>
      <vt:lpstr>Introduction</vt:lpstr>
      <vt:lpstr>Creating and adopting protocols</vt:lpstr>
      <vt:lpstr>properties</vt:lpstr>
      <vt:lpstr>Methods</vt:lpstr>
      <vt:lpstr>Protocol names as types</vt:lpstr>
      <vt:lpstr>Protocol composition</vt:lpstr>
      <vt:lpstr>Optional properties and methods</vt:lpstr>
      <vt:lpstr>delegation</vt:lpstr>
      <vt:lpstr>Delegation mechanism</vt:lpstr>
      <vt:lpstr>Conclusion</vt:lpstr>
      <vt:lpstr>Reference</vt:lpstr>
      <vt:lpstr>Protocols   44643 mobile Computing – iOS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Computing - iOS</dc:title>
  <dc:creator>Kotteti,Chandra Mouli Madhav</dc:creator>
  <cp:lastModifiedBy>Kotteti,Chandra Mouli Madhav</cp:lastModifiedBy>
  <cp:revision>282</cp:revision>
  <dcterms:created xsi:type="dcterms:W3CDTF">2022-01-12T15:17:10Z</dcterms:created>
  <dcterms:modified xsi:type="dcterms:W3CDTF">2022-10-25T02:32:04Z</dcterms:modified>
</cp:coreProperties>
</file>