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74" r:id="rId2"/>
    <p:sldId id="257" r:id="rId3"/>
    <p:sldId id="259" r:id="rId4"/>
    <p:sldId id="260" r:id="rId5"/>
    <p:sldId id="258" r:id="rId6"/>
    <p:sldId id="275" r:id="rId7"/>
    <p:sldId id="261" r:id="rId8"/>
    <p:sldId id="262" r:id="rId9"/>
    <p:sldId id="263" r:id="rId10"/>
    <p:sldId id="281" r:id="rId11"/>
    <p:sldId id="264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72" r:id="rId20"/>
    <p:sldId id="27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FDD6-FAD5-4B11-A510-BFC1656F698C}" v="1" dt="2022-10-01T19:48:4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87CAFDD6-FAD5-4B11-A510-BFC1656F698C}"/>
    <pc:docChg chg="modSld">
      <pc:chgData name="Kotteti,Chandra Mouli Madhav" userId="bd5ac854-ffbd-4482-a1d6-cf76f779d4d4" providerId="ADAL" clId="{87CAFDD6-FAD5-4B11-A510-BFC1656F698C}" dt="2022-10-01T19:48:45.376" v="0" actId="20577"/>
      <pc:docMkLst>
        <pc:docMk/>
      </pc:docMkLst>
      <pc:sldChg chg="modSp">
        <pc:chgData name="Kotteti,Chandra Mouli Madhav" userId="bd5ac854-ffbd-4482-a1d6-cf76f779d4d4" providerId="ADAL" clId="{87CAFDD6-FAD5-4B11-A510-BFC1656F698C}" dt="2022-10-01T19:48:45.376" v="0" actId="20577"/>
        <pc:sldMkLst>
          <pc:docMk/>
          <pc:sldMk cId="3574994317" sldId="278"/>
        </pc:sldMkLst>
        <pc:spChg chg="mod">
          <ac:chgData name="Kotteti,Chandra Mouli Madhav" userId="bd5ac854-ffbd-4482-a1d6-cf76f779d4d4" providerId="ADAL" clId="{87CAFDD6-FAD5-4B11-A510-BFC1656F698C}" dt="2022-10-01T19:48:45.376" v="0" actId="20577"/>
          <ac:spMkLst>
            <pc:docMk/>
            <pc:sldMk cId="3574994317" sldId="278"/>
            <ac:spMk id="3" creationId="{63B018C4-FAC8-9041-B894-CCC433EF68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8D0A-3E29-4635-A654-106014E4A5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DF42-B248-43BF-A41A-71006499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59F8-FA63-4CB1-A183-8F76838B38A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00CD-90CB-4AAE-939E-3AD224F2803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6242-43AE-40D7-97AB-BBE5557F520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E221-6A71-4F32-8099-7BE0EBBB0B63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7B33-A8A0-4933-BE6B-5C157C87F94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67F-20A6-49B4-B775-C076BCE50BB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3EA-D8BA-4A72-9389-AC0677D4516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232-1361-4630-AB34-4EA40F8CB2B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EE86-C25E-4072-B249-70BA0D24016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151-B632-4DA2-9328-99EDCB396C9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1CE1-F5C2-46DC-A597-6A40E99B81B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3C62-C953-42F1-943D-167CBEE69FF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7212-FC4E-4F52-B090-C58A6CA2A5C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F35B-D2F9-41B6-B352-9187D3A03D2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A4B9-B7C9-4930-BED0-C4ACD2E3A03A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C6AA-E6C1-48DF-8E1C-8CA89163F09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3EA2-A590-4E49-A24A-8FC8EC0F32B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5CC7-ED15-41D6-9F69-A1BA724BF906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Closures in swift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926-68D8-DC46-A8E7-AE3D0F9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6C09-BBAD-3543-A384-55031C08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closure expressions in Swift require a Boolean return value, such as with sorting.</a:t>
            </a:r>
          </a:p>
          <a:p>
            <a:r>
              <a:rPr lang="en-US" dirty="0"/>
              <a:t>Using operator functions, we can reduce a final parameter to just an operator,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or &gt; </a:t>
            </a:r>
            <a:r>
              <a:rPr lang="en-US" dirty="0"/>
              <a:t>for sorting.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BEEC8-6B21-BA43-95D3-B798109A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31" y="3943632"/>
            <a:ext cx="7692887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3070-BFBC-ED33-82FC-3747522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A00-9BDB-D84E-893E-8BD1F21D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Functions as return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4628D9-E8EF-3E45-8D91-28F3BFC85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718582"/>
            <a:ext cx="10353761" cy="31061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78E1-B6D8-3E4C-A82C-8A1CB4C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Output?</a:t>
            </a:r>
          </a:p>
          <a:p>
            <a:pPr lvl="1">
              <a:lnSpc>
                <a:spcPct val="110000"/>
              </a:lnSpc>
            </a:pPr>
            <a:r>
              <a:rPr lang="en-US" sz="1100" b="1" dirty="0">
                <a:effectLst/>
              </a:rPr>
              <a:t>Town has 14 stoplights.</a:t>
            </a:r>
            <a:endParaRPr lang="en-US" sz="11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BB3-9999-63B6-6CEF-F9C98A11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DBB3-19D4-A340-B0E2-21644D1B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Functions as arguments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7D2647-C5C7-344B-812E-113802CB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643466"/>
            <a:ext cx="7400820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5EB2-50F3-9142-8F0B-8712A5EB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Functions can serve as arguments to other functions.</a:t>
            </a:r>
          </a:p>
          <a:p>
            <a:r>
              <a:rPr lang="en-US" sz="1100" dirty="0"/>
              <a:t>Now, invoke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makeTownGrand</a:t>
            </a:r>
            <a:r>
              <a:rPr lang="en-US" sz="1100" dirty="0"/>
              <a:t> with budget 10_500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3D9A6-2E9F-6DEE-95E3-1E61A7F2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112F7-9328-DF47-973B-A0F393E05AF5}"/>
              </a:ext>
            </a:extLst>
          </p:cNvPr>
          <p:cNvSpPr txBox="1"/>
          <p:nvPr/>
        </p:nvSpPr>
        <p:spPr>
          <a:xfrm>
            <a:off x="4654062" y="3130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3F44-AD52-4445-9F77-7DDCAE70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Closures capture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7AB9FA0-CD4F-2744-8FC3-9B499931F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4" y="643466"/>
            <a:ext cx="8741901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56A2-BFB6-2B4E-A28D-BEB177C8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Closures and functions can keep track of internal information encapsulated by a variable defined in their enclosing scope.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84A8C-471A-510C-F78A-FC62AE76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DF5F-DA89-4E40-9028-FA7A4DBC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Closures are reference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7CFE7E-4B48-6648-B959-0740CB612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3" y="643466"/>
            <a:ext cx="7079042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CC92-3EE9-4148-91F6-A7C514BE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Assigning a function to a constant or variable makes that constant or variable to point to the function.</a:t>
            </a:r>
          </a:p>
          <a:p>
            <a:pPr lvl="1"/>
            <a:r>
              <a:rPr lang="en-US" sz="1100" dirty="0"/>
              <a:t>Distinct copy of that function is not created.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BAEED-2315-83B8-2868-6CF6DD2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1FD15-4011-0C4E-8460-56C0AC4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Functional programming</a:t>
            </a:r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F88D-1395-1747-B34F-479F6057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First-class functions - functions can be returned from and passed as arguments to other functions, can be stored in variables, etc.; they are just like any other type.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E.g., Int, String, etc.</a:t>
            </a:r>
          </a:p>
          <a:p>
            <a:pPr>
              <a:lnSpc>
                <a:spcPct val="110000"/>
              </a:lnSpc>
            </a:pPr>
            <a:r>
              <a:rPr lang="en-US" sz="1500"/>
              <a:t>Pure functions – functions have no side effects; functions, given the same input, always return the same output and do not modify other states elsewhere in the program.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E.g., sin, cos, etc.</a:t>
            </a:r>
          </a:p>
          <a:p>
            <a:pPr>
              <a:lnSpc>
                <a:spcPct val="110000"/>
              </a:lnSpc>
            </a:pPr>
            <a:r>
              <a:rPr lang="en-US" sz="1500"/>
              <a:t>Immutability – mutability is de-emphasized as it is more difficult to reason about data whose values can change.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E.g., 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500"/>
              <a:t> keyword</a:t>
            </a:r>
          </a:p>
          <a:p>
            <a:pPr>
              <a:lnSpc>
                <a:spcPct val="110000"/>
              </a:lnSpc>
            </a:pPr>
            <a:r>
              <a:rPr lang="en-US" sz="1500"/>
              <a:t>Strong typing – a strong type system increases the runtime safety of the code because the guarantees of the language’s type system are checked at compile time.</a:t>
            </a:r>
          </a:p>
          <a:p>
            <a:pPr>
              <a:lnSpc>
                <a:spcPct val="110000"/>
              </a:lnSpc>
            </a:pPr>
            <a:r>
              <a:rPr lang="en-US" sz="1500"/>
              <a:t>Swift supports all of these approaches.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BDC8-5EC0-D964-9271-5A2A49D1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7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A9C3-7E2F-8842-8E15-BBD35E0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Higher-order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D5FF26-53B3-014D-BF32-0577B1B3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029195"/>
            <a:ext cx="10353761" cy="2484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18C4-FAC8-9041-B894-CCC433EF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They take at </a:t>
            </a:r>
            <a:r>
              <a:rPr lang="en-US" sz="1100"/>
              <a:t>least one </a:t>
            </a:r>
            <a:r>
              <a:rPr lang="en-US" sz="1100" dirty="0"/>
              <a:t>function as input.</a:t>
            </a:r>
          </a:p>
          <a:p>
            <a:pPr lvl="1"/>
            <a:r>
              <a:rPr lang="en-US" sz="1100" dirty="0"/>
              <a:t>E.g.,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sorted(by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:)</a:t>
            </a:r>
          </a:p>
          <a:p>
            <a:r>
              <a:rPr lang="en-US" sz="1100" dirty="0">
                <a:cs typeface="Courier New" panose="02070309020205020404" pitchFamily="49" charset="0"/>
                <a:sym typeface="Wingdings" pitchFamily="2" charset="2"/>
              </a:rPr>
              <a:t>Map – Map function is used to transform contents of a collection (e.g., Array).</a:t>
            </a:r>
            <a:endParaRPr lang="en-US" sz="11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21070-6DD3-88D9-4913-24F80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C727-7165-E842-9C87-E5ADB759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Higher-order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16AE0F3-580E-AB46-AF47-6AAE05083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106848"/>
            <a:ext cx="10353761" cy="23295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6CD7-AEDB-D84D-8358-F2B0882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Filter – It’s purpose is to filter group of elements based upon some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5D0BE-34CA-D257-9100-62C2A29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1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76BB-3F98-DB48-AA9C-3E56E04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Higher-order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DC9120-F991-AE4A-BB1A-0402FB004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5" y="643466"/>
            <a:ext cx="9943079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00AB-D1EB-6642-BE84-A37C6C5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Reduce – It’s job is to reduce values in a collection to a single value that is returned from the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F74D-7127-3FA8-25F8-0B0E84D1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Closures are a powerful feature, enabling us to send a closure as an argument to a function and drastically reduce the amount of code needed to not only complete the task but also clearly describe what the code should be doing in the closure expression.</a:t>
            </a:r>
          </a:p>
          <a:p>
            <a:r>
              <a:rPr lang="en-US" sz="1600"/>
              <a:t>Five key features, namely, type inference, implicit returns, shorthand argument names, trailing closures, and operator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0FEF-30F3-A2AD-9055-2A5BA01A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400"/>
              <a:t>Structure of closure expressions</a:t>
            </a:r>
          </a:p>
          <a:p>
            <a:pPr>
              <a:lnSpc>
                <a:spcPct val="110000"/>
              </a:lnSpc>
            </a:pPr>
            <a:r>
              <a:rPr lang="en-US" sz="1400"/>
              <a:t>Type inference</a:t>
            </a:r>
          </a:p>
          <a:p>
            <a:pPr>
              <a:lnSpc>
                <a:spcPct val="110000"/>
              </a:lnSpc>
            </a:pPr>
            <a:r>
              <a:rPr lang="en-US" sz="1400"/>
              <a:t>Shorthand syntax for arguments</a:t>
            </a:r>
          </a:p>
          <a:p>
            <a:pPr>
              <a:lnSpc>
                <a:spcPct val="110000"/>
              </a:lnSpc>
            </a:pPr>
            <a:r>
              <a:rPr lang="en-US" sz="1400"/>
              <a:t>Trailing closure syntax</a:t>
            </a:r>
          </a:p>
          <a:p>
            <a:pPr>
              <a:lnSpc>
                <a:spcPct val="110000"/>
              </a:lnSpc>
            </a:pPr>
            <a:r>
              <a:rPr lang="en-US" sz="1400"/>
              <a:t>Operator functions</a:t>
            </a:r>
          </a:p>
          <a:p>
            <a:pPr>
              <a:lnSpc>
                <a:spcPct val="110000"/>
              </a:lnSpc>
            </a:pPr>
            <a:r>
              <a:rPr lang="en-US" sz="1400"/>
              <a:t>Functions as return types and arguments</a:t>
            </a:r>
          </a:p>
          <a:p>
            <a:pPr>
              <a:lnSpc>
                <a:spcPct val="110000"/>
              </a:lnSpc>
            </a:pPr>
            <a:r>
              <a:rPr lang="en-US" sz="1400"/>
              <a:t>Closure capture values</a:t>
            </a:r>
          </a:p>
          <a:p>
            <a:pPr>
              <a:lnSpc>
                <a:spcPct val="110000"/>
              </a:lnSpc>
            </a:pPr>
            <a:r>
              <a:rPr lang="en-US" sz="1400"/>
              <a:t>Closures as reference types</a:t>
            </a:r>
          </a:p>
          <a:p>
            <a:pPr>
              <a:lnSpc>
                <a:spcPct val="110000"/>
              </a:lnSpc>
            </a:pPr>
            <a:r>
              <a:rPr lang="en-US" sz="1400"/>
              <a:t>Functional programming</a:t>
            </a:r>
          </a:p>
          <a:p>
            <a:pPr>
              <a:lnSpc>
                <a:spcPct val="110000"/>
              </a:lnSpc>
            </a:pPr>
            <a:r>
              <a:rPr lang="en-US" sz="1400"/>
              <a:t>Higher-order functions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Map, filter, and reduce</a:t>
            </a:r>
          </a:p>
          <a:p>
            <a:pPr>
              <a:lnSpc>
                <a:spcPct val="110000"/>
              </a:lnSpc>
            </a:pPr>
            <a:r>
              <a:rPr lang="en-US" sz="140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40A39-E41A-F6ED-5D17-2CDF791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</a:rPr>
              <a:t>Mathias, M., &amp; Gallagher, J. (2016). </a:t>
            </a:r>
            <a:r>
              <a:rPr lang="en-US" sz="1600" i="1">
                <a:effectLst/>
              </a:rPr>
              <a:t>Swift Programming: The Big Nerd Ranch Guide</a:t>
            </a:r>
            <a:r>
              <a:rPr lang="en-US" sz="1600">
                <a:effectLst/>
              </a:rPr>
              <a:t>. Pearson Technology Group.</a:t>
            </a:r>
          </a:p>
          <a:p>
            <a:r>
              <a:rPr lang="en-US" sz="1600">
                <a:effectLst/>
              </a:rPr>
              <a:t>Miller, B. J. (2014). </a:t>
            </a:r>
            <a:r>
              <a:rPr lang="en-US" sz="1600" i="1">
                <a:effectLst/>
              </a:rPr>
              <a:t>Sams Teach yourself Swift in 24 hours</a:t>
            </a:r>
            <a:r>
              <a:rPr lang="en-US" sz="1600">
                <a:effectLst/>
              </a:rPr>
              <a:t>. Pearson Education.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62918-DC75-537D-54EF-3B58A30A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Closures in swift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05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Closures are discrete bundles of functionality that can be used in your application to accomplish specific tasks. (Anonymous functions)</a:t>
            </a:r>
          </a:p>
          <a:p>
            <a:pPr lvl="1"/>
            <a:r>
              <a:rPr lang="en-US" dirty="0"/>
              <a:t>A function is a named closure.</a:t>
            </a:r>
          </a:p>
          <a:p>
            <a:pPr lvl="1"/>
            <a:r>
              <a:rPr lang="en-US" dirty="0"/>
              <a:t>Compared to functions, they have a more compact and lightweight syntax.</a:t>
            </a:r>
          </a:p>
          <a:p>
            <a:r>
              <a:rPr lang="en-US" dirty="0"/>
              <a:t>Global functions – named closures but do not capture any values from a containing context.</a:t>
            </a:r>
          </a:p>
          <a:p>
            <a:r>
              <a:rPr lang="en-US" dirty="0"/>
              <a:t>Nested functions - named closures and can capture values from a containing function.</a:t>
            </a:r>
          </a:p>
          <a:p>
            <a:r>
              <a:rPr lang="en-US" dirty="0"/>
              <a:t>Closures – do not have a name but can capture values from a containing context.</a:t>
            </a:r>
          </a:p>
          <a:p>
            <a:pPr lvl="1"/>
            <a:r>
              <a:rPr lang="en-US" dirty="0"/>
              <a:t>The act of capturing outside values and references to be used inside a closure is called </a:t>
            </a:r>
            <a:r>
              <a:rPr lang="en-US" b="1" i="1" dirty="0"/>
              <a:t>closing</a:t>
            </a:r>
            <a:r>
              <a:rPr lang="en-US" dirty="0"/>
              <a:t>, hence the name closure.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D90C-5186-0FC5-480C-E2067341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Example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632CCE-2B40-F540-9B65-7FA8299F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1427056"/>
            <a:ext cx="11196731" cy="1539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FA0CE-4270-0D2D-C706-F096685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Structure of closure expressions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C9FC4E50-5A8E-1249-A41D-433A461E1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1385068"/>
            <a:ext cx="11196731" cy="16235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04F76-68F8-5635-A14C-15B33A1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9F8D02-5F2E-BE43-9034-B9774ACD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909207"/>
            <a:ext cx="11196731" cy="25752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7BE-15E5-ADED-B9CE-896C2AC9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code is a little verbose. Closures can take advantage of Swift’s type inference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9D570-8429-574C-92A2-2BB295A0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74" y="3108960"/>
            <a:ext cx="7724602" cy="6400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CCEC-15E3-04BF-5472-3709BD6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syntax for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compiler know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:)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takes a closure.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Closure itself take two parameters that are of the same type as the items in the array.</a:t>
            </a:r>
          </a:p>
          <a:p>
            <a:endParaRPr lang="en-US" dirty="0">
              <a:cs typeface="Courier New" panose="02070309020205020404" pitchFamily="49" charset="0"/>
              <a:sym typeface="Wingdings" pitchFamily="2" charset="2"/>
            </a:endParaRPr>
          </a:p>
          <a:p>
            <a:endParaRPr lang="en-US" dirty="0">
              <a:cs typeface="Courier New" panose="02070309020205020404" pitchFamily="49" charset="0"/>
              <a:sym typeface="Wingdings" pitchFamily="2" charset="2"/>
            </a:endParaRPr>
          </a:p>
          <a:p>
            <a:endParaRPr lang="en-US" dirty="0"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Incidentally, for a closure with more than two arguments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$2, $3, and so 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40F52-8EE8-D444-A235-FC4460F8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15" y="3429000"/>
            <a:ext cx="8046720" cy="7315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9C43-E156-AD10-C24C-F060297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8D5-9E4D-1142-B246-6F46BF0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closure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80CD-4974-924C-BA22-93BC724D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“Brevity is the soul of wit.”</a:t>
            </a:r>
          </a:p>
          <a:p>
            <a:r>
              <a:rPr lang="en-US" dirty="0"/>
              <a:t>If a closure is passed to a function’s final argument, it can be written inline, outside of and after the function’s parenthesis.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99D4D-6F1A-A049-82F9-552A58396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37" y="3532152"/>
            <a:ext cx="8098675" cy="8229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BEC84-3451-7ED6-8E11-948326E4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1126</TotalTime>
  <Words>798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Rockwell</vt:lpstr>
      <vt:lpstr>Damask</vt:lpstr>
      <vt:lpstr>Closures in swift   44643 mobile Computing – iOS</vt:lpstr>
      <vt:lpstr>Table of contents</vt:lpstr>
      <vt:lpstr>Introduction</vt:lpstr>
      <vt:lpstr>Example</vt:lpstr>
      <vt:lpstr>Structure of closure expressions</vt:lpstr>
      <vt:lpstr>Example</vt:lpstr>
      <vt:lpstr>Type inference</vt:lpstr>
      <vt:lpstr>Shorthand syntax for arguments</vt:lpstr>
      <vt:lpstr>Trailing closure syntax</vt:lpstr>
      <vt:lpstr>Operator functions</vt:lpstr>
      <vt:lpstr>Functions as return types</vt:lpstr>
      <vt:lpstr>Functions as arguments</vt:lpstr>
      <vt:lpstr>Closures capture values</vt:lpstr>
      <vt:lpstr>Closures are reference types</vt:lpstr>
      <vt:lpstr>Functional programming</vt:lpstr>
      <vt:lpstr>Higher-order functions</vt:lpstr>
      <vt:lpstr>Higher-order functions</vt:lpstr>
      <vt:lpstr>Higher-order functions</vt:lpstr>
      <vt:lpstr>Conclusion</vt:lpstr>
      <vt:lpstr>References</vt:lpstr>
      <vt:lpstr>Closures in swift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85</cp:revision>
  <dcterms:created xsi:type="dcterms:W3CDTF">2022-01-12T15:17:10Z</dcterms:created>
  <dcterms:modified xsi:type="dcterms:W3CDTF">2022-10-01T19:48:46Z</dcterms:modified>
</cp:coreProperties>
</file>