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3" r:id="rId5"/>
    <p:sldId id="257" r:id="rId6"/>
    <p:sldId id="259" r:id="rId7"/>
    <p:sldId id="260" r:id="rId8"/>
    <p:sldId id="262" r:id="rId9"/>
    <p:sldId id="264" r:id="rId10"/>
    <p:sldId id="266" r:id="rId11"/>
    <p:sldId id="271" r:id="rId12"/>
    <p:sldId id="272" r:id="rId13"/>
    <p:sldId id="270" r:id="rId14"/>
    <p:sldId id="261" r:id="rId15"/>
    <p:sldId id="26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6A3326-76FB-4699-9039-5170B6D3F68E}">
          <p14:sldIdLst>
            <p14:sldId id="256"/>
            <p14:sldId id="265"/>
            <p14:sldId id="258"/>
            <p14:sldId id="263"/>
            <p14:sldId id="257"/>
            <p14:sldId id="259"/>
            <p14:sldId id="260"/>
            <p14:sldId id="262"/>
            <p14:sldId id="264"/>
            <p14:sldId id="266"/>
            <p14:sldId id="271"/>
            <p14:sldId id="272"/>
            <p14:sldId id="270"/>
            <p14:sldId id="261"/>
            <p14:sldId id="269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>
        <p:scale>
          <a:sx n="60" d="100"/>
          <a:sy n="60" d="100"/>
        </p:scale>
        <p:origin x="102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DAD8-BE81-E8E2-192B-8E0045B1A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9F2E1-A941-2EF0-5ABA-CCF323B8A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73DB1-5EA1-4043-3526-4E0C2E5C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8917-A73A-4E4F-A2C7-50785368FD6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D5C5D-0467-C824-93FE-646BCA6C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5BD27-CD50-F4C0-1D6D-7B72D594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619F-7F21-49D5-9DC5-EF9DFA47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1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F219-D596-3B56-3990-3ADCA947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7F664-2FDD-A8E7-052D-8E8C3FFC0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204CF-2F33-920C-0218-624B6053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8917-A73A-4E4F-A2C7-50785368FD6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C2BFA-4F0A-8B69-0913-98AFE268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F520-52A5-D1F1-28F3-B05D4B3B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619F-7F21-49D5-9DC5-EF9DFA47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4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64D79-5B4C-321A-A023-3C30E108A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166C7-58F1-9089-92AE-149A8B0B4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64DDB-54D1-0D9B-CE5F-E00C5223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8917-A73A-4E4F-A2C7-50785368FD6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42343-8B9E-773C-4352-E7F4CDC5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4E39-E30E-9C12-0D76-D6834347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619F-7F21-49D5-9DC5-EF9DFA47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6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35FC-8834-1254-875B-35D7F4FA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68664-E09C-9BF2-E0A4-F5C5BAEE1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67B2C-BB67-B36F-159D-AAA864A9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8917-A73A-4E4F-A2C7-50785368FD6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B51BB-C468-1E42-894C-F22513D5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814D4-2C80-232C-E020-92DA3788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619F-7F21-49D5-9DC5-EF9DFA47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2A0D-1316-DEEF-F889-F741984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7A1F4-B06C-66A0-32A8-244FE16C1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07F39-F129-2DD6-4C54-4F82E8E9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8917-A73A-4E4F-A2C7-50785368FD6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8B76F-A3E7-393A-5026-9A1F69FA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6E6D-5768-AB3C-5BD3-3D3824D4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619F-7F21-49D5-9DC5-EF9DFA47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0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4D10-5A11-F254-CE5A-6FB967A1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4AA9-78C8-817F-C654-31E17AF21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19110-2B18-E612-90D1-60FF4F5AE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ABC4A-9DB5-5B4B-E14C-3163835C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8917-A73A-4E4F-A2C7-50785368FD6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CB08D-2F1C-2861-3399-8FD47D09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C284E-5B7C-85BA-D215-9C6EC31F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619F-7F21-49D5-9DC5-EF9DFA47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1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FBDF-DF60-3FED-C511-8666BB38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1FCD8-693B-8BE9-F9F1-DA09CF98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3C33A-4B3E-6CE9-BFC9-D9B1810CB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93C37-24C4-1735-D1B4-DA3C477A5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BE4F7-4243-CE06-3FA9-23C4205E8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006DC-6F2B-D018-5958-F06AD40B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8917-A73A-4E4F-A2C7-50785368FD6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67BD2-26F5-60B9-696E-CBB18D4A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AE6F7-A545-4B06-1B41-A50B930D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619F-7F21-49D5-9DC5-EF9DFA47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1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D9F6-47CE-24DE-CA17-B07D9197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0136A-67B2-7399-835A-773FA3CF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8917-A73A-4E4F-A2C7-50785368FD6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1FE81-10C3-60FA-8830-CF186B6D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E5BAC-B2A1-5F8C-A971-A742130D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619F-7F21-49D5-9DC5-EF9DFA47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5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3B357-B4D1-BDDE-FDE8-68B175AE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8917-A73A-4E4F-A2C7-50785368FD6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59D9E-CD29-FB6E-DFB7-C3CD3506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6B56B-881A-60BF-4F78-0C0AF3D7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619F-7F21-49D5-9DC5-EF9DFA47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6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0AED-B9D0-6C01-BDA3-124F67A5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6359F-A64A-90F5-7ACE-8A334D7EE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F9FA2-1378-F822-7794-67E34ADC8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398AD-8454-8691-5D6B-F5BBF62A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8917-A73A-4E4F-A2C7-50785368FD6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83447-EB22-9F8A-B9BD-8F9DA6EA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1F577-4AF8-1646-DB50-073BD318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619F-7F21-49D5-9DC5-EF9DFA47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2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E188-5DDF-D441-28D6-D2B89ACE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CFA2B-9D50-C4D8-C1BF-0AFD87AAE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AEF02-1B30-3195-4880-B31F2FFA6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283D8-291E-0CD2-0535-D71915AF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8917-A73A-4E4F-A2C7-50785368FD6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E34A3-CDE9-C6B8-B718-6B5687D1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6FE7B-C616-52F5-766A-511AAEDF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619F-7F21-49D5-9DC5-EF9DFA47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7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554280-9E67-BD2E-A0B5-F40B6173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EEE70-1D1C-3AE4-4C60-31BF4E703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3A897-F36F-D9B3-D7B1-B7B0032D5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98917-A73A-4E4F-A2C7-50785368FD6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46835-2863-6793-6D04-9693AD306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2AECC-29AC-468F-458D-60646FB62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0619F-7F21-49D5-9DC5-EF9DFA47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mosaic of colorful geometric shapes">
            <a:extLst>
              <a:ext uri="{FF2B5EF4-FFF2-40B4-BE49-F238E27FC236}">
                <a16:creationId xmlns:a16="http://schemas.microsoft.com/office/drawing/2014/main" id="{A740E6D5-88FE-4D49-A65D-DD5B22D92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784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BC82058-2D21-2087-A16E-27EBE9472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283" y="716294"/>
            <a:ext cx="3438144" cy="15051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dirty="0"/>
              <a:t>GDP-I</a:t>
            </a:r>
            <a:br>
              <a:rPr lang="en-US" sz="3600" b="1" dirty="0"/>
            </a:br>
            <a:r>
              <a:rPr lang="en-US" sz="3600" b="1" dirty="0"/>
              <a:t>Workshop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3AC2D05-06A1-C009-6044-17DF3E987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283" y="3221488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u="sng" dirty="0"/>
              <a:t>Team Members: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Kopparthi Sai Dinesh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Chepuri Tagore Charith,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Emani Aasrita,            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Dasari Vamshika,      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Maddela Tejaswi,     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Veldanda Sailaxmi</a:t>
            </a:r>
          </a:p>
        </p:txBody>
      </p:sp>
    </p:spTree>
    <p:extLst>
      <p:ext uri="{BB962C8B-B14F-4D97-AF65-F5344CB8AC3E}">
        <p14:creationId xmlns:p14="http://schemas.microsoft.com/office/powerpoint/2010/main" val="45724908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71E891A-4125-2B8D-DADA-7CB1E08D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1" dirty="0">
                <a:cs typeface="Times New Roman" panose="02020603050405020304" pitchFamily="18" charset="0"/>
              </a:rPr>
              <a:t>Data Visualization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C3221E-E3D2-18B7-3C5C-1D36C31CB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650"/>
            <a:ext cx="10515600" cy="440531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200" b="0" i="0" dirty="0">
                <a:solidFill>
                  <a:srgbClr val="374151"/>
                </a:solidFill>
                <a:effectLst/>
              </a:rPr>
              <a:t>Data visualization is the process of presenting data in a visual format to make it easier to understand and draw insights from. Here are four key points to explain data visualization simply:</a:t>
            </a:r>
          </a:p>
          <a:p>
            <a:pPr algn="l">
              <a:buFont typeface="+mj-lt"/>
              <a:buAutoNum type="arabicPeriod"/>
            </a:pPr>
            <a:r>
              <a:rPr lang="en-US" sz="2200" b="1" i="0" dirty="0">
                <a:solidFill>
                  <a:srgbClr val="374151"/>
                </a:solidFill>
                <a:effectLst/>
              </a:rPr>
              <a:t>Clarity</a:t>
            </a:r>
            <a:r>
              <a:rPr lang="en-US" sz="2200" b="0" i="0" dirty="0">
                <a:solidFill>
                  <a:srgbClr val="374151"/>
                </a:solidFill>
                <a:effectLst/>
              </a:rPr>
              <a:t>: Data visualization uses charts, graphs, and images to represent data, making complex information more accessible and understandable at a glance.</a:t>
            </a:r>
          </a:p>
          <a:p>
            <a:pPr algn="l">
              <a:buFont typeface="+mj-lt"/>
              <a:buAutoNum type="arabicPeriod"/>
            </a:pPr>
            <a:r>
              <a:rPr lang="en-US" sz="2200" b="1" i="0" dirty="0">
                <a:solidFill>
                  <a:srgbClr val="374151"/>
                </a:solidFill>
                <a:effectLst/>
              </a:rPr>
              <a:t>Insight</a:t>
            </a:r>
            <a:r>
              <a:rPr lang="en-US" sz="2200" b="0" i="0" dirty="0">
                <a:solidFill>
                  <a:srgbClr val="374151"/>
                </a:solidFill>
                <a:effectLst/>
              </a:rPr>
              <a:t>: It helps reveal patterns, trends, and relationships within data that might be difficult to discern in raw numbers or text.</a:t>
            </a:r>
          </a:p>
          <a:p>
            <a:pPr algn="l">
              <a:buFont typeface="+mj-lt"/>
              <a:buAutoNum type="arabicPeriod"/>
            </a:pPr>
            <a:r>
              <a:rPr lang="en-US" sz="2200" b="1" i="0" dirty="0">
                <a:solidFill>
                  <a:srgbClr val="374151"/>
                </a:solidFill>
                <a:effectLst/>
              </a:rPr>
              <a:t>Communication</a:t>
            </a:r>
            <a:r>
              <a:rPr lang="en-US" sz="2200" b="0" i="0" dirty="0">
                <a:solidFill>
                  <a:srgbClr val="374151"/>
                </a:solidFill>
                <a:effectLst/>
              </a:rPr>
              <a:t>: Data visualization is a powerful tool for effectively conveying information to a wide audience, enabling people to make informed decisions.</a:t>
            </a:r>
          </a:p>
          <a:p>
            <a:pPr algn="l">
              <a:buFont typeface="+mj-lt"/>
              <a:buAutoNum type="arabicPeriod"/>
            </a:pPr>
            <a:r>
              <a:rPr lang="en-US" sz="2200" b="1" i="0" dirty="0">
                <a:solidFill>
                  <a:srgbClr val="374151"/>
                </a:solidFill>
                <a:effectLst/>
              </a:rPr>
              <a:t>Decision-Making</a:t>
            </a:r>
            <a:r>
              <a:rPr lang="en-US" sz="2200" b="0" i="0" dirty="0">
                <a:solidFill>
                  <a:srgbClr val="374151"/>
                </a:solidFill>
                <a:effectLst/>
              </a:rPr>
              <a:t>: By transforming data into visual representations, it aids in decision-making processes, fostering a deeper understanding of information and supporting data-driven choices.</a:t>
            </a:r>
          </a:p>
        </p:txBody>
      </p:sp>
    </p:spTree>
    <p:extLst>
      <p:ext uri="{BB962C8B-B14F-4D97-AF65-F5344CB8AC3E}">
        <p14:creationId xmlns:p14="http://schemas.microsoft.com/office/powerpoint/2010/main" val="97182954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B03D-5760-DD6F-6073-C741D6B2D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439" y="641645"/>
            <a:ext cx="9144000" cy="87782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Tableau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B3E4EA-B77F-8307-61CF-F988C49863B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04946" y="1442542"/>
            <a:ext cx="10356224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Tableau is a popular data visualization tool that helps you turn complex data into easily understandable visualizations like charts, graphs, and dashboards.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It allows users to connect to various data sources, such as spreadsheets, databases, and cloud services, to create interactive and dynamic visualizations.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Tableau offers a user-friendly interface with drag-and-drop functionality, making it accessible to people with varying levels of technical expertise.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It's widely used in business intelligence and analytics to explore data, discover insights, and communicate findings through compelling and interactive visuals.</a:t>
            </a:r>
          </a:p>
        </p:txBody>
      </p:sp>
    </p:spTree>
    <p:extLst>
      <p:ext uri="{BB962C8B-B14F-4D97-AF65-F5344CB8AC3E}">
        <p14:creationId xmlns:p14="http://schemas.microsoft.com/office/powerpoint/2010/main" val="205477940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1AD7-7B0B-1FA0-F5C7-B421062A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Tableau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5166E6-1EDB-2605-7899-BE7E9A8A80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05200" y="2011680"/>
            <a:ext cx="5181600" cy="4028123"/>
          </a:xfrm>
        </p:spPr>
      </p:pic>
    </p:spTree>
    <p:extLst>
      <p:ext uri="{BB962C8B-B14F-4D97-AF65-F5344CB8AC3E}">
        <p14:creationId xmlns:p14="http://schemas.microsoft.com/office/powerpoint/2010/main" val="40547757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FB03-85E9-E93B-2F9D-586B332D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365125"/>
            <a:ext cx="10515600" cy="1325563"/>
          </a:xfrm>
        </p:spPr>
        <p:txBody>
          <a:bodyPr/>
          <a:lstStyle/>
          <a:p>
            <a:r>
              <a:rPr lang="en-US" sz="4400" b="1" dirty="0">
                <a:cs typeface="Times New Roman" panose="02020603050405020304" pitchFamily="18" charset="0"/>
              </a:rPr>
              <a:t>Data Cleaning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35B37-98B8-761E-EC90-AFF10D78E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Data cleaning is a crucial step in data preparation to ensure the accuracy and quality of your data. Here are two simple steps to explain the data cleaning process: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Identify and Handle Missing Data: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You can choose to either remove rows with missing data or fill in the missing values with appropriate data .This ensures that your dataset is complete and usable for analysis.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Remove Duplicates: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Check for and remove duplicate entries in your data. By eliminating duplicate records, you ensure that each data point is unique and representative of the information you are working with.</a:t>
            </a:r>
          </a:p>
        </p:txBody>
      </p:sp>
    </p:spTree>
    <p:extLst>
      <p:ext uri="{BB962C8B-B14F-4D97-AF65-F5344CB8AC3E}">
        <p14:creationId xmlns:p14="http://schemas.microsoft.com/office/powerpoint/2010/main" val="231641542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5529-113A-B451-84FA-FE23A81F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9693"/>
          </a:xfrm>
        </p:spPr>
        <p:txBody>
          <a:bodyPr/>
          <a:lstStyle/>
          <a:p>
            <a:r>
              <a:rPr lang="en-US" sz="4400" b="1" dirty="0">
                <a:cs typeface="Times New Roman" panose="02020603050405020304" pitchFamily="18" charset="0"/>
              </a:rPr>
              <a:t>Tableau Prep Builder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581FE-C9BA-91D8-DDFA-BA1F0EA02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55" y="1660678"/>
            <a:ext cx="5491045" cy="4680672"/>
          </a:xfrm>
        </p:spPr>
        <p:txBody>
          <a:bodyPr>
            <a:normAutofit/>
          </a:bodyPr>
          <a:lstStyle/>
          <a:p>
            <a:r>
              <a:rPr lang="en-US" sz="2200" b="0" i="0" dirty="0">
                <a:solidFill>
                  <a:srgbClr val="374151"/>
                </a:solidFill>
                <a:effectLst/>
              </a:rPr>
              <a:t>It helps you clean and transform your data by removing duplicates, handling missing values, and formatting data for analysis.</a:t>
            </a:r>
          </a:p>
          <a:p>
            <a:r>
              <a:rPr lang="en-US" sz="2200" b="0" i="0" dirty="0">
                <a:solidFill>
                  <a:srgbClr val="374151"/>
                </a:solidFill>
                <a:effectLst/>
              </a:rPr>
              <a:t>You can combine data from multiple sources, such as Excel, databases, or CSV files, into a unified dataset.</a:t>
            </a:r>
          </a:p>
          <a:p>
            <a:r>
              <a:rPr lang="en-US" sz="2200" b="0" i="0" dirty="0">
                <a:solidFill>
                  <a:srgbClr val="374151"/>
                </a:solidFill>
                <a:effectLst/>
              </a:rPr>
              <a:t>Tableau Prep Builder provides a user-friendly, visual interface for data wrangling, making it accessible to non-technical users.</a:t>
            </a:r>
          </a:p>
          <a:p>
            <a:r>
              <a:rPr lang="en-US" sz="2200" b="0" i="0" dirty="0">
                <a:solidFill>
                  <a:srgbClr val="374151"/>
                </a:solidFill>
                <a:effectLst/>
              </a:rPr>
              <a:t>It simplifies the process of preparing data for analysis in Tableau, allowing you to save time and create more accurate, insightful visualizations.</a:t>
            </a:r>
          </a:p>
        </p:txBody>
      </p:sp>
      <p:pic>
        <p:nvPicPr>
          <p:cNvPr id="4" name="Picture Placeholder 7" descr="A screenshot of a computer">
            <a:extLst>
              <a:ext uri="{FF2B5EF4-FFF2-40B4-BE49-F238E27FC236}">
                <a16:creationId xmlns:a16="http://schemas.microsoft.com/office/drawing/2014/main" id="{875EA5CA-A104-8131-5F1F-4A2DE1F17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1" r="7121"/>
          <a:stretch>
            <a:fillRect/>
          </a:stretch>
        </p:blipFill>
        <p:spPr>
          <a:xfrm>
            <a:off x="6329245" y="1496291"/>
            <a:ext cx="5167537" cy="46806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319619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4D6D-3A79-EB79-CB98-7712C60C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40" y="775856"/>
            <a:ext cx="10271557" cy="752655"/>
          </a:xfrm>
        </p:spPr>
        <p:txBody>
          <a:bodyPr>
            <a:normAutofit/>
          </a:bodyPr>
          <a:lstStyle/>
          <a:p>
            <a:r>
              <a:rPr lang="en-US" sz="4400" b="1" i="0" dirty="0">
                <a:solidFill>
                  <a:srgbClr val="374151"/>
                </a:solidFill>
                <a:effectLst/>
                <a:cs typeface="Times New Roman" panose="02020603050405020304" pitchFamily="18" charset="0"/>
              </a:rPr>
              <a:t>Navigating the Tableau Prep Builder Process</a:t>
            </a:r>
            <a:endParaRPr lang="en-US" sz="4400" b="1" u="sng" dirty="0"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0637EB4-488D-6ABB-5D7C-6932710425B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80112" y="1724080"/>
            <a:ext cx="10631776" cy="449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Tableau Prep Builder is a data preparation tool that helps you clean, shape, and transform your data for analysis in Tableau. Here's the process in simple terms:</a:t>
            </a:r>
          </a:p>
          <a:p>
            <a:pPr lvl="1">
              <a:lnSpc>
                <a:spcPct val="100000"/>
              </a:lnSpc>
              <a:buFontTx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Connect Data: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Start by connecting to your data sources, like spreadsheets or databases.</a:t>
            </a:r>
          </a:p>
          <a:p>
            <a:pPr lvl="1">
              <a:lnSpc>
                <a:spcPct val="100000"/>
              </a:lnSpc>
              <a:buFontTx/>
              <a:buAutoNum type="arabicPeriod" startAt="2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Profile Data: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Tableau Prep automatically profiles your data to show you its structure and quality.</a:t>
            </a:r>
          </a:p>
          <a:p>
            <a:pPr lvl="1">
              <a:lnSpc>
                <a:spcPct val="100000"/>
              </a:lnSpc>
              <a:buFontTx/>
              <a:buAutoNum type="arabicPeriod" startAt="3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Clean Data: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You can clean and filter the data to remove errors, duplicates, or irrelevant information.</a:t>
            </a:r>
          </a:p>
          <a:p>
            <a:pPr lvl="1">
              <a:lnSpc>
                <a:spcPct val="100000"/>
              </a:lnSpc>
              <a:buFontTx/>
              <a:buAutoNum type="arabicPeriod" startAt="4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Combine Data: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You can combine data from multiple sources and create new fields.</a:t>
            </a:r>
          </a:p>
          <a:p>
            <a:pPr lvl="1">
              <a:lnSpc>
                <a:spcPct val="100000"/>
              </a:lnSpc>
              <a:buFontTx/>
              <a:buAutoNum type="arabicPeriod" startAt="5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Transform Data: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Apply various transformations to your data, like pivot, split, and join operations.</a:t>
            </a:r>
          </a:p>
          <a:p>
            <a:pPr lvl="1">
              <a:lnSpc>
                <a:spcPct val="100000"/>
              </a:lnSpc>
              <a:buFontTx/>
              <a:buAutoNum type="arabicPeriod" startAt="6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Visualize Steps: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Tableau Prep visualizes each step of your data preparation, so you can see the changes you're making.</a:t>
            </a:r>
          </a:p>
          <a:p>
            <a:pPr lvl="1">
              <a:lnSpc>
                <a:spcPct val="100000"/>
              </a:lnSpc>
              <a:buFontTx/>
              <a:buAutoNum type="arabicPeriod" startAt="7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Output Data: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Once your data is ready, you can save it or output it to Tableau Desktop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 essence, Tableau Prep Builder simplifies the process of getting your data into a clean, usable format for creating insightful visualizations and reports in Tableau.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427301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527D-9B81-39CB-6D77-7762FB198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776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5726229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A2D2D-7764-5C00-5A8E-A25E3866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dirty="0"/>
              <a:t>Contents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5D3D8-3CF1-FA3C-0308-35960AFA1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362" y="3115552"/>
            <a:ext cx="6224335" cy="543153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/>
              <a:t>Android 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Android Project Contents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How an Android Application runs?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App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Manifest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Node.js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Data Visualization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Tableau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Advantages of Tableau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Data Cleaning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Tableau Prep Builder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i="0" dirty="0">
                <a:solidFill>
                  <a:srgbClr val="374151"/>
                </a:solidFill>
                <a:effectLst/>
                <a:cs typeface="Times New Roman" panose="02020603050405020304" pitchFamily="18" charset="0"/>
              </a:rPr>
              <a:t>Navigating the Tableau Prep Builder Process</a:t>
            </a:r>
            <a:endParaRPr lang="en-US" sz="2200" dirty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200" dirty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200" dirty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200" dirty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352846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61DE-4788-89B2-5ABF-199B3411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628"/>
          </a:xfrm>
        </p:spPr>
        <p:txBody>
          <a:bodyPr/>
          <a:lstStyle/>
          <a:p>
            <a:r>
              <a:rPr lang="en-US" b="1" dirty="0"/>
              <a:t>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00FF0-551B-8CB6-791C-6AC9973D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485"/>
            <a:ext cx="10515600" cy="4951478"/>
          </a:xfrm>
        </p:spPr>
        <p:txBody>
          <a:bodyPr/>
          <a:lstStyle/>
          <a:p>
            <a:r>
              <a:rPr lang="en-US" dirty="0"/>
              <a:t>Android Studio is the official integrated development environment (IDE) for Android app development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offers features like code editing, debugging, and emulation to streamline the development process.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Applications can also be developed using other notable IDEs like Eclipse, but Android Studio gets better support from Google.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8228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C8C8-FC87-29CB-A9DE-1303BB79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Android Project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60E7D-4D00-645E-1960-AE29B7E38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 - </a:t>
            </a:r>
            <a:r>
              <a:rPr lang="en-US" dirty="0"/>
              <a:t>Your java code</a:t>
            </a:r>
          </a:p>
          <a:p>
            <a:r>
              <a:rPr lang="en-US" b="1" dirty="0"/>
              <a:t>Res</a:t>
            </a:r>
            <a:r>
              <a:rPr lang="en-US" dirty="0"/>
              <a:t> - Your XML resources </a:t>
            </a:r>
          </a:p>
          <a:p>
            <a:pPr lvl="1"/>
            <a:r>
              <a:rPr lang="en-US" dirty="0"/>
              <a:t>Drawable = images </a:t>
            </a:r>
          </a:p>
          <a:p>
            <a:pPr lvl="1"/>
            <a:r>
              <a:rPr lang="en-US" dirty="0"/>
              <a:t>Layout = user interface </a:t>
            </a:r>
          </a:p>
          <a:p>
            <a:pPr lvl="1"/>
            <a:r>
              <a:rPr lang="en-US" dirty="0"/>
              <a:t>Menu = menu items</a:t>
            </a:r>
          </a:p>
          <a:p>
            <a:r>
              <a:rPr lang="en-US" b="1" dirty="0" err="1"/>
              <a:t>AndroidManifest</a:t>
            </a:r>
            <a:r>
              <a:rPr lang="en-US" dirty="0"/>
              <a:t> - list of application components, minimum SDK, app name, icon, theme, etc.	</a:t>
            </a:r>
          </a:p>
        </p:txBody>
      </p:sp>
    </p:spTree>
    <p:extLst>
      <p:ext uri="{BB962C8B-B14F-4D97-AF65-F5344CB8AC3E}">
        <p14:creationId xmlns:p14="http://schemas.microsoft.com/office/powerpoint/2010/main" val="73102796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72C1B-484F-4218-680B-3E30DD73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8481"/>
            <a:ext cx="10515600" cy="853440"/>
          </a:xfrm>
        </p:spPr>
        <p:txBody>
          <a:bodyPr/>
          <a:lstStyle/>
          <a:p>
            <a:r>
              <a:rPr lang="en-US" b="1" dirty="0"/>
              <a:t>How an Android Application runs?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38F0A9-7D01-8302-5A6A-5F64F181F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058" y="1493520"/>
            <a:ext cx="1937622" cy="49954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92BE50-B219-D02A-B7D8-3E61231AEE34}"/>
              </a:ext>
            </a:extLst>
          </p:cNvPr>
          <p:cNvSpPr txBox="1"/>
          <p:nvPr/>
        </p:nvSpPr>
        <p:spPr>
          <a:xfrm>
            <a:off x="3738880" y="1727200"/>
            <a:ext cx="76911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Application is written in 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Then it is compiled into java byte code (.class).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secondary compiler Dalvik designed for android produces the .dex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then wrapped into an Android package (.</a:t>
            </a:r>
            <a:r>
              <a:rPr lang="en-US" sz="2000" dirty="0" err="1"/>
              <a:t>apk</a:t>
            </a:r>
            <a:r>
              <a:rPr lang="en-US" sz="2000" dirty="0"/>
              <a:t>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can run on Dalvik Virtual Machine(DVM) which compiles small frequently used fragments of code to native (Just-in-Time).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ART which is most recent compiles an entire app at installation and produces a native app. This make the app: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Faster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Less battery-intensive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Improve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195767750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3DAB-5ABB-6B54-0FEE-A0964E63F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1506"/>
          </a:xfrm>
        </p:spPr>
        <p:txBody>
          <a:bodyPr/>
          <a:lstStyle/>
          <a:p>
            <a:r>
              <a:rPr lang="en-US" b="1" dirty="0"/>
              <a:t>App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E4A0F-A4DF-4D8A-E738-5AA00D621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632"/>
            <a:ext cx="10515600" cy="4970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Each Android application is made up of multiple app components.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Activities</a:t>
            </a:r>
          </a:p>
          <a:p>
            <a:pPr lvl="1"/>
            <a:r>
              <a:rPr lang="en-US" sz="2000" dirty="0"/>
              <a:t>An app is collection of related activities</a:t>
            </a:r>
          </a:p>
          <a:p>
            <a:pPr lvl="1"/>
            <a:r>
              <a:rPr lang="en-US" sz="2000" dirty="0"/>
              <a:t>One activity is main activity which invokes other activities as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Services</a:t>
            </a:r>
          </a:p>
          <a:p>
            <a:pPr lvl="1"/>
            <a:r>
              <a:rPr lang="en-US" sz="2000" dirty="0"/>
              <a:t>A background process that usually runs a long-running operation (e.g., downloading a file)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Content Providers</a:t>
            </a:r>
          </a:p>
          <a:p>
            <a:pPr lvl="1"/>
            <a:r>
              <a:rPr lang="en-US" sz="2000" dirty="0"/>
              <a:t>Allow apps to access structured data in a uniform fashion regardless of its underlying organization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Broadcast Receivers</a:t>
            </a:r>
          </a:p>
          <a:p>
            <a:pPr lvl="1"/>
            <a:r>
              <a:rPr lang="en-US" sz="2000" dirty="0"/>
              <a:t>An app component that responds to messages broadcast either by the OS or by other apps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b="1" dirty="0"/>
              <a:t>Intents</a:t>
            </a:r>
            <a:r>
              <a:rPr lang="en-US" sz="2200" dirty="0"/>
              <a:t> - asynchronous messages that tie all the above together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3982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C6E1-11DD-8E88-8C51-AF0ABA97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945"/>
          </a:xfrm>
        </p:spPr>
        <p:txBody>
          <a:bodyPr/>
          <a:lstStyle/>
          <a:p>
            <a:r>
              <a:rPr lang="en-US" b="1" dirty="0"/>
              <a:t>Manifest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CCF42-4763-5830-46CE-6DC5D770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34" y="1074656"/>
            <a:ext cx="3829550" cy="5281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4898DF-8D42-FC74-92C6-CF96F3764E3A}"/>
              </a:ext>
            </a:extLst>
          </p:cNvPr>
          <p:cNvSpPr txBox="1"/>
          <p:nvPr/>
        </p:nvSpPr>
        <p:spPr>
          <a:xfrm>
            <a:off x="5052767" y="1282045"/>
            <a:ext cx="676844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AndroidManifest.xml which exists in the root directory lets application tell the OS what its components 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Components are defined by xml tags and names the implementing classes: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&lt;activity&gt;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&lt;service&gt;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&lt;provider&gt;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&lt;receiver&gt;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AndroidManifest.xml also defines the name of the app, permissions, icons, target SDK level, required libraries.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014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0E20-4E8C-E11F-CB7F-5422D029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144"/>
            <a:ext cx="10515600" cy="869786"/>
          </a:xfrm>
        </p:spPr>
        <p:txBody>
          <a:bodyPr>
            <a:normAutofit/>
          </a:bodyPr>
          <a:lstStyle/>
          <a:p>
            <a:r>
              <a:rPr lang="en-US" b="1" dirty="0"/>
              <a:t>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7D36-7AD6-4330-C1E8-059B59B2E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432"/>
            <a:ext cx="10515600" cy="5276424"/>
          </a:xfrm>
        </p:spPr>
        <p:txBody>
          <a:bodyPr/>
          <a:lstStyle/>
          <a:p>
            <a:r>
              <a:rPr lang="en-US" dirty="0"/>
              <a:t>Node.js is an open-source, server-side runtime environment built on Chrome's V8 JavaScript engine.</a:t>
            </a:r>
          </a:p>
          <a:p>
            <a:r>
              <a:rPr lang="en-US" dirty="0"/>
              <a:t>It allows you to run JavaScript on the server, making it a popular choice for building web and android applications.</a:t>
            </a:r>
          </a:p>
          <a:p>
            <a:r>
              <a:rPr lang="en-US" dirty="0"/>
              <a:t>Runs on a single process so avoids some concurrency issues. Does not spin off a thread for each request.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992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3FFC-F1CC-9B89-C1A4-053D4D05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Node.js – Creating a Simple Server.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2AD4A-2730-4C86-C04D-7F26089C0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fr-FR" dirty="0"/>
              <a:t>Server </a:t>
            </a:r>
            <a:r>
              <a:rPr lang="fr-FR" dirty="0" err="1"/>
              <a:t>listens</a:t>
            </a:r>
            <a:r>
              <a:rPr lang="fr-FR" dirty="0"/>
              <a:t> on port 3000</a:t>
            </a:r>
          </a:p>
          <a:p>
            <a:r>
              <a:rPr lang="en-US" dirty="0"/>
              <a:t>Has an API route /</a:t>
            </a:r>
            <a:r>
              <a:rPr lang="en-US" dirty="0" err="1"/>
              <a:t>api</a:t>
            </a:r>
            <a:r>
              <a:rPr lang="en-US" dirty="0"/>
              <a:t>/data that returns a JSON response.</a:t>
            </a:r>
          </a:p>
          <a:p>
            <a:r>
              <a:rPr lang="en-US" dirty="0"/>
              <a:t>Android app can make a request to </a:t>
            </a:r>
            <a:r>
              <a:rPr lang="en-US" b="1" dirty="0"/>
              <a:t>http://your-server-ip:3000/api/data </a:t>
            </a:r>
            <a:r>
              <a:rPr lang="en-US" dirty="0"/>
              <a:t>to get the data.</a:t>
            </a:r>
            <a:endParaRPr lang="fr-FR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ADC9C-BF86-5285-CF93-E1DE3D9E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08" y="1825625"/>
            <a:ext cx="52578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973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3514</TotalTime>
  <Words>1171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Söhne</vt:lpstr>
      <vt:lpstr>Office Theme</vt:lpstr>
      <vt:lpstr>GDP-I Workshop</vt:lpstr>
      <vt:lpstr>Contents</vt:lpstr>
      <vt:lpstr>Android Studio</vt:lpstr>
      <vt:lpstr>Android Project Contents</vt:lpstr>
      <vt:lpstr>How an Android Application runs?</vt:lpstr>
      <vt:lpstr>App Components</vt:lpstr>
      <vt:lpstr>Manifest file</vt:lpstr>
      <vt:lpstr>Node.js</vt:lpstr>
      <vt:lpstr>Node.js – Creating a Simple Server. </vt:lpstr>
      <vt:lpstr>Data Visualization</vt:lpstr>
      <vt:lpstr>Tableau</vt:lpstr>
      <vt:lpstr>Advantages of Tableau</vt:lpstr>
      <vt:lpstr>Data Cleaning Process</vt:lpstr>
      <vt:lpstr>Tableau Prep Builder</vt:lpstr>
      <vt:lpstr>Navigating the Tableau Prep Builder Process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Kopparthi,Sai Dinesh</dc:creator>
  <cp:lastModifiedBy>Kopparthi,Sai Dinesh</cp:lastModifiedBy>
  <cp:revision>10</cp:revision>
  <dcterms:created xsi:type="dcterms:W3CDTF">2023-10-15T18:48:20Z</dcterms:created>
  <dcterms:modified xsi:type="dcterms:W3CDTF">2023-10-18T05:25:19Z</dcterms:modified>
</cp:coreProperties>
</file>