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4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5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6" r:id="rId1"/>
  </p:sldMasterIdLst>
  <p:notesMasterIdLst>
    <p:notesMasterId r:id="rId16"/>
  </p:notesMasterIdLst>
  <p:handoutMasterIdLst>
    <p:handoutMasterId r:id="rId17"/>
  </p:handoutMasterIdLst>
  <p:sldIdLst>
    <p:sldId id="256" r:id="rId2"/>
    <p:sldId id="347" r:id="rId3"/>
    <p:sldId id="331" r:id="rId4"/>
    <p:sldId id="332" r:id="rId5"/>
    <p:sldId id="348" r:id="rId6"/>
    <p:sldId id="349" r:id="rId7"/>
    <p:sldId id="354" r:id="rId8"/>
    <p:sldId id="350" r:id="rId9"/>
    <p:sldId id="333" r:id="rId10"/>
    <p:sldId id="351" r:id="rId11"/>
    <p:sldId id="340" r:id="rId12"/>
    <p:sldId id="352" r:id="rId13"/>
    <p:sldId id="353" r:id="rId14"/>
    <p:sldId id="318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4" autoAdjust="0"/>
    <p:restoredTop sz="86405" autoAdjust="0"/>
  </p:normalViewPr>
  <p:slideViewPr>
    <p:cSldViewPr>
      <p:cViewPr varScale="1">
        <p:scale>
          <a:sx n="98" d="100"/>
          <a:sy n="98" d="100"/>
        </p:scale>
        <p:origin x="157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5E43DD5-9C30-4FB1-BEC0-9271CBAD02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4280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320"/>
            <a:ext cx="5486400" cy="4114641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042"/>
            <a:ext cx="2971800" cy="457360"/>
          </a:xfrm>
          <a:prstGeom prst="rect">
            <a:avLst/>
          </a:prstGeom>
          <a:noFill/>
        </p:spPr>
        <p:txBody>
          <a:bodyPr/>
          <a:lstStyle/>
          <a:p>
            <a:fld id="{0836EAB0-9471-42E0-82B7-9BCE29655ABD}" type="slidenum">
              <a:rPr lang="en-US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320"/>
            <a:ext cx="5486400" cy="4114641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042"/>
            <a:ext cx="2971800" cy="457360"/>
          </a:xfrm>
          <a:prstGeom prst="rect">
            <a:avLst/>
          </a:prstGeom>
          <a:noFill/>
        </p:spPr>
        <p:txBody>
          <a:bodyPr/>
          <a:lstStyle/>
          <a:p>
            <a:fld id="{11AAE3C4-BF89-43AC-90C9-B73707BE899D}" type="slidenum">
              <a:rPr lang="en-US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320"/>
            <a:ext cx="5486400" cy="4114641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042"/>
            <a:ext cx="2971800" cy="457360"/>
          </a:xfrm>
          <a:prstGeom prst="rect">
            <a:avLst/>
          </a:prstGeom>
          <a:noFill/>
        </p:spPr>
        <p:txBody>
          <a:bodyPr/>
          <a:lstStyle/>
          <a:p>
            <a:fld id="{35611B68-2721-4625-BA58-5F0D76116F14}" type="slidenum">
              <a:rPr lang="en-US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320"/>
            <a:ext cx="5486400" cy="4114641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042"/>
            <a:ext cx="2971800" cy="457360"/>
          </a:xfrm>
          <a:prstGeom prst="rect">
            <a:avLst/>
          </a:prstGeom>
          <a:noFill/>
        </p:spPr>
        <p:txBody>
          <a:bodyPr/>
          <a:lstStyle/>
          <a:p>
            <a:fld id="{F2CB3246-A8A0-45FB-AD3F-8870D5B44B91}" type="slidenum">
              <a:rPr lang="en-US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7987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987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9E19FD0-9DBA-4427-9AE1-C14F0DCF07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A4773-C0B5-4DE8-9BF2-CCAF42604F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312FF-79BB-4848-828C-F5692FC864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9303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B6CF6-DA14-46AF-8EBB-14DFD47970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9303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1524000"/>
            <a:ext cx="3810000" cy="2227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3903663"/>
            <a:ext cx="3810000" cy="2228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00DBE-4ED4-4166-B612-8CC2F5432D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C768F-F860-49C5-A282-5A4EC1E062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C9913-CF50-423B-B39A-6B90A666C5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D6D20-A11B-4ECB-9C9E-68C2D3F668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A8DC7-52D8-4B98-9483-FF0C5C7C4C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19691-B305-45F7-9D51-03B68F0017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C6874-6410-411A-9190-E5501C3298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8174F-B519-4273-8F78-FB7C6A7EBD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97BC4-4EF0-4D91-80D6-DE0403FF9E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699" name="Rectangle 3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4" name="Rectangle 8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97707" name="Rectangle 11"/>
          <p:cNvSpPr>
            <a:spLocks noGrp="1" noChangeArrowheads="1"/>
          </p:cNvSpPr>
          <p:nvPr>
            <p:ph type="dt" sz="half" idx="2"/>
            <p:custDataLst>
              <p:tags r:id="rId15"/>
            </p:custDataLst>
          </p:nvPr>
        </p:nvSpPr>
        <p:spPr bwMode="auto">
          <a:xfrm>
            <a:off x="3886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7708" name="Rectangle 12"/>
          <p:cNvSpPr>
            <a:spLocks noGrp="1" noChangeArrowheads="1"/>
          </p:cNvSpPr>
          <p:nvPr>
            <p:ph type="ftr" sz="quarter" idx="3"/>
            <p:custDataLst>
              <p:tags r:id="rId16"/>
            </p:custDataLst>
          </p:nvPr>
        </p:nvSpPr>
        <p:spPr bwMode="auto">
          <a:xfrm>
            <a:off x="762000" y="63246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7977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fld id="{1BAAE06C-A97F-4FCA-9232-D35FDDB1AB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762000"/>
            <a:ext cx="8077200" cy="1524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dirty="0"/>
              <a:t>Stacks, Queues, and </a:t>
            </a:r>
            <a:r>
              <a:rPr lang="en-US" dirty="0" err="1"/>
              <a:t>Deques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JCF Stack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0" dirty="0">
                <a:latin typeface="+mn-lt"/>
              </a:rPr>
              <a:t>Java</a:t>
            </a:r>
            <a:r>
              <a:rPr lang="en-US" b="0" baseline="0" dirty="0">
                <a:latin typeface="+mn-lt"/>
              </a:rPr>
              <a:t> </a:t>
            </a:r>
            <a:r>
              <a:rPr lang="en-US" dirty="0"/>
              <a:t>now </a:t>
            </a:r>
            <a:r>
              <a:rPr lang="en-US" b="0" baseline="0" dirty="0">
                <a:latin typeface="+mn-lt"/>
              </a:rPr>
              <a:t>discourages the use of the </a:t>
            </a:r>
            <a:r>
              <a:rPr lang="en-US" b="1" baseline="0" dirty="0">
                <a:latin typeface="Courier New"/>
                <a:cs typeface="Courier New"/>
              </a:rPr>
              <a:t>Stack</a:t>
            </a:r>
            <a:r>
              <a:rPr lang="en-US" b="0" baseline="0" dirty="0">
                <a:latin typeface="+mn-lt"/>
              </a:rPr>
              <a:t> class,</a:t>
            </a:r>
            <a:r>
              <a:rPr lang="en-US" b="0" dirty="0">
                <a:latin typeface="+mn-lt"/>
              </a:rPr>
              <a:t> instead encouraging use of the </a:t>
            </a:r>
            <a:r>
              <a:rPr lang="en-US" b="1" dirty="0" err="1">
                <a:latin typeface="Courier New"/>
                <a:cs typeface="Courier New"/>
              </a:rPr>
              <a:t>Deque</a:t>
            </a:r>
            <a:r>
              <a:rPr lang="en-US" b="0" dirty="0">
                <a:latin typeface="+mn-lt"/>
              </a:rPr>
              <a:t> interface (to be discussed later in these slides)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Linked Lists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596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Queues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56F54E-3FAF-42C7-B15D-D33CE1295214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The JCF Queue Interface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the Java Collections Framework provides a </a:t>
            </a:r>
            <a:r>
              <a:rPr lang="en-US" b="1" dirty="0">
                <a:latin typeface="Courier New" pitchFamily="49" charset="0"/>
              </a:rPr>
              <a:t>Queue</a:t>
            </a:r>
            <a:r>
              <a:rPr lang="en-US" dirty="0"/>
              <a:t> interface</a:t>
            </a:r>
          </a:p>
          <a:p>
            <a:pPr eaLnBrk="1" hangingPunct="1"/>
            <a:r>
              <a:rPr lang="en-US" dirty="0"/>
              <a:t>the </a:t>
            </a:r>
            <a:r>
              <a:rPr lang="en-US" b="1" dirty="0">
                <a:latin typeface="Courier New" pitchFamily="49" charset="0"/>
              </a:rPr>
              <a:t>Queue</a:t>
            </a:r>
            <a:r>
              <a:rPr lang="en-US" dirty="0"/>
              <a:t> interface extends the </a:t>
            </a:r>
            <a:r>
              <a:rPr lang="en-US" b="1" dirty="0">
                <a:latin typeface="Courier New" pitchFamily="49" charset="0"/>
              </a:rPr>
              <a:t>Collection</a:t>
            </a:r>
            <a:r>
              <a:rPr lang="en-US" dirty="0"/>
              <a:t> interface and is defined in a very general way that allows for either LIFO (stack ADT) or FIFO (queue ADT) data types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JCF </a:t>
            </a:r>
            <a:r>
              <a:rPr lang="en-US" baseline="0" dirty="0" err="1"/>
              <a:t>Deque</a:t>
            </a:r>
            <a:r>
              <a:rPr lang="en-US" baseline="0" dirty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latin typeface="Courier New"/>
                <a:cs typeface="Courier New"/>
              </a:rPr>
              <a:t>Deque</a:t>
            </a:r>
            <a:r>
              <a:rPr lang="en-US" dirty="0"/>
              <a:t> interface extends the </a:t>
            </a:r>
            <a:r>
              <a:rPr lang="en-US" b="1" dirty="0">
                <a:latin typeface="Courier New"/>
                <a:cs typeface="Courier New"/>
              </a:rPr>
              <a:t>Queue</a:t>
            </a:r>
            <a:r>
              <a:rPr lang="en-US" dirty="0"/>
              <a:t> interface</a:t>
            </a:r>
          </a:p>
          <a:p>
            <a:pPr lvl="1"/>
            <a:r>
              <a:rPr lang="en-US" dirty="0"/>
              <a:t>allows for element insertion and removal at both ends</a:t>
            </a:r>
          </a:p>
          <a:p>
            <a:pPr lvl="1"/>
            <a:r>
              <a:rPr lang="en-US" dirty="0"/>
              <a:t>methods include add, </a:t>
            </a:r>
            <a:r>
              <a:rPr lang="en-US" dirty="0" err="1"/>
              <a:t>addFirst</a:t>
            </a:r>
            <a:r>
              <a:rPr lang="en-US" dirty="0"/>
              <a:t>, </a:t>
            </a:r>
            <a:r>
              <a:rPr lang="en-US" dirty="0" err="1"/>
              <a:t>addLast</a:t>
            </a:r>
            <a:r>
              <a:rPr lang="en-US" dirty="0"/>
              <a:t>, </a:t>
            </a:r>
            <a:r>
              <a:rPr lang="en-US" dirty="0" err="1"/>
              <a:t>getFirst</a:t>
            </a:r>
            <a:r>
              <a:rPr lang="en-US" dirty="0"/>
              <a:t>, peek, </a:t>
            </a:r>
            <a:r>
              <a:rPr lang="en-US" dirty="0" err="1"/>
              <a:t>removeFirst</a:t>
            </a:r>
            <a:r>
              <a:rPr lang="en-US" dirty="0"/>
              <a:t>, and many more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Linked Lists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882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JCF </a:t>
            </a:r>
            <a:r>
              <a:rPr lang="en-US" dirty="0" err="1"/>
              <a:t>Deque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 err="1">
                <a:latin typeface="Courier New"/>
                <a:cs typeface="Courier New"/>
              </a:rPr>
              <a:t>Deque</a:t>
            </a:r>
            <a:r>
              <a:rPr lang="en-US" dirty="0"/>
              <a:t> can be used as a FIFO (queue ADT) using methods such as </a:t>
            </a:r>
            <a:r>
              <a:rPr lang="en-US" dirty="0" err="1"/>
              <a:t>addLast</a:t>
            </a:r>
            <a:r>
              <a:rPr lang="en-US" dirty="0"/>
              <a:t> and </a:t>
            </a:r>
            <a:r>
              <a:rPr lang="en-US" dirty="0" err="1"/>
              <a:t>removeFirst</a:t>
            </a:r>
            <a:r>
              <a:rPr lang="en-US" dirty="0"/>
              <a:t>, and peek</a:t>
            </a:r>
          </a:p>
          <a:p>
            <a:r>
              <a:rPr lang="en-US" dirty="0"/>
              <a:t>a </a:t>
            </a:r>
            <a:r>
              <a:rPr lang="en-US" b="1" dirty="0" err="1">
                <a:latin typeface="Courier New"/>
                <a:cs typeface="Courier New"/>
              </a:rPr>
              <a:t>Deque</a:t>
            </a:r>
            <a:r>
              <a:rPr lang="en-US" dirty="0"/>
              <a:t> can be used as a LIFO (stack ADT) using methods such as </a:t>
            </a:r>
            <a:r>
              <a:rPr lang="en-US" dirty="0" err="1"/>
              <a:t>addFirst</a:t>
            </a:r>
            <a:r>
              <a:rPr lang="en-US" dirty="0"/>
              <a:t> (push), </a:t>
            </a:r>
            <a:r>
              <a:rPr lang="en-US" dirty="0" err="1"/>
              <a:t>removeFirst</a:t>
            </a:r>
            <a:r>
              <a:rPr lang="en-US" dirty="0"/>
              <a:t> (pop), and </a:t>
            </a:r>
            <a:r>
              <a:rPr lang="en-US" dirty="0" err="1"/>
              <a:t>peekFirst</a:t>
            </a:r>
            <a:r>
              <a:rPr lang="en-US" dirty="0"/>
              <a:t> (peek)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Linked Lists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70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762000"/>
            <a:ext cx="8077200" cy="14478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dirty="0"/>
              <a:t>Stacks, Queues, and </a:t>
            </a:r>
            <a:r>
              <a:rPr lang="en-US" dirty="0" err="1"/>
              <a:t>Deques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/>
              <a:t>The End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Types (ADT)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data types are used to model different types of data structures</a:t>
            </a:r>
          </a:p>
          <a:p>
            <a:r>
              <a:rPr lang="en-US" dirty="0"/>
              <a:t>an abstract data type specifies how data is to be stored and the operations that can be performed on the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Stacks, Queues, and </a:t>
            </a:r>
            <a:r>
              <a:rPr lang="en-US" dirty="0" err="1"/>
              <a:t>Deques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35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893C54-ED87-4556-9A7D-0A5FF0E12D15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Stack as an ADT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 stack is a sequence of elements that can only be accessed from one end, called the top</a:t>
            </a:r>
          </a:p>
          <a:p>
            <a:pPr eaLnBrk="1" hangingPunct="1"/>
            <a:r>
              <a:rPr lang="en-US" dirty="0"/>
              <a:t>all insertions and removals take place at the top of the stack</a:t>
            </a:r>
          </a:p>
          <a:p>
            <a:pPr eaLnBrk="1" hangingPunct="1"/>
            <a:r>
              <a:rPr lang="en-US" dirty="0"/>
              <a:t>this means the last element in is the first element out, so a stack is a LIFO (last-in first-out) structure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5B6066-02F8-4B12-927E-1F4A28281042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Stack Methods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66800" y="1371600"/>
            <a:ext cx="7772400" cy="4800600"/>
          </a:xfrm>
        </p:spPr>
        <p:txBody>
          <a:bodyPr/>
          <a:lstStyle/>
          <a:p>
            <a:pPr eaLnBrk="1" hangingPunct="1"/>
            <a:r>
              <a:rPr lang="en-US" sz="2800" dirty="0"/>
              <a:t>normal stack operations include</a:t>
            </a:r>
          </a:p>
          <a:p>
            <a:pPr lvl="1" eaLnBrk="1" hangingPunct="1"/>
            <a:r>
              <a:rPr lang="en-US" sz="2400" b="1" dirty="0">
                <a:latin typeface="Courier New" pitchFamily="49" charset="0"/>
              </a:rPr>
              <a:t>push</a:t>
            </a:r>
            <a:endParaRPr lang="en-US" sz="2400" dirty="0"/>
          </a:p>
          <a:p>
            <a:pPr lvl="2" eaLnBrk="1" hangingPunct="1"/>
            <a:r>
              <a:rPr lang="en-US" sz="2000" dirty="0"/>
              <a:t>adds an element to the top of the </a:t>
            </a:r>
            <a:r>
              <a:rPr lang="en-US" sz="2000"/>
              <a:t>stack </a:t>
            </a:r>
            <a:endParaRPr lang="en-US" sz="2000" dirty="0"/>
          </a:p>
          <a:p>
            <a:pPr lvl="1" eaLnBrk="1" hangingPunct="1"/>
            <a:r>
              <a:rPr lang="en-US" sz="2400" b="1" dirty="0">
                <a:latin typeface="Courier New" pitchFamily="49" charset="0"/>
              </a:rPr>
              <a:t>pop</a:t>
            </a:r>
            <a:endParaRPr lang="en-US" sz="2400" dirty="0"/>
          </a:p>
          <a:p>
            <a:pPr lvl="2" eaLnBrk="1" hangingPunct="1"/>
            <a:r>
              <a:rPr lang="en-US" sz="2000" dirty="0"/>
              <a:t>removes and returns the top element</a:t>
            </a:r>
          </a:p>
          <a:p>
            <a:pPr lvl="1" eaLnBrk="1" hangingPunct="1"/>
            <a:r>
              <a:rPr lang="en-US" sz="2400" b="1" dirty="0">
                <a:latin typeface="Courier New" pitchFamily="49" charset="0"/>
              </a:rPr>
              <a:t>peek</a:t>
            </a:r>
          </a:p>
          <a:p>
            <a:pPr lvl="2" eaLnBrk="1" hangingPunct="1"/>
            <a:r>
              <a:rPr lang="en-US" sz="2000" dirty="0"/>
              <a:t>retrieves, but does not remove, the top element</a:t>
            </a:r>
          </a:p>
          <a:p>
            <a:pPr lvl="1" eaLnBrk="1" hangingPunct="1"/>
            <a:r>
              <a:rPr lang="en-US" sz="2400" b="1" dirty="0">
                <a:latin typeface="Courier New" pitchFamily="49" charset="0"/>
              </a:rPr>
              <a:t>size</a:t>
            </a:r>
            <a:endParaRPr lang="en-US" sz="2400" dirty="0"/>
          </a:p>
          <a:p>
            <a:pPr lvl="2" eaLnBrk="1" hangingPunct="1"/>
            <a:r>
              <a:rPr lang="en-US" sz="2000" dirty="0"/>
              <a:t>returns the current size of the stack</a:t>
            </a:r>
          </a:p>
          <a:p>
            <a:pPr lvl="1" eaLnBrk="1" hangingPunct="1"/>
            <a:r>
              <a:rPr lang="en-US" sz="2400" b="1" dirty="0">
                <a:latin typeface="Courier New" pitchFamily="49" charset="0"/>
              </a:rPr>
              <a:t>isEmpty</a:t>
            </a:r>
          </a:p>
          <a:p>
            <a:pPr lvl="2" eaLnBrk="1" hangingPunct="1"/>
            <a:r>
              <a:rPr lang="en-US" sz="2000" dirty="0"/>
              <a:t>true if stack is empty, false otherwise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as an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 eaLnBrk="1" fontAlgn="base" hangingPunct="1"/>
            <a:r>
              <a:rPr lang="en-US" dirty="0">
                <a:effectLst/>
                <a:latin typeface="+mj-lt"/>
                <a:ea typeface="+mj-ea"/>
                <a:cs typeface="+mj-cs"/>
              </a:rPr>
              <a:t>a queue is a sequence of elements in which</a:t>
            </a:r>
            <a:endParaRPr lang="en-US" dirty="0">
              <a:effectLst/>
              <a:latin typeface="+mj-lt"/>
            </a:endParaRPr>
          </a:p>
          <a:p>
            <a:pPr lvl="0" rtl="0" eaLnBrk="1" fontAlgn="base" hangingPunct="1"/>
            <a:r>
              <a:rPr lang="en-US" dirty="0">
                <a:effectLst/>
                <a:latin typeface="+mj-lt"/>
                <a:ea typeface="+mj-ea"/>
                <a:cs typeface="+mj-cs"/>
              </a:rPr>
              <a:t>all elements are inserted at one end, called the rear</a:t>
            </a:r>
            <a:endParaRPr lang="en-US" dirty="0">
              <a:effectLst/>
              <a:latin typeface="+mj-lt"/>
            </a:endParaRPr>
          </a:p>
          <a:p>
            <a:pPr lvl="0" rtl="0" eaLnBrk="1" fontAlgn="base" hangingPunct="1"/>
            <a:r>
              <a:rPr lang="en-US" dirty="0">
                <a:effectLst/>
                <a:latin typeface="+mj-lt"/>
                <a:ea typeface="+mj-ea"/>
                <a:cs typeface="+mj-cs"/>
              </a:rPr>
              <a:t>all elements are removed at the other end, called the front</a:t>
            </a:r>
            <a:endParaRPr lang="en-US" dirty="0">
              <a:effectLst/>
              <a:latin typeface="+mj-lt"/>
            </a:endParaRPr>
          </a:p>
          <a:p>
            <a:pPr lvl="0" rtl="0" eaLnBrk="1" fontAlgn="base" hangingPunct="1"/>
            <a:r>
              <a:rPr lang="en-US" dirty="0">
                <a:effectLst/>
                <a:latin typeface="+mj-lt"/>
                <a:ea typeface="+mj-ea"/>
                <a:cs typeface="+mj-cs"/>
              </a:rPr>
              <a:t>this means that the first element in is the first element out, so a queue is a FIFO (first-in, first-out) structure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Linked Lists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765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(to the end of the queue)</a:t>
            </a:r>
          </a:p>
          <a:p>
            <a:r>
              <a:rPr lang="en-US" dirty="0"/>
              <a:t>remove (from</a:t>
            </a:r>
            <a:r>
              <a:rPr lang="en-US" baseline="0" dirty="0"/>
              <a:t> the head of the queue)</a:t>
            </a:r>
          </a:p>
          <a:p>
            <a:r>
              <a:rPr lang="en-US" baseline="0" dirty="0"/>
              <a:t>peek (retrieve, and possibly remove, the element at the head of the queue)</a:t>
            </a:r>
          </a:p>
          <a:p>
            <a:r>
              <a:rPr lang="en-US" dirty="0"/>
              <a:t>size – returns the current size of the queue</a:t>
            </a:r>
          </a:p>
          <a:p>
            <a:r>
              <a:rPr lang="en-US" dirty="0" err="1"/>
              <a:t>isEmpty</a:t>
            </a:r>
            <a:r>
              <a:rPr lang="en-US" dirty="0"/>
              <a:t> – true if the queue is empty, false otherwise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Linked Lists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3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D0572-8B9C-B64D-A97C-38A6C1A5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Queue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EDF4D-F056-D549-BA40-6F4CE7484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29" y="1397000"/>
            <a:ext cx="7772400" cy="4608513"/>
          </a:xfrm>
        </p:spPr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4962F-6556-864D-9508-C4128AF25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Linked Lists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4E79C-3CA0-794B-9CD4-07C99FF84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291271D-F1F8-CC4E-A64C-4E5109A88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637271"/>
              </p:ext>
            </p:extLst>
          </p:nvPr>
        </p:nvGraphicFramePr>
        <p:xfrm>
          <a:off x="1524000" y="2057400"/>
          <a:ext cx="6705600" cy="3649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3213640772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234522990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1710479216"/>
                    </a:ext>
                  </a:extLst>
                </a:gridCol>
              </a:tblGrid>
              <a:tr h="1540232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/>
                        <a:t>Throws exception</a:t>
                      </a:r>
                      <a:endParaRPr lang="en-US" sz="3200" dirty="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/>
                        <a:t>Returns special value</a:t>
                      </a:r>
                      <a:endParaRPr lang="en-US" sz="3200" dirty="0"/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4269059342"/>
                  </a:ext>
                </a:extLst>
              </a:tr>
              <a:tr h="657878">
                <a:tc>
                  <a:txBody>
                    <a:bodyPr/>
                    <a:lstStyle/>
                    <a:p>
                      <a:r>
                        <a:rPr lang="en-US" sz="3200" b="0" dirty="0"/>
                        <a:t>Insert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add()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offer()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4057865819"/>
                  </a:ext>
                </a:extLst>
              </a:tr>
              <a:tr h="725935">
                <a:tc>
                  <a:txBody>
                    <a:bodyPr/>
                    <a:lstStyle/>
                    <a:p>
                      <a:r>
                        <a:rPr lang="en-US" sz="3200" dirty="0"/>
                        <a:t>Remove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remove()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poll()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864792"/>
                  </a:ext>
                </a:extLst>
              </a:tr>
              <a:tr h="725935">
                <a:tc>
                  <a:txBody>
                    <a:bodyPr/>
                    <a:lstStyle/>
                    <a:p>
                      <a:r>
                        <a:rPr lang="en-US" sz="3200" dirty="0"/>
                        <a:t>Examine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element()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peek()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911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324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 and Queues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provides a </a:t>
            </a:r>
            <a:r>
              <a:rPr lang="en-US" b="1" dirty="0">
                <a:latin typeface="Courier New"/>
                <a:cs typeface="Courier New"/>
              </a:rPr>
              <a:t>Stack</a:t>
            </a:r>
            <a:r>
              <a:rPr lang="en-US" dirty="0"/>
              <a:t> class and a </a:t>
            </a:r>
            <a:r>
              <a:rPr lang="en-US" b="1" dirty="0">
                <a:latin typeface="Courier New"/>
                <a:cs typeface="Courier New"/>
              </a:rPr>
              <a:t>Queue</a:t>
            </a:r>
            <a:r>
              <a:rPr lang="en-US" dirty="0"/>
              <a:t> interface</a:t>
            </a:r>
          </a:p>
          <a:p>
            <a:r>
              <a:rPr lang="en-US" baseline="0" dirty="0"/>
              <a:t>the</a:t>
            </a:r>
            <a:r>
              <a:rPr lang="en-US" dirty="0"/>
              <a:t> behavior of </a:t>
            </a:r>
            <a:r>
              <a:rPr lang="en-US" b="1" dirty="0">
                <a:latin typeface="Courier New"/>
                <a:cs typeface="Courier New"/>
              </a:rPr>
              <a:t>Stack</a:t>
            </a:r>
            <a:r>
              <a:rPr lang="en-US" dirty="0"/>
              <a:t> and </a:t>
            </a:r>
            <a:r>
              <a:rPr lang="en-US" b="1" dirty="0">
                <a:latin typeface="Courier New"/>
                <a:cs typeface="Courier New"/>
              </a:rPr>
              <a:t>Queue</a:t>
            </a:r>
            <a:r>
              <a:rPr lang="en-US" dirty="0"/>
              <a:t> in Java does not strictly adhere to the requirements specified by the ADTs for Stack and Queue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Linked Lists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014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4BCCD-94B5-424D-A169-915176F5D6A2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The JCF Stack Class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Java Collections Framework provides a </a:t>
            </a:r>
            <a:r>
              <a:rPr lang="en-US" b="1" dirty="0">
                <a:latin typeface="Courier New" pitchFamily="49" charset="0"/>
              </a:rPr>
              <a:t>Stack</a:t>
            </a:r>
            <a:r>
              <a:rPr lang="en-US" dirty="0"/>
              <a:t> class</a:t>
            </a:r>
          </a:p>
          <a:p>
            <a:pPr lvl="1" eaLnBrk="1" hangingPunct="1"/>
            <a:r>
              <a:rPr lang="en-US" dirty="0"/>
              <a:t>provides methods named </a:t>
            </a:r>
            <a:r>
              <a:rPr lang="en-US" b="1" dirty="0">
                <a:latin typeface="Courier New" pitchFamily="49" charset="0"/>
              </a:rPr>
              <a:t>push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</a:rPr>
              <a:t>pop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</a:rPr>
              <a:t>peek</a:t>
            </a:r>
            <a:r>
              <a:rPr lang="en-US" dirty="0"/>
              <a:t>, and </a:t>
            </a:r>
            <a:r>
              <a:rPr lang="en-US" b="1" dirty="0">
                <a:latin typeface="Courier New" pitchFamily="49" charset="0"/>
              </a:rPr>
              <a:t>empty</a:t>
            </a:r>
          </a:p>
          <a:p>
            <a:pPr lvl="1" eaLnBrk="1" hangingPunct="1"/>
            <a:r>
              <a:rPr lang="en-US" dirty="0"/>
              <a:t>a method for searching is also included</a:t>
            </a:r>
          </a:p>
          <a:p>
            <a:pPr eaLnBrk="1" hangingPunct="1"/>
            <a:r>
              <a:rPr lang="en-US" dirty="0"/>
              <a:t>the </a:t>
            </a:r>
            <a:r>
              <a:rPr lang="en-US" b="1" dirty="0">
                <a:latin typeface="Courier New" pitchFamily="49" charset="0"/>
              </a:rPr>
              <a:t>Stack</a:t>
            </a:r>
            <a:r>
              <a:rPr lang="en-US" dirty="0"/>
              <a:t> class extends the </a:t>
            </a:r>
            <a:r>
              <a:rPr lang="en-US" b="1" dirty="0">
                <a:latin typeface="Courier New" pitchFamily="49" charset="0"/>
              </a:rPr>
              <a:t>Vector</a:t>
            </a:r>
            <a:r>
              <a:rPr lang="en-US" dirty="0"/>
              <a:t> class, which means that any operation from the </a:t>
            </a:r>
            <a:r>
              <a:rPr lang="en-US" b="1" dirty="0">
                <a:latin typeface="Courier New" pitchFamily="49" charset="0"/>
              </a:rPr>
              <a:t>Vector</a:t>
            </a:r>
            <a:r>
              <a:rPr lang="en-US" dirty="0"/>
              <a:t> class can be used with a </a:t>
            </a:r>
            <a:r>
              <a:rPr lang="en-US" b="1" dirty="0">
                <a:latin typeface="Courier New" pitchFamily="49" charset="0"/>
              </a:rPr>
              <a:t>Stack</a:t>
            </a:r>
            <a:r>
              <a:rPr lang="en-US" dirty="0"/>
              <a:t> object</a:t>
            </a:r>
            <a:endParaRPr lang="en-US" b="0" dirty="0">
              <a:latin typeface="+mn-lt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urseSlidesMM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4542</TotalTime>
  <Words>601</Words>
  <Application>Microsoft Office PowerPoint</Application>
  <PresentationFormat>On-screen Show (4:3)</PresentationFormat>
  <Paragraphs>94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Courier New</vt:lpstr>
      <vt:lpstr>Tahoma</vt:lpstr>
      <vt:lpstr>Times New Roman</vt:lpstr>
      <vt:lpstr>Wingdings</vt:lpstr>
      <vt:lpstr>courseSlidesMM</vt:lpstr>
      <vt:lpstr>Stacks, Queues, and Deques</vt:lpstr>
      <vt:lpstr>Abstract Data Types (ADT)</vt:lpstr>
      <vt:lpstr>Stack as an ADT</vt:lpstr>
      <vt:lpstr>Stack Methods</vt:lpstr>
      <vt:lpstr>Queue as an ADT</vt:lpstr>
      <vt:lpstr>Queue Methods</vt:lpstr>
      <vt:lpstr>Summary of Queue methods</vt:lpstr>
      <vt:lpstr>Stacks and Queues in Java</vt:lpstr>
      <vt:lpstr>The JCF Stack Class</vt:lpstr>
      <vt:lpstr>the JCF Stack Class</vt:lpstr>
      <vt:lpstr>The JCF Queue Interface</vt:lpstr>
      <vt:lpstr>The JCF Deque Interface</vt:lpstr>
      <vt:lpstr>The JCF Deque Interface</vt:lpstr>
      <vt:lpstr>Stacks, Queues, and Deques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Merry &amp; Gary McDonald</dc:creator>
  <cp:lastModifiedBy>Thanguturi,Anjana</cp:lastModifiedBy>
  <cp:revision>400</cp:revision>
  <cp:lastPrinted>2012-10-22T22:54:57Z</cp:lastPrinted>
  <dcterms:created xsi:type="dcterms:W3CDTF">1995-06-02T22:19:30Z</dcterms:created>
  <dcterms:modified xsi:type="dcterms:W3CDTF">2023-02-21T20:48:13Z</dcterms:modified>
</cp:coreProperties>
</file>