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74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1EAFF-1C12-454A-B7C2-13B8C5959360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D4774-B9DE-47C8-AF44-6D7A7A79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1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EE1E-5146-43BC-834B-041C2F2F48B7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5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4486-8661-485D-980C-13C5BD4C7A25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D5F1-7136-404B-9F8A-CA7563BDE59C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4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60E4-6E30-4639-9D38-784DD8767FEB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68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BDB1-3798-4241-A32E-309157B12410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6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2A49-798C-4A86-9C00-F9AD45778F28}" type="datetime1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5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504C-B12D-410C-89BB-C0F25C496ECE}" type="datetime1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5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0E35-65A0-4F37-87BD-148A4E2FCAD9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1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8DB8-2485-4D4C-9817-BF9BA55A6D66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9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97BE-30CB-42DC-A40D-ADE727BC62C4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4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B3CD-7450-425E-96CA-08E44917E6DD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A876-ED56-42E6-865F-869099DE4701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8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76FB-C9AC-4BE2-8CF5-47809AE1C0B6}" type="datetime1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593D-3D0F-4E9E-8334-57B21A0FC41E}" type="datetime1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D406-08E6-4136-944A-2BA9970BA8F6}" type="datetime1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0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6CAD-9E10-4439-85E0-AB8FC70DB6BE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0D58-7ABF-44CD-87F3-2FF3AF5A10EA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8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58EC-7BAD-46C2-B80D-484400259CE7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13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Optionals</a:t>
            </a:r>
            <a:r>
              <a:rPr lang="en-US" dirty="0"/>
              <a:t> in swift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44643 Mobile Computing -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Mouli</a:t>
            </a:r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63904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3892-21C8-6E43-8885-AF7F9F1A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9E85-632A-C844-828A-E60583F5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Unwrapping multiple </a:t>
            </a:r>
            <a:r>
              <a:rPr lang="en-US" dirty="0" err="1"/>
              <a:t>optionals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8280B7D-B8E3-FD40-807E-7A155FACD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813332"/>
            <a:ext cx="8013700" cy="113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F6F6AF-FC58-C940-8E5E-C1F9190FE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4103775"/>
            <a:ext cx="9410700" cy="11303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9BAD0-2000-FD07-955F-0E8F8716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9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F4-1F5F-574E-9BAA-563ABAC5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Implicitly unwrapped </a:t>
            </a:r>
            <a:r>
              <a:rPr lang="en-US" dirty="0" err="1"/>
              <a:t>optionals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D1DF9-8248-2C43-8A7B-D777A0C1F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to unwrap them. Useful in class initializations.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cause runtime error if the optional has no value. They are unsafe. Try to use regular </a:t>
            </a:r>
            <a:r>
              <a:rPr lang="en-US" dirty="0" err="1"/>
              <a:t>optionals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EB620-BE31-7F4E-81D5-13F0E7D68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80" y="2600960"/>
            <a:ext cx="7366000" cy="673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6F92D-0DB5-20BB-C6AD-FDCBD762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DBB3-19D4-A340-B0E2-21644D1B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5EB2-50F3-9142-8F0B-8712A5EBB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Runtime error because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anotherMessage</a:t>
            </a:r>
            <a:r>
              <a:rPr lang="en-US" dirty="0"/>
              <a:t> is not an optional.</a:t>
            </a:r>
          </a:p>
          <a:p>
            <a:r>
              <a:rPr lang="en-US" dirty="0"/>
              <a:t>Swift assumes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yetAnotherMessage</a:t>
            </a:r>
            <a:r>
              <a:rPr lang="en-US" dirty="0"/>
              <a:t> as a regular optional. (Safety first)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89E122E-4A72-3D46-9400-474EDDF71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20" y="2349500"/>
            <a:ext cx="7366000" cy="1079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86F47-779E-BC99-FEE1-345FFE15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3F44-AD52-4445-9F77-7DDCAE70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56A2-BFB6-2B4E-A28D-BEB177C8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Chain numerous queries into an </a:t>
            </a:r>
            <a:r>
              <a:rPr lang="en-US" dirty="0" err="1"/>
              <a:t>optional’s</a:t>
            </a:r>
            <a:r>
              <a:rPr lang="en-US" dirty="0"/>
              <a:t> value.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effectLst/>
              </a:rPr>
              <a:t>   Output: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604: RESOURCE WAS NOT FOUND.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22B9959-EE76-F44F-B672-1ACB4E6DE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74" y="2702119"/>
            <a:ext cx="7785100" cy="2349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C4F21-34BF-4B55-6202-9CBDDD27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A2ED-8F94-994A-AD1B-F2282F49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an optional in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0874-3C15-934D-BBDF-CB6D37FAB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r>
              <a:rPr lang="en-US" b="1" dirty="0">
                <a:effectLst/>
              </a:rPr>
              <a:t>Output: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604: RESOURCE WAS NOT FOUND. PLEASE TRY LATER. 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D7010C-1A65-E94E-8A1F-9112EB1A0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90" y="2393432"/>
            <a:ext cx="7239000" cy="596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EDB3E-7F81-C6AA-1819-9939822D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7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A8D7-070E-BD42-B9F8-CA85B202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nil coalescing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68669-A82C-644E-AC02-1C83B6AE9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Nil coalescing operator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  <a:r>
              <a:rPr lang="en-US" dirty="0"/>
              <a:t>’</a:t>
            </a:r>
          </a:p>
          <a:p>
            <a:r>
              <a:rPr lang="en-US" dirty="0"/>
              <a:t>Use the value if an optional is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n-US" dirty="0"/>
              <a:t>. Otherwise, provide a default value.</a:t>
            </a:r>
          </a:p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8A44CE-B859-CA44-B967-F91BB1433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207032"/>
            <a:ext cx="7239000" cy="147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48397D-9544-E743-A6A4-87599D276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905516"/>
            <a:ext cx="7239000" cy="330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3C52C-5792-F434-AF95-007AFD90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0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15236-5982-714A-B3C9-AE39BAD7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Conclusion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67D8-EEDD-D441-AAE2-0AA52284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/>
              <a:t>Optionals help you keep track of whether instances are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n-US" sz="1600"/>
              <a:t> and provide a mechanism to respond appropriately.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EDF4D-DEB6-4A00-D3D0-37C7F63B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466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91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60AA5-2E5D-9A49-90D5-FCE784BD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Reference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2EABC-0E9A-6843-858D-32F9BE61D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>
                <a:effectLst/>
              </a:rPr>
              <a:t>Mathias, M., &amp; Gallagher, J. (2016). </a:t>
            </a:r>
            <a:r>
              <a:rPr lang="en-US" sz="1600" i="1">
                <a:effectLst/>
              </a:rPr>
              <a:t>Swift Programming: The Big Nerd Ranch Guide</a:t>
            </a:r>
            <a:r>
              <a:rPr lang="en-US" sz="1600">
                <a:effectLst/>
              </a:rPr>
              <a:t>. Pearson Technology Group.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C4696-1E0B-25C5-D63A-9BF352A6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466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2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Optionals</a:t>
            </a:r>
            <a:r>
              <a:rPr lang="en-US" dirty="0"/>
              <a:t> in swift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44643 Mobile Computing -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Mouli</a:t>
            </a:r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65045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CD8E1-9BEC-42C8-B55A-C39B351C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Table of contents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A559-9134-433A-8D6E-93FCE7D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/>
              <a:t>Introduction</a:t>
            </a:r>
          </a:p>
          <a:p>
            <a:r>
              <a:rPr lang="en-US" sz="1600"/>
              <a:t>Optional types</a:t>
            </a:r>
          </a:p>
          <a:p>
            <a:r>
              <a:rPr lang="en-US" sz="1600"/>
              <a:t>Optional binding</a:t>
            </a:r>
          </a:p>
          <a:p>
            <a:r>
              <a:rPr lang="en-US" sz="1600"/>
              <a:t>Implicitly unwrapped optionals</a:t>
            </a:r>
          </a:p>
          <a:p>
            <a:r>
              <a:rPr lang="en-US" sz="1600"/>
              <a:t>Optional chaining</a:t>
            </a:r>
          </a:p>
          <a:p>
            <a:r>
              <a:rPr lang="en-US" sz="1600"/>
              <a:t>Modifying an optional in place</a:t>
            </a:r>
          </a:p>
          <a:p>
            <a:r>
              <a:rPr lang="en-US" sz="1600"/>
              <a:t>The Nil coalescing operator</a:t>
            </a:r>
          </a:p>
          <a:p>
            <a:r>
              <a:rPr lang="en-US" sz="160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8EC36-24DA-C875-95D1-4D19A64E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466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0583-A811-40D6-8BBD-CB3225AD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86F0-DE5B-4FBE-AADD-96612F90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are a special feature in Swift.</a:t>
            </a:r>
          </a:p>
          <a:p>
            <a:r>
              <a:rPr lang="en-US" dirty="0"/>
              <a:t>An optional in Swift has two states.</a:t>
            </a:r>
          </a:p>
          <a:p>
            <a:pPr lvl="1"/>
            <a:r>
              <a:rPr lang="en-US" dirty="0"/>
              <a:t>It has a value and ready to use.</a:t>
            </a:r>
          </a:p>
          <a:p>
            <a:pPr lvl="1"/>
            <a:r>
              <a:rPr lang="en-US" dirty="0"/>
              <a:t>It has not a value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n-US" dirty="0"/>
              <a:t>).</a:t>
            </a:r>
          </a:p>
          <a:p>
            <a:r>
              <a:rPr lang="en-US" dirty="0"/>
              <a:t>Can be used with any type to signal that an instance is potentially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Examples: Int, String,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C74AA-34B6-975A-1440-1586FC1B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8A75-9DED-466F-AC86-FF658FF2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Optional types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B844-C315-45A7-B3AD-8A559C79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Other than instances that are guaranteed to be not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nil </a:t>
            </a:r>
            <a:r>
              <a:rPr lang="en-US">
                <a:cs typeface="Courier New" panose="02070309020205020404" pitchFamily="49" charset="0"/>
              </a:rPr>
              <a:t>should be declared as an optional.</a:t>
            </a:r>
          </a:p>
          <a:p>
            <a:pPr lvl="1"/>
            <a:r>
              <a:rPr lang="en-US">
                <a:cs typeface="Courier New" panose="02070309020205020404" pitchFamily="49" charset="0"/>
              </a:rPr>
              <a:t>Makes code more expressive and safer.</a:t>
            </a:r>
          </a:p>
          <a:p>
            <a:r>
              <a:rPr lang="en-US">
                <a:cs typeface="Courier New" panose="02070309020205020404" pitchFamily="49" charset="0"/>
              </a:rPr>
              <a:t>Declaration</a:t>
            </a:r>
          </a:p>
          <a:p>
            <a:endParaRPr lang="en-US">
              <a:cs typeface="Courier New" panose="02070309020205020404" pitchFamily="49" charset="0"/>
            </a:endParaRPr>
          </a:p>
          <a:p>
            <a:pPr lvl="1"/>
            <a:endParaRPr lang="en-US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2949A-02EF-3149-8EF9-1BE6F96CB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135" y="3943632"/>
            <a:ext cx="8013700" cy="9525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8C43F-6F0F-78B7-760A-230302BC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3391-3D91-42D3-9433-E74E1F65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/>
              <a:t>Optional types</a:t>
            </a:r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3996BD1-CD31-414A-B307-5816308B4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1377307"/>
            <a:ext cx="10353761" cy="21225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D1AB-7DB9-4304-A2B4-80F294377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100"/>
              <a:t>If your log the value of </a:t>
            </a:r>
            <a:r>
              <a:rPr lang="en-US" sz="1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sz="1100"/>
              <a:t> to the console it shows </a:t>
            </a:r>
            <a:r>
              <a:rPr lang="en-US" sz="1100" b="1">
                <a:effectLst/>
              </a:rPr>
              <a:t>Optional("Hello, world!").</a:t>
            </a:r>
            <a:endParaRPr lang="en-US" sz="1100">
              <a:effectLst/>
            </a:endParaRPr>
          </a:p>
          <a:p>
            <a:r>
              <a:rPr lang="en-US" sz="1100"/>
              <a:t>But an optional can be 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nil.</a:t>
            </a:r>
          </a:p>
          <a:p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A217F-D804-6726-D2B4-C25F02F9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5FE5-D1F9-4F12-9DE0-C26907E4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88B21-5C31-49D7-8F3E-4DAF6EAEE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Checked the optional is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nil.</a:t>
            </a:r>
          </a:p>
          <a:p>
            <a:r>
              <a:rPr lang="en-US" dirty="0">
                <a:cs typeface="Courier New" panose="02070309020205020404" pitchFamily="49" charset="0"/>
              </a:rPr>
              <a:t>Performed </a:t>
            </a:r>
            <a:r>
              <a:rPr lang="en-US" i="1" dirty="0">
                <a:cs typeface="Courier New" panose="02070309020205020404" pitchFamily="49" charset="0"/>
              </a:rPr>
              <a:t>forced unwrapping </a:t>
            </a:r>
            <a:r>
              <a:rPr lang="en-US" dirty="0">
                <a:cs typeface="Courier New" panose="02070309020205020404" pitchFamily="49" charset="0"/>
              </a:rPr>
              <a:t>of the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>
                <a:cs typeface="Courier New" panose="02070309020205020404" pitchFamily="49" charset="0"/>
              </a:rPr>
              <a:t>, using an ‘! ‘ mark immediately after the optional variable.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Forced unwrapping may cause runtime error if the optional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nil.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this case, we already checked that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>
                <a:cs typeface="Courier New" panose="02070309020205020404" pitchFamily="49" charset="0"/>
              </a:rPr>
              <a:t> is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nil, </a:t>
            </a:r>
            <a:r>
              <a:rPr lang="en-US" dirty="0">
                <a:cs typeface="Courier New" panose="02070309020205020404" pitchFamily="49" charset="0"/>
              </a:rPr>
              <a:t>so forced unwrapping was not a problem here.</a:t>
            </a:r>
          </a:p>
          <a:p>
            <a:r>
              <a:rPr lang="en-US" dirty="0"/>
              <a:t>Finally, printed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messageBody</a:t>
            </a:r>
            <a:r>
              <a:rPr lang="en-US" dirty="0"/>
              <a:t> to the console.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D57EB-91F4-C21D-6EAC-8479228E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9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2DB5-4435-6644-AB0F-335BC159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174F7-4E0F-C04B-97C7-D9923E334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Points to remember.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String? </a:t>
            </a:r>
            <a:r>
              <a:rPr lang="en-US" dirty="0">
                <a:cs typeface="Courier New" panose="02070309020205020404" pitchFamily="49" charset="0"/>
              </a:rPr>
              <a:t>i</a:t>
            </a:r>
            <a:r>
              <a:rPr lang="en-US" dirty="0"/>
              <a:t>s not the same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message </a:t>
            </a:r>
            <a:r>
              <a:rPr lang="en-US" dirty="0">
                <a:cs typeface="Courier New" panose="02070309020205020404" pitchFamily="49" charset="0"/>
              </a:rPr>
              <a:t>was first declared its value was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nil.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To use an optional, we must unwrap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0D042-B46D-067B-BDA3-E7555355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6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48D5-9E4D-1142-B246-6F46BF09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80CD-4974-924C-BA22-93BC724D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detect whether an optional contains a value or not.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forced unwrapping in this case.</a:t>
            </a:r>
          </a:p>
        </p:txBody>
      </p:sp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7BED14D-2A32-AB46-8941-22105688F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627630"/>
            <a:ext cx="8013700" cy="139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88E90-D62F-B0DE-8F35-75760A5E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1A00-9BDB-D84E-893E-8BD1F21D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E984-F7D8-B44A-B89E-F70F8A5E2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Nesting optional binding.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9AA159C-13F4-8242-9B9F-B4E9B3406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70" y="2660650"/>
            <a:ext cx="8013700" cy="1879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724A9-4148-D1A2-E81A-981EA648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61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254</TotalTime>
  <Words>495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Courier New</vt:lpstr>
      <vt:lpstr>Rockwell</vt:lpstr>
      <vt:lpstr>Damask</vt:lpstr>
      <vt:lpstr>Optionals in swift  44643 Mobile Computing - iOS</vt:lpstr>
      <vt:lpstr>Table of contents</vt:lpstr>
      <vt:lpstr>Introduction</vt:lpstr>
      <vt:lpstr>Optional types</vt:lpstr>
      <vt:lpstr>Optional types</vt:lpstr>
      <vt:lpstr>Optional types</vt:lpstr>
      <vt:lpstr>Optional types</vt:lpstr>
      <vt:lpstr>Optional binding</vt:lpstr>
      <vt:lpstr>Optional binding</vt:lpstr>
      <vt:lpstr>Optional binding</vt:lpstr>
      <vt:lpstr>Implicitly unwrapped optionals</vt:lpstr>
      <vt:lpstr>Challenge</vt:lpstr>
      <vt:lpstr>Optional chaining</vt:lpstr>
      <vt:lpstr>Modifying an optional in place</vt:lpstr>
      <vt:lpstr>The nil coalescing operator</vt:lpstr>
      <vt:lpstr>Conclusion</vt:lpstr>
      <vt:lpstr>Reference</vt:lpstr>
      <vt:lpstr>Optionals in swift  44643 Mobile Computing - 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- iOS</dc:title>
  <dc:creator>Kotteti,Chandra Mouli Madhav</dc:creator>
  <cp:lastModifiedBy>Kotteti,Chandra Mouli Madhav</cp:lastModifiedBy>
  <cp:revision>26</cp:revision>
  <dcterms:created xsi:type="dcterms:W3CDTF">2022-01-12T15:17:10Z</dcterms:created>
  <dcterms:modified xsi:type="dcterms:W3CDTF">2022-09-09T04:06:18Z</dcterms:modified>
</cp:coreProperties>
</file>