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22"/>
  </p:notesMasterIdLst>
  <p:sldIdLst>
    <p:sldId id="274" r:id="rId2"/>
    <p:sldId id="257" r:id="rId3"/>
    <p:sldId id="259" r:id="rId4"/>
    <p:sldId id="260" r:id="rId5"/>
    <p:sldId id="258" r:id="rId6"/>
    <p:sldId id="275" r:id="rId7"/>
    <p:sldId id="261" r:id="rId8"/>
    <p:sldId id="262" r:id="rId9"/>
    <p:sldId id="263" r:id="rId10"/>
    <p:sldId id="281" r:id="rId11"/>
    <p:sldId id="293" r:id="rId12"/>
    <p:sldId id="294" r:id="rId13"/>
    <p:sldId id="300" r:id="rId14"/>
    <p:sldId id="295" r:id="rId15"/>
    <p:sldId id="296" r:id="rId16"/>
    <p:sldId id="297" r:id="rId17"/>
    <p:sldId id="298" r:id="rId18"/>
    <p:sldId id="272" r:id="rId19"/>
    <p:sldId id="271" r:id="rId20"/>
    <p:sldId id="299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892" autoAdjust="0"/>
    <p:restoredTop sz="94660"/>
  </p:normalViewPr>
  <p:slideViewPr>
    <p:cSldViewPr snapToGrid="0">
      <p:cViewPr varScale="1">
        <p:scale>
          <a:sx n="149" d="100"/>
          <a:sy n="149" d="100"/>
        </p:scale>
        <p:origin x="296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tteti,Chandra Mouli Madhav" userId="bd5ac854-ffbd-4482-a1d6-cf76f779d4d4" providerId="ADAL" clId="{2AA4EC3F-7A19-4568-B4D9-B0D87512B1F0}"/>
    <pc:docChg chg="custSel modSld">
      <pc:chgData name="Kotteti,Chandra Mouli Madhav" userId="bd5ac854-ffbd-4482-a1d6-cf76f779d4d4" providerId="ADAL" clId="{2AA4EC3F-7A19-4568-B4D9-B0D87512B1F0}" dt="2022-10-02T16:09:00.919" v="27" actId="207"/>
      <pc:docMkLst>
        <pc:docMk/>
      </pc:docMkLst>
      <pc:sldChg chg="modSp mod">
        <pc:chgData name="Kotteti,Chandra Mouli Madhav" userId="bd5ac854-ffbd-4482-a1d6-cf76f779d4d4" providerId="ADAL" clId="{2AA4EC3F-7A19-4568-B4D9-B0D87512B1F0}" dt="2022-10-02T15:54:35.306" v="3" actId="114"/>
        <pc:sldMkLst>
          <pc:docMk/>
          <pc:sldMk cId="2521401867" sldId="259"/>
        </pc:sldMkLst>
        <pc:spChg chg="mod">
          <ac:chgData name="Kotteti,Chandra Mouli Madhav" userId="bd5ac854-ffbd-4482-a1d6-cf76f779d4d4" providerId="ADAL" clId="{2AA4EC3F-7A19-4568-B4D9-B0D87512B1F0}" dt="2022-10-02T15:54:35.306" v="3" actId="114"/>
          <ac:spMkLst>
            <pc:docMk/>
            <pc:sldMk cId="2521401867" sldId="259"/>
            <ac:spMk id="3" creationId="{1EE586F0-DE5B-4FBE-AADD-96612F901046}"/>
          </ac:spMkLst>
        </pc:spChg>
      </pc:sldChg>
      <pc:sldChg chg="modSp mod">
        <pc:chgData name="Kotteti,Chandra Mouli Madhav" userId="bd5ac854-ffbd-4482-a1d6-cf76f779d4d4" providerId="ADAL" clId="{2AA4EC3F-7A19-4568-B4D9-B0D87512B1F0}" dt="2022-10-02T15:59:42.153" v="15" actId="207"/>
        <pc:sldMkLst>
          <pc:docMk/>
          <pc:sldMk cId="294607293" sldId="263"/>
        </pc:sldMkLst>
        <pc:spChg chg="mod">
          <ac:chgData name="Kotteti,Chandra Mouli Madhav" userId="bd5ac854-ffbd-4482-a1d6-cf76f779d4d4" providerId="ADAL" clId="{2AA4EC3F-7A19-4568-B4D9-B0D87512B1F0}" dt="2022-10-02T15:59:42.153" v="15" actId="207"/>
          <ac:spMkLst>
            <pc:docMk/>
            <pc:sldMk cId="294607293" sldId="263"/>
            <ac:spMk id="3" creationId="{820D80CD-4974-924C-BA22-93BC724DEAF9}"/>
          </ac:spMkLst>
        </pc:spChg>
      </pc:sldChg>
      <pc:sldChg chg="modSp mod">
        <pc:chgData name="Kotteti,Chandra Mouli Madhav" userId="bd5ac854-ffbd-4482-a1d6-cf76f779d4d4" providerId="ADAL" clId="{2AA4EC3F-7A19-4568-B4D9-B0D87512B1F0}" dt="2022-10-02T15:57:16.868" v="13" actId="20577"/>
        <pc:sldMkLst>
          <pc:docMk/>
          <pc:sldMk cId="149263631" sldId="275"/>
        </pc:sldMkLst>
        <pc:spChg chg="mod">
          <ac:chgData name="Kotteti,Chandra Mouli Madhav" userId="bd5ac854-ffbd-4482-a1d6-cf76f779d4d4" providerId="ADAL" clId="{2AA4EC3F-7A19-4568-B4D9-B0D87512B1F0}" dt="2022-10-02T15:57:16.868" v="13" actId="20577"/>
          <ac:spMkLst>
            <pc:docMk/>
            <pc:sldMk cId="149263631" sldId="275"/>
            <ac:spMk id="4" creationId="{73E1F2DF-EAFA-AC41-8B2B-CEDF824D080C}"/>
          </ac:spMkLst>
        </pc:spChg>
      </pc:sldChg>
      <pc:sldChg chg="modSp mod">
        <pc:chgData name="Kotteti,Chandra Mouli Madhav" userId="bd5ac854-ffbd-4482-a1d6-cf76f779d4d4" providerId="ADAL" clId="{2AA4EC3F-7A19-4568-B4D9-B0D87512B1F0}" dt="2022-10-02T16:02:56.575" v="23" actId="20577"/>
        <pc:sldMkLst>
          <pc:docMk/>
          <pc:sldMk cId="1134768422" sldId="293"/>
        </pc:sldMkLst>
        <pc:spChg chg="mod">
          <ac:chgData name="Kotteti,Chandra Mouli Madhav" userId="bd5ac854-ffbd-4482-a1d6-cf76f779d4d4" providerId="ADAL" clId="{2AA4EC3F-7A19-4568-B4D9-B0D87512B1F0}" dt="2022-10-02T16:02:56.575" v="23" actId="20577"/>
          <ac:spMkLst>
            <pc:docMk/>
            <pc:sldMk cId="1134768422" sldId="293"/>
            <ac:spMk id="3" creationId="{820D80CD-4974-924C-BA22-93BC724DEAF9}"/>
          </ac:spMkLst>
        </pc:spChg>
      </pc:sldChg>
      <pc:sldChg chg="modSp mod">
        <pc:chgData name="Kotteti,Chandra Mouli Madhav" userId="bd5ac854-ffbd-4482-a1d6-cf76f779d4d4" providerId="ADAL" clId="{2AA4EC3F-7A19-4568-B4D9-B0D87512B1F0}" dt="2022-10-02T16:03:03.037" v="24" actId="20577"/>
        <pc:sldMkLst>
          <pc:docMk/>
          <pc:sldMk cId="3908563592" sldId="294"/>
        </pc:sldMkLst>
        <pc:spChg chg="mod">
          <ac:chgData name="Kotteti,Chandra Mouli Madhav" userId="bd5ac854-ffbd-4482-a1d6-cf76f779d4d4" providerId="ADAL" clId="{2AA4EC3F-7A19-4568-B4D9-B0D87512B1F0}" dt="2022-10-02T16:03:03.037" v="24" actId="20577"/>
          <ac:spMkLst>
            <pc:docMk/>
            <pc:sldMk cId="3908563592" sldId="294"/>
            <ac:spMk id="3" creationId="{820D80CD-4974-924C-BA22-93BC724DEAF9}"/>
          </ac:spMkLst>
        </pc:spChg>
      </pc:sldChg>
      <pc:sldChg chg="modSp mod">
        <pc:chgData name="Kotteti,Chandra Mouli Madhav" userId="bd5ac854-ffbd-4482-a1d6-cf76f779d4d4" providerId="ADAL" clId="{2AA4EC3F-7A19-4568-B4D9-B0D87512B1F0}" dt="2022-10-02T16:06:01.431" v="25" actId="20577"/>
        <pc:sldMkLst>
          <pc:docMk/>
          <pc:sldMk cId="1481469064" sldId="295"/>
        </pc:sldMkLst>
        <pc:spChg chg="mod">
          <ac:chgData name="Kotteti,Chandra Mouli Madhav" userId="bd5ac854-ffbd-4482-a1d6-cf76f779d4d4" providerId="ADAL" clId="{2AA4EC3F-7A19-4568-B4D9-B0D87512B1F0}" dt="2022-10-02T16:06:01.431" v="25" actId="20577"/>
          <ac:spMkLst>
            <pc:docMk/>
            <pc:sldMk cId="1481469064" sldId="295"/>
            <ac:spMk id="3" creationId="{32450AC0-DAFC-9448-AB04-1112248BFDFD}"/>
          </ac:spMkLst>
        </pc:spChg>
      </pc:sldChg>
      <pc:sldChg chg="modSp mod">
        <pc:chgData name="Kotteti,Chandra Mouli Madhav" userId="bd5ac854-ffbd-4482-a1d6-cf76f779d4d4" providerId="ADAL" clId="{2AA4EC3F-7A19-4568-B4D9-B0D87512B1F0}" dt="2022-10-02T16:09:00.919" v="27" actId="207"/>
        <pc:sldMkLst>
          <pc:docMk/>
          <pc:sldMk cId="2248401722" sldId="297"/>
        </pc:sldMkLst>
        <pc:spChg chg="mod">
          <ac:chgData name="Kotteti,Chandra Mouli Madhav" userId="bd5ac854-ffbd-4482-a1d6-cf76f779d4d4" providerId="ADAL" clId="{2AA4EC3F-7A19-4568-B4D9-B0D87512B1F0}" dt="2022-10-02T16:09:00.919" v="27" actId="207"/>
          <ac:spMkLst>
            <pc:docMk/>
            <pc:sldMk cId="2248401722" sldId="297"/>
            <ac:spMk id="3" creationId="{39ADCE8B-6426-C24F-B416-1643B723437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17D597-242E-4CDC-8823-4D006A059DEA}" type="datetimeFigureOut">
              <a:rPr lang="en-US" smtClean="0"/>
              <a:t>10/5/22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A6F70C-AD44-43DB-A47E-150CB4E95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8568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5642-48AF-42DC-B9E4-3D35312D4B6F}" type="datetime1">
              <a:rPr lang="en-US" smtClean="0"/>
              <a:t>10/5/22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515-08F7-40A0-9F31-515915856E0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251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9DB6D-0249-485A-8FF6-C889C709F1F2}" type="datetime1">
              <a:rPr lang="en-US" smtClean="0"/>
              <a:t>10/5/22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515-08F7-40A0-9F31-515915856E0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24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BCEB8-39C2-4E4D-A899-6EA6D87AD171}" type="datetime1">
              <a:rPr lang="en-US" smtClean="0"/>
              <a:t>10/5/22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515-08F7-40A0-9F31-515915856E0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4461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D02BA-18F7-45E0-9FFB-007ACCBBF79C}" type="datetime1">
              <a:rPr lang="en-US" smtClean="0"/>
              <a:t>10/5/22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515-08F7-40A0-9F31-515915856E0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616838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BDBF3-EFAA-47D5-8439-8D6C5B3AA182}" type="datetime1">
              <a:rPr lang="en-US" smtClean="0"/>
              <a:t>10/5/22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515-08F7-40A0-9F31-515915856E0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6605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3F25-FB18-404A-BD25-3EB53C591A1D}" type="datetime1">
              <a:rPr lang="en-US" smtClean="0"/>
              <a:t>10/5/22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515-08F7-40A0-9F31-515915856E0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6549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D80A9-932B-446A-A3A5-8FF3D8426E9E}" type="datetime1">
              <a:rPr lang="en-US" smtClean="0"/>
              <a:t>10/5/22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515-08F7-40A0-9F31-515915856E0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2580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A669B-2C82-4C89-89ED-CD82C15F208E}" type="datetime1">
              <a:rPr lang="en-US" smtClean="0"/>
              <a:t>10/5/22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515-08F7-40A0-9F31-515915856E0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6110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3CD34-9335-4B40-886D-4B07A6C398B3}" type="datetime1">
              <a:rPr lang="en-US" smtClean="0"/>
              <a:t>10/5/22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515-08F7-40A0-9F31-515915856E0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595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F3C4B-4451-48D2-8D93-388F22081D09}" type="datetime1">
              <a:rPr lang="en-US" smtClean="0"/>
              <a:t>10/5/22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515-08F7-40A0-9F31-515915856E0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845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B1CB4-7AD7-4E48-849F-C8BE2C05B203}" type="datetime1">
              <a:rPr lang="en-US" smtClean="0"/>
              <a:t>10/5/22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515-08F7-40A0-9F31-515915856E0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81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CFE0C-DFB4-4025-BE4A-4015A0950F21}" type="datetime1">
              <a:rPr lang="en-US" smtClean="0"/>
              <a:t>10/5/22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515-08F7-40A0-9F31-515915856E0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284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CE26E-85F4-4DFC-BEAA-C78E1E86BA01}" type="datetime1">
              <a:rPr lang="en-US" smtClean="0"/>
              <a:t>10/5/22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515-08F7-40A0-9F31-515915856E0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98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7C84E-3DED-4EE8-9D14-9417DB9C646B}" type="datetime1">
              <a:rPr lang="en-US" smtClean="0"/>
              <a:t>10/5/22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515-08F7-40A0-9F31-515915856E0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24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67A9D-C5E7-44C1-A02B-F7F41DA2F042}" type="datetime1">
              <a:rPr lang="en-US" smtClean="0"/>
              <a:t>10/5/22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515-08F7-40A0-9F31-515915856E0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609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E25B8-8D9C-4B25-B791-04AE2F056077}" type="datetime1">
              <a:rPr lang="en-US" smtClean="0"/>
              <a:t>10/5/22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515-08F7-40A0-9F31-515915856E0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002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3F8C8-97F2-4BB8-A80E-4A51271CD366}" type="datetime1">
              <a:rPr lang="en-US" smtClean="0"/>
              <a:t>10/5/22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515-08F7-40A0-9F31-515915856E0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482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A4CD25-A5B0-4A7E-8450-E3CA7B939125}" type="datetime1">
              <a:rPr lang="en-US" smtClean="0"/>
              <a:t>10/5/22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20A515-08F7-40A0-9F31-515915856E0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9133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A2CEA-B23B-4F73-A7DD-112EBFF7FE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initialization</a:t>
            </a:r>
            <a:br>
              <a:rPr lang="en-US" dirty="0"/>
            </a:br>
            <a:r>
              <a:rPr lang="en-US" dirty="0"/>
              <a:t> </a:t>
            </a:r>
            <a:br>
              <a:rPr lang="en-US" dirty="0"/>
            </a:br>
            <a:r>
              <a:rPr lang="en-US" sz="3600" dirty="0"/>
              <a:t>44643 mobile Computing – iOS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43B3C0-EEE0-412F-A0BE-324D678B72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Instructor: Dr. Chandra Mouli</a:t>
            </a:r>
          </a:p>
          <a:p>
            <a:r>
              <a:rPr lang="en-US" dirty="0"/>
              <a:t>Northwest Missouri State University</a:t>
            </a:r>
          </a:p>
        </p:txBody>
      </p:sp>
    </p:spTree>
    <p:extLst>
      <p:ext uri="{BB962C8B-B14F-4D97-AF65-F5344CB8AC3E}">
        <p14:creationId xmlns:p14="http://schemas.microsoft.com/office/powerpoint/2010/main" val="33535306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9F926-68D8-DC46-A8E7-AE3D0F910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4819137"/>
            <a:ext cx="10353761" cy="94035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300"/>
              <a:t>Initialization and class inheritance</a:t>
            </a:r>
          </a:p>
        </p:txBody>
      </p:sp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470F69C4-37CD-3A48-AE17-88578BF3F4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631" y="643466"/>
            <a:ext cx="6520388" cy="3928534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6F4AF03-0F7F-D93F-42A4-4E82D0A85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515-08F7-40A0-9F31-515915856E04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71435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048D5-9E4D-1142-B246-6F46BF09D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Automatic initializer 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0D80CD-4974-924C-BA22-93BC724DEA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a subclass provides default values for all new properties it adds, then there are two scenarios in which it will inherit its superclass’ initializers:</a:t>
            </a:r>
          </a:p>
          <a:p>
            <a:pPr lvl="1"/>
            <a:r>
              <a:rPr lang="en-US" dirty="0"/>
              <a:t>If the subclass does not define any designated initializers, it will inherit its superclass’ designated initializers.</a:t>
            </a:r>
          </a:p>
          <a:p>
            <a:pPr lvl="1"/>
            <a:r>
              <a:rPr lang="en-US" dirty="0"/>
              <a:t>If the subclass implements all of its superclass’ designated initializers – either explicitly or via inheritance – it will inherit all of its superclass’ convenience initializers.</a:t>
            </a:r>
          </a:p>
          <a:p>
            <a:r>
              <a:rPr lang="en-US" dirty="0"/>
              <a:t>However, classes do not typically inherit their superclass’ initializers.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3C7959-B97F-143E-FC14-D4C3B1F8F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515-08F7-40A0-9F31-515915856E04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684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F10F2A3-17E2-43F4-9483-468E43A60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23367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B92EAF-E7F0-8253-FB9A-7DC1FA0B7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6309360"/>
            <a:ext cx="75354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F20A515-08F7-40A0-9F31-515915856E04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  <p:pic>
        <p:nvPicPr>
          <p:cNvPr id="7" name="Content Placeholder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F4D8D5E-6906-66BE-0DFA-92C759421B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1011872"/>
            <a:ext cx="5486400" cy="22099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AFACCC0-63EC-F7B3-7E92-82B8428DAF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3221799"/>
            <a:ext cx="5486400" cy="317904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F0F68559-EF6C-1198-B4AB-532DE1B1FF9A}"/>
              </a:ext>
            </a:extLst>
          </p:cNvPr>
          <p:cNvSpPr txBox="1">
            <a:spLocks/>
          </p:cNvSpPr>
          <p:nvPr/>
        </p:nvSpPr>
        <p:spPr>
          <a:xfrm>
            <a:off x="913794" y="4819137"/>
            <a:ext cx="10353761" cy="9403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39085635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048D5-9E4D-1142-B246-6F46BF09D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4572001"/>
            <a:ext cx="3145284" cy="1737360"/>
          </a:xfrm>
        </p:spPr>
        <p:txBody>
          <a:bodyPr>
            <a:normAutofit/>
          </a:bodyPr>
          <a:lstStyle/>
          <a:p>
            <a:pPr algn="r"/>
            <a:r>
              <a:rPr lang="en-US" sz="1800"/>
              <a:t>designated initializers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F10F2A3-17E2-43F4-9483-468E43A60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23367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0D80CD-4974-924C-BA22-93BC724DEA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0814" y="4571999"/>
            <a:ext cx="6886744" cy="1737359"/>
          </a:xfrm>
        </p:spPr>
        <p:txBody>
          <a:bodyPr anchor="ctr">
            <a:normAutofit/>
          </a:bodyPr>
          <a:lstStyle/>
          <a:p>
            <a:r>
              <a:rPr lang="en-US" sz="1100" dirty="0"/>
              <a:t>Classes use designated initializers as their primary initializers.</a:t>
            </a:r>
          </a:p>
          <a:p>
            <a:r>
              <a:rPr lang="en-US" sz="1100" dirty="0"/>
              <a:t>If a class has a superclass, then its designated initializer must also call its superclass’ designated initializer.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B92EAF-E7F0-8253-FB9A-7DC1FA0B7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6309360"/>
            <a:ext cx="75354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F20A515-08F7-40A0-9F31-515915856E04}" type="slidenum">
              <a:rPr lang="en-US" smtClean="0"/>
              <a:pPr>
                <a:spcAft>
                  <a:spcPts val="600"/>
                </a:spcAft>
              </a:pPr>
              <a:t>13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B110D37-2587-E5D5-B588-CF4041A71E5E}"/>
              </a:ext>
            </a:extLst>
          </p:cNvPr>
          <p:cNvGrpSpPr/>
          <p:nvPr/>
        </p:nvGrpSpPr>
        <p:grpSpPr>
          <a:xfrm>
            <a:off x="1536700" y="323996"/>
            <a:ext cx="9118600" cy="3585677"/>
            <a:chOff x="1531374" y="643466"/>
            <a:chExt cx="9118600" cy="3585677"/>
          </a:xfrm>
        </p:grpSpPr>
        <p:pic>
          <p:nvPicPr>
            <p:cNvPr id="5" name="Picture 4" descr="Graphical user interface, text, application, email&#10;&#10;Description automatically generated">
              <a:extLst>
                <a:ext uri="{FF2B5EF4-FFF2-40B4-BE49-F238E27FC236}">
                  <a16:creationId xmlns:a16="http://schemas.microsoft.com/office/drawing/2014/main" id="{36A23D01-3BBF-FF45-9D99-623002317B6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75526" y="643466"/>
              <a:ext cx="6030297" cy="3256359"/>
            </a:xfrm>
            <a:prstGeom prst="rect">
              <a:avLst/>
            </a:prstGeom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</a:sp3d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60CAEF5-2C46-6C24-90ED-8B610F4F204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31374" y="3886243"/>
              <a:ext cx="9118600" cy="3429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635300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F27F3-6679-294A-93AB-019291E33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1498" cy="1267810"/>
          </a:xfrm>
        </p:spPr>
        <p:txBody>
          <a:bodyPr anchor="b">
            <a:normAutofit/>
          </a:bodyPr>
          <a:lstStyle/>
          <a:p>
            <a:pPr algn="l"/>
            <a:r>
              <a:rPr lang="en-US" sz="2400"/>
              <a:t>Convenience initializers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450AC0-DAFC-9448-AB04-1112248BFD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2096063"/>
            <a:ext cx="3361498" cy="4028512"/>
          </a:xfrm>
        </p:spPr>
        <p:txBody>
          <a:bodyPr>
            <a:normAutofit/>
          </a:bodyPr>
          <a:lstStyle/>
          <a:p>
            <a:r>
              <a:rPr lang="en-US" sz="1400" dirty="0"/>
              <a:t>All convenience initializers call across to another initializer on the same class. </a:t>
            </a:r>
          </a:p>
          <a:p>
            <a:r>
              <a:rPr lang="en-US" sz="1400" dirty="0"/>
              <a:t>Eventually, a convenience initializer must call through to its </a:t>
            </a:r>
            <a:r>
              <a:rPr lang="en-US" sz="1400" dirty="0" err="1"/>
              <a:t>class’</a:t>
            </a:r>
            <a:r>
              <a:rPr lang="en-US" sz="1400" dirty="0"/>
              <a:t> designated initializer.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1007713-5891-46A9-BACA-FAD760FE2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8793" y="733425"/>
            <a:ext cx="6696075" cy="539115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0" cap="sq">
            <a:solidFill>
              <a:schemeClr val="bg2">
                <a:lumMod val="75000"/>
              </a:schemeClr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4BB6AA7-7EAD-4D3B-9335-B6E8BD7E6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3972" y="799817"/>
            <a:ext cx="6565717" cy="5258367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28B97F72-6D04-D14F-BBEF-3A3E4DC3DF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0931" y="1550330"/>
            <a:ext cx="5895257" cy="378770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CB6D899-7385-4D4C-9B4E-B25F3C2A0C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0130" y="5585858"/>
            <a:ext cx="5613400" cy="3556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310CD8-4160-FE00-4D43-C5DE364FA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515-08F7-40A0-9F31-515915856E04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4690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A7707-BB24-C342-ACAD-6CF00D4AA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8969" y="4048913"/>
            <a:ext cx="10494062" cy="127053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/>
              <a:t>Required initializers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2AF132D-C7CD-47BC-A774-66A39076B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52600" y="771525"/>
            <a:ext cx="8686800" cy="3086100"/>
          </a:xfrm>
          <a:prstGeom prst="rect">
            <a:avLst/>
          </a:prstGeom>
          <a:solidFill>
            <a:srgbClr val="FFFFFF"/>
          </a:solidFill>
          <a:ln w="190500" cap="sq">
            <a:solidFill>
              <a:srgbClr val="FFFFFF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34200623-EFC3-8B44-96AA-DEAA2DA1E3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601" b="-1"/>
          <a:stretch/>
        </p:blipFill>
        <p:spPr>
          <a:xfrm>
            <a:off x="1887007" y="912749"/>
            <a:ext cx="4094504" cy="2813872"/>
          </a:xfrm>
          <a:prstGeom prst="rect">
            <a:avLst/>
          </a:prstGeom>
        </p:spPr>
      </p:pic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6038875-C378-1941-9093-5AA31CB546C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87" r="1" b="7237"/>
          <a:stretch/>
        </p:blipFill>
        <p:spPr>
          <a:xfrm>
            <a:off x="6210491" y="920029"/>
            <a:ext cx="4076508" cy="2799312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2DCB773-B294-21BA-004C-69D640482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515-08F7-40A0-9F31-515915856E04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6996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EECF5-2DF2-2F40-A494-4873DF7E8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deinitialization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DCE8B-6426-C24F-B416-1643B7234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part of the process of removing instances of a class from memory when they are no longer needed. </a:t>
            </a:r>
          </a:p>
          <a:p>
            <a:r>
              <a:rPr lang="en-US" i="1" dirty="0">
                <a:solidFill>
                  <a:srgbClr val="FFC000"/>
                </a:solidFill>
              </a:rPr>
              <a:t>It is limited to reference types and is not available for value types.</a:t>
            </a:r>
          </a:p>
          <a:p>
            <a:r>
              <a:rPr lang="en-US" dirty="0"/>
              <a:t>In Swift, a </a:t>
            </a:r>
            <a:r>
              <a:rPr lang="en-US" dirty="0" err="1"/>
              <a:t>deinitializer</a:t>
            </a:r>
            <a:r>
              <a:rPr lang="en-US" dirty="0"/>
              <a:t> is called immediately prior to when the instance is removed from memory.</a:t>
            </a:r>
          </a:p>
          <a:p>
            <a:r>
              <a:rPr lang="en-US" dirty="0"/>
              <a:t>A class can only have one </a:t>
            </a:r>
            <a:r>
              <a:rPr lang="en-US" dirty="0" err="1"/>
              <a:t>deinitializer</a:t>
            </a:r>
            <a:r>
              <a:rPr lang="en-US" dirty="0"/>
              <a:t>. </a:t>
            </a:r>
            <a:r>
              <a:rPr lang="en-US" dirty="0" err="1"/>
              <a:t>Deinitializers</a:t>
            </a:r>
            <a:r>
              <a:rPr lang="en-US" dirty="0"/>
              <a:t> are written with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deinit</a:t>
            </a:r>
            <a:r>
              <a:rPr lang="en-US" dirty="0"/>
              <a:t> and take no arguments.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A74AC2-20C9-4370-8AE8-9520FF48E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515-08F7-40A0-9F31-515915856E04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84017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D250AD41-A0EA-4974-AF3F-9CB9569695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57BBA5-A1EE-1F47-9A32-E41945B68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212" y="4551037"/>
            <a:ext cx="10599576" cy="116863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/>
              <a:t>Example</a:t>
            </a:r>
          </a:p>
        </p:txBody>
      </p:sp>
      <p:sp>
        <p:nvSpPr>
          <p:cNvPr id="23" name="Content Placeholder 15">
            <a:extLst>
              <a:ext uri="{FF2B5EF4-FFF2-40B4-BE49-F238E27FC236}">
                <a16:creationId xmlns:a16="http://schemas.microsoft.com/office/drawing/2014/main" id="{E9798DD0-8EBA-4BF2-B67C-5C7F5A050C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5269" y="5719677"/>
            <a:ext cx="9001462" cy="54636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100"/>
              <a:t>An example of a deinitializer in Zombie class.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49F20D7-4DA5-403A-A81A-2808DFB078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7" cy="421269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8" descr="A picture containing text&#10;&#10;Description automatically generated">
            <a:extLst>
              <a:ext uri="{FF2B5EF4-FFF2-40B4-BE49-F238E27FC236}">
                <a16:creationId xmlns:a16="http://schemas.microsoft.com/office/drawing/2014/main" id="{AA1D0EC2-18BF-B84F-BF13-9E569AFA31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7998" y="497632"/>
            <a:ext cx="3775999" cy="3398398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F883971-E197-A33E-6D1B-94B25DFEE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6374682"/>
            <a:ext cx="75354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0F20A515-08F7-40A0-9F31-515915856E04}" type="slidenum">
              <a:rPr lang="en-US" smtClean="0"/>
              <a:pPr defTabSz="914400">
                <a:spcAft>
                  <a:spcPts val="600"/>
                </a:spcAft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0840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B996A54-0CDD-4A46-B3D2-02F43219A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B15236-5982-714A-B3C9-AE39BAD7C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686" y="1122001"/>
            <a:ext cx="3040685" cy="4613999"/>
          </a:xfrm>
        </p:spPr>
        <p:txBody>
          <a:bodyPr anchor="ctr">
            <a:normAutofit/>
          </a:bodyPr>
          <a:lstStyle/>
          <a:p>
            <a:pPr algn="l"/>
            <a:r>
              <a:rPr lang="en-US" sz="2400">
                <a:solidFill>
                  <a:srgbClr val="FFFFFF"/>
                </a:solidFill>
              </a:rPr>
              <a:t>Conclusion</a:t>
            </a:r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6F0BB8C-8C08-44AD-9EBB-B43BE66A5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129" y="0"/>
            <a:ext cx="812987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E67D8-EEDD-D441-AAE2-0AA522846C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1641" y="1122001"/>
            <a:ext cx="6566564" cy="4761274"/>
          </a:xfrm>
        </p:spPr>
        <p:txBody>
          <a:bodyPr anchor="ctr">
            <a:normAutofit/>
          </a:bodyPr>
          <a:lstStyle/>
          <a:p>
            <a:r>
              <a:rPr lang="en-US" sz="1600" dirty="0"/>
              <a:t>Initializers help you create an instance with the appropriate values.</a:t>
            </a:r>
          </a:p>
          <a:p>
            <a:r>
              <a:rPr lang="en-US" sz="1600" dirty="0"/>
              <a:t>Structures and classes are required to have initial values for their stored properties by the time initialization completes.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22E6F7-F4CA-C61E-1DF6-6DE60E62A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515-08F7-40A0-9F31-515915856E04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3915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4">
            <a:extLst>
              <a:ext uri="{FF2B5EF4-FFF2-40B4-BE49-F238E27FC236}">
                <a16:creationId xmlns:a16="http://schemas.microsoft.com/office/drawing/2014/main" id="{8B996A54-0CDD-4A46-B3D2-02F43219A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960AA5-2E5D-9A49-90D5-FCE784BD2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686" y="1122001"/>
            <a:ext cx="3040685" cy="4613999"/>
          </a:xfrm>
        </p:spPr>
        <p:txBody>
          <a:bodyPr anchor="ctr">
            <a:normAutofit/>
          </a:bodyPr>
          <a:lstStyle/>
          <a:p>
            <a:pPr algn="l"/>
            <a:r>
              <a:rPr lang="en-US" sz="2400">
                <a:solidFill>
                  <a:srgbClr val="FFFFFF"/>
                </a:solidFill>
              </a:rPr>
              <a:t>Reference</a:t>
            </a:r>
          </a:p>
        </p:txBody>
      </p:sp>
      <p:sp useBgFill="1">
        <p:nvSpPr>
          <p:cNvPr id="20" name="Rectangle 16">
            <a:extLst>
              <a:ext uri="{FF2B5EF4-FFF2-40B4-BE49-F238E27FC236}">
                <a16:creationId xmlns:a16="http://schemas.microsoft.com/office/drawing/2014/main" id="{06F0BB8C-8C08-44AD-9EBB-B43BE66A5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129" y="0"/>
            <a:ext cx="812987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32EABC-0E9A-6843-858D-32F9BE61D9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1641" y="1122001"/>
            <a:ext cx="6566564" cy="4761274"/>
          </a:xfrm>
        </p:spPr>
        <p:txBody>
          <a:bodyPr anchor="ctr">
            <a:normAutofit/>
          </a:bodyPr>
          <a:lstStyle/>
          <a:p>
            <a:r>
              <a:rPr lang="en-US" sz="1600">
                <a:effectLst/>
              </a:rPr>
              <a:t>Mathias, M., &amp; Gallagher, J. (2016). </a:t>
            </a:r>
            <a:r>
              <a:rPr lang="en-US" sz="1600" i="1">
                <a:effectLst/>
              </a:rPr>
              <a:t>Swift Programming: The Big Nerd Ranch Guide</a:t>
            </a:r>
            <a:r>
              <a:rPr lang="en-US" sz="1600">
                <a:effectLst/>
              </a:rPr>
              <a:t>. Pearson Technology Group.</a:t>
            </a:r>
            <a:endParaRPr lang="en-US" sz="16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562A73-6BA5-BD60-4840-C2B037261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515-08F7-40A0-9F31-515915856E04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1279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8B996A54-0CDD-4A46-B3D2-02F43219A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1CD8E1-9BEC-42C8-B55A-C39B351CF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686" y="1122001"/>
            <a:ext cx="3040685" cy="4613999"/>
          </a:xfrm>
        </p:spPr>
        <p:txBody>
          <a:bodyPr anchor="ctr">
            <a:normAutofit/>
          </a:bodyPr>
          <a:lstStyle/>
          <a:p>
            <a:pPr algn="l"/>
            <a:r>
              <a:rPr lang="en-US" sz="2400">
                <a:solidFill>
                  <a:srgbClr val="FFFFFF"/>
                </a:solidFill>
              </a:rPr>
              <a:t>Table of contents</a:t>
            </a:r>
          </a:p>
        </p:txBody>
      </p: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06F0BB8C-8C08-44AD-9EBB-B43BE66A5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129" y="0"/>
            <a:ext cx="812987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ED3AA559-9134-433A-8D6E-93FCE7DA0D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1641" y="1122001"/>
            <a:ext cx="6566564" cy="4761274"/>
          </a:xfrm>
        </p:spPr>
        <p:txBody>
          <a:bodyPr anchor="ctr">
            <a:normAutofit/>
          </a:bodyPr>
          <a:lstStyle/>
          <a:p>
            <a:r>
              <a:rPr lang="en-US" sz="1600"/>
              <a:t>Introduction</a:t>
            </a:r>
          </a:p>
          <a:p>
            <a:r>
              <a:rPr lang="en-US" sz="1600"/>
              <a:t>Initializer syntax</a:t>
            </a:r>
          </a:p>
          <a:p>
            <a:r>
              <a:rPr lang="en-US" sz="1600"/>
              <a:t>Struct initialization</a:t>
            </a:r>
          </a:p>
          <a:p>
            <a:r>
              <a:rPr lang="en-US" sz="1600"/>
              <a:t>Class initialization</a:t>
            </a:r>
          </a:p>
          <a:p>
            <a:r>
              <a:rPr lang="en-US" sz="1600"/>
              <a:t>Conclusion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9566FEF-00AD-0504-085D-D09C68CD0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24661" y="5883275"/>
            <a:ext cx="75354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F20A515-08F7-40A0-9F31-515915856E04}" type="slidenum">
              <a:rPr lang="en-US">
                <a:solidFill>
                  <a:schemeClr val="tx2"/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6545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A2CEA-B23B-4F73-A7DD-112EBFF7FE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initialization</a:t>
            </a:r>
            <a:br>
              <a:rPr lang="en-US" dirty="0"/>
            </a:br>
            <a:r>
              <a:rPr lang="en-US" dirty="0"/>
              <a:t> </a:t>
            </a:r>
            <a:br>
              <a:rPr lang="en-US" dirty="0"/>
            </a:br>
            <a:r>
              <a:rPr lang="en-US" sz="3600" dirty="0"/>
              <a:t>44643 mobile Computing – iOS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43B3C0-EEE0-412F-A0BE-324D678B72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Instructor: Dr. Chandra Mouli</a:t>
            </a:r>
          </a:p>
          <a:p>
            <a:r>
              <a:rPr lang="en-US" dirty="0"/>
              <a:t>Northwest Missouri State University</a:t>
            </a:r>
          </a:p>
        </p:txBody>
      </p:sp>
    </p:spTree>
    <p:extLst>
      <p:ext uri="{BB962C8B-B14F-4D97-AF65-F5344CB8AC3E}">
        <p14:creationId xmlns:p14="http://schemas.microsoft.com/office/powerpoint/2010/main" val="1459892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40583-A811-40D6-8BBD-CB3225ADD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E586F0-DE5B-4FBE-AADD-96612F9010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/>
              <a:t>Initialization</a:t>
            </a:r>
            <a:r>
              <a:rPr lang="en-US" dirty="0"/>
              <a:t> is the operation of setting up an instance of a type. </a:t>
            </a:r>
          </a:p>
          <a:p>
            <a:r>
              <a:rPr lang="en-US" dirty="0"/>
              <a:t>It entails giving each stored property an initial value and may involve other preparatory work.</a:t>
            </a:r>
          </a:p>
          <a:p>
            <a:r>
              <a:rPr lang="en-US" i="1" dirty="0">
                <a:solidFill>
                  <a:srgbClr val="FFC000"/>
                </a:solidFill>
              </a:rPr>
              <a:t>Structures and classes are required to have initial values for their stored properties by the time initialization completes.</a:t>
            </a:r>
          </a:p>
          <a:p>
            <a:r>
              <a:rPr lang="en-US" dirty="0"/>
              <a:t>Initializers are written with 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dirty="0"/>
              <a:t> keyword.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026B68-55F0-07F4-2821-86A5DDE1F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515-08F7-40A0-9F31-515915856E04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401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B996A54-0CDD-4A46-B3D2-02F43219A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823391-3D91-42D3-9433-E74E1F653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686" y="1122001"/>
            <a:ext cx="3040685" cy="4613999"/>
          </a:xfrm>
        </p:spPr>
        <p:txBody>
          <a:bodyPr anchor="ctr">
            <a:normAutofit/>
          </a:bodyPr>
          <a:lstStyle/>
          <a:p>
            <a:pPr algn="l"/>
            <a:r>
              <a:rPr lang="en-US" sz="2400">
                <a:solidFill>
                  <a:srgbClr val="FFFFFF"/>
                </a:solidFill>
              </a:rPr>
              <a:t>Initializer Syntax</a:t>
            </a: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6F0BB8C-8C08-44AD-9EBB-B43BE66A5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129" y="0"/>
            <a:ext cx="812987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7F1B69-8331-F941-ADA0-BC858EF2F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1641" y="1122001"/>
            <a:ext cx="6566564" cy="4761274"/>
          </a:xfrm>
        </p:spPr>
        <p:txBody>
          <a:bodyPr anchor="ctr">
            <a:normAutofit/>
          </a:bodyPr>
          <a:lstStyle/>
          <a:p>
            <a:r>
              <a:rPr lang="en-US" sz="1600"/>
              <a:t>Even though they are methods on a type, initializers are not preceded with the </a:t>
            </a: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1600"/>
              <a:t> keyword and do not return values.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struct CustomType {</a:t>
            </a:r>
            <a:endParaRPr lang="en-US" sz="16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init(someValue: SomeType){</a:t>
            </a:r>
            <a:endParaRPr lang="en-US" sz="16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// Initialization code goes here…</a:t>
            </a:r>
            <a:endParaRPr lang="en-US" sz="16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}</a:t>
            </a:r>
            <a:endParaRPr lang="en-US" sz="16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</a:p>
          <a:p>
            <a:pPr marL="57150" indent="-285750">
              <a:spcBef>
                <a:spcPts val="0"/>
              </a:spcBef>
            </a:pPr>
            <a:r>
              <a:rPr lang="en-US" sz="1600"/>
              <a:t>This general syntax does not differ among structures, enumerations, and classes.</a:t>
            </a:r>
            <a:endParaRPr lang="en-US" sz="16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8652BD-D235-D359-D06A-7EF9EC507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24661" y="5883275"/>
            <a:ext cx="75354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F20A515-08F7-40A0-9F31-515915856E04}" type="slidenum">
              <a:rPr lang="en-US">
                <a:solidFill>
                  <a:schemeClr val="tx2"/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41433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78A75-9DED-466F-AC86-FF658FF27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 initialization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CE61EB-7EFE-0741-9ED6-919F957FEF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Structures can have both default and custom initializers. </a:t>
            </a:r>
          </a:p>
          <a:p>
            <a:r>
              <a:rPr lang="en-US" dirty="0"/>
              <a:t>Empty initializer: Sets the new instance’s properties to the default values specified.</a:t>
            </a:r>
          </a:p>
          <a:p>
            <a:endParaRPr lang="en-US" dirty="0"/>
          </a:p>
          <a:p>
            <a:r>
              <a:rPr lang="en-US" dirty="0" err="1"/>
              <a:t>Memberwise</a:t>
            </a:r>
            <a:r>
              <a:rPr lang="en-US" dirty="0"/>
              <a:t> initializer: A </a:t>
            </a:r>
            <a:r>
              <a:rPr lang="en-US" dirty="0" err="1"/>
              <a:t>memberwise</a:t>
            </a:r>
            <a:r>
              <a:rPr lang="en-US" dirty="0"/>
              <a:t> initializer has a parameter for each stored property on the type.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If there is no initializer for a custom struct, provide the necessary values through default values or </a:t>
            </a:r>
            <a:r>
              <a:rPr lang="en-US" dirty="0" err="1"/>
              <a:t>memberwise</a:t>
            </a:r>
            <a:r>
              <a:rPr lang="en-US" dirty="0"/>
              <a:t> initialization.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pic>
        <p:nvPicPr>
          <p:cNvPr id="6" name="Picture 5" descr="A picture containing icon&#10;&#10;Description automatically generated">
            <a:extLst>
              <a:ext uri="{FF2B5EF4-FFF2-40B4-BE49-F238E27FC236}">
                <a16:creationId xmlns:a16="http://schemas.microsoft.com/office/drawing/2014/main" id="{EA78B108-8B8D-B840-8C37-20E8C317A5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2125" y="3172720"/>
            <a:ext cx="2197100" cy="3429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25414E1-BA67-574D-812B-4136DC3C50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6925" y="4524375"/>
            <a:ext cx="6667500" cy="34290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386CAC-231F-C429-6B06-95D7BB0E1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515-08F7-40A0-9F31-515915856E04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106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23391-3D91-42D3-9433-E74E1F653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Custom initializers for structs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E1F2DF-EAFA-AC41-8B2B-CEDF824D08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there is a custom initializer, Swift will not provide any free initializers (default </a:t>
            </a:r>
            <a:r>
              <a:rPr lang="en-US" dirty="0" err="1"/>
              <a:t>memberwise</a:t>
            </a:r>
            <a:r>
              <a:rPr lang="en-US" dirty="0"/>
              <a:t> initializer).</a:t>
            </a:r>
          </a:p>
          <a:p>
            <a:r>
              <a:rPr lang="en-US" dirty="0"/>
              <a:t>First, remove all the default values that are given to properties.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6BDE3E81-68D6-FC4C-A236-118DDF648D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4725" y="3429000"/>
            <a:ext cx="6311900" cy="27813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2DC2AE0-9111-664D-B9EB-0C5F551AC0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2425" y="6272463"/>
            <a:ext cx="7556500" cy="34290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F848298-27BB-B956-ABE0-0031C3323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515-08F7-40A0-9F31-515915856E04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63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F5FE5-D1F9-4F12-9DE0-C26907E45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Initializer delegation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88B21-5C31-49D7-8F3E-4DAF6EAEEA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Define initializers to call other initializers on the same type. Initializer delegation is relatively straightforward for structures and enumerations. It is somewhat more complicated for classes because of inheritance.</a:t>
            </a: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>
              <a:cs typeface="Courier New" panose="02070309020205020404" pitchFamily="49" charset="0"/>
            </a:endParaRPr>
          </a:p>
          <a:p>
            <a:endParaRPr lang="en-US" dirty="0">
              <a:cs typeface="Courier New" panose="02070309020205020404" pitchFamily="49" charset="0"/>
            </a:endParaRPr>
          </a:p>
        </p:txBody>
      </p:sp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1131FA9E-331A-9D4E-99F7-57939FF630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9409" y="3429000"/>
            <a:ext cx="8496300" cy="2362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6CA39D5-C6A1-754E-A298-47EA745D2B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9359" y="5951343"/>
            <a:ext cx="9296400" cy="6223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BEB4AE-AD44-79C9-503C-A5C3FBBE7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515-08F7-40A0-9F31-515915856E04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793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32DB5-4435-6644-AB0F-335BC159B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initialization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A174F7-4E0F-C04B-97C7-D9923E334C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general syntax for initialization in classes looks very similar to initialization in value types (e.g., structs). </a:t>
            </a:r>
          </a:p>
          <a:p>
            <a:r>
              <a:rPr lang="en-US" dirty="0"/>
              <a:t>Nonetheless, there are some different rules for classes that must be observed. These are mainly due to inheritance.</a:t>
            </a:r>
          </a:p>
          <a:p>
            <a:r>
              <a:rPr lang="en-US" dirty="0"/>
              <a:t>Classes add the concepts of designated and convenience initializers.</a:t>
            </a:r>
          </a:p>
          <a:p>
            <a:pPr lvl="1"/>
            <a:r>
              <a:rPr lang="en-US" dirty="0"/>
              <a:t>Designated initializers are responsible for making sure that an instance’s properties all have values before initialization completes, thus making the instance ready to use.</a:t>
            </a:r>
          </a:p>
          <a:p>
            <a:pPr lvl="1"/>
            <a:r>
              <a:rPr lang="en-US" dirty="0"/>
              <a:t>Convenience initializers supplement designated initializers by calling across a class to its designated initializer.</a:t>
            </a:r>
          </a:p>
          <a:p>
            <a:pPr lvl="2"/>
            <a:r>
              <a:rPr lang="en-US" dirty="0"/>
              <a:t>The role of convenience initializers is typically to create an instance of a class for a very specific use case.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AE224A-837C-D7A4-C4A4-5BDBFAF46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515-08F7-40A0-9F31-515915856E04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369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048D5-9E4D-1142-B246-6F46BF09D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initializers for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0D80CD-4974-924C-BA22-93BC724DEA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Classes get a default, empty initializer if you provide default values to all properties and do not write your own initializer.</a:t>
            </a:r>
          </a:p>
          <a:p>
            <a:pPr lvl="1"/>
            <a:r>
              <a:rPr lang="en-US" i="1" dirty="0">
                <a:solidFill>
                  <a:srgbClr val="FFC000"/>
                </a:solidFill>
              </a:rPr>
              <a:t>Classes do not get a free </a:t>
            </a:r>
            <a:r>
              <a:rPr lang="en-US" i="1" dirty="0" err="1">
                <a:solidFill>
                  <a:srgbClr val="FFC000"/>
                </a:solidFill>
              </a:rPr>
              <a:t>memberwise</a:t>
            </a:r>
            <a:r>
              <a:rPr lang="en-US" i="1" dirty="0">
                <a:solidFill>
                  <a:srgbClr val="FFC000"/>
                </a:solidFill>
              </a:rPr>
              <a:t> initializer like structs.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E136F6-2DB3-30E3-8893-BE372709F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515-08F7-40A0-9F31-515915856E04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072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2449</TotalTime>
  <Words>770</Words>
  <Application>Microsoft Macintosh PowerPoint</Application>
  <PresentationFormat>Widescreen</PresentationFormat>
  <Paragraphs>91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Bookman Old Style</vt:lpstr>
      <vt:lpstr>Calibri</vt:lpstr>
      <vt:lpstr>Courier New</vt:lpstr>
      <vt:lpstr>Rockwell</vt:lpstr>
      <vt:lpstr>Damask</vt:lpstr>
      <vt:lpstr>initialization   44643 mobile Computing – iOS</vt:lpstr>
      <vt:lpstr>Table of contents</vt:lpstr>
      <vt:lpstr>Introduction</vt:lpstr>
      <vt:lpstr>Initializer Syntax</vt:lpstr>
      <vt:lpstr>Struct initialization</vt:lpstr>
      <vt:lpstr>Custom initializers for structs</vt:lpstr>
      <vt:lpstr>Initializer delegation</vt:lpstr>
      <vt:lpstr>Class initialization</vt:lpstr>
      <vt:lpstr>Default initializers for classes</vt:lpstr>
      <vt:lpstr>Initialization and class inheritance</vt:lpstr>
      <vt:lpstr>Automatic initializer inheritance</vt:lpstr>
      <vt:lpstr>PowerPoint Presentation</vt:lpstr>
      <vt:lpstr>designated initializers</vt:lpstr>
      <vt:lpstr>Convenience initializers</vt:lpstr>
      <vt:lpstr>Required initializers</vt:lpstr>
      <vt:lpstr>deinitialization</vt:lpstr>
      <vt:lpstr>Example</vt:lpstr>
      <vt:lpstr>Conclusion</vt:lpstr>
      <vt:lpstr>Reference</vt:lpstr>
      <vt:lpstr>initialization   44643 mobile Computing – iOS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Computing - iOS</dc:title>
  <dc:creator>Kotteti,Chandra Mouli Madhav</dc:creator>
  <cp:lastModifiedBy>Kotteti,Chandra Mouli Madhav</cp:lastModifiedBy>
  <cp:revision>202</cp:revision>
  <dcterms:created xsi:type="dcterms:W3CDTF">2022-01-12T15:17:10Z</dcterms:created>
  <dcterms:modified xsi:type="dcterms:W3CDTF">2022-10-06T02:15:23Z</dcterms:modified>
</cp:coreProperties>
</file>