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58" r:id="rId6"/>
    <p:sldId id="259" r:id="rId7"/>
    <p:sldId id="263" r:id="rId8"/>
    <p:sldId id="267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7" d="100"/>
          <a:sy n="67" d="100"/>
        </p:scale>
        <p:origin x="6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5B714-7306-4D67-9AED-6BB8FD7E5CE5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2DB5F-EB1E-4D5F-B040-58E11FE26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6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1600201"/>
            <a:ext cx="1201208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261" y="1870"/>
              <a:chExt cx="465" cy="299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61" y="1870"/>
                <a:ext cx="266" cy="299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494" y="1870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461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160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1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2667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83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6618" y="1"/>
            <a:ext cx="2603500" cy="6132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1" y="1"/>
            <a:ext cx="7609417" cy="61325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3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1524001"/>
            <a:ext cx="508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6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4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9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ltGray">
          <a:xfrm>
            <a:off x="508000" y="1066801"/>
            <a:ext cx="5842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ltGray">
          <a:xfrm>
            <a:off x="1016001" y="1066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gray">
          <a:xfrm>
            <a:off x="609601" y="12192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18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103907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524001"/>
            <a:ext cx="103632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+mn-lt"/>
              </a:defRPr>
            </a:lvl1pPr>
          </a:lstStyle>
          <a:p>
            <a:r>
              <a:rPr lang="en-US"/>
              <a:t>Regular Expressions</a:t>
            </a:r>
          </a:p>
        </p:txBody>
      </p:sp>
      <p:sp>
        <p:nvSpPr>
          <p:cNvPr id="4608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+mn-lt"/>
              </a:defRPr>
            </a:lvl1pPr>
          </a:lstStyle>
          <a:p>
            <a:fld id="{562973F2-7E52-427E-AEDF-9783B39B3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regex/Patter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8194" y="6291943"/>
            <a:ext cx="3860800" cy="457200"/>
          </a:xfrm>
        </p:spPr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023940"/>
              </p:ext>
            </p:extLst>
          </p:nvPr>
        </p:nvGraphicFramePr>
        <p:xfrm>
          <a:off x="1524000" y="1143002"/>
          <a:ext cx="10022311" cy="4617718"/>
        </p:xfrm>
        <a:graphic>
          <a:graphicData uri="http://schemas.openxmlformats.org/drawingml/2006/table">
            <a:tbl>
              <a:tblPr/>
              <a:tblGrid>
                <a:gridCol w="10022311">
                  <a:extLst>
                    <a:ext uri="{9D8B030D-6E8A-4147-A177-3AD203B41FA5}">
                      <a16:colId xmlns:a16="http://schemas.microsoft.com/office/drawing/2014/main" val="1290446025"/>
                    </a:ext>
                  </a:extLst>
                </a:gridCol>
              </a:tblGrid>
              <a:tr h="4617718">
                <a:tc>
                  <a:txBody>
                    <a:bodyPr/>
                    <a:lstStyle/>
                    <a:p>
                      <a:pPr marL="342900" indent="-342900" algn="l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Basic Grouping - </a:t>
                      </a:r>
                      <a:r>
                        <a:rPr lang="en-US" sz="28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Ability to group sections of a pattern, and provide alternate matches</a:t>
                      </a:r>
                    </a:p>
                    <a:p>
                      <a:pPr marL="0" indent="0" algn="l" rtl="0" eaLnBrk="1" fontAlgn="base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 - Alteration</a:t>
                      </a:r>
                    </a:p>
                    <a:p>
                      <a: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X|Y</a:t>
                      </a:r>
                      <a:r>
                        <a:rPr lang="en-US" sz="2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– Either X or Y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– Grouping</a:t>
                      </a:r>
                    </a:p>
                    <a:p>
                      <a:pPr marL="914400" lvl="2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(X) – X, as a capturing group</a:t>
                      </a:r>
                    </a:p>
                    <a:p>
                      <a:pPr marL="0" indent="0" algn="l" rtl="0" eaLnBrk="1" fontAlgn="base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lang="en-US" sz="3200" b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2308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3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References: </a:t>
            </a:r>
            <a:r>
              <a:rPr lang="en-US" dirty="0">
                <a:hlinkClick r:id="rId2"/>
              </a:rPr>
              <a:t>https://docs.oracle.com/javase/8/docs/api/java/util/regex/Pattern.html</a:t>
            </a:r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Java Regex is an API used to define patterns for searching or manipulating the strings</a:t>
            </a:r>
          </a:p>
          <a:p>
            <a:r>
              <a:rPr lang="en-US" sz="2800" dirty="0"/>
              <a:t>The search pattern can be whatever from a easy character, a constant string or a complex expression containing exceptional characters describing the pattern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and Matcher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Pattern - </a:t>
            </a:r>
            <a:r>
              <a:rPr lang="en-US" sz="2800" dirty="0"/>
              <a:t>Compiler representation of a regular expression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Methods include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 compile(String regex)</a:t>
            </a:r>
            <a:r>
              <a:rPr lang="en-US" dirty="0"/>
              <a:t>– Compiles the given regular expression into a pattern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 compile(String regex,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flags)</a:t>
            </a:r>
            <a:r>
              <a:rPr lang="en-US" dirty="0"/>
              <a:t> – Compiles the given regular expression into a pattern with the given flags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matches(String regex) </a:t>
            </a:r>
            <a:r>
              <a:rPr lang="en-US" dirty="0"/>
              <a:t>– Tells whether or not this string matches the given regular expression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and Matcher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Matcher - </a:t>
            </a:r>
            <a:r>
              <a:rPr lang="en-US" sz="2800" dirty="0"/>
              <a:t>An engine that performs match operations on a character sequence by interpreting a Pattern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Methods include</a:t>
            </a: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matches() </a:t>
            </a:r>
            <a:r>
              <a:rPr lang="en-US" dirty="0"/>
              <a:t>– Compiles the given regular expression into a pattern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Boolean find() </a:t>
            </a:r>
            <a:r>
              <a:rPr lang="en-US" dirty="0"/>
              <a:t>- Attempts to find the next subsequence of the input sequence that matches the pattern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524001"/>
            <a:ext cx="10363200" cy="48245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Character Matches: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</a:t>
            </a:r>
            <a:r>
              <a:rPr lang="en-US" kern="1200" dirty="0" err="1">
                <a:ea typeface="+mn-ea"/>
                <a:cs typeface="+mn-cs"/>
              </a:rPr>
              <a:t>abc</a:t>
            </a:r>
            <a:r>
              <a:rPr lang="en-US" kern="1200" dirty="0">
                <a:ea typeface="+mn-ea"/>
                <a:cs typeface="+mn-cs"/>
              </a:rPr>
              <a:t>] matches a or b, or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[^</a:t>
            </a:r>
            <a:r>
              <a:rPr lang="en-US" kern="1200" dirty="0" err="1">
                <a:ea typeface="+mn-ea"/>
                <a:cs typeface="+mn-cs"/>
              </a:rPr>
              <a:t>abc</a:t>
            </a:r>
            <a:r>
              <a:rPr lang="en-US" kern="1200" dirty="0">
                <a:ea typeface="+mn-ea"/>
                <a:cs typeface="+mn-cs"/>
              </a:rPr>
              <a:t>] negation, matches everything except a, b, or 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[a-c] range, matches a or b, or 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[a-c[f-h]] union, matches a, b, c, f, g, 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[a-c&amp;&amp;[b-c]] intersection, matches b or c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1200" dirty="0">
                <a:ea typeface="+mn-ea"/>
                <a:cs typeface="+mn-cs"/>
              </a:rPr>
              <a:t>[a-c&amp;&amp;[^b-c]] subtraction, matches 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\\ - The backslash character</a:t>
            </a:r>
            <a:endParaRPr lang="en-US" kern="1200" dirty="0">
              <a:ea typeface="+mn-ea"/>
              <a:cs typeface="+mn-cs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Predefined Character Classes</a:t>
            </a:r>
            <a:r>
              <a:rPr lang="en-US" dirty="0"/>
              <a:t> - Character classes are used to define the content of the pattern</a:t>
            </a:r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.  -  Any character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\d -  A digit: [0-9]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\D - A non-digit: [^0-9]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\s  - A whitespace character: [ \t\n\x0B\f\r]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\S  - A non-whitespace character: [^\s]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\w - A word character: [a-zA-Z_0-9]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\W - A non-word character: [^\w]</a:t>
            </a:r>
            <a:endParaRPr lang="en-US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Regular Expressions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895372"/>
              </p:ext>
            </p:extLst>
          </p:nvPr>
        </p:nvGraphicFramePr>
        <p:xfrm>
          <a:off x="1524000" y="1143000"/>
          <a:ext cx="10022311" cy="5029962"/>
        </p:xfrm>
        <a:graphic>
          <a:graphicData uri="http://schemas.openxmlformats.org/drawingml/2006/table">
            <a:tbl>
              <a:tblPr/>
              <a:tblGrid>
                <a:gridCol w="10022311">
                  <a:extLst>
                    <a:ext uri="{9D8B030D-6E8A-4147-A177-3AD203B41FA5}">
                      <a16:colId xmlns:a16="http://schemas.microsoft.com/office/drawing/2014/main" val="1290446025"/>
                    </a:ext>
                  </a:extLst>
                </a:gridCol>
              </a:tblGrid>
              <a:tr h="4748349">
                <a:tc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Boundary matchers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^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beginning of a line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$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end of a line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\b      - A word boundary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\B      - A non-word boundary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\A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beginning of the input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\G</a:t>
                      </a:r>
                      <a:r>
                        <a:rPr lang="en-US" sz="2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- The end of the previous match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\Z      - The end of the input but for the final terminator, if any</a:t>
                      </a:r>
                    </a:p>
                    <a:p>
                      <a:pPr marL="742950" lvl="1" indent="-28575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§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\z	- The end of the input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23083"/>
                  </a:ext>
                </a:extLst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7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940940"/>
              </p:ext>
            </p:extLst>
          </p:nvPr>
        </p:nvGraphicFramePr>
        <p:xfrm>
          <a:off x="1524000" y="1143000"/>
          <a:ext cx="10022311" cy="4748349"/>
        </p:xfrm>
        <a:graphic>
          <a:graphicData uri="http://schemas.openxmlformats.org/drawingml/2006/table">
            <a:tbl>
              <a:tblPr/>
              <a:tblGrid>
                <a:gridCol w="10022311">
                  <a:extLst>
                    <a:ext uri="{9D8B030D-6E8A-4147-A177-3AD203B41FA5}">
                      <a16:colId xmlns:a16="http://schemas.microsoft.com/office/drawing/2014/main" val="1290446025"/>
                    </a:ext>
                  </a:extLst>
                </a:gridCol>
              </a:tblGrid>
              <a:tr h="4748349"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23083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2F0EC43-6071-E6BD-87C4-B163BCAC9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98624"/>
              </p:ext>
            </p:extLst>
          </p:nvPr>
        </p:nvGraphicFramePr>
        <p:xfrm>
          <a:off x="1593850" y="1173480"/>
          <a:ext cx="8731250" cy="430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625">
                  <a:extLst>
                    <a:ext uri="{9D8B030D-6E8A-4147-A177-3AD203B41FA5}">
                      <a16:colId xmlns:a16="http://schemas.microsoft.com/office/drawing/2014/main" val="563674315"/>
                    </a:ext>
                  </a:extLst>
                </a:gridCol>
                <a:gridCol w="4365625">
                  <a:extLst>
                    <a:ext uri="{9D8B030D-6E8A-4147-A177-3AD203B41FA5}">
                      <a16:colId xmlns:a16="http://schemas.microsoft.com/office/drawing/2014/main" val="3069495093"/>
                    </a:ext>
                  </a:extLst>
                </a:gridCol>
              </a:tblGrid>
              <a:tr h="552540">
                <a:tc>
                  <a:txBody>
                    <a:bodyPr/>
                    <a:lstStyle/>
                    <a:p>
                      <a:r>
                        <a:rPr lang="en-US" dirty="0"/>
                        <a:t>Boundary Matchers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 with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45599"/>
                  </a:ext>
                </a:extLst>
              </a:tr>
              <a:tr h="880628">
                <a:tc>
                  <a:txBody>
                    <a:bodyPr/>
                    <a:lstStyle/>
                    <a:p>
                      <a:r>
                        <a:rPr lang="en-US" dirty="0"/>
                        <a:t>\\b.*ing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Sentence or word can start with anything, but it should end with “</a:t>
                      </a:r>
                      <a:r>
                        <a:rPr lang="en-US" dirty="0" err="1"/>
                        <a:t>ing</a:t>
                      </a:r>
                      <a:r>
                        <a:rPr lang="en-US" dirty="0"/>
                        <a:t>”</a:t>
                      </a:r>
                    </a:p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: Walking, Starting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308899"/>
                  </a:ext>
                </a:extLst>
              </a:tr>
              <a:tr h="880628">
                <a:tc>
                  <a:txBody>
                    <a:bodyPr/>
                    <a:lstStyle/>
                    <a:p>
                      <a:r>
                        <a:rPr lang="en-US" dirty="0"/>
                        <a:t>Comp.*\\b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Sentence or word should start with Comp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Eg</a:t>
                      </a:r>
                      <a:r>
                        <a:rPr lang="en-US" dirty="0"/>
                        <a:t>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</a:t>
                      </a:r>
                      <a:r>
                        <a:rPr lang="en-US" dirty="0"/>
                        <a:t>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83384"/>
                  </a:ext>
                </a:extLst>
              </a:tr>
              <a:tr h="616440">
                <a:tc>
                  <a:txBody>
                    <a:bodyPr/>
                    <a:lstStyle/>
                    <a:p>
                      <a:r>
                        <a:rPr lang="en-US" dirty="0"/>
                        <a:t>.*\\B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Should end with a non-word character</a:t>
                      </a:r>
                    </a:p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: Good!!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8240"/>
                  </a:ext>
                </a:extLst>
              </a:tr>
              <a:tr h="616440">
                <a:tc>
                  <a:txBody>
                    <a:bodyPr/>
                    <a:lstStyle/>
                    <a:p>
                      <a:r>
                        <a:rPr lang="en-US" dirty="0"/>
                        <a:t>\\AComp.*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should start with Comp.</a:t>
                      </a:r>
                    </a:p>
                    <a:p>
                      <a:r>
                        <a:rPr lang="en-US" dirty="0" err="1"/>
                        <a:t>Eg</a:t>
                      </a:r>
                      <a:r>
                        <a:rPr lang="en-US" dirty="0"/>
                        <a:t>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Compete</a:t>
                      </a:r>
                      <a:r>
                        <a:rPr lang="en-US" dirty="0"/>
                        <a:t>,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797185"/>
                  </a:ext>
                </a:extLst>
              </a:tr>
              <a:tr h="616440">
                <a:tc>
                  <a:txBody>
                    <a:bodyPr/>
                    <a:lstStyle/>
                    <a:p>
                      <a:r>
                        <a:rPr lang="en-US" dirty="0"/>
                        <a:t>\\G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a sequence if the match is broken it will terminate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0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502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writing Regex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2973F2-7E52-427E-AEDF-9783B39B3002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332411"/>
            <a:ext cx="10363200" cy="55255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Quantifiers</a:t>
            </a:r>
            <a:r>
              <a:rPr lang="en-US" sz="2400" dirty="0"/>
              <a:t> - Can be used to specify the number or length that part of a pattern should match or repeat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893351"/>
              </p:ext>
            </p:extLst>
          </p:nvPr>
        </p:nvGraphicFramePr>
        <p:xfrm>
          <a:off x="1746068" y="2398492"/>
          <a:ext cx="8128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354">
                  <a:extLst>
                    <a:ext uri="{9D8B030D-6E8A-4147-A177-3AD203B41FA5}">
                      <a16:colId xmlns:a16="http://schemas.microsoft.com/office/drawing/2014/main" val="1720134215"/>
                    </a:ext>
                  </a:extLst>
                </a:gridCol>
                <a:gridCol w="5837646">
                  <a:extLst>
                    <a:ext uri="{9D8B030D-6E8A-4147-A177-3AD203B41FA5}">
                      <a16:colId xmlns:a16="http://schemas.microsoft.com/office/drawing/2014/main" val="2178860530"/>
                    </a:ext>
                  </a:extLst>
                </a:gridCol>
              </a:tblGrid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Quantifiers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 with 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130811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  <a:r>
                        <a:rPr lang="en-US" baseline="0" dirty="0"/>
                        <a:t> or more, ‘a’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38350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or more, ’a’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2723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[ab]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825938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a[ab]*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zero or more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6854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a[ab]+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one or more ’a’ or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1771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1, ab? ’a’ followed by zero b or one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67135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{m}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a{6} will match exactly 6 ’a’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99608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exactly 4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2481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{, 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most 3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468970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{5,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5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25556"/>
                  </a:ext>
                </a:extLst>
              </a:tr>
              <a:tr h="363846">
                <a:tc>
                  <a:txBody>
                    <a:bodyPr/>
                    <a:lstStyle/>
                    <a:p>
                      <a:r>
                        <a:rPr lang="en-US" dirty="0"/>
                        <a:t>ab{3}?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’a’ followed by three ’b’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31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44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ryNew">
  <a:themeElements>
    <a:clrScheme name="GaryNew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aryNew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aryNew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yNew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yNew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.xml><?xml version="1.0" encoding="utf-8"?>
<a:themeOverride xmlns:a="http://schemas.openxmlformats.org/drawingml/2006/main">
  <a:clrScheme name="GaryNew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5397</TotalTime>
  <Words>752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Tahoma</vt:lpstr>
      <vt:lpstr>Times New Roman</vt:lpstr>
      <vt:lpstr>Wingdings</vt:lpstr>
      <vt:lpstr>GaryNew</vt:lpstr>
      <vt:lpstr>Regular Expressions</vt:lpstr>
      <vt:lpstr>Introduction</vt:lpstr>
      <vt:lpstr>Pattern and Matcher Classes</vt:lpstr>
      <vt:lpstr>Pattern and Matcher Classes</vt:lpstr>
      <vt:lpstr>Rules of writing Regex</vt:lpstr>
      <vt:lpstr>Rules of writing Regex</vt:lpstr>
      <vt:lpstr>Rules of writing Regex</vt:lpstr>
      <vt:lpstr>Rules of writing Regex</vt:lpstr>
      <vt:lpstr>Rules of writing Regex</vt:lpstr>
      <vt:lpstr>Rules of writing Regex</vt:lpstr>
      <vt:lpstr>References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Medarametla,Purna</dc:creator>
  <cp:lastModifiedBy>Thanguturi,Anjana</cp:lastModifiedBy>
  <cp:revision>46</cp:revision>
  <dcterms:created xsi:type="dcterms:W3CDTF">2018-01-29T16:03:17Z</dcterms:created>
  <dcterms:modified xsi:type="dcterms:W3CDTF">2023-04-13T20:10:09Z</dcterms:modified>
</cp:coreProperties>
</file>