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32715262-F760-4A15-9C2D-2DD7A1DB57C2}"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2FAF627-4698-49D7-94A2-647B2B124DE9}"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FC82D298-5CB7-4577-983D-901555E231C4}"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CA271245-1CA4-4550-82A8-034D0B6FCB91}"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E32348F-F220-45A3-A2D1-47B07F3A44DA}"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53CDE3C-2272-4093-9929-66A31CB9D638}"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970F454-DF3E-4C60-87D3-A14E73182A42}"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532E567-72B4-4082-8C66-19AE11500EAF}"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523880" y="1122480"/>
            <a:ext cx="9143280" cy="11064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9EF8699-3429-4A2E-B8C9-8BA413B5FE2A}"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AB48855-7043-4E3E-95B9-89A40C0F3C17}"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EECF753-8C2C-4D37-8678-0C2CAAA3A2BA}"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3C1EFAC-86C5-43D3-99FF-8308066BD5D5}"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0"/>
            <a:ext cx="12191400" cy="6857280"/>
            <a:chOff x="0" y="0"/>
            <a:chExt cx="12191400" cy="6857280"/>
          </a:xfrm>
        </p:grpSpPr>
        <p:sp>
          <p:nvSpPr>
            <p:cNvPr id="1" name="Rectangle 7"/>
            <p:cNvSpPr/>
            <p:nvPr/>
          </p:nvSpPr>
          <p:spPr>
            <a:xfrm>
              <a:off x="0" y="0"/>
              <a:ext cx="12191400" cy="6857280"/>
            </a:xfrm>
            <a:prstGeom prst="rect">
              <a:avLst/>
            </a:prstGeom>
            <a:solidFill>
              <a:srgbClr val="ffffff">
                <a:alpha val="99000"/>
              </a:srgbClr>
            </a:solidFill>
            <a:ln w="76320">
              <a:solidFill>
                <a:srgbClr val="005893"/>
              </a:solidFill>
              <a:miter/>
            </a:ln>
          </p:spPr>
          <p:style>
            <a:lnRef idx="0"/>
            <a:fillRef idx="0"/>
            <a:effectRef idx="0"/>
            <a:fontRef idx="minor"/>
          </p:style>
        </p:sp>
        <p:sp>
          <p:nvSpPr>
            <p:cNvPr id="2" name="object 7"/>
            <p:cNvSpPr/>
            <p:nvPr/>
          </p:nvSpPr>
          <p:spPr>
            <a:xfrm>
              <a:off x="9683640" y="92160"/>
              <a:ext cx="2498040" cy="5608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1" i="1" lang="en-US" sz="1800" spc="-7" strike="noStrike">
                  <a:solidFill>
                    <a:srgbClr val="422c75"/>
                  </a:solidFill>
                  <a:latin typeface="Playfair Display"/>
                  <a:ea typeface="ＭＳ Ｐゴシック"/>
                </a:rPr>
                <a:t>Go, change </a:t>
              </a:r>
              <a:r>
                <a:rPr b="1" i="1" lang="en-US" sz="1800" spc="-1" strike="noStrike">
                  <a:solidFill>
                    <a:srgbClr val="422c75"/>
                  </a:solidFill>
                  <a:latin typeface="Playfair Display"/>
                  <a:ea typeface="ＭＳ Ｐゴシック"/>
                </a:rPr>
                <a:t>the</a:t>
              </a:r>
              <a:r>
                <a:rPr b="1" i="1" lang="en-US" sz="1800" spc="-80" strike="noStrike">
                  <a:solidFill>
                    <a:srgbClr val="422c75"/>
                  </a:solidFill>
                  <a:latin typeface="Playfair Display"/>
                  <a:ea typeface="ＭＳ Ｐゴシック"/>
                </a:rPr>
                <a:t> </a:t>
              </a:r>
              <a:r>
                <a:rPr b="1" i="1" lang="en-US" sz="1800" spc="-7" strike="noStrike">
                  <a:solidFill>
                    <a:srgbClr val="422c75"/>
                  </a:solidFill>
                  <a:latin typeface="Playfair Display"/>
                  <a:ea typeface="ＭＳ Ｐゴシック"/>
                </a:rPr>
                <a:t>world</a:t>
              </a:r>
              <a:endParaRPr b="0" lang="en-IN" sz="1800" spc="-1" strike="noStrike">
                <a:latin typeface="Arial"/>
              </a:endParaRPr>
            </a:p>
          </p:txBody>
        </p:sp>
        <p:pic>
          <p:nvPicPr>
            <p:cNvPr id="3" name="Picture 9" descr=""/>
            <p:cNvPicPr/>
            <p:nvPr/>
          </p:nvPicPr>
          <p:blipFill>
            <a:blip r:embed="rId2"/>
            <a:stretch/>
          </p:blipFill>
          <p:spPr>
            <a:xfrm>
              <a:off x="12600" y="39960"/>
              <a:ext cx="1907280" cy="1368720"/>
            </a:xfrm>
            <a:prstGeom prst="rect">
              <a:avLst/>
            </a:prstGeom>
            <a:ln w="0">
              <a:noFill/>
            </a:ln>
          </p:spPr>
        </p:pic>
      </p:grpSp>
      <p:sp>
        <p:nvSpPr>
          <p:cNvPr id="4"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5" name="PlaceHolder 2"/>
          <p:cNvSpPr>
            <a:spLocks noGrp="1"/>
          </p:cNvSpPr>
          <p:nvPr>
            <p:ph type="ftr" idx="1"/>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6" name="PlaceHolder 3"/>
          <p:cNvSpPr>
            <a:spLocks noGrp="1"/>
          </p:cNvSpPr>
          <p:nvPr>
            <p:ph type="sldNum" idx="2"/>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n-IN" sz="1200" spc="-1" strike="noStrike">
                <a:solidFill>
                  <a:srgbClr val="8b8b8b"/>
                </a:solidFill>
                <a:latin typeface="Calibri"/>
              </a:defRPr>
            </a:lvl1pPr>
          </a:lstStyle>
          <a:p>
            <a:pPr algn="r">
              <a:lnSpc>
                <a:spcPct val="100000"/>
              </a:lnSpc>
              <a:buNone/>
            </a:pPr>
            <a:fld id="{92863350-A320-40FA-9F62-6C7DA1812B60}" type="slidenum">
              <a:rPr b="0" lang="en-IN" sz="1200" spc="-1" strike="noStrike">
                <a:solidFill>
                  <a:srgbClr val="8b8b8b"/>
                </a:solidFill>
                <a:latin typeface="Calibri"/>
              </a:rPr>
              <a:t>&lt;number&gt;</a:t>
            </a:fld>
            <a:endParaRPr b="0" lang="en-IN" sz="1200" spc="-1" strike="noStrike">
              <a:latin typeface="Times New Roman"/>
            </a:endParaRPr>
          </a:p>
        </p:txBody>
      </p:sp>
      <p:sp>
        <p:nvSpPr>
          <p:cNvPr id="7" name="PlaceHolder 4"/>
          <p:cNvSpPr>
            <a:spLocks noGrp="1"/>
          </p:cNvSpPr>
          <p:nvPr>
            <p:ph type="dt" idx="3"/>
          </p:nvPr>
        </p:nvSpPr>
        <p:spPr>
          <a:xfrm>
            <a:off x="838080" y="6356520"/>
            <a:ext cx="2742480" cy="36432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hyperlink" Target="https://www.analyticsvidhya.com/blog/2018/02/time-series-forecasting-methods/" TargetMode="External"/><Relationship Id="rId2" Type="http://schemas.openxmlformats.org/officeDocument/2006/relationships/hyperlink" Target="https://www.statsmodels.org/stable/tsa.html" TargetMode="External"/><Relationship Id="rId3" Type="http://schemas.openxmlformats.org/officeDocument/2006/relationships/hyperlink" Target="https://facebook.github.io/prophet/" TargetMode="External"/><Relationship Id="rId4" Type="http://schemas.openxmlformats.org/officeDocument/2006/relationships/hyperlink" Target="https://en.wikipedia.org/wiki/Autoregressive_integrated_moving_average" TargetMode="External"/><Relationship Id="rId5"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object 2"/>
          <p:cNvSpPr/>
          <p:nvPr/>
        </p:nvSpPr>
        <p:spPr>
          <a:xfrm>
            <a:off x="1376280" y="860760"/>
            <a:ext cx="9883800" cy="1347120"/>
          </a:xfrm>
          <a:prstGeom prst="rect">
            <a:avLst/>
          </a:prstGeom>
          <a:noFill/>
          <a:ln w="0">
            <a:noFill/>
          </a:ln>
        </p:spPr>
        <p:style>
          <a:lnRef idx="0"/>
          <a:fillRef idx="0"/>
          <a:effectRef idx="0"/>
          <a:fontRef idx="minor"/>
        </p:style>
        <p:txBody>
          <a:bodyPr lIns="0" rIns="0" tIns="6840" bIns="0" anchor="t">
            <a:spAutoFit/>
          </a:bodyPr>
          <a:p>
            <a:pPr marL="12600" algn="ctr">
              <a:lnSpc>
                <a:spcPct val="100000"/>
              </a:lnSpc>
              <a:buNone/>
              <a:tabLst>
                <a:tab algn="l" pos="0"/>
              </a:tabLst>
            </a:pPr>
            <a:r>
              <a:rPr b="0" lang="en-IN" sz="4400" spc="-1" strike="noStrike" u="sng">
                <a:solidFill>
                  <a:srgbClr val="000000"/>
                </a:solidFill>
                <a:uFillTx/>
                <a:latin typeface="Times New Roman"/>
                <a:ea typeface="Arial"/>
              </a:rPr>
              <a:t>Time Series Forecasting For Demand Prediction on Super Market Grocery Sales</a:t>
            </a:r>
            <a:endParaRPr b="0" lang="en-IN" sz="4400" spc="-1" strike="noStrike">
              <a:latin typeface="Arial"/>
            </a:endParaRPr>
          </a:p>
        </p:txBody>
      </p:sp>
      <p:sp>
        <p:nvSpPr>
          <p:cNvPr id="46" name="TextBox 1"/>
          <p:cNvSpPr/>
          <p:nvPr/>
        </p:nvSpPr>
        <p:spPr>
          <a:xfrm>
            <a:off x="1376280" y="2488680"/>
            <a:ext cx="9655560" cy="3471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endParaRPr b="0" lang="en-IN" sz="1500" spc="-1" strike="noStrike">
              <a:latin typeface="Arial"/>
            </a:endParaRPr>
          </a:p>
          <a:p>
            <a:pPr>
              <a:lnSpc>
                <a:spcPct val="100000"/>
              </a:lnSpc>
              <a:buNone/>
              <a:tabLst>
                <a:tab algn="l" pos="0"/>
              </a:tabLst>
            </a:pPr>
            <a:r>
              <a:rPr b="0" lang="en-IN" sz="2800" spc="-1" strike="noStrike">
                <a:solidFill>
                  <a:srgbClr val="000000"/>
                </a:solidFill>
                <a:latin typeface="Times New Roman"/>
                <a:ea typeface="Times New Roman"/>
              </a:rPr>
              <a:t>22MCA21T:                                  Research Methodology and IPR</a:t>
            </a:r>
            <a:endParaRPr b="0" lang="en-IN" sz="2800" spc="-1" strike="noStrike">
              <a:latin typeface="Arial"/>
            </a:endParaRPr>
          </a:p>
          <a:p>
            <a:pPr>
              <a:lnSpc>
                <a:spcPct val="100000"/>
              </a:lnSpc>
              <a:buNone/>
              <a:tabLst>
                <a:tab algn="l" pos="0"/>
              </a:tabLst>
            </a:pPr>
            <a:r>
              <a:rPr b="0" lang="en-IN" sz="2800" spc="-1" strike="noStrike">
                <a:solidFill>
                  <a:srgbClr val="000000"/>
                </a:solidFill>
                <a:latin typeface="Times New Roman"/>
                <a:ea typeface="Times New Roman"/>
              </a:rPr>
              <a:t>22MCA252TL:               </a:t>
            </a:r>
            <a:r>
              <a:rPr b="0" lang="en-IN" sz="3500" spc="-1" strike="noStrike">
                <a:solidFill>
                  <a:srgbClr val="000000"/>
                </a:solidFill>
                <a:latin typeface="Times New Roman"/>
                <a:ea typeface="Times New Roman"/>
              </a:rPr>
              <a:t> </a:t>
            </a:r>
            <a:r>
              <a:rPr b="0" lang="en-IN" sz="2800" spc="-1" strike="noStrike">
                <a:solidFill>
                  <a:srgbClr val="000000"/>
                </a:solidFill>
                <a:latin typeface="Times New Roman"/>
                <a:ea typeface="Times New Roman"/>
              </a:rPr>
              <a:t>             Data Science I</a:t>
            </a:r>
            <a:endParaRPr b="0" lang="en-IN" sz="2800" spc="-1" strike="noStrike">
              <a:latin typeface="Arial"/>
            </a:endParaRPr>
          </a:p>
          <a:p>
            <a:pPr>
              <a:lnSpc>
                <a:spcPct val="100000"/>
              </a:lnSpc>
              <a:buNone/>
              <a:tabLst>
                <a:tab algn="l" pos="0"/>
              </a:tabLst>
            </a:pPr>
            <a:endParaRPr b="0" lang="en-IN" sz="2800" spc="-1" strike="noStrike">
              <a:latin typeface="Arial"/>
            </a:endParaRPr>
          </a:p>
          <a:p>
            <a:pPr>
              <a:lnSpc>
                <a:spcPct val="100000"/>
              </a:lnSpc>
              <a:buNone/>
              <a:tabLst>
                <a:tab algn="l" pos="0"/>
              </a:tabLst>
            </a:pPr>
            <a:endParaRPr b="0" lang="en-IN" sz="2800" spc="-1" strike="noStrike">
              <a:latin typeface="Arial"/>
            </a:endParaRPr>
          </a:p>
          <a:p>
            <a:pPr>
              <a:lnSpc>
                <a:spcPct val="100000"/>
              </a:lnSpc>
              <a:buNone/>
              <a:tabLst>
                <a:tab algn="l" pos="0"/>
              </a:tabLst>
            </a:pPr>
            <a:r>
              <a:rPr b="0" lang="en-IN" sz="2000" spc="-1" strike="noStrike">
                <a:solidFill>
                  <a:srgbClr val="000000"/>
                </a:solidFill>
                <a:latin typeface="Times New Roman"/>
                <a:ea typeface="Times New Roman"/>
              </a:rPr>
              <a:t>Team Members</a:t>
            </a:r>
            <a:endParaRPr b="0" lang="en-IN" sz="2000" spc="-1" strike="noStrike">
              <a:latin typeface="Arial"/>
            </a:endParaRPr>
          </a:p>
          <a:p>
            <a:pPr>
              <a:lnSpc>
                <a:spcPct val="100000"/>
              </a:lnSpc>
              <a:buNone/>
              <a:tabLst>
                <a:tab algn="l" pos="0"/>
              </a:tabLst>
            </a:pPr>
            <a:endParaRPr b="0" lang="en-IN" sz="1200" spc="-1" strike="noStrike">
              <a:latin typeface="Arial"/>
            </a:endParaRPr>
          </a:p>
          <a:p>
            <a:pPr>
              <a:lnSpc>
                <a:spcPct val="100000"/>
              </a:lnSpc>
              <a:buNone/>
              <a:tabLst>
                <a:tab algn="l" pos="0"/>
              </a:tabLst>
            </a:pPr>
            <a:r>
              <a:rPr b="0" lang="en-IN" sz="2800" spc="-1" strike="noStrike">
                <a:solidFill>
                  <a:srgbClr val="000000"/>
                </a:solidFill>
                <a:latin typeface="Times New Roman"/>
                <a:ea typeface="Times New Roman"/>
              </a:rPr>
              <a:t>1RV22MC071:</a:t>
            </a:r>
            <a:r>
              <a:rPr b="0" lang="en-IN" sz="2800" spc="-1" strike="noStrike">
                <a:solidFill>
                  <a:srgbClr val="000000"/>
                </a:solidFill>
                <a:latin typeface="Times New Roman"/>
                <a:ea typeface="Times New Roman"/>
              </a:rPr>
              <a:t>	</a:t>
            </a:r>
            <a:r>
              <a:rPr b="0" lang="en-IN" sz="2800" spc="-1" strike="noStrike">
                <a:solidFill>
                  <a:srgbClr val="000000"/>
                </a:solidFill>
                <a:latin typeface="Times New Roman"/>
                <a:ea typeface="Times New Roman"/>
              </a:rPr>
              <a:t>	</a:t>
            </a:r>
            <a:r>
              <a:rPr b="0" lang="en-IN" sz="2800" spc="-1" strike="noStrike">
                <a:solidFill>
                  <a:srgbClr val="000000"/>
                </a:solidFill>
                <a:latin typeface="Times New Roman"/>
                <a:ea typeface="Times New Roman"/>
              </a:rPr>
              <a:t>	</a:t>
            </a:r>
            <a:r>
              <a:rPr b="0" lang="en-IN" sz="2800" spc="-1" strike="noStrike">
                <a:solidFill>
                  <a:srgbClr val="000000"/>
                </a:solidFill>
                <a:latin typeface="Times New Roman"/>
                <a:ea typeface="Times New Roman"/>
              </a:rPr>
              <a:t>  PRAVEENGOUDA BIRADAR</a:t>
            </a:r>
            <a:endParaRPr b="0" lang="en-IN" sz="2800" spc="-1" strike="noStrike">
              <a:latin typeface="Arial"/>
            </a:endParaRPr>
          </a:p>
          <a:p>
            <a:pPr>
              <a:lnSpc>
                <a:spcPct val="100000"/>
              </a:lnSpc>
              <a:buNone/>
              <a:tabLst>
                <a:tab algn="l" pos="0"/>
              </a:tabLst>
            </a:pPr>
            <a:r>
              <a:rPr b="0" lang="en-IN" sz="2800" spc="-1" strike="noStrike">
                <a:solidFill>
                  <a:srgbClr val="000000"/>
                </a:solidFill>
                <a:latin typeface="Times New Roman"/>
                <a:ea typeface="Times New Roman"/>
              </a:rPr>
              <a:t>1RV22MC084:                              SAIKUMAR P</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Box 13"/>
          <p:cNvSpPr/>
          <p:nvPr/>
        </p:nvSpPr>
        <p:spPr>
          <a:xfrm>
            <a:off x="4257000" y="331920"/>
            <a:ext cx="4799880" cy="577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3200" spc="-1" strike="noStrike">
                <a:solidFill>
                  <a:srgbClr val="000000"/>
                </a:solidFill>
                <a:latin typeface="Bernard MT Condensed"/>
                <a:ea typeface="DejaVu Sans"/>
              </a:rPr>
              <a:t>Literature Survey </a:t>
            </a:r>
            <a:endParaRPr b="0" lang="en-IN" sz="3200" spc="-1" strike="noStrike">
              <a:latin typeface="Arial"/>
            </a:endParaRPr>
          </a:p>
        </p:txBody>
      </p:sp>
      <p:sp>
        <p:nvSpPr>
          <p:cNvPr id="65" name="Rectangle 1"/>
          <p:cNvSpPr/>
          <p:nvPr/>
        </p:nvSpPr>
        <p:spPr>
          <a:xfrm>
            <a:off x="1094040" y="916560"/>
            <a:ext cx="8982360" cy="107964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endParaRPr b="0" lang="en-IN" sz="2600" spc="-1" strike="noStrike">
              <a:latin typeface="Arial"/>
            </a:endParaRPr>
          </a:p>
          <a:p>
            <a:pPr>
              <a:lnSpc>
                <a:spcPct val="150000"/>
              </a:lnSpc>
              <a:buNone/>
            </a:pPr>
            <a:endParaRPr b="0" lang="en-IN" sz="2600" spc="-1" strike="noStrike">
              <a:latin typeface="Arial"/>
            </a:endParaRPr>
          </a:p>
        </p:txBody>
      </p:sp>
      <p:pic>
        <p:nvPicPr>
          <p:cNvPr id="66" name="" descr=""/>
          <p:cNvPicPr/>
          <p:nvPr/>
        </p:nvPicPr>
        <p:blipFill>
          <a:blip r:embed="rId1"/>
          <a:stretch/>
        </p:blipFill>
        <p:spPr>
          <a:xfrm>
            <a:off x="930600" y="900000"/>
            <a:ext cx="10589040" cy="51022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Box 13"/>
          <p:cNvSpPr/>
          <p:nvPr/>
        </p:nvSpPr>
        <p:spPr>
          <a:xfrm>
            <a:off x="4257000" y="331920"/>
            <a:ext cx="4799880" cy="577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3200" spc="-1" strike="noStrike">
                <a:solidFill>
                  <a:srgbClr val="000000"/>
                </a:solidFill>
                <a:latin typeface="Bernard MT Condensed"/>
                <a:ea typeface="DejaVu Sans"/>
              </a:rPr>
              <a:t>Literature Survey </a:t>
            </a:r>
            <a:endParaRPr b="0" lang="en-IN" sz="3200" spc="-1" strike="noStrike">
              <a:latin typeface="Arial"/>
            </a:endParaRPr>
          </a:p>
        </p:txBody>
      </p:sp>
      <p:sp>
        <p:nvSpPr>
          <p:cNvPr id="68" name="Rectangle 1"/>
          <p:cNvSpPr/>
          <p:nvPr/>
        </p:nvSpPr>
        <p:spPr>
          <a:xfrm>
            <a:off x="1094040" y="916560"/>
            <a:ext cx="8982360" cy="107964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endParaRPr b="0" lang="en-IN" sz="2600" spc="-1" strike="noStrike">
              <a:latin typeface="Arial"/>
            </a:endParaRPr>
          </a:p>
          <a:p>
            <a:pPr>
              <a:lnSpc>
                <a:spcPct val="150000"/>
              </a:lnSpc>
              <a:buNone/>
            </a:pPr>
            <a:endParaRPr b="0" lang="en-IN" sz="2600" spc="-1" strike="noStrike">
              <a:latin typeface="Arial"/>
            </a:endParaRPr>
          </a:p>
        </p:txBody>
      </p:sp>
      <p:pic>
        <p:nvPicPr>
          <p:cNvPr id="69" name="" descr=""/>
          <p:cNvPicPr/>
          <p:nvPr/>
        </p:nvPicPr>
        <p:blipFill>
          <a:blip r:embed="rId1"/>
          <a:stretch/>
        </p:blipFill>
        <p:spPr>
          <a:xfrm>
            <a:off x="1094040" y="1260000"/>
            <a:ext cx="9885600" cy="53179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Box 3"/>
          <p:cNvSpPr/>
          <p:nvPr/>
        </p:nvSpPr>
        <p:spPr>
          <a:xfrm>
            <a:off x="4257000" y="331920"/>
            <a:ext cx="4799880" cy="577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3200" spc="-1" strike="noStrike">
                <a:solidFill>
                  <a:srgbClr val="000000"/>
                </a:solidFill>
                <a:latin typeface="Bernard MT Condensed"/>
                <a:ea typeface="DejaVu Sans"/>
              </a:rPr>
              <a:t>Literature Survey </a:t>
            </a:r>
            <a:endParaRPr b="0" lang="en-IN" sz="3200" spc="-1" strike="noStrike">
              <a:latin typeface="Arial"/>
            </a:endParaRPr>
          </a:p>
        </p:txBody>
      </p:sp>
      <p:sp>
        <p:nvSpPr>
          <p:cNvPr id="71" name="Rectangle 3"/>
          <p:cNvSpPr/>
          <p:nvPr/>
        </p:nvSpPr>
        <p:spPr>
          <a:xfrm>
            <a:off x="1094040" y="916560"/>
            <a:ext cx="8982360" cy="107964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endParaRPr b="0" lang="en-IN" sz="2600" spc="-1" strike="noStrike">
              <a:latin typeface="Arial"/>
            </a:endParaRPr>
          </a:p>
          <a:p>
            <a:pPr>
              <a:lnSpc>
                <a:spcPct val="150000"/>
              </a:lnSpc>
              <a:buNone/>
            </a:pPr>
            <a:endParaRPr b="0" lang="en-IN" sz="2600" spc="-1" strike="noStrike">
              <a:latin typeface="Arial"/>
            </a:endParaRPr>
          </a:p>
        </p:txBody>
      </p:sp>
      <p:pic>
        <p:nvPicPr>
          <p:cNvPr id="72" name="" descr=""/>
          <p:cNvPicPr/>
          <p:nvPr/>
        </p:nvPicPr>
        <p:blipFill>
          <a:blip r:embed="rId1"/>
          <a:stretch/>
        </p:blipFill>
        <p:spPr>
          <a:xfrm>
            <a:off x="900000" y="1260000"/>
            <a:ext cx="10575720" cy="47124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TextBox 5"/>
          <p:cNvSpPr/>
          <p:nvPr/>
        </p:nvSpPr>
        <p:spPr>
          <a:xfrm>
            <a:off x="4257000" y="331920"/>
            <a:ext cx="4799880" cy="577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3200" spc="-1" strike="noStrike">
                <a:solidFill>
                  <a:srgbClr val="000000"/>
                </a:solidFill>
                <a:latin typeface="Bernard MT Condensed"/>
                <a:ea typeface="DejaVu Sans"/>
              </a:rPr>
              <a:t>Literature Survey </a:t>
            </a:r>
            <a:endParaRPr b="0" lang="en-IN" sz="3200" spc="-1" strike="noStrike">
              <a:latin typeface="Arial"/>
            </a:endParaRPr>
          </a:p>
        </p:txBody>
      </p:sp>
      <p:sp>
        <p:nvSpPr>
          <p:cNvPr id="74" name="Rectangle 5"/>
          <p:cNvSpPr/>
          <p:nvPr/>
        </p:nvSpPr>
        <p:spPr>
          <a:xfrm>
            <a:off x="1094040" y="916560"/>
            <a:ext cx="8982360" cy="107964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endParaRPr b="0" lang="en-IN" sz="2600" spc="-1" strike="noStrike">
              <a:latin typeface="Arial"/>
            </a:endParaRPr>
          </a:p>
          <a:p>
            <a:pPr>
              <a:lnSpc>
                <a:spcPct val="150000"/>
              </a:lnSpc>
              <a:buNone/>
            </a:pPr>
            <a:endParaRPr b="0" lang="en-IN" sz="2600" spc="-1" strike="noStrike">
              <a:latin typeface="Arial"/>
            </a:endParaRPr>
          </a:p>
        </p:txBody>
      </p:sp>
      <p:sp>
        <p:nvSpPr>
          <p:cNvPr id="75" name="Rectangle 6"/>
          <p:cNvSpPr/>
          <p:nvPr/>
        </p:nvSpPr>
        <p:spPr>
          <a:xfrm>
            <a:off x="1094040" y="916560"/>
            <a:ext cx="8982360" cy="3334680"/>
          </a:xfrm>
          <a:prstGeom prst="rect">
            <a:avLst/>
          </a:prstGeom>
          <a:noFill/>
          <a:ln w="0">
            <a:noFill/>
          </a:ln>
        </p:spPr>
        <p:style>
          <a:lnRef idx="0"/>
          <a:fillRef idx="0"/>
          <a:effectRef idx="0"/>
          <a:fontRef idx="minor"/>
        </p:style>
      </p:sp>
      <p:sp>
        <p:nvSpPr>
          <p:cNvPr id="76" name=""/>
          <p:cNvSpPr/>
          <p:nvPr/>
        </p:nvSpPr>
        <p:spPr>
          <a:xfrm>
            <a:off x="540000" y="864360"/>
            <a:ext cx="10979640" cy="6681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2000" spc="-1" strike="noStrike">
                <a:latin typeface="Arial"/>
              </a:rPr>
              <a:t>Summery  of Literature Survey:</a:t>
            </a:r>
            <a:endParaRPr b="0" lang="en-IN" sz="2000" spc="-1" strike="noStrike">
              <a:latin typeface="Arial"/>
            </a:endParaRPr>
          </a:p>
          <a:p>
            <a:pPr>
              <a:lnSpc>
                <a:spcPct val="100000"/>
              </a:lnSpc>
              <a:buNone/>
            </a:pPr>
            <a:r>
              <a:rPr b="0" lang="en-IN" sz="1400" spc="-1" strike="noStrike">
                <a:latin typeface="Arial"/>
              </a:rPr>
              <a:t>	</a:t>
            </a:r>
            <a:r>
              <a:rPr b="0" lang="en-IN" sz="1400" spc="-1" strike="noStrike">
                <a:latin typeface="Arial"/>
              </a:rPr>
              <a:t>Most projects in this area emphasize the importance of accurate demand prediction for various applications, including product demand prediction ,energy management, supply chain optimization, and resource allocation.Common objectives include improving resource utilization, reducing operational costs, and enhancing customer satisfaction by meeting demand efficiently.</a:t>
            </a:r>
            <a:endParaRPr b="0" lang="en-IN" sz="1400" spc="-1" strike="noStrike">
              <a:latin typeface="Arial"/>
            </a:endParaRPr>
          </a:p>
          <a:p>
            <a:pPr>
              <a:lnSpc>
                <a:spcPct val="100000"/>
              </a:lnSpc>
              <a:buNone/>
            </a:pPr>
            <a:r>
              <a:rPr b="0" lang="en-IN" sz="1400" spc="-1" strike="noStrike">
                <a:latin typeface="Arial"/>
              </a:rPr>
              <a:t>	</a:t>
            </a:r>
            <a:r>
              <a:rPr b="0" lang="en-IN" sz="1400" spc="-1" strike="noStrike">
                <a:latin typeface="Arial"/>
              </a:rPr>
              <a:t>Common models used in demand prediction projects encompass a range of techniques, each with its own strengths and applications ARIMA ,Exponential Smoothing Methods,Machine Learning Algorithms Various machine learning algorithms are employed, including regression models, random forests, and neural networks. These algorithms capture complex relationships and non-linear patterns in demand data.Prophet: Prophet is a specialized tool developed by Facebook for time series forecasting. It excels in handling time series data with seasonality and holiday effects, simplifying the modeling process.</a:t>
            </a:r>
            <a:endParaRPr b="0" lang="en-IN" sz="1400" spc="-1" strike="noStrike">
              <a:latin typeface="Arial"/>
            </a:endParaRPr>
          </a:p>
          <a:p>
            <a:pPr>
              <a:lnSpc>
                <a:spcPct val="100000"/>
              </a:lnSpc>
              <a:buNone/>
            </a:pPr>
            <a:r>
              <a:rPr b="0" lang="en-IN" sz="1400" spc="-1" strike="noStrike">
                <a:latin typeface="Arial"/>
              </a:rPr>
              <a:t>To advance Time Series Forecasting for Demand Prediction in supermarket grocery sales, focus on data quality improvement, advanced modeling (e.g., deep learning and ensemble methods), feature engineering, and hyperparameter tuning. Incorporate automation and real-time forecasting for agility, collaborate across disciplines, and integrate demand forecasts into supply chain management. Regular monitoring, experimentation, and ethical considerations ensure ongoing development and accurate predictions for optimized inventory management and customer satisfaction.</a:t>
            </a:r>
            <a:endParaRPr b="0" lang="en-IN" sz="1400" spc="-1" strike="noStrike">
              <a:latin typeface="Arial"/>
            </a:endParaRPr>
          </a:p>
          <a:p>
            <a:pPr>
              <a:lnSpc>
                <a:spcPct val="100000"/>
              </a:lnSpc>
              <a:buNone/>
            </a:pPr>
            <a:r>
              <a:rPr b="1" lang="en-IN" sz="1400" spc="-1" strike="noStrike">
                <a:latin typeface="Arial"/>
              </a:rPr>
              <a:t>Importance of Time Series Forecasting:</a:t>
            </a:r>
            <a:r>
              <a:rPr b="0" lang="en-IN" sz="1400" spc="-1" strike="noStrike">
                <a:latin typeface="Arial"/>
              </a:rPr>
              <a:t>Time series forecasting is essential for supermarkets to optimize their inventory levels, reduce carrying costs, and meet customer demand efficiently. Accurate predictions help ensure that products are available when needed while minimizing overstock or understock situations.</a:t>
            </a:r>
            <a:endParaRPr b="0" lang="en-IN" sz="1400" spc="-1" strike="noStrike">
              <a:latin typeface="Arial"/>
            </a:endParaRPr>
          </a:p>
          <a:p>
            <a:pPr>
              <a:lnSpc>
                <a:spcPct val="100000"/>
              </a:lnSpc>
              <a:buNone/>
            </a:pPr>
            <a:r>
              <a:rPr b="1" lang="en-IN" sz="1400" spc="-1" strike="noStrike">
                <a:latin typeface="Arial"/>
              </a:rPr>
              <a:t>Feature Engineering:</a:t>
            </a:r>
            <a:r>
              <a:rPr b="0" lang="en-IN" sz="1400" spc="-1" strike="noStrike">
                <a:latin typeface="Arial"/>
              </a:rPr>
              <a:t>Incorporating relevant features such as holidays, promotions, and external factors like weather can improve the accuracy of forecasts. Feature engineering plays a crucial role in capturing underlying patterns in the sales data.</a:t>
            </a:r>
            <a:endParaRPr b="0" lang="en-IN" sz="1400" spc="-1" strike="noStrike">
              <a:latin typeface="Arial"/>
            </a:endParaRPr>
          </a:p>
          <a:p>
            <a:pPr>
              <a:lnSpc>
                <a:spcPct val="100000"/>
              </a:lnSpc>
              <a:buNone/>
            </a:pPr>
            <a:endParaRPr b="0" lang="en-IN" sz="1000" spc="-1" strike="noStrike">
              <a:latin typeface="Arial"/>
            </a:endParaRPr>
          </a:p>
          <a:p>
            <a:pPr>
              <a:lnSpc>
                <a:spcPct val="100000"/>
              </a:lnSpc>
              <a:buNone/>
            </a:pPr>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TextBox 13"/>
          <p:cNvSpPr/>
          <p:nvPr/>
        </p:nvSpPr>
        <p:spPr>
          <a:xfrm>
            <a:off x="4257000" y="331920"/>
            <a:ext cx="4799880" cy="577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3200" spc="-1" strike="noStrike">
                <a:solidFill>
                  <a:srgbClr val="000000"/>
                </a:solidFill>
                <a:latin typeface="Bernard MT Condensed"/>
                <a:ea typeface="DejaVu Sans"/>
              </a:rPr>
              <a:t>Experiential Learning </a:t>
            </a:r>
            <a:endParaRPr b="0" lang="en-IN" sz="3200" spc="-1" strike="noStrike">
              <a:latin typeface="Arial"/>
            </a:endParaRPr>
          </a:p>
        </p:txBody>
      </p:sp>
      <p:sp>
        <p:nvSpPr>
          <p:cNvPr id="78" name="Rectangle 1"/>
          <p:cNvSpPr/>
          <p:nvPr/>
        </p:nvSpPr>
        <p:spPr>
          <a:xfrm>
            <a:off x="1094040" y="916560"/>
            <a:ext cx="8982360" cy="709704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r>
              <a:rPr b="1" lang="en-IN" sz="2600" spc="-1" strike="noStrike">
                <a:solidFill>
                  <a:srgbClr val="000000"/>
                </a:solidFill>
                <a:latin typeface="Times New Roman"/>
                <a:ea typeface="DejaVu Sans"/>
              </a:rPr>
              <a:t>Proposed Methodology</a:t>
            </a:r>
            <a:endParaRPr b="0" lang="en-IN" sz="2600" spc="-1" strike="noStrike">
              <a:latin typeface="Arial"/>
            </a:endParaRPr>
          </a:p>
          <a:p>
            <a:pPr algn="just">
              <a:lnSpc>
                <a:spcPct val="100000"/>
              </a:lnSpc>
              <a:buNone/>
              <a:tabLst>
                <a:tab algn="l" pos="0"/>
              </a:tabLst>
            </a:pPr>
            <a:r>
              <a:rPr b="1" lang="en-IN" sz="2200" spc="-1" strike="noStrike">
                <a:solidFill>
                  <a:srgbClr val="000000"/>
                </a:solidFill>
                <a:latin typeface="Times New Roman"/>
                <a:ea typeface="Times New Roman"/>
              </a:rPr>
              <a:t>Tools and Techniques</a:t>
            </a:r>
            <a:endParaRPr b="0" lang="en-IN" sz="2200" spc="-1" strike="noStrike">
              <a:latin typeface="Arial"/>
            </a:endParaRPr>
          </a:p>
          <a:p>
            <a:pPr marL="571680" indent="-571680" algn="just">
              <a:lnSpc>
                <a:spcPct val="100000"/>
              </a:lnSpc>
              <a:buClr>
                <a:srgbClr val="000000"/>
              </a:buClr>
              <a:buFont typeface="Arial"/>
              <a:buChar char="•"/>
              <a:tabLst>
                <a:tab algn="l" pos="0"/>
              </a:tabLst>
            </a:pPr>
            <a:r>
              <a:rPr b="1" lang="en-US" sz="2200" spc="-1" strike="noStrike">
                <a:solidFill>
                  <a:srgbClr val="000000"/>
                </a:solidFill>
                <a:latin typeface="Times New Roman"/>
                <a:ea typeface="Times New Roman"/>
              </a:rPr>
              <a:t>Python</a:t>
            </a:r>
            <a:r>
              <a:rPr b="0" lang="en-US" sz="2200" spc="-1" strike="noStrike">
                <a:solidFill>
                  <a:srgbClr val="000000"/>
                </a:solidFill>
                <a:latin typeface="Times New Roman"/>
                <a:ea typeface="Times New Roman"/>
              </a:rPr>
              <a:t>: A widely used programming language for data analysis, manipulation, and modeling.</a:t>
            </a:r>
            <a:endParaRPr b="0" lang="en-IN" sz="2200" spc="-1" strike="noStrike">
              <a:latin typeface="Arial"/>
            </a:endParaRPr>
          </a:p>
          <a:p>
            <a:pPr algn="just">
              <a:lnSpc>
                <a:spcPct val="100000"/>
              </a:lnSpc>
              <a:buNone/>
              <a:tabLst>
                <a:tab algn="l" pos="0"/>
              </a:tabLst>
            </a:pPr>
            <a:endParaRPr b="0" lang="en-IN" sz="2200" spc="-1" strike="noStrike">
              <a:latin typeface="Arial"/>
            </a:endParaRPr>
          </a:p>
          <a:p>
            <a:pPr marL="571680" indent="-571680" algn="just">
              <a:lnSpc>
                <a:spcPct val="100000"/>
              </a:lnSpc>
              <a:buClr>
                <a:srgbClr val="000000"/>
              </a:buClr>
              <a:buFont typeface="Arial"/>
              <a:buChar char="•"/>
              <a:tabLst>
                <a:tab algn="l" pos="0"/>
              </a:tabLst>
            </a:pPr>
            <a:r>
              <a:rPr b="1" lang="en-US" sz="2200" spc="-1" strike="noStrike">
                <a:solidFill>
                  <a:srgbClr val="000000"/>
                </a:solidFill>
                <a:latin typeface="Times New Roman"/>
                <a:ea typeface="Times New Roman"/>
              </a:rPr>
              <a:t>Pandas</a:t>
            </a:r>
            <a:r>
              <a:rPr b="0" lang="en-US" sz="2200" spc="-1" strike="noStrike">
                <a:solidFill>
                  <a:srgbClr val="000000"/>
                </a:solidFill>
                <a:latin typeface="Times New Roman"/>
                <a:ea typeface="Times New Roman"/>
              </a:rPr>
              <a:t>: A powerful library for data manipulation and analysis.</a:t>
            </a:r>
            <a:endParaRPr b="0" lang="en-IN" sz="2200" spc="-1" strike="noStrike">
              <a:latin typeface="Arial"/>
            </a:endParaRPr>
          </a:p>
          <a:p>
            <a:pPr algn="just">
              <a:lnSpc>
                <a:spcPct val="100000"/>
              </a:lnSpc>
              <a:buNone/>
              <a:tabLst>
                <a:tab algn="l" pos="0"/>
              </a:tabLst>
            </a:pPr>
            <a:endParaRPr b="0" lang="en-IN" sz="2200" spc="-1" strike="noStrike">
              <a:latin typeface="Arial"/>
            </a:endParaRPr>
          </a:p>
          <a:p>
            <a:pPr marL="571680" indent="-571680" algn="just">
              <a:lnSpc>
                <a:spcPct val="100000"/>
              </a:lnSpc>
              <a:buClr>
                <a:srgbClr val="000000"/>
              </a:buClr>
              <a:buFont typeface="Arial"/>
              <a:buChar char="•"/>
              <a:tabLst>
                <a:tab algn="l" pos="0"/>
              </a:tabLst>
            </a:pPr>
            <a:r>
              <a:rPr b="1" lang="en-US" sz="2200" spc="-1" strike="noStrike">
                <a:solidFill>
                  <a:srgbClr val="000000"/>
                </a:solidFill>
                <a:latin typeface="Times New Roman"/>
                <a:ea typeface="Times New Roman"/>
              </a:rPr>
              <a:t>NumPy</a:t>
            </a:r>
            <a:r>
              <a:rPr b="0" lang="en-US" sz="2200" spc="-1" strike="noStrike">
                <a:solidFill>
                  <a:srgbClr val="000000"/>
                </a:solidFill>
                <a:latin typeface="Times New Roman"/>
                <a:ea typeface="Times New Roman"/>
              </a:rPr>
              <a:t>: A fundamental package for numerical computations.</a:t>
            </a:r>
            <a:endParaRPr b="0" lang="en-IN" sz="2200" spc="-1" strike="noStrike">
              <a:latin typeface="Arial"/>
            </a:endParaRPr>
          </a:p>
          <a:p>
            <a:pPr algn="just">
              <a:lnSpc>
                <a:spcPct val="100000"/>
              </a:lnSpc>
              <a:buNone/>
              <a:tabLst>
                <a:tab algn="l" pos="0"/>
              </a:tabLst>
            </a:pPr>
            <a:endParaRPr b="0" lang="en-IN" sz="2200" spc="-1" strike="noStrike">
              <a:latin typeface="Arial"/>
            </a:endParaRPr>
          </a:p>
          <a:p>
            <a:pPr marL="571680" indent="-571680" algn="just">
              <a:lnSpc>
                <a:spcPct val="100000"/>
              </a:lnSpc>
              <a:buClr>
                <a:srgbClr val="000000"/>
              </a:buClr>
              <a:buFont typeface="Arial"/>
              <a:buChar char="•"/>
              <a:tabLst>
                <a:tab algn="l" pos="0"/>
              </a:tabLst>
            </a:pPr>
            <a:r>
              <a:rPr b="1" lang="en-US" sz="2200" spc="-1" strike="noStrike">
                <a:solidFill>
                  <a:srgbClr val="000000"/>
                </a:solidFill>
                <a:latin typeface="Times New Roman"/>
                <a:ea typeface="Times New Roman"/>
              </a:rPr>
              <a:t>Matplotlib and Seaborn</a:t>
            </a:r>
            <a:r>
              <a:rPr b="0" lang="en-US" sz="2200" spc="-1" strike="noStrike">
                <a:solidFill>
                  <a:srgbClr val="000000"/>
                </a:solidFill>
                <a:latin typeface="Times New Roman"/>
                <a:ea typeface="Times New Roman"/>
              </a:rPr>
              <a:t>: Libraries for data visualization.</a:t>
            </a:r>
            <a:endParaRPr b="0" lang="en-IN" sz="2200" spc="-1" strike="noStrike">
              <a:latin typeface="Arial"/>
            </a:endParaRPr>
          </a:p>
          <a:p>
            <a:pPr algn="just">
              <a:lnSpc>
                <a:spcPct val="100000"/>
              </a:lnSpc>
              <a:buNone/>
              <a:tabLst>
                <a:tab algn="l" pos="0"/>
              </a:tabLst>
            </a:pPr>
            <a:endParaRPr b="0" lang="en-IN" sz="2200" spc="-1" strike="noStrike">
              <a:latin typeface="Arial"/>
            </a:endParaRPr>
          </a:p>
          <a:p>
            <a:pPr marL="571680" indent="-571680" algn="just">
              <a:lnSpc>
                <a:spcPct val="100000"/>
              </a:lnSpc>
              <a:buClr>
                <a:srgbClr val="000000"/>
              </a:buClr>
              <a:buFont typeface="Arial"/>
              <a:buChar char="•"/>
              <a:tabLst>
                <a:tab algn="l" pos="0"/>
              </a:tabLst>
            </a:pPr>
            <a:r>
              <a:rPr b="1" lang="en-US" sz="2200" spc="-1" strike="noStrike">
                <a:solidFill>
                  <a:srgbClr val="000000"/>
                </a:solidFill>
                <a:latin typeface="Times New Roman"/>
                <a:ea typeface="Times New Roman"/>
              </a:rPr>
              <a:t>Scikit-Learn</a:t>
            </a:r>
            <a:r>
              <a:rPr b="0" lang="en-US" sz="2200" spc="-1" strike="noStrike">
                <a:solidFill>
                  <a:srgbClr val="000000"/>
                </a:solidFill>
                <a:latin typeface="Times New Roman"/>
                <a:ea typeface="Times New Roman"/>
              </a:rPr>
              <a:t>: A machine learning library that includes various regression and time series forecasting algorithms.</a:t>
            </a:r>
            <a:endParaRPr b="0" lang="en-IN" sz="2200" spc="-1" strike="noStrike">
              <a:latin typeface="Arial"/>
            </a:endParaRPr>
          </a:p>
          <a:p>
            <a:pPr algn="just">
              <a:lnSpc>
                <a:spcPct val="100000"/>
              </a:lnSpc>
              <a:buNone/>
              <a:tabLst>
                <a:tab algn="l" pos="0"/>
              </a:tabLst>
            </a:pPr>
            <a:endParaRPr b="0" lang="en-IN" sz="2200" spc="-1" strike="noStrike">
              <a:latin typeface="Arial"/>
            </a:endParaRPr>
          </a:p>
          <a:p>
            <a:pPr marL="571680" indent="-571680" algn="just">
              <a:lnSpc>
                <a:spcPct val="100000"/>
              </a:lnSpc>
              <a:buClr>
                <a:srgbClr val="000000"/>
              </a:buClr>
              <a:buFont typeface="Arial"/>
              <a:buChar char="•"/>
              <a:tabLst>
                <a:tab algn="l" pos="0"/>
              </a:tabLst>
            </a:pPr>
            <a:r>
              <a:rPr b="1" lang="en-US" sz="2200" spc="-1" strike="noStrike">
                <a:solidFill>
                  <a:srgbClr val="000000"/>
                </a:solidFill>
                <a:latin typeface="Times New Roman"/>
                <a:ea typeface="Times New Roman"/>
              </a:rPr>
              <a:t>StatsModels</a:t>
            </a:r>
            <a:r>
              <a:rPr b="0" lang="en-US" sz="2200" spc="-1" strike="noStrike">
                <a:solidFill>
                  <a:srgbClr val="000000"/>
                </a:solidFill>
                <a:latin typeface="Times New Roman"/>
                <a:ea typeface="Times New Roman"/>
              </a:rPr>
              <a:t>: A library specifically designed for statistical modeling and hypothesis testing</a:t>
            </a:r>
            <a:endParaRPr b="0" lang="en-IN" sz="2200" spc="-1" strike="noStrike">
              <a:latin typeface="Arial"/>
            </a:endParaRPr>
          </a:p>
          <a:p>
            <a:pPr algn="just">
              <a:lnSpc>
                <a:spcPct val="100000"/>
              </a:lnSpc>
              <a:buNone/>
              <a:tabLst>
                <a:tab algn="l" pos="0"/>
              </a:tabLst>
            </a:pPr>
            <a:endParaRPr b="0" lang="en-IN" sz="2600" spc="-1" strike="noStrike">
              <a:latin typeface="Arial"/>
            </a:endParaRPr>
          </a:p>
          <a:p>
            <a:pPr algn="just">
              <a:lnSpc>
                <a:spcPct val="100000"/>
              </a:lnSpc>
              <a:buNone/>
              <a:tabLst>
                <a:tab algn="l" pos="0"/>
              </a:tabLst>
            </a:pPr>
            <a:endParaRPr b="0" lang="en-IN" sz="2600" spc="-1" strike="noStrike">
              <a:latin typeface="Arial"/>
            </a:endParaRPr>
          </a:p>
          <a:p>
            <a:pPr>
              <a:lnSpc>
                <a:spcPct val="150000"/>
              </a:lnSpc>
              <a:buNone/>
              <a:tabLst>
                <a:tab algn="l" pos="0"/>
              </a:tabLst>
            </a:pP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Box 13"/>
          <p:cNvSpPr/>
          <p:nvPr/>
        </p:nvSpPr>
        <p:spPr>
          <a:xfrm>
            <a:off x="4257000" y="331920"/>
            <a:ext cx="4799880" cy="577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3200" spc="-1" strike="noStrike">
                <a:solidFill>
                  <a:srgbClr val="000000"/>
                </a:solidFill>
                <a:latin typeface="Bernard MT Condensed"/>
                <a:ea typeface="DejaVu Sans"/>
              </a:rPr>
              <a:t>Experiential Learning </a:t>
            </a:r>
            <a:endParaRPr b="0" lang="en-IN" sz="3200" spc="-1" strike="noStrike">
              <a:latin typeface="Arial"/>
            </a:endParaRPr>
          </a:p>
        </p:txBody>
      </p:sp>
      <p:sp>
        <p:nvSpPr>
          <p:cNvPr id="80" name="Rectangle 1"/>
          <p:cNvSpPr/>
          <p:nvPr/>
        </p:nvSpPr>
        <p:spPr>
          <a:xfrm>
            <a:off x="1094040" y="916560"/>
            <a:ext cx="8982360" cy="187164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r>
              <a:rPr b="0" lang="en-IN" sz="2600" spc="-1" strike="noStrike">
                <a:solidFill>
                  <a:srgbClr val="000000"/>
                </a:solidFill>
                <a:latin typeface="Times New Roman"/>
                <a:ea typeface="DejaVu Sans"/>
              </a:rPr>
              <a:t>Implementation </a:t>
            </a:r>
            <a:endParaRPr b="0" lang="en-IN" sz="2600" spc="-1" strike="noStrike">
              <a:latin typeface="Arial"/>
            </a:endParaRPr>
          </a:p>
          <a:p>
            <a:pPr>
              <a:lnSpc>
                <a:spcPct val="150000"/>
              </a:lnSpc>
              <a:buNone/>
            </a:pPr>
            <a:endParaRPr b="0" lang="en-IN" sz="2600" spc="-1" strike="noStrike">
              <a:latin typeface="Arial"/>
            </a:endParaRPr>
          </a:p>
          <a:p>
            <a:pPr>
              <a:lnSpc>
                <a:spcPct val="150000"/>
              </a:lnSpc>
              <a:buNone/>
            </a:pPr>
            <a:endParaRPr b="0" lang="en-IN" sz="2600" spc="-1" strike="noStrike">
              <a:latin typeface="Arial"/>
            </a:endParaRPr>
          </a:p>
        </p:txBody>
      </p:sp>
      <p:pic>
        <p:nvPicPr>
          <p:cNvPr id="81" name="Picture 3" descr=""/>
          <p:cNvPicPr/>
          <p:nvPr/>
        </p:nvPicPr>
        <p:blipFill>
          <a:blip r:embed="rId1"/>
          <a:stretch/>
        </p:blipFill>
        <p:spPr>
          <a:xfrm>
            <a:off x="1094040" y="1501560"/>
            <a:ext cx="8445600" cy="52671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Box 13"/>
          <p:cNvSpPr/>
          <p:nvPr/>
        </p:nvSpPr>
        <p:spPr>
          <a:xfrm>
            <a:off x="4257000" y="331920"/>
            <a:ext cx="4799880" cy="577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3200" spc="-1" strike="noStrike">
                <a:solidFill>
                  <a:srgbClr val="000000"/>
                </a:solidFill>
                <a:latin typeface="Bernard MT Condensed"/>
                <a:ea typeface="DejaVu Sans"/>
              </a:rPr>
              <a:t>Experiential Learning </a:t>
            </a:r>
            <a:endParaRPr b="0" lang="en-IN" sz="3200" spc="-1" strike="noStrike">
              <a:latin typeface="Arial"/>
            </a:endParaRPr>
          </a:p>
        </p:txBody>
      </p:sp>
      <p:sp>
        <p:nvSpPr>
          <p:cNvPr id="83" name="Rectangle 1"/>
          <p:cNvSpPr/>
          <p:nvPr/>
        </p:nvSpPr>
        <p:spPr>
          <a:xfrm>
            <a:off x="1094040" y="916560"/>
            <a:ext cx="8982360" cy="325764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r>
              <a:rPr b="0" lang="en-IN" sz="2600" spc="-1" strike="noStrike">
                <a:solidFill>
                  <a:srgbClr val="000000"/>
                </a:solidFill>
                <a:latin typeface="Times New Roman"/>
                <a:ea typeface="DejaVu Sans"/>
              </a:rPr>
              <a:t>Results and Conclusion </a:t>
            </a:r>
            <a:endParaRPr b="0" lang="en-IN" sz="2600" spc="-1" strike="noStrike">
              <a:latin typeface="Arial"/>
            </a:endParaRPr>
          </a:p>
          <a:p>
            <a:pPr marL="457200">
              <a:lnSpc>
                <a:spcPct val="100000"/>
              </a:lnSpc>
              <a:buNone/>
            </a:pPr>
            <a:endParaRPr b="0" lang="en-IN" sz="2600" spc="-1" strike="noStrike">
              <a:latin typeface="Arial"/>
            </a:endParaRPr>
          </a:p>
          <a:p>
            <a:pPr marL="457200">
              <a:lnSpc>
                <a:spcPct val="100000"/>
              </a:lnSpc>
              <a:buNone/>
            </a:pPr>
            <a:endParaRPr b="0" lang="en-IN" sz="2600" spc="-1" strike="noStrike">
              <a:latin typeface="Arial"/>
            </a:endParaRPr>
          </a:p>
          <a:p>
            <a:pPr marL="457200">
              <a:lnSpc>
                <a:spcPct val="100000"/>
              </a:lnSpc>
              <a:buNone/>
            </a:pPr>
            <a:endParaRPr b="0" lang="en-IN" sz="2600" spc="-1" strike="noStrike">
              <a:latin typeface="Arial"/>
            </a:endParaRPr>
          </a:p>
          <a:p>
            <a:pPr marL="457200">
              <a:lnSpc>
                <a:spcPct val="100000"/>
              </a:lnSpc>
              <a:buNone/>
            </a:pPr>
            <a:endParaRPr b="0" lang="en-IN" sz="2600" spc="-1" strike="noStrike">
              <a:latin typeface="Arial"/>
            </a:endParaRPr>
          </a:p>
          <a:p>
            <a:pPr marL="457200">
              <a:lnSpc>
                <a:spcPct val="100000"/>
              </a:lnSpc>
              <a:buNone/>
            </a:pPr>
            <a:endParaRPr b="0" lang="en-IN" sz="2600" spc="-1" strike="noStrike">
              <a:latin typeface="Arial"/>
            </a:endParaRPr>
          </a:p>
          <a:p>
            <a:pPr marL="457200">
              <a:lnSpc>
                <a:spcPct val="150000"/>
              </a:lnSpc>
              <a:buNone/>
            </a:pPr>
            <a:endParaRPr b="0" lang="en-IN" sz="2600" spc="-1" strike="noStrike">
              <a:latin typeface="Arial"/>
            </a:endParaRPr>
          </a:p>
        </p:txBody>
      </p:sp>
      <p:pic>
        <p:nvPicPr>
          <p:cNvPr id="84" name="Picture 2" descr=""/>
          <p:cNvPicPr/>
          <p:nvPr/>
        </p:nvPicPr>
        <p:blipFill>
          <a:blip r:embed="rId1"/>
          <a:stretch/>
        </p:blipFill>
        <p:spPr>
          <a:xfrm>
            <a:off x="1094040" y="1638360"/>
            <a:ext cx="10426680" cy="51102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Box 2"/>
          <p:cNvSpPr/>
          <p:nvPr/>
        </p:nvSpPr>
        <p:spPr>
          <a:xfrm>
            <a:off x="4257000" y="331920"/>
            <a:ext cx="4799880" cy="577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3200" spc="-1" strike="noStrike">
                <a:solidFill>
                  <a:srgbClr val="000000"/>
                </a:solidFill>
                <a:latin typeface="Bernard MT Condensed"/>
                <a:ea typeface="DejaVu Sans"/>
              </a:rPr>
              <a:t>Experiential Learning </a:t>
            </a:r>
            <a:endParaRPr b="0" lang="en-IN" sz="3200" spc="-1" strike="noStrike">
              <a:latin typeface="Arial"/>
            </a:endParaRPr>
          </a:p>
        </p:txBody>
      </p:sp>
      <p:sp>
        <p:nvSpPr>
          <p:cNvPr id="86" name="Rectangle 2"/>
          <p:cNvSpPr/>
          <p:nvPr/>
        </p:nvSpPr>
        <p:spPr>
          <a:xfrm>
            <a:off x="1094040" y="916560"/>
            <a:ext cx="8982360" cy="107964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endParaRPr b="0" lang="en-IN" sz="2600" spc="-1" strike="noStrike">
              <a:latin typeface="Arial"/>
            </a:endParaRPr>
          </a:p>
          <a:p>
            <a:pPr>
              <a:lnSpc>
                <a:spcPct val="150000"/>
              </a:lnSpc>
              <a:buNone/>
            </a:pPr>
            <a:endParaRPr b="0" lang="en-IN" sz="2600" spc="-1" strike="noStrike">
              <a:latin typeface="Arial"/>
            </a:endParaRPr>
          </a:p>
        </p:txBody>
      </p:sp>
      <p:sp>
        <p:nvSpPr>
          <p:cNvPr id="87" name=""/>
          <p:cNvSpPr/>
          <p:nvPr/>
        </p:nvSpPr>
        <p:spPr>
          <a:xfrm>
            <a:off x="540000" y="900000"/>
            <a:ext cx="10979640" cy="6703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2000" spc="-1" strike="noStrike">
                <a:latin typeface="Arial"/>
              </a:rPr>
              <a:t>Conclusions:</a:t>
            </a:r>
            <a:endParaRPr b="0" lang="en-IN" sz="2000" spc="-1" strike="noStrike">
              <a:latin typeface="Arial"/>
            </a:endParaRPr>
          </a:p>
          <a:p>
            <a:pPr>
              <a:lnSpc>
                <a:spcPct val="100000"/>
              </a:lnSpc>
              <a:buNone/>
            </a:pPr>
            <a:r>
              <a:rPr b="0" lang="en-IN" sz="1400" spc="-1" strike="noStrike">
                <a:latin typeface="Arial"/>
              </a:rPr>
              <a:t>Time series forecasting for demand prediction in a supermarket's grocery sales is a critical aspect of inventory management and supply chain optimization. Here's a summary and conclusion on this topic:</a:t>
            </a:r>
            <a:endParaRPr b="0" lang="en-IN" sz="1400" spc="-1" strike="noStrike">
              <a:latin typeface="Arial"/>
            </a:endParaRPr>
          </a:p>
          <a:p>
            <a:pPr>
              <a:lnSpc>
                <a:spcPct val="100000"/>
              </a:lnSpc>
              <a:buNone/>
            </a:pPr>
            <a:r>
              <a:rPr b="1" lang="en-IN" sz="1400" spc="-1" strike="noStrike">
                <a:latin typeface="Arial"/>
              </a:rPr>
              <a:t>Importance of Time Series Forecasting:</a:t>
            </a:r>
            <a:endParaRPr b="0" lang="en-IN" sz="1400" spc="-1" strike="noStrike">
              <a:latin typeface="Arial"/>
            </a:endParaRPr>
          </a:p>
          <a:p>
            <a:pPr>
              <a:lnSpc>
                <a:spcPct val="100000"/>
              </a:lnSpc>
              <a:buNone/>
            </a:pPr>
            <a:r>
              <a:rPr b="0" lang="en-IN" sz="1400" spc="-1" strike="noStrike">
                <a:latin typeface="Arial"/>
              </a:rPr>
              <a:t>Time series forecasting is essential for supermarkets to optimize their inventory levels, reduce carrying costs, and meet customer demand efficiently. Accurate predictions help ensure that products are available when needed while minimizing overstock or understock situations.</a:t>
            </a:r>
            <a:endParaRPr b="0" lang="en-IN" sz="1400" spc="-1" strike="noStrike">
              <a:latin typeface="Arial"/>
            </a:endParaRPr>
          </a:p>
          <a:p>
            <a:pPr>
              <a:lnSpc>
                <a:spcPct val="100000"/>
              </a:lnSpc>
              <a:buNone/>
            </a:pPr>
            <a:r>
              <a:rPr b="1" lang="en-IN" sz="1400" spc="-1" strike="noStrike">
                <a:latin typeface="Arial"/>
              </a:rPr>
              <a:t>Data Quality Matters:</a:t>
            </a:r>
            <a:endParaRPr b="0" lang="en-IN" sz="1400" spc="-1" strike="noStrike">
              <a:latin typeface="Arial"/>
            </a:endParaRPr>
          </a:p>
          <a:p>
            <a:pPr>
              <a:lnSpc>
                <a:spcPct val="100000"/>
              </a:lnSpc>
              <a:buNone/>
            </a:pPr>
            <a:r>
              <a:rPr b="0" lang="en-IN" sz="1400" spc="-1" strike="noStrike">
                <a:latin typeface="Arial"/>
              </a:rPr>
              <a:t>The accuracy of time series forecasts heavily depends on the quality of historical sales data. Clean, complete, and well-maintained data are crucial for building reliable forecasting models.</a:t>
            </a:r>
            <a:endParaRPr b="0" lang="en-IN" sz="1400" spc="-1" strike="noStrike">
              <a:latin typeface="Arial"/>
            </a:endParaRPr>
          </a:p>
          <a:p>
            <a:pPr>
              <a:lnSpc>
                <a:spcPct val="100000"/>
              </a:lnSpc>
              <a:buNone/>
            </a:pPr>
            <a:r>
              <a:rPr b="1" lang="en-IN" sz="1400" spc="-1" strike="noStrike">
                <a:latin typeface="Arial"/>
              </a:rPr>
              <a:t>Choosing the Right Model:</a:t>
            </a:r>
            <a:endParaRPr b="0" lang="en-IN" sz="1400" spc="-1" strike="noStrike">
              <a:latin typeface="Arial"/>
            </a:endParaRPr>
          </a:p>
          <a:p>
            <a:pPr>
              <a:lnSpc>
                <a:spcPct val="100000"/>
              </a:lnSpc>
              <a:buNone/>
            </a:pPr>
            <a:r>
              <a:rPr b="0" lang="en-IN" sz="1400" spc="-1" strike="noStrike">
                <a:latin typeface="Arial"/>
              </a:rPr>
              <a:t>There are various time series forecasting models available, including ARIMA, Exponential Smoothing, and machine learning approaches like LSTM and Prophet. The choice of model should depend on the nature of the data, seasonality, and trend patterns.</a:t>
            </a:r>
            <a:endParaRPr b="0" lang="en-IN" sz="1400" spc="-1" strike="noStrike">
              <a:latin typeface="Arial"/>
            </a:endParaRPr>
          </a:p>
          <a:p>
            <a:pPr>
              <a:lnSpc>
                <a:spcPct val="100000"/>
              </a:lnSpc>
              <a:buNone/>
            </a:pPr>
            <a:r>
              <a:rPr b="1" lang="en-IN" sz="1400" spc="-1" strike="noStrike">
                <a:latin typeface="Arial"/>
              </a:rPr>
              <a:t>Feature Engineering:</a:t>
            </a:r>
            <a:endParaRPr b="0" lang="en-IN" sz="1400" spc="-1" strike="noStrike">
              <a:latin typeface="Arial"/>
            </a:endParaRPr>
          </a:p>
          <a:p>
            <a:pPr>
              <a:lnSpc>
                <a:spcPct val="100000"/>
              </a:lnSpc>
              <a:buNone/>
            </a:pPr>
            <a:r>
              <a:rPr b="0" lang="en-IN" sz="1400" spc="-1" strike="noStrike">
                <a:latin typeface="Arial"/>
              </a:rPr>
              <a:t>Incorporating relevant features such as holidays, promotions, and external factors like weather can improve the accuracy of forecasts. Feature engineering plays a crucial role in capturing underlying patterns in the sales data.</a:t>
            </a:r>
            <a:endParaRPr b="0" lang="en-IN" sz="1400" spc="-1" strike="noStrike">
              <a:latin typeface="Arial"/>
            </a:endParaRPr>
          </a:p>
          <a:p>
            <a:pPr>
              <a:lnSpc>
                <a:spcPct val="100000"/>
              </a:lnSpc>
              <a:buNone/>
            </a:pPr>
            <a:endParaRPr b="0" lang="en-IN" sz="1000" spc="-1" strike="noStrike">
              <a:latin typeface="Arial"/>
            </a:endParaRPr>
          </a:p>
          <a:p>
            <a:pPr>
              <a:lnSpc>
                <a:spcPct val="100000"/>
              </a:lnSpc>
              <a:buNone/>
            </a:pPr>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Box 13"/>
          <p:cNvSpPr/>
          <p:nvPr/>
        </p:nvSpPr>
        <p:spPr>
          <a:xfrm>
            <a:off x="3774600" y="331920"/>
            <a:ext cx="4799880" cy="577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3200" spc="-1" strike="noStrike">
                <a:solidFill>
                  <a:srgbClr val="000000"/>
                </a:solidFill>
                <a:latin typeface="Bernard MT Condensed"/>
                <a:ea typeface="DejaVu Sans"/>
              </a:rPr>
              <a:t>Experiential Learning </a:t>
            </a:r>
            <a:endParaRPr b="0" lang="en-IN" sz="3200" spc="-1" strike="noStrike">
              <a:latin typeface="Arial"/>
            </a:endParaRPr>
          </a:p>
        </p:txBody>
      </p:sp>
      <p:sp>
        <p:nvSpPr>
          <p:cNvPr id="89" name="Rectangle 1"/>
          <p:cNvSpPr/>
          <p:nvPr/>
        </p:nvSpPr>
        <p:spPr>
          <a:xfrm>
            <a:off x="1683360" y="916560"/>
            <a:ext cx="8982360" cy="785556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r>
              <a:rPr b="1" lang="en-IN" sz="2600" spc="-1" strike="noStrike" u="sng">
                <a:solidFill>
                  <a:srgbClr val="000000"/>
                </a:solidFill>
                <a:uFill>
                  <a:solidFill>
                    <a:srgbClr val="ffffff"/>
                  </a:solidFill>
                </a:uFill>
                <a:latin typeface="Times New Roman"/>
                <a:ea typeface="DejaVu Sans"/>
              </a:rPr>
              <a:t>References</a:t>
            </a:r>
            <a:r>
              <a:rPr b="1" lang="en-IN" sz="2600" spc="-1" strike="noStrike">
                <a:solidFill>
                  <a:srgbClr val="000000"/>
                </a:solidFill>
                <a:latin typeface="Times New Roman"/>
                <a:ea typeface="DejaVu Sans"/>
              </a:rPr>
              <a:t> </a:t>
            </a:r>
            <a:endParaRPr b="0" lang="en-IN" sz="2600" spc="-1" strike="noStrike">
              <a:latin typeface="Arial"/>
            </a:endParaRPr>
          </a:p>
          <a:p>
            <a:pPr marL="343080" indent="-343080" algn="just">
              <a:lnSpc>
                <a:spcPct val="107000"/>
              </a:lnSpc>
              <a:buClr>
                <a:srgbClr val="000000"/>
              </a:buClr>
              <a:buFont typeface="Symbol"/>
              <a:buChar char=""/>
            </a:pPr>
            <a:r>
              <a:rPr b="0" lang="en-US" sz="1800" spc="-1" strike="noStrike">
                <a:solidFill>
                  <a:srgbClr val="000000"/>
                </a:solidFill>
                <a:latin typeface="Times New Roman"/>
                <a:ea typeface="system-ui"/>
              </a:rPr>
              <a:t>Hyndman, R. J., &amp; Athanasopoulos, G. (2018). Forecasting: principles and practice. OTexts.</a:t>
            </a:r>
            <a:endParaRPr b="0" lang="en-IN" sz="1800" spc="-1" strike="noStrike">
              <a:latin typeface="Arial"/>
            </a:endParaRPr>
          </a:p>
          <a:p>
            <a:pPr marL="343080" indent="-343080" algn="just">
              <a:lnSpc>
                <a:spcPct val="107000"/>
              </a:lnSpc>
              <a:buClr>
                <a:srgbClr val="000000"/>
              </a:buClr>
              <a:buFont typeface="Symbol"/>
              <a:buChar char=""/>
            </a:pPr>
            <a:r>
              <a:rPr b="0" lang="en-US" sz="1800" spc="-1" strike="noStrike">
                <a:solidFill>
                  <a:srgbClr val="000000"/>
                </a:solidFill>
                <a:latin typeface="Times New Roman"/>
                <a:ea typeface="system-ui"/>
              </a:rPr>
              <a:t>Box, G. E. P., Jenkins, G. M., Reinsel, G. C., &amp; Ljung, G. M. (2015). Time series analysis: forecasting and control. Wiley.</a:t>
            </a:r>
            <a:endParaRPr b="0" lang="en-IN" sz="1800" spc="-1" strike="noStrike">
              <a:latin typeface="Arial"/>
            </a:endParaRPr>
          </a:p>
          <a:p>
            <a:pPr marL="343080" indent="-343080" algn="just">
              <a:lnSpc>
                <a:spcPct val="107000"/>
              </a:lnSpc>
              <a:buClr>
                <a:srgbClr val="000000"/>
              </a:buClr>
              <a:buFont typeface="Symbol"/>
              <a:buChar char=""/>
            </a:pPr>
            <a:r>
              <a:rPr b="0" lang="en-US" sz="1800" spc="-1" strike="noStrike">
                <a:solidFill>
                  <a:srgbClr val="000000"/>
                </a:solidFill>
                <a:latin typeface="Times New Roman"/>
                <a:ea typeface="system-ui"/>
              </a:rPr>
              <a:t>Makridakis, S., Wheelwright, S. C., &amp; Hyndman, R. J. (1998). Forecasting: methods and applications. Wiley.</a:t>
            </a:r>
            <a:endParaRPr b="0" lang="en-IN" sz="1800" spc="-1" strike="noStrike">
              <a:latin typeface="Arial"/>
            </a:endParaRPr>
          </a:p>
          <a:p>
            <a:pPr marL="343080" indent="-343080" algn="just">
              <a:lnSpc>
                <a:spcPct val="107000"/>
              </a:lnSpc>
              <a:buClr>
                <a:srgbClr val="000000"/>
              </a:buClr>
              <a:buFont typeface="Symbol"/>
              <a:buChar char=""/>
            </a:pPr>
            <a:r>
              <a:rPr b="0" lang="en-US" sz="1800" spc="-1" strike="noStrike">
                <a:solidFill>
                  <a:srgbClr val="000000"/>
                </a:solidFill>
                <a:latin typeface="Times New Roman"/>
                <a:ea typeface="system-ui"/>
              </a:rPr>
              <a:t>Brockwell, P. J., &amp; Davis, R. A. (2016). Introduction to time series and forecasting. Springer.</a:t>
            </a:r>
            <a:endParaRPr b="0" lang="en-IN" sz="1800" spc="-1" strike="noStrike">
              <a:latin typeface="Arial"/>
            </a:endParaRPr>
          </a:p>
          <a:p>
            <a:pPr marL="343080" indent="-343080" algn="just">
              <a:lnSpc>
                <a:spcPct val="107000"/>
              </a:lnSpc>
              <a:buClr>
                <a:srgbClr val="000000"/>
              </a:buClr>
              <a:buFont typeface="Symbol"/>
              <a:buChar char=""/>
            </a:pPr>
            <a:r>
              <a:rPr b="0" lang="en-US" sz="1800" spc="-1" strike="noStrike">
                <a:solidFill>
                  <a:srgbClr val="000000"/>
                </a:solidFill>
                <a:latin typeface="Times New Roman"/>
                <a:ea typeface="system-ui"/>
              </a:rPr>
              <a:t>Chatfield, C. (2016). The analysis of time series: an introduction. CRC Press.</a:t>
            </a:r>
            <a:endParaRPr b="0" lang="en-IN" sz="1800" spc="-1" strike="noStrike">
              <a:latin typeface="Arial"/>
            </a:endParaRPr>
          </a:p>
          <a:p>
            <a:pPr marL="343080" indent="-343080" algn="just">
              <a:lnSpc>
                <a:spcPct val="107000"/>
              </a:lnSpc>
              <a:buClr>
                <a:srgbClr val="000000"/>
              </a:buClr>
              <a:buFont typeface="Symbol"/>
              <a:buChar char=""/>
            </a:pPr>
            <a:r>
              <a:rPr b="0" lang="en-US" sz="1800" spc="-1" strike="noStrike">
                <a:solidFill>
                  <a:srgbClr val="000000"/>
                </a:solidFill>
                <a:latin typeface="Times New Roman"/>
                <a:ea typeface="system-ui"/>
              </a:rPr>
              <a:t>Forecasting with Python: A Complete Guide (</a:t>
            </a:r>
            <a:r>
              <a:rPr b="0" lang="en-US" sz="1800" spc="-1" strike="noStrike" u="sng">
                <a:solidFill>
                  <a:srgbClr val="0000ff"/>
                </a:solidFill>
                <a:uFillTx/>
                <a:latin typeface="Times New Roman"/>
                <a:ea typeface="system-ui"/>
                <a:hlinkClick r:id="rId1"/>
              </a:rPr>
              <a:t>https://www.analyticsvidhya.com/blog/2018/02/time-series-forecasting-methods/</a:t>
            </a:r>
            <a:r>
              <a:rPr b="0" lang="en-US" sz="1800" spc="-1" strike="noStrike">
                <a:solidFill>
                  <a:srgbClr val="000000"/>
                </a:solidFill>
                <a:latin typeface="Times New Roman"/>
                <a:ea typeface="system-ui"/>
              </a:rPr>
              <a:t>)</a:t>
            </a:r>
            <a:endParaRPr b="0" lang="en-IN" sz="1800" spc="-1" strike="noStrike">
              <a:latin typeface="Arial"/>
            </a:endParaRPr>
          </a:p>
          <a:p>
            <a:pPr marL="343080" indent="-343080" algn="just">
              <a:lnSpc>
                <a:spcPct val="107000"/>
              </a:lnSpc>
              <a:buClr>
                <a:srgbClr val="000000"/>
              </a:buClr>
              <a:buFont typeface="Symbol"/>
              <a:buChar char=""/>
            </a:pPr>
            <a:r>
              <a:rPr b="0" lang="en-US" sz="1800" spc="-1" strike="noStrike">
                <a:solidFill>
                  <a:srgbClr val="000000"/>
                </a:solidFill>
                <a:latin typeface="Times New Roman"/>
                <a:ea typeface="system-ui"/>
              </a:rPr>
              <a:t>Statsmodels Documentation for Time Series Analysis (</a:t>
            </a:r>
            <a:r>
              <a:rPr b="0" lang="en-US" sz="1800" spc="-1" strike="noStrike" u="sng">
                <a:solidFill>
                  <a:srgbClr val="0000ff"/>
                </a:solidFill>
                <a:uFillTx/>
                <a:latin typeface="Times New Roman"/>
                <a:ea typeface="system-ui"/>
                <a:hlinkClick r:id="rId2"/>
              </a:rPr>
              <a:t>https://www.statsmodels.org/stable/tsa.html</a:t>
            </a:r>
            <a:r>
              <a:rPr b="0" lang="en-US" sz="1800" spc="-1" strike="noStrike">
                <a:solidFill>
                  <a:srgbClr val="000000"/>
                </a:solidFill>
                <a:latin typeface="Times New Roman"/>
                <a:ea typeface="system-ui"/>
              </a:rPr>
              <a:t>).</a:t>
            </a:r>
            <a:endParaRPr b="0" lang="en-IN" sz="1800" spc="-1" strike="noStrike">
              <a:latin typeface="Arial"/>
            </a:endParaRPr>
          </a:p>
          <a:p>
            <a:pPr marL="343080" indent="-343080" algn="just">
              <a:lnSpc>
                <a:spcPct val="107000"/>
              </a:lnSpc>
              <a:buClr>
                <a:srgbClr val="000000"/>
              </a:buClr>
              <a:buFont typeface="Symbol"/>
              <a:buChar char=""/>
            </a:pPr>
            <a:r>
              <a:rPr b="0" lang="en-US" sz="1800" spc="-1" strike="noStrike">
                <a:solidFill>
                  <a:srgbClr val="000000"/>
                </a:solidFill>
                <a:latin typeface="Times New Roman"/>
                <a:ea typeface="system-ui"/>
              </a:rPr>
              <a:t>Facebook Prophet Documentation (</a:t>
            </a:r>
            <a:r>
              <a:rPr b="0" lang="en-US" sz="1800" spc="-1" strike="noStrike" u="sng">
                <a:solidFill>
                  <a:srgbClr val="0000ff"/>
                </a:solidFill>
                <a:uFillTx/>
                <a:latin typeface="Times New Roman"/>
                <a:ea typeface="system-ui"/>
                <a:hlinkClick r:id="rId3"/>
              </a:rPr>
              <a:t>https://facebook.github.io/prophet/</a:t>
            </a:r>
            <a:r>
              <a:rPr b="0" lang="en-US" sz="1800" spc="-1" strike="noStrike">
                <a:solidFill>
                  <a:srgbClr val="000000"/>
                </a:solidFill>
                <a:latin typeface="Times New Roman"/>
                <a:ea typeface="system-ui"/>
              </a:rPr>
              <a:t>)</a:t>
            </a:r>
            <a:endParaRPr b="0" lang="en-IN" sz="1800" spc="-1" strike="noStrike">
              <a:latin typeface="Arial"/>
            </a:endParaRPr>
          </a:p>
          <a:p>
            <a:pPr marL="343080" indent="-343080" algn="just">
              <a:lnSpc>
                <a:spcPct val="107000"/>
              </a:lnSpc>
              <a:spcAft>
                <a:spcPts val="799"/>
              </a:spcAft>
              <a:buClr>
                <a:srgbClr val="000000"/>
              </a:buClr>
              <a:buFont typeface="Symbol"/>
              <a:buChar char=""/>
            </a:pPr>
            <a:r>
              <a:rPr b="0" lang="en-US" sz="1800" spc="-1" strike="noStrike">
                <a:solidFill>
                  <a:srgbClr val="000000"/>
                </a:solidFill>
                <a:latin typeface="Times New Roman"/>
                <a:ea typeface="system-ui"/>
              </a:rPr>
              <a:t>ARIMA Model - Wikipedia (</a:t>
            </a:r>
            <a:r>
              <a:rPr b="0" lang="en-US" sz="1800" spc="-1" strike="noStrike" u="sng">
                <a:solidFill>
                  <a:srgbClr val="0000ff"/>
                </a:solidFill>
                <a:uFillTx/>
                <a:latin typeface="Times New Roman"/>
                <a:ea typeface="system-ui"/>
                <a:hlinkClick r:id="rId4"/>
              </a:rPr>
              <a:t>https://en.wikipedia.org/wiki/Autoregressive_integrated_moving_average</a:t>
            </a:r>
            <a:r>
              <a:rPr b="0" lang="en-US" sz="1800" spc="-1" strike="noStrike">
                <a:solidFill>
                  <a:srgbClr val="000000"/>
                </a:solidFill>
                <a:latin typeface="Times New Roman"/>
                <a:ea typeface="system-ui"/>
              </a:rPr>
              <a:t>).</a:t>
            </a:r>
            <a:endParaRPr b="0" lang="en-IN" sz="1800" spc="-1" strike="noStrike">
              <a:latin typeface="Arial"/>
            </a:endParaRPr>
          </a:p>
          <a:p>
            <a:pPr>
              <a:lnSpc>
                <a:spcPct val="150000"/>
              </a:lnSpc>
              <a:buNone/>
            </a:pPr>
            <a:r>
              <a:rPr b="0" lang="en-IN" sz="2600" spc="-1" strike="noStrike">
                <a:solidFill>
                  <a:srgbClr val="000000"/>
                </a:solidFill>
                <a:latin typeface="Times New Roman"/>
                <a:ea typeface="system-ui"/>
              </a:rPr>
              <a:t> </a:t>
            </a:r>
            <a:endParaRPr b="0" lang="en-IN" sz="2600" spc="-1" strike="noStrike">
              <a:latin typeface="Arial"/>
            </a:endParaRPr>
          </a:p>
          <a:p>
            <a:pPr>
              <a:lnSpc>
                <a:spcPct val="100000"/>
              </a:lnSpc>
              <a:buNone/>
            </a:pPr>
            <a:endParaRPr b="0" lang="en-IN" sz="2600" spc="-1" strike="noStrike">
              <a:latin typeface="Arial"/>
            </a:endParaRPr>
          </a:p>
          <a:p>
            <a:pPr>
              <a:lnSpc>
                <a:spcPct val="100000"/>
              </a:lnSpc>
              <a:buNone/>
            </a:pPr>
            <a:endParaRPr b="0" lang="en-IN" sz="2600" spc="-1" strike="noStrike">
              <a:latin typeface="Arial"/>
            </a:endParaRPr>
          </a:p>
          <a:p>
            <a:pPr>
              <a:lnSpc>
                <a:spcPct val="100000"/>
              </a:lnSpc>
              <a:buNone/>
            </a:pPr>
            <a:endParaRPr b="0" lang="en-IN" sz="2600" spc="-1" strike="noStrike">
              <a:latin typeface="Arial"/>
            </a:endParaRPr>
          </a:p>
          <a:p>
            <a:pPr>
              <a:lnSpc>
                <a:spcPct val="150000"/>
              </a:lnSpc>
              <a:buNone/>
            </a:pP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Box 13"/>
          <p:cNvSpPr/>
          <p:nvPr/>
        </p:nvSpPr>
        <p:spPr>
          <a:xfrm>
            <a:off x="4257000" y="331920"/>
            <a:ext cx="4799880" cy="577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3200" spc="-1" strike="noStrike">
                <a:solidFill>
                  <a:srgbClr val="000000"/>
                </a:solidFill>
                <a:latin typeface="Bernard MT Condensed"/>
                <a:ea typeface="DejaVu Sans"/>
              </a:rPr>
              <a:t>Agenda</a:t>
            </a:r>
            <a:endParaRPr b="0" lang="en-IN" sz="3200" spc="-1" strike="noStrike">
              <a:latin typeface="Arial"/>
            </a:endParaRPr>
          </a:p>
        </p:txBody>
      </p:sp>
      <p:sp>
        <p:nvSpPr>
          <p:cNvPr id="48" name="Rectangle 1"/>
          <p:cNvSpPr/>
          <p:nvPr/>
        </p:nvSpPr>
        <p:spPr>
          <a:xfrm>
            <a:off x="1094040" y="916560"/>
            <a:ext cx="8982360" cy="5435640"/>
          </a:xfrm>
          <a:prstGeom prst="rect">
            <a:avLst/>
          </a:prstGeom>
          <a:noFill/>
          <a:ln w="0">
            <a:noFill/>
          </a:ln>
        </p:spPr>
        <p:style>
          <a:lnRef idx="0"/>
          <a:fillRef idx="0"/>
          <a:effectRef idx="0"/>
          <a:fontRef idx="minor"/>
        </p:style>
        <p:txBody>
          <a:bodyPr lIns="90000" rIns="90000" tIns="45000" bIns="45000" anchor="t">
            <a:spAutoFit/>
          </a:bodyPr>
          <a:p>
            <a:pPr marL="216000" indent="-216000">
              <a:lnSpc>
                <a:spcPct val="150000"/>
              </a:lnSpc>
              <a:buClr>
                <a:srgbClr val="000000"/>
              </a:buClr>
              <a:buSzPct val="45000"/>
              <a:buFont typeface="Wingdings" charset="2"/>
              <a:buChar char=""/>
            </a:pPr>
            <a:r>
              <a:rPr b="0" lang="en-IN" sz="2600" spc="-1" strike="noStrike">
                <a:solidFill>
                  <a:srgbClr val="000000"/>
                </a:solidFill>
                <a:latin typeface="Times New Roman"/>
                <a:ea typeface="DejaVu Sans"/>
              </a:rPr>
              <a:t>Introduction </a:t>
            </a:r>
            <a:endParaRPr b="0" lang="en-IN" sz="2600" spc="-1" strike="noStrike">
              <a:latin typeface="Arial"/>
            </a:endParaRPr>
          </a:p>
          <a:p>
            <a:pPr marL="216000" indent="-216000">
              <a:lnSpc>
                <a:spcPct val="150000"/>
              </a:lnSpc>
              <a:buClr>
                <a:srgbClr val="000000"/>
              </a:buClr>
              <a:buSzPct val="45000"/>
              <a:buFont typeface="Wingdings" charset="2"/>
              <a:buChar char=""/>
            </a:pPr>
            <a:r>
              <a:rPr b="0" lang="en-IN" sz="2600" spc="-1" strike="noStrike">
                <a:solidFill>
                  <a:srgbClr val="000000"/>
                </a:solidFill>
                <a:latin typeface="Times New Roman"/>
                <a:ea typeface="DejaVu Sans"/>
              </a:rPr>
              <a:t>Objectives </a:t>
            </a:r>
            <a:endParaRPr b="0" lang="en-IN" sz="2600" spc="-1" strike="noStrike">
              <a:latin typeface="Arial"/>
            </a:endParaRPr>
          </a:p>
          <a:p>
            <a:pPr marL="216000" indent="-216000">
              <a:lnSpc>
                <a:spcPct val="150000"/>
              </a:lnSpc>
              <a:buClr>
                <a:srgbClr val="000000"/>
              </a:buClr>
              <a:buSzPct val="45000"/>
              <a:buFont typeface="Wingdings" charset="2"/>
              <a:buChar char=""/>
            </a:pPr>
            <a:r>
              <a:rPr b="0" lang="en-IN" sz="2600" spc="-1" strike="noStrike">
                <a:solidFill>
                  <a:srgbClr val="000000"/>
                </a:solidFill>
                <a:latin typeface="Times New Roman"/>
                <a:ea typeface="DejaVu Sans"/>
              </a:rPr>
              <a:t>Description of the data set </a:t>
            </a:r>
            <a:endParaRPr b="0" lang="en-IN" sz="2600" spc="-1" strike="noStrike">
              <a:latin typeface="Arial"/>
            </a:endParaRPr>
          </a:p>
          <a:p>
            <a:pPr marL="216000" indent="-216000">
              <a:lnSpc>
                <a:spcPct val="150000"/>
              </a:lnSpc>
              <a:buClr>
                <a:srgbClr val="000000"/>
              </a:buClr>
              <a:buSzPct val="45000"/>
              <a:buFont typeface="Wingdings" charset="2"/>
              <a:buChar char=""/>
            </a:pPr>
            <a:r>
              <a:rPr b="0" lang="en-IN" sz="2600" spc="-1" strike="noStrike">
                <a:solidFill>
                  <a:srgbClr val="000000"/>
                </a:solidFill>
                <a:latin typeface="Times New Roman"/>
                <a:ea typeface="DejaVu Sans"/>
              </a:rPr>
              <a:t>Requirement Analysis  </a:t>
            </a:r>
            <a:endParaRPr b="0" lang="en-IN" sz="2600" spc="-1" strike="noStrike">
              <a:latin typeface="Arial"/>
            </a:endParaRPr>
          </a:p>
          <a:p>
            <a:pPr marL="216000" indent="-216000">
              <a:lnSpc>
                <a:spcPct val="150000"/>
              </a:lnSpc>
              <a:buClr>
                <a:srgbClr val="000000"/>
              </a:buClr>
              <a:buSzPct val="45000"/>
              <a:buFont typeface="Wingdings" charset="2"/>
              <a:buChar char=""/>
            </a:pPr>
            <a:r>
              <a:rPr b="0" lang="en-IN" sz="2600" spc="-1" strike="noStrike">
                <a:solidFill>
                  <a:srgbClr val="000000"/>
                </a:solidFill>
                <a:latin typeface="Times New Roman"/>
                <a:ea typeface="DejaVu Sans"/>
              </a:rPr>
              <a:t>Literature Survey </a:t>
            </a:r>
            <a:endParaRPr b="0" lang="en-IN" sz="2600" spc="-1" strike="noStrike">
              <a:latin typeface="Arial"/>
            </a:endParaRPr>
          </a:p>
          <a:p>
            <a:pPr marL="216000" indent="-216000">
              <a:lnSpc>
                <a:spcPct val="150000"/>
              </a:lnSpc>
              <a:buClr>
                <a:srgbClr val="000000"/>
              </a:buClr>
              <a:buSzPct val="45000"/>
              <a:buFont typeface="Wingdings" charset="2"/>
              <a:buChar char=""/>
            </a:pPr>
            <a:r>
              <a:rPr b="0" lang="en-IN" sz="2600" spc="-1" strike="noStrike">
                <a:solidFill>
                  <a:srgbClr val="000000"/>
                </a:solidFill>
                <a:latin typeface="Times New Roman"/>
                <a:ea typeface="DejaVu Sans"/>
              </a:rPr>
              <a:t>Proposed Methodology</a:t>
            </a:r>
            <a:endParaRPr b="0" lang="en-IN" sz="2600" spc="-1" strike="noStrike">
              <a:latin typeface="Arial"/>
            </a:endParaRPr>
          </a:p>
          <a:p>
            <a:pPr marL="216000" indent="-216000">
              <a:lnSpc>
                <a:spcPct val="150000"/>
              </a:lnSpc>
              <a:buClr>
                <a:srgbClr val="000000"/>
              </a:buClr>
              <a:buSzPct val="45000"/>
              <a:buFont typeface="Wingdings" charset="2"/>
              <a:buChar char=""/>
            </a:pPr>
            <a:r>
              <a:rPr b="0" lang="en-IN" sz="2600" spc="-1" strike="noStrike">
                <a:solidFill>
                  <a:srgbClr val="000000"/>
                </a:solidFill>
                <a:latin typeface="Times New Roman"/>
                <a:ea typeface="DejaVu Sans"/>
              </a:rPr>
              <a:t>Implementation </a:t>
            </a:r>
            <a:endParaRPr b="0" lang="en-IN" sz="2600" spc="-1" strike="noStrike">
              <a:latin typeface="Arial"/>
            </a:endParaRPr>
          </a:p>
          <a:p>
            <a:pPr marL="216000" indent="-216000">
              <a:lnSpc>
                <a:spcPct val="150000"/>
              </a:lnSpc>
              <a:buClr>
                <a:srgbClr val="000000"/>
              </a:buClr>
              <a:buSzPct val="45000"/>
              <a:buFont typeface="Wingdings" charset="2"/>
              <a:buChar char=""/>
            </a:pPr>
            <a:r>
              <a:rPr b="0" lang="en-IN" sz="2600" spc="-1" strike="noStrike">
                <a:solidFill>
                  <a:srgbClr val="000000"/>
                </a:solidFill>
                <a:latin typeface="Times New Roman"/>
                <a:ea typeface="DejaVu Sans"/>
              </a:rPr>
              <a:t>Results and Conclusion </a:t>
            </a:r>
            <a:endParaRPr b="0" lang="en-IN" sz="2600" spc="-1" strike="noStrike">
              <a:latin typeface="Arial"/>
            </a:endParaRPr>
          </a:p>
          <a:p>
            <a:pPr marL="216000" indent="-216000">
              <a:lnSpc>
                <a:spcPct val="150000"/>
              </a:lnSpc>
              <a:buClr>
                <a:srgbClr val="000000"/>
              </a:buClr>
              <a:buSzPct val="45000"/>
              <a:buFont typeface="Wingdings" charset="2"/>
              <a:buChar char=""/>
            </a:pPr>
            <a:r>
              <a:rPr b="0" lang="en-IN" sz="2600" spc="-1" strike="noStrike">
                <a:solidFill>
                  <a:srgbClr val="000000"/>
                </a:solidFill>
                <a:latin typeface="Times New Roman"/>
                <a:ea typeface="DejaVu Sans"/>
              </a:rPr>
              <a:t>References</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Box 13"/>
          <p:cNvSpPr/>
          <p:nvPr/>
        </p:nvSpPr>
        <p:spPr>
          <a:xfrm>
            <a:off x="4257000" y="331920"/>
            <a:ext cx="4799880" cy="577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3200" spc="-1" strike="noStrike">
                <a:solidFill>
                  <a:srgbClr val="000000"/>
                </a:solidFill>
                <a:latin typeface="Bernard MT Condensed"/>
                <a:ea typeface="DejaVu Sans"/>
              </a:rPr>
              <a:t>Experiential Learning </a:t>
            </a:r>
            <a:endParaRPr b="0" lang="en-IN" sz="3200" spc="-1" strike="noStrike">
              <a:latin typeface="Arial"/>
            </a:endParaRPr>
          </a:p>
        </p:txBody>
      </p:sp>
      <p:sp>
        <p:nvSpPr>
          <p:cNvPr id="50" name="Rectangle 1"/>
          <p:cNvSpPr/>
          <p:nvPr/>
        </p:nvSpPr>
        <p:spPr>
          <a:xfrm>
            <a:off x="1094040" y="916560"/>
            <a:ext cx="9857880" cy="630540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pPr>
            <a:r>
              <a:rPr b="0" lang="en-IN" sz="2600" spc="-1" strike="noStrike">
                <a:solidFill>
                  <a:srgbClr val="000000"/>
                </a:solidFill>
                <a:latin typeface="Times New Roman"/>
                <a:ea typeface="DejaVu Sans"/>
              </a:rPr>
              <a:t>Introduction </a:t>
            </a:r>
            <a:endParaRPr b="0" lang="en-IN" sz="2600" spc="-1" strike="noStrike">
              <a:latin typeface="Arial"/>
            </a:endParaRPr>
          </a:p>
          <a:p>
            <a:pPr marL="285840" indent="-285840" algn="just">
              <a:lnSpc>
                <a:spcPct val="150000"/>
              </a:lnSpc>
              <a:buClr>
                <a:srgbClr val="000000"/>
              </a:buClr>
              <a:buFont typeface="Times New Roman"/>
              <a:buChar char="•"/>
            </a:pPr>
            <a:r>
              <a:rPr b="0" lang="en-IN" sz="2100" spc="-1" strike="noStrike">
                <a:solidFill>
                  <a:srgbClr val="000000"/>
                </a:solidFill>
                <a:latin typeface="Times New Roman"/>
                <a:ea typeface="Arial"/>
              </a:rPr>
              <a:t>In the dynamic world of retail, effective inventory management is crucial for supermarkets to ensure products are available to meet customer demands while avoiding overstocking or understocking. </a:t>
            </a:r>
            <a:endParaRPr b="0" lang="en-IN" sz="2100" spc="-1" strike="noStrike">
              <a:latin typeface="Arial"/>
            </a:endParaRPr>
          </a:p>
          <a:p>
            <a:pPr marL="285840" indent="-285840" algn="just">
              <a:lnSpc>
                <a:spcPct val="150000"/>
              </a:lnSpc>
              <a:buClr>
                <a:srgbClr val="000000"/>
              </a:buClr>
              <a:buFont typeface="Times New Roman"/>
              <a:buChar char="•"/>
            </a:pPr>
            <a:r>
              <a:rPr b="0" lang="en-IN" sz="2100" spc="-1" strike="noStrike">
                <a:solidFill>
                  <a:srgbClr val="000000"/>
                </a:solidFill>
                <a:latin typeface="Times New Roman"/>
                <a:ea typeface="Arial"/>
              </a:rPr>
              <a:t>Data-driven approaches, especially time series forecasting, play a pivotal role in anticipating future trends and demands. This project seeks to employ cutting-edge data science techniques to forecast grocery sales, enabling supermarkets to optimize their supply chain, reduce costs, and improve overall operational efficiency.</a:t>
            </a:r>
            <a:endParaRPr b="0" lang="en-IN" sz="2100" spc="-1" strike="noStrike">
              <a:latin typeface="Arial"/>
            </a:endParaRPr>
          </a:p>
          <a:p>
            <a:pPr marL="285840" indent="-285840" algn="just">
              <a:lnSpc>
                <a:spcPct val="150000"/>
              </a:lnSpc>
              <a:buClr>
                <a:srgbClr val="000000"/>
              </a:buClr>
              <a:buFont typeface="Times New Roman"/>
              <a:buChar char="•"/>
            </a:pPr>
            <a:r>
              <a:rPr b="0" lang="en-US" sz="2100" spc="-1" strike="noStrike">
                <a:solidFill>
                  <a:srgbClr val="374151"/>
                </a:solidFill>
                <a:latin typeface="Times New Roman"/>
                <a:ea typeface="Arial"/>
              </a:rPr>
              <a:t>This predictive capability will empower the supermarket chain to optimize inventory management, enhance resource allocation, and make informed decisions to meet customer needs effectively.</a:t>
            </a:r>
            <a:endParaRPr b="0" lang="en-IN" sz="2100" spc="-1" strike="noStrike">
              <a:latin typeface="Arial"/>
            </a:endParaRPr>
          </a:p>
          <a:p>
            <a:pPr algn="just">
              <a:lnSpc>
                <a:spcPct val="150000"/>
              </a:lnSpc>
              <a:buNone/>
            </a:pPr>
            <a:endParaRPr b="0" lang="en-IN" sz="1800" spc="-1" strike="noStrike">
              <a:latin typeface="Arial"/>
            </a:endParaRPr>
          </a:p>
          <a:p>
            <a:pPr algn="just">
              <a:lnSpc>
                <a:spcPct val="15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Box 13"/>
          <p:cNvSpPr/>
          <p:nvPr/>
        </p:nvSpPr>
        <p:spPr>
          <a:xfrm>
            <a:off x="4257000" y="331920"/>
            <a:ext cx="4799880" cy="577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3200" spc="-1" strike="noStrike">
                <a:solidFill>
                  <a:srgbClr val="000000"/>
                </a:solidFill>
                <a:latin typeface="Bernard MT Condensed"/>
                <a:ea typeface="DejaVu Sans"/>
              </a:rPr>
              <a:t>Experiential Learning </a:t>
            </a:r>
            <a:endParaRPr b="0" lang="en-IN" sz="3200" spc="-1" strike="noStrike">
              <a:latin typeface="Arial"/>
            </a:endParaRPr>
          </a:p>
        </p:txBody>
      </p:sp>
      <p:sp>
        <p:nvSpPr>
          <p:cNvPr id="52" name="Rectangle 1"/>
          <p:cNvSpPr/>
          <p:nvPr/>
        </p:nvSpPr>
        <p:spPr>
          <a:xfrm>
            <a:off x="1094040" y="916560"/>
            <a:ext cx="8982360" cy="877068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pPr>
            <a:r>
              <a:rPr b="1" lang="en-IN" sz="2600" spc="-1" strike="noStrike">
                <a:solidFill>
                  <a:srgbClr val="000000"/>
                </a:solidFill>
                <a:latin typeface="Times New Roman"/>
                <a:ea typeface="DejaVu Sans"/>
              </a:rPr>
              <a:t>Objectives </a:t>
            </a:r>
            <a:endParaRPr b="0" lang="en-IN" sz="2600" spc="-1" strike="noStrike">
              <a:latin typeface="Arial"/>
            </a:endParaRPr>
          </a:p>
          <a:p>
            <a:pPr marL="343080" indent="-343080" algn="just">
              <a:lnSpc>
                <a:spcPct val="150000"/>
              </a:lnSpc>
              <a:buClr>
                <a:srgbClr val="000000"/>
              </a:buClr>
              <a:buFont typeface="Arial"/>
              <a:buChar char="•"/>
            </a:pPr>
            <a:r>
              <a:rPr b="1" lang="en-US" sz="2200" spc="-1" strike="noStrike">
                <a:solidFill>
                  <a:srgbClr val="000000"/>
                </a:solidFill>
                <a:latin typeface="Times New Roman"/>
                <a:ea typeface="DejaVu Sans"/>
              </a:rPr>
              <a:t>Develop accurate sales forecasting models</a:t>
            </a:r>
            <a:r>
              <a:rPr b="0" lang="en-US" sz="2200" spc="-1" strike="noStrike">
                <a:solidFill>
                  <a:srgbClr val="000000"/>
                </a:solidFill>
                <a:latin typeface="Times New Roman"/>
                <a:ea typeface="DejaVu Sans"/>
              </a:rPr>
              <a:t>: This objective focuses on creating advanced data-driven models that can predict future grocery sales with precision. Accurate forecasts are essential for planning inventory and resources effectively.</a:t>
            </a:r>
            <a:endParaRPr b="0" lang="en-IN" sz="2200" spc="-1" strike="noStrike">
              <a:latin typeface="Arial"/>
            </a:endParaRPr>
          </a:p>
          <a:p>
            <a:pPr marL="343080" indent="-343080" algn="just">
              <a:lnSpc>
                <a:spcPct val="150000"/>
              </a:lnSpc>
              <a:buClr>
                <a:srgbClr val="000000"/>
              </a:buClr>
              <a:buFont typeface="Arial"/>
              <a:buChar char="•"/>
            </a:pPr>
            <a:r>
              <a:rPr b="1" lang="en-US" sz="2200" spc="-1" strike="noStrike">
                <a:solidFill>
                  <a:srgbClr val="000000"/>
                </a:solidFill>
                <a:latin typeface="Times New Roman"/>
                <a:ea typeface="DejaVu Sans"/>
              </a:rPr>
              <a:t>Optimize inventory management</a:t>
            </a:r>
            <a:r>
              <a:rPr b="0" lang="en-US" sz="2200" spc="-1" strike="noStrike">
                <a:solidFill>
                  <a:srgbClr val="000000"/>
                </a:solidFill>
                <a:latin typeface="Times New Roman"/>
                <a:ea typeface="DejaVu Sans"/>
              </a:rPr>
              <a:t>: The goal here is to use the sales forecasts to ensure that supermarkets maintain the right inventory levels. This avoids overstocking (which ties up capital and space) and understocking (which can lead to lost sales and dissatisfied customers).</a:t>
            </a:r>
            <a:endParaRPr b="0" lang="en-IN" sz="2200" spc="-1" strike="noStrike">
              <a:latin typeface="Arial"/>
            </a:endParaRPr>
          </a:p>
          <a:p>
            <a:pPr algn="just">
              <a:lnSpc>
                <a:spcPct val="150000"/>
              </a:lnSpc>
              <a:buNone/>
            </a:pPr>
            <a:endParaRPr b="0" lang="en-IN" sz="2200" spc="-1" strike="noStrike">
              <a:latin typeface="Arial"/>
            </a:endParaRPr>
          </a:p>
          <a:p>
            <a:pPr algn="just">
              <a:lnSpc>
                <a:spcPct val="150000"/>
              </a:lnSpc>
              <a:buNone/>
            </a:pPr>
            <a:endParaRPr b="0" lang="en-IN" sz="2600" spc="-1" strike="noStrike">
              <a:latin typeface="Arial"/>
            </a:endParaRPr>
          </a:p>
          <a:p>
            <a:pPr algn="just">
              <a:lnSpc>
                <a:spcPct val="150000"/>
              </a:lnSpc>
              <a:buNone/>
            </a:pPr>
            <a:endParaRPr b="0" lang="en-IN" sz="2600" spc="-1" strike="noStrike">
              <a:latin typeface="Arial"/>
            </a:endParaRPr>
          </a:p>
          <a:p>
            <a:pPr algn="just">
              <a:lnSpc>
                <a:spcPct val="150000"/>
              </a:lnSpc>
              <a:buNone/>
            </a:pPr>
            <a:endParaRPr b="0" lang="en-IN" sz="2600" spc="-1" strike="noStrike">
              <a:latin typeface="Arial"/>
            </a:endParaRPr>
          </a:p>
          <a:p>
            <a:pPr algn="just">
              <a:lnSpc>
                <a:spcPct val="150000"/>
              </a:lnSpc>
              <a:buNone/>
            </a:pPr>
            <a:endParaRPr b="0" lang="en-IN" sz="2600" spc="-1" strike="noStrike">
              <a:latin typeface="Arial"/>
            </a:endParaRPr>
          </a:p>
          <a:p>
            <a:pPr algn="just">
              <a:lnSpc>
                <a:spcPct val="150000"/>
              </a:lnSpc>
              <a:buNone/>
            </a:pPr>
            <a:endParaRPr b="0" lang="en-IN" sz="2600" spc="-1" strike="noStrike">
              <a:latin typeface="Arial"/>
            </a:endParaRPr>
          </a:p>
          <a:p>
            <a:pPr algn="just">
              <a:lnSpc>
                <a:spcPct val="150000"/>
              </a:lnSpc>
              <a:buNone/>
            </a:pP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Box 13"/>
          <p:cNvSpPr/>
          <p:nvPr/>
        </p:nvSpPr>
        <p:spPr>
          <a:xfrm>
            <a:off x="4257000" y="331920"/>
            <a:ext cx="4799880" cy="577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3200" spc="-1" strike="noStrike">
                <a:solidFill>
                  <a:srgbClr val="000000"/>
                </a:solidFill>
                <a:latin typeface="Bernard MT Condensed"/>
                <a:ea typeface="DejaVu Sans"/>
              </a:rPr>
              <a:t>Experiential Learning </a:t>
            </a:r>
            <a:endParaRPr b="0" lang="en-IN" sz="3200" spc="-1" strike="noStrike">
              <a:latin typeface="Arial"/>
            </a:endParaRPr>
          </a:p>
        </p:txBody>
      </p:sp>
      <p:sp>
        <p:nvSpPr>
          <p:cNvPr id="54" name="Rectangle 1"/>
          <p:cNvSpPr/>
          <p:nvPr/>
        </p:nvSpPr>
        <p:spPr>
          <a:xfrm>
            <a:off x="1063440" y="624240"/>
            <a:ext cx="9461520" cy="927324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pPr>
            <a:r>
              <a:rPr b="0" lang="en-IN" sz="2600" spc="-1" strike="noStrike">
                <a:solidFill>
                  <a:srgbClr val="000000"/>
                </a:solidFill>
                <a:latin typeface="Times New Roman"/>
                <a:ea typeface="DejaVu Sans"/>
              </a:rPr>
              <a:t> </a:t>
            </a:r>
            <a:endParaRPr b="0" lang="en-IN" sz="2600" spc="-1" strike="noStrike">
              <a:latin typeface="Arial"/>
            </a:endParaRPr>
          </a:p>
          <a:p>
            <a:pPr marL="343080" indent="-343080" algn="just">
              <a:lnSpc>
                <a:spcPct val="150000"/>
              </a:lnSpc>
              <a:buClr>
                <a:srgbClr val="000000"/>
              </a:buClr>
              <a:buFont typeface="Arial"/>
              <a:buChar char="•"/>
            </a:pPr>
            <a:r>
              <a:rPr b="1" lang="en-US" sz="2200" spc="-1" strike="noStrike">
                <a:solidFill>
                  <a:srgbClr val="000000"/>
                </a:solidFill>
                <a:latin typeface="Times New Roman"/>
                <a:ea typeface="DejaVu Sans"/>
              </a:rPr>
              <a:t>Reduce costs and improve supply chain efficiency</a:t>
            </a:r>
            <a:r>
              <a:rPr b="0" lang="en-US" sz="2200" spc="-1" strike="noStrike">
                <a:solidFill>
                  <a:srgbClr val="000000"/>
                </a:solidFill>
                <a:latin typeface="Times New Roman"/>
                <a:ea typeface="DejaVu Sans"/>
              </a:rPr>
              <a:t>: By leveraging forecasting data, supermarkets can identify cost-saving opportunities in procurement, warehousing, and transportation. This objective aims to make supply chain processes more efficient and cost-effective.</a:t>
            </a:r>
            <a:endParaRPr b="0" lang="en-IN" sz="2200" spc="-1" strike="noStrike">
              <a:latin typeface="Arial"/>
            </a:endParaRPr>
          </a:p>
          <a:p>
            <a:pPr marL="343080" indent="-343080" algn="just">
              <a:lnSpc>
                <a:spcPct val="150000"/>
              </a:lnSpc>
              <a:buClr>
                <a:srgbClr val="000000"/>
              </a:buClr>
              <a:buFont typeface="Arial"/>
              <a:buChar char="•"/>
            </a:pPr>
            <a:r>
              <a:rPr b="1" lang="en-US" sz="2200" spc="-1" strike="noStrike">
                <a:solidFill>
                  <a:srgbClr val="000000"/>
                </a:solidFill>
                <a:latin typeface="Times New Roman"/>
                <a:ea typeface="DejaVu Sans"/>
              </a:rPr>
              <a:t>Enhance customer satisfaction and decision-making</a:t>
            </a:r>
            <a:r>
              <a:rPr b="0" lang="en-US" sz="2200" spc="-1" strike="noStrike">
                <a:solidFill>
                  <a:srgbClr val="000000"/>
                </a:solidFill>
                <a:latin typeface="Times New Roman"/>
                <a:ea typeface="DejaVu Sans"/>
              </a:rPr>
              <a:t>: The final objective is to improve the overall customer experience by ensuring that products are consistently available. Additionally, the project aims to provide valuable insights and reports to support informed decision-making across the supermarket chain, ultimately benefiting both customers and the organization.</a:t>
            </a:r>
            <a:endParaRPr b="0" lang="en-IN" sz="2200" spc="-1" strike="noStrike">
              <a:latin typeface="Arial"/>
            </a:endParaRPr>
          </a:p>
          <a:p>
            <a:pPr algn="just">
              <a:lnSpc>
                <a:spcPct val="150000"/>
              </a:lnSpc>
              <a:buNone/>
            </a:pPr>
            <a:endParaRPr b="0" lang="en-IN" sz="2200" spc="-1" strike="noStrike">
              <a:latin typeface="Arial"/>
            </a:endParaRPr>
          </a:p>
          <a:p>
            <a:pPr algn="just">
              <a:lnSpc>
                <a:spcPct val="150000"/>
              </a:lnSpc>
              <a:buNone/>
            </a:pPr>
            <a:endParaRPr b="0" lang="en-IN" sz="2600" spc="-1" strike="noStrike">
              <a:latin typeface="Arial"/>
            </a:endParaRPr>
          </a:p>
          <a:p>
            <a:pPr algn="just">
              <a:lnSpc>
                <a:spcPct val="150000"/>
              </a:lnSpc>
              <a:buNone/>
            </a:pPr>
            <a:endParaRPr b="0" lang="en-IN" sz="2600" spc="-1" strike="noStrike">
              <a:latin typeface="Arial"/>
            </a:endParaRPr>
          </a:p>
          <a:p>
            <a:pPr algn="just">
              <a:lnSpc>
                <a:spcPct val="150000"/>
              </a:lnSpc>
              <a:buNone/>
            </a:pPr>
            <a:endParaRPr b="0" lang="en-IN" sz="2600" spc="-1" strike="noStrike">
              <a:latin typeface="Arial"/>
            </a:endParaRPr>
          </a:p>
          <a:p>
            <a:pPr algn="just">
              <a:lnSpc>
                <a:spcPct val="150000"/>
              </a:lnSpc>
              <a:buNone/>
            </a:pPr>
            <a:endParaRPr b="0" lang="en-IN" sz="2600" spc="-1" strike="noStrike">
              <a:latin typeface="Arial"/>
            </a:endParaRPr>
          </a:p>
          <a:p>
            <a:pPr algn="just">
              <a:lnSpc>
                <a:spcPct val="150000"/>
              </a:lnSpc>
              <a:buNone/>
            </a:pPr>
            <a:endParaRPr b="0" lang="en-IN" sz="2600" spc="-1" strike="noStrike">
              <a:latin typeface="Arial"/>
            </a:endParaRPr>
          </a:p>
          <a:p>
            <a:pPr algn="just">
              <a:lnSpc>
                <a:spcPct val="150000"/>
              </a:lnSpc>
              <a:buNone/>
            </a:pP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Box 13"/>
          <p:cNvSpPr/>
          <p:nvPr/>
        </p:nvSpPr>
        <p:spPr>
          <a:xfrm>
            <a:off x="4257000" y="331920"/>
            <a:ext cx="4799880" cy="577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3200" spc="-1" strike="noStrike">
                <a:solidFill>
                  <a:srgbClr val="000000"/>
                </a:solidFill>
                <a:latin typeface="Bernard MT Condensed"/>
                <a:ea typeface="DejaVu Sans"/>
              </a:rPr>
              <a:t>Experiential Learning </a:t>
            </a:r>
            <a:endParaRPr b="0" lang="en-IN" sz="3200" spc="-1" strike="noStrike">
              <a:latin typeface="Arial"/>
            </a:endParaRPr>
          </a:p>
        </p:txBody>
      </p:sp>
      <p:sp>
        <p:nvSpPr>
          <p:cNvPr id="56" name="Rectangle 1"/>
          <p:cNvSpPr/>
          <p:nvPr/>
        </p:nvSpPr>
        <p:spPr>
          <a:xfrm>
            <a:off x="1094040" y="916560"/>
            <a:ext cx="10558800" cy="566676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r>
              <a:rPr b="1" lang="en-IN" sz="2600" spc="-1" strike="noStrike">
                <a:solidFill>
                  <a:srgbClr val="000000"/>
                </a:solidFill>
                <a:latin typeface="Times New Roman"/>
                <a:ea typeface="DejaVu Sans"/>
              </a:rPr>
              <a:t>Description of the data set </a:t>
            </a:r>
            <a:endParaRPr b="0" lang="en-IN" sz="2600" spc="-1" strike="noStrike">
              <a:latin typeface="Arial"/>
            </a:endParaRPr>
          </a:p>
          <a:p>
            <a:pPr>
              <a:lnSpc>
                <a:spcPct val="100000"/>
              </a:lnSpc>
              <a:buNone/>
            </a:pPr>
            <a:r>
              <a:rPr b="0" lang="en-US" sz="2400" spc="-1" strike="noStrike">
                <a:solidFill>
                  <a:srgbClr val="000000"/>
                </a:solidFill>
                <a:latin typeface="Times New Roman"/>
                <a:ea typeface="Arial"/>
              </a:rPr>
              <a:t>We have downloaded the Time series forecasting for product demand prediction on super market grocery sales from Kaggle. It has 1500 rows and 10 attributes.</a:t>
            </a:r>
            <a:r>
              <a:rPr b="0" lang="en-IN" sz="2400" spc="-1" strike="noStrike">
                <a:solidFill>
                  <a:srgbClr val="000000"/>
                </a:solidFill>
                <a:latin typeface="Times New Roman"/>
                <a:ea typeface="Arial"/>
              </a:rPr>
              <a:t> </a:t>
            </a:r>
            <a:endParaRPr b="0" lang="en-IN" sz="2400" spc="-1" strike="noStrike">
              <a:latin typeface="Arial"/>
            </a:endParaRPr>
          </a:p>
          <a:p>
            <a:pPr marL="457200" indent="-457200">
              <a:lnSpc>
                <a:spcPct val="100000"/>
              </a:lnSpc>
              <a:buClr>
                <a:srgbClr val="000000"/>
              </a:buClr>
              <a:buFont typeface="Arial"/>
              <a:buChar char="•"/>
            </a:pPr>
            <a:r>
              <a:rPr b="0" lang="en-US" sz="2400" spc="-1" strike="noStrike">
                <a:solidFill>
                  <a:srgbClr val="000000"/>
                </a:solidFill>
                <a:latin typeface="Times New Roman"/>
                <a:ea typeface="Arial"/>
              </a:rPr>
              <a:t>Profit: The profit earned from the order.</a:t>
            </a:r>
            <a:endParaRPr b="0" lang="en-IN" sz="2400" spc="-1" strike="noStrike">
              <a:latin typeface="Arial"/>
            </a:endParaRPr>
          </a:p>
          <a:p>
            <a:pPr marL="457200" indent="-457200">
              <a:lnSpc>
                <a:spcPct val="100000"/>
              </a:lnSpc>
              <a:buClr>
                <a:srgbClr val="000000"/>
              </a:buClr>
              <a:buFont typeface="Arial"/>
              <a:buChar char="•"/>
            </a:pPr>
            <a:r>
              <a:rPr b="0" lang="en-US" sz="2400" spc="-1" strike="noStrike">
                <a:solidFill>
                  <a:srgbClr val="000000"/>
                </a:solidFill>
                <a:latin typeface="Times New Roman"/>
                <a:ea typeface="Arial"/>
              </a:rPr>
              <a:t>Order ID : Id of the order</a:t>
            </a:r>
            <a:endParaRPr b="0" lang="en-IN" sz="2400" spc="-1" strike="noStrike">
              <a:latin typeface="Arial"/>
            </a:endParaRPr>
          </a:p>
          <a:p>
            <a:pPr marL="457200" indent="-457200">
              <a:lnSpc>
                <a:spcPct val="100000"/>
              </a:lnSpc>
              <a:buClr>
                <a:srgbClr val="000000"/>
              </a:buClr>
              <a:buFont typeface="Arial"/>
              <a:buChar char="•"/>
            </a:pPr>
            <a:r>
              <a:rPr b="0" lang="en-US" sz="2400" spc="-1" strike="noStrike">
                <a:solidFill>
                  <a:srgbClr val="000000"/>
                </a:solidFill>
                <a:latin typeface="Times New Roman"/>
                <a:ea typeface="Arial"/>
              </a:rPr>
              <a:t>Customer Name : Name of the customer</a:t>
            </a:r>
            <a:endParaRPr b="0" lang="en-IN" sz="2400" spc="-1" strike="noStrike">
              <a:latin typeface="Arial"/>
            </a:endParaRPr>
          </a:p>
          <a:p>
            <a:pPr marL="457200" indent="-457200">
              <a:lnSpc>
                <a:spcPct val="100000"/>
              </a:lnSpc>
              <a:buClr>
                <a:srgbClr val="000000"/>
              </a:buClr>
              <a:buFont typeface="Arial"/>
              <a:buChar char="•"/>
            </a:pPr>
            <a:r>
              <a:rPr b="0" lang="en-US" sz="2400" spc="-1" strike="noStrike">
                <a:solidFill>
                  <a:srgbClr val="000000"/>
                </a:solidFill>
                <a:latin typeface="Times New Roman"/>
                <a:ea typeface="Arial"/>
              </a:rPr>
              <a:t>Category: category of the product</a:t>
            </a:r>
            <a:endParaRPr b="0" lang="en-IN" sz="2400" spc="-1" strike="noStrike">
              <a:latin typeface="Arial"/>
            </a:endParaRPr>
          </a:p>
          <a:p>
            <a:pPr marL="457200" indent="-457200">
              <a:lnSpc>
                <a:spcPct val="100000"/>
              </a:lnSpc>
              <a:buClr>
                <a:srgbClr val="000000"/>
              </a:buClr>
              <a:buFont typeface="Arial"/>
              <a:buChar char="•"/>
            </a:pPr>
            <a:r>
              <a:rPr b="0" lang="en-US" sz="2400" spc="-1" strike="noStrike">
                <a:solidFill>
                  <a:srgbClr val="000000"/>
                </a:solidFill>
                <a:latin typeface="Times New Roman"/>
                <a:ea typeface="Arial"/>
              </a:rPr>
              <a:t>Sub category: category of the product</a:t>
            </a:r>
            <a:endParaRPr b="0" lang="en-IN" sz="2400" spc="-1" strike="noStrike">
              <a:latin typeface="Arial"/>
            </a:endParaRPr>
          </a:p>
          <a:p>
            <a:pPr marL="457200" indent="-457200">
              <a:lnSpc>
                <a:spcPct val="100000"/>
              </a:lnSpc>
              <a:buClr>
                <a:srgbClr val="000000"/>
              </a:buClr>
              <a:buFont typeface="Arial"/>
              <a:buChar char="•"/>
            </a:pPr>
            <a:r>
              <a:rPr b="0" lang="en-US" sz="2400" spc="-1" strike="noStrike">
                <a:solidFill>
                  <a:srgbClr val="000000"/>
                </a:solidFill>
                <a:latin typeface="Times New Roman"/>
                <a:ea typeface="Arial"/>
              </a:rPr>
              <a:t>City : city of the super market</a:t>
            </a:r>
            <a:endParaRPr b="0" lang="en-IN" sz="2400" spc="-1" strike="noStrike">
              <a:latin typeface="Arial"/>
            </a:endParaRPr>
          </a:p>
          <a:p>
            <a:pPr marL="457200" indent="-457200">
              <a:lnSpc>
                <a:spcPct val="100000"/>
              </a:lnSpc>
              <a:buClr>
                <a:srgbClr val="000000"/>
              </a:buClr>
              <a:buFont typeface="Arial"/>
              <a:buChar char="•"/>
            </a:pPr>
            <a:r>
              <a:rPr b="0" lang="en-US" sz="2400" spc="-1" strike="noStrike">
                <a:solidFill>
                  <a:srgbClr val="000000"/>
                </a:solidFill>
                <a:latin typeface="Times New Roman"/>
                <a:ea typeface="Arial"/>
              </a:rPr>
              <a:t>Order Date : date of order </a:t>
            </a:r>
            <a:endParaRPr b="0" lang="en-IN" sz="2400" spc="-1" strike="noStrike">
              <a:latin typeface="Arial"/>
            </a:endParaRPr>
          </a:p>
          <a:p>
            <a:pPr marL="457200" indent="-457200">
              <a:lnSpc>
                <a:spcPct val="100000"/>
              </a:lnSpc>
              <a:buClr>
                <a:srgbClr val="000000"/>
              </a:buClr>
              <a:buFont typeface="Arial"/>
              <a:buChar char="•"/>
            </a:pPr>
            <a:r>
              <a:rPr b="0" lang="en-US" sz="2400" spc="-1" strike="noStrike">
                <a:solidFill>
                  <a:srgbClr val="000000"/>
                </a:solidFill>
                <a:latin typeface="Times New Roman"/>
                <a:ea typeface="Arial"/>
              </a:rPr>
              <a:t>Sales : Number of sales in a particular date </a:t>
            </a:r>
            <a:endParaRPr b="0" lang="en-IN" sz="2400" spc="-1" strike="noStrike">
              <a:latin typeface="Arial"/>
            </a:endParaRPr>
          </a:p>
          <a:p>
            <a:pPr marL="457200" indent="-457200">
              <a:lnSpc>
                <a:spcPct val="100000"/>
              </a:lnSpc>
              <a:buClr>
                <a:srgbClr val="000000"/>
              </a:buClr>
              <a:buFont typeface="Arial"/>
              <a:buChar char="•"/>
            </a:pPr>
            <a:r>
              <a:rPr b="0" lang="en-US" sz="2400" spc="-1" strike="noStrike">
                <a:solidFill>
                  <a:srgbClr val="000000"/>
                </a:solidFill>
                <a:latin typeface="Times New Roman"/>
                <a:ea typeface="Arial"/>
              </a:rPr>
              <a:t>Discount : Discount given on the particular product</a:t>
            </a:r>
            <a:endParaRPr b="0" lang="en-IN" sz="2400" spc="-1" strike="noStrike">
              <a:latin typeface="Arial"/>
            </a:endParaRPr>
          </a:p>
          <a:p>
            <a:pPr marL="457200" indent="-457200">
              <a:lnSpc>
                <a:spcPct val="100000"/>
              </a:lnSpc>
              <a:buClr>
                <a:srgbClr val="000000"/>
              </a:buClr>
              <a:buFont typeface="Arial"/>
              <a:buChar char="•"/>
            </a:pPr>
            <a:r>
              <a:rPr b="0" lang="en-US" sz="2400" spc="-1" strike="noStrike">
                <a:solidFill>
                  <a:srgbClr val="000000"/>
                </a:solidFill>
                <a:latin typeface="Times New Roman"/>
                <a:ea typeface="Arial"/>
              </a:rPr>
              <a:t>Profit : Profit gained  on the particular product</a:t>
            </a:r>
            <a:endParaRPr b="0" lang="en-IN" sz="2400" spc="-1" strike="noStrike">
              <a:latin typeface="Arial"/>
            </a:endParaRPr>
          </a:p>
          <a:p>
            <a:pPr>
              <a:lnSpc>
                <a:spcPct val="150000"/>
              </a:lnSpc>
              <a:buNone/>
            </a:pP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Box 13"/>
          <p:cNvSpPr/>
          <p:nvPr/>
        </p:nvSpPr>
        <p:spPr>
          <a:xfrm>
            <a:off x="4257000" y="331920"/>
            <a:ext cx="4799880" cy="577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3200" spc="-1" strike="noStrike">
                <a:solidFill>
                  <a:srgbClr val="000000"/>
                </a:solidFill>
                <a:latin typeface="Bernard MT Condensed"/>
                <a:ea typeface="DejaVu Sans"/>
              </a:rPr>
              <a:t>Experiential Learning </a:t>
            </a:r>
            <a:endParaRPr b="0" lang="en-IN" sz="3200" spc="-1" strike="noStrike">
              <a:latin typeface="Arial"/>
            </a:endParaRPr>
          </a:p>
        </p:txBody>
      </p:sp>
      <p:sp>
        <p:nvSpPr>
          <p:cNvPr id="58" name="Rectangle 1"/>
          <p:cNvSpPr/>
          <p:nvPr/>
        </p:nvSpPr>
        <p:spPr>
          <a:xfrm>
            <a:off x="1094040" y="916560"/>
            <a:ext cx="8982360" cy="507240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r>
              <a:rPr b="1" lang="en-IN" sz="3200" spc="-1" strike="noStrike">
                <a:solidFill>
                  <a:srgbClr val="000000"/>
                </a:solidFill>
                <a:latin typeface="Times New Roman"/>
                <a:ea typeface="DejaVu Sans"/>
              </a:rPr>
              <a:t>Requirement Analysis</a:t>
            </a:r>
            <a:endParaRPr b="0" lang="en-IN" sz="3200" spc="-1" strike="noStrike">
              <a:latin typeface="Arial"/>
            </a:endParaRPr>
          </a:p>
          <a:p>
            <a:pPr>
              <a:lnSpc>
                <a:spcPct val="100000"/>
              </a:lnSpc>
              <a:buNone/>
            </a:pPr>
            <a:r>
              <a:rPr b="0" lang="en-IN" sz="2400" spc="-1" strike="noStrike">
                <a:solidFill>
                  <a:srgbClr val="000000"/>
                </a:solidFill>
                <a:latin typeface="Times New Roman"/>
                <a:ea typeface="Times New Roman"/>
              </a:rPr>
              <a:t>Hardware Requirement</a:t>
            </a:r>
            <a:endParaRPr b="0" lang="en-IN" sz="2400" spc="-1" strike="noStrike">
              <a:latin typeface="Arial"/>
            </a:endParaRPr>
          </a:p>
          <a:p>
            <a:pPr>
              <a:lnSpc>
                <a:spcPct val="150000"/>
              </a:lnSpc>
              <a:buNone/>
            </a:pPr>
            <a:r>
              <a:rPr b="1" lang="en-IN" sz="2400" spc="-1" strike="noStrike">
                <a:solidFill>
                  <a:srgbClr val="000000"/>
                </a:solidFill>
                <a:latin typeface="Times New Roman"/>
                <a:ea typeface="Times New Roman"/>
              </a:rPr>
              <a:t>Minimum</a:t>
            </a:r>
            <a:endParaRPr b="0" lang="en-IN" sz="2400" spc="-1" strike="noStrike">
              <a:latin typeface="Arial"/>
            </a:endParaRPr>
          </a:p>
          <a:p>
            <a:pPr>
              <a:lnSpc>
                <a:spcPct val="150000"/>
              </a:lnSpc>
              <a:buNone/>
            </a:pPr>
            <a:r>
              <a:rPr b="1" lang="en-IN" sz="2400" spc="-1" strike="noStrike">
                <a:solidFill>
                  <a:srgbClr val="000000"/>
                </a:solidFill>
                <a:latin typeface="Times New Roman"/>
                <a:ea typeface="Times New Roman"/>
              </a:rPr>
              <a:t>CPU:</a:t>
            </a:r>
            <a:r>
              <a:rPr b="0" lang="en-IN" sz="2400" spc="-1" strike="noStrike">
                <a:solidFill>
                  <a:srgbClr val="000000"/>
                </a:solidFill>
                <a:latin typeface="Times New Roman"/>
                <a:ea typeface="Times New Roman"/>
              </a:rPr>
              <a:t> Dual-core processor</a:t>
            </a:r>
            <a:endParaRPr b="0" lang="en-IN" sz="2400" spc="-1" strike="noStrike">
              <a:latin typeface="Arial"/>
            </a:endParaRPr>
          </a:p>
          <a:p>
            <a:pPr>
              <a:lnSpc>
                <a:spcPct val="150000"/>
              </a:lnSpc>
              <a:buNone/>
            </a:pPr>
            <a:r>
              <a:rPr b="1" lang="en-IN" sz="2400" spc="-1" strike="noStrike">
                <a:solidFill>
                  <a:srgbClr val="000000"/>
                </a:solidFill>
                <a:latin typeface="Times New Roman"/>
                <a:ea typeface="Times New Roman"/>
              </a:rPr>
              <a:t>RAM:</a:t>
            </a:r>
            <a:r>
              <a:rPr b="0" lang="en-IN" sz="2400" spc="-1" strike="noStrike">
                <a:solidFill>
                  <a:srgbClr val="000000"/>
                </a:solidFill>
                <a:latin typeface="Times New Roman"/>
                <a:ea typeface="Times New Roman"/>
              </a:rPr>
              <a:t> 4 GB</a:t>
            </a:r>
            <a:endParaRPr b="0" lang="en-IN" sz="2400" spc="-1" strike="noStrike">
              <a:latin typeface="Arial"/>
            </a:endParaRPr>
          </a:p>
          <a:p>
            <a:pPr>
              <a:lnSpc>
                <a:spcPct val="150000"/>
              </a:lnSpc>
              <a:buNone/>
            </a:pPr>
            <a:r>
              <a:rPr b="1" lang="en-IN" sz="2400" spc="-1" strike="noStrike">
                <a:solidFill>
                  <a:srgbClr val="000000"/>
                </a:solidFill>
                <a:latin typeface="Times New Roman"/>
                <a:ea typeface="Times New Roman"/>
              </a:rPr>
              <a:t>Storage:</a:t>
            </a:r>
            <a:r>
              <a:rPr b="0" lang="en-IN" sz="2400" spc="-1" strike="noStrike">
                <a:solidFill>
                  <a:srgbClr val="000000"/>
                </a:solidFill>
                <a:latin typeface="Times New Roman"/>
                <a:ea typeface="Times New Roman"/>
              </a:rPr>
              <a:t> 20 GB of free disk space</a:t>
            </a:r>
            <a:endParaRPr b="0" lang="en-IN" sz="2400" spc="-1" strike="noStrike">
              <a:latin typeface="Arial"/>
            </a:endParaRPr>
          </a:p>
          <a:p>
            <a:pPr>
              <a:lnSpc>
                <a:spcPct val="150000"/>
              </a:lnSpc>
              <a:buNone/>
            </a:pPr>
            <a:r>
              <a:rPr b="1" lang="en-IN" sz="2400" spc="-1" strike="noStrike">
                <a:solidFill>
                  <a:srgbClr val="000000"/>
                </a:solidFill>
                <a:latin typeface="Times New Roman"/>
                <a:ea typeface="Times New Roman"/>
              </a:rPr>
              <a:t>CPU:</a:t>
            </a:r>
            <a:r>
              <a:rPr b="0" lang="en-IN" sz="2400" spc="-1" strike="noStrike">
                <a:solidFill>
                  <a:srgbClr val="000000"/>
                </a:solidFill>
                <a:latin typeface="Times New Roman"/>
                <a:ea typeface="Times New Roman"/>
              </a:rPr>
              <a:t> Quad-core or higher processor</a:t>
            </a:r>
            <a:endParaRPr b="0" lang="en-IN" sz="2400" spc="-1" strike="noStrike">
              <a:latin typeface="Arial"/>
            </a:endParaRPr>
          </a:p>
          <a:p>
            <a:pPr>
              <a:lnSpc>
                <a:spcPct val="150000"/>
              </a:lnSpc>
              <a:buNone/>
            </a:pPr>
            <a:r>
              <a:rPr b="1" lang="en-IN" sz="2400" spc="-1" strike="noStrike">
                <a:solidFill>
                  <a:srgbClr val="000000"/>
                </a:solidFill>
                <a:latin typeface="Times New Roman"/>
                <a:ea typeface="Times New Roman"/>
              </a:rPr>
              <a:t>RAM:</a:t>
            </a:r>
            <a:r>
              <a:rPr b="0" lang="en-IN" sz="2400" spc="-1" strike="noStrike">
                <a:solidFill>
                  <a:srgbClr val="000000"/>
                </a:solidFill>
                <a:latin typeface="Times New Roman"/>
                <a:ea typeface="Times New Roman"/>
              </a:rPr>
              <a:t> 8 GB or more</a:t>
            </a:r>
            <a:endParaRPr b="0" lang="en-IN" sz="2400" spc="-1" strike="noStrike">
              <a:latin typeface="Arial"/>
            </a:endParaRPr>
          </a:p>
          <a:p>
            <a:pPr>
              <a:lnSpc>
                <a:spcPct val="150000"/>
              </a:lnSpc>
              <a:buNone/>
            </a:pP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Box 13"/>
          <p:cNvSpPr/>
          <p:nvPr/>
        </p:nvSpPr>
        <p:spPr>
          <a:xfrm>
            <a:off x="1319760" y="380880"/>
            <a:ext cx="4799880" cy="577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3200" spc="-1" strike="noStrike">
                <a:solidFill>
                  <a:srgbClr val="000000"/>
                </a:solidFill>
                <a:latin typeface="Bernard MT Condensed"/>
                <a:ea typeface="DejaVu Sans"/>
              </a:rPr>
              <a:t>Literature Survey </a:t>
            </a:r>
            <a:endParaRPr b="0" lang="en-IN" sz="3200" spc="-1" strike="noStrike">
              <a:latin typeface="Arial"/>
            </a:endParaRPr>
          </a:p>
        </p:txBody>
      </p:sp>
      <p:pic>
        <p:nvPicPr>
          <p:cNvPr id="60" name="" descr=""/>
          <p:cNvPicPr/>
          <p:nvPr/>
        </p:nvPicPr>
        <p:blipFill>
          <a:blip r:embed="rId1"/>
          <a:stretch/>
        </p:blipFill>
        <p:spPr>
          <a:xfrm>
            <a:off x="1080000" y="1080000"/>
            <a:ext cx="10041480" cy="52196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Box 13"/>
          <p:cNvSpPr/>
          <p:nvPr/>
        </p:nvSpPr>
        <p:spPr>
          <a:xfrm>
            <a:off x="4257000" y="331920"/>
            <a:ext cx="4799880" cy="577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3200" spc="-1" strike="noStrike">
                <a:solidFill>
                  <a:srgbClr val="000000"/>
                </a:solidFill>
                <a:latin typeface="Bernard MT Condensed"/>
                <a:ea typeface="DejaVu Sans"/>
              </a:rPr>
              <a:t>Literature Survey </a:t>
            </a:r>
            <a:endParaRPr b="0" lang="en-IN" sz="3200" spc="-1" strike="noStrike">
              <a:latin typeface="Arial"/>
            </a:endParaRPr>
          </a:p>
        </p:txBody>
      </p:sp>
      <p:sp>
        <p:nvSpPr>
          <p:cNvPr id="62" name="Rectangle 1"/>
          <p:cNvSpPr/>
          <p:nvPr/>
        </p:nvSpPr>
        <p:spPr>
          <a:xfrm>
            <a:off x="1094040" y="916560"/>
            <a:ext cx="8982360" cy="107964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endParaRPr b="0" lang="en-IN" sz="2600" spc="-1" strike="noStrike">
              <a:latin typeface="Arial"/>
            </a:endParaRPr>
          </a:p>
          <a:p>
            <a:pPr>
              <a:lnSpc>
                <a:spcPct val="150000"/>
              </a:lnSpc>
              <a:buNone/>
            </a:pPr>
            <a:endParaRPr b="0" lang="en-IN" sz="2600" spc="-1" strike="noStrike">
              <a:latin typeface="Arial"/>
            </a:endParaRPr>
          </a:p>
        </p:txBody>
      </p:sp>
      <p:pic>
        <p:nvPicPr>
          <p:cNvPr id="63" name="" descr=""/>
          <p:cNvPicPr/>
          <p:nvPr/>
        </p:nvPicPr>
        <p:blipFill>
          <a:blip r:embed="rId1"/>
          <a:stretch/>
        </p:blipFill>
        <p:spPr>
          <a:xfrm>
            <a:off x="720000" y="1009800"/>
            <a:ext cx="10799640" cy="54698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6304</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2020-06-16T07:29:36Z</dcterms:created>
  <dc:creator>svm</dc:creator>
  <dc:description/>
  <dc:language>en-IN</dc:language>
  <cp:lastModifiedBy/>
  <dcterms:modified xsi:type="dcterms:W3CDTF">2023-09-27T15:46:57Z</dcterms:modified>
  <cp:revision>237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r8>16</vt:r8>
  </property>
</Properties>
</file>