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77" r:id="rId16"/>
    <p:sldId id="278" r:id="rId17"/>
    <p:sldId id="269" r:id="rId18"/>
    <p:sldId id="273" r:id="rId19"/>
    <p:sldId id="275" r:id="rId20"/>
    <p:sldId id="270" r:id="rId21"/>
    <p:sldId id="271" r:id="rId22"/>
    <p:sldId id="272"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72DBB5-FD54-4256-BBD3-0156E884E992}"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125B7-ABCC-4BCE-9D76-C003B92275C4}" type="slidenum">
              <a:rPr lang="en-IN" smtClean="0"/>
              <a:t>‹#›</a:t>
            </a:fld>
            <a:endParaRPr lang="en-IN"/>
          </a:p>
        </p:txBody>
      </p:sp>
    </p:spTree>
    <p:extLst>
      <p:ext uri="{BB962C8B-B14F-4D97-AF65-F5344CB8AC3E}">
        <p14:creationId xmlns:p14="http://schemas.microsoft.com/office/powerpoint/2010/main" val="379752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2DBB5-FD54-4256-BBD3-0156E884E992}"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125B7-ABCC-4BCE-9D76-C003B92275C4}" type="slidenum">
              <a:rPr lang="en-IN" smtClean="0"/>
              <a:t>‹#›</a:t>
            </a:fld>
            <a:endParaRPr lang="en-IN"/>
          </a:p>
        </p:txBody>
      </p:sp>
    </p:spTree>
    <p:extLst>
      <p:ext uri="{BB962C8B-B14F-4D97-AF65-F5344CB8AC3E}">
        <p14:creationId xmlns:p14="http://schemas.microsoft.com/office/powerpoint/2010/main" val="1125756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2DBB5-FD54-4256-BBD3-0156E884E992}"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125B7-ABCC-4BCE-9D76-C003B92275C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2308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2DBB5-FD54-4256-BBD3-0156E884E992}"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125B7-ABCC-4BCE-9D76-C003B92275C4}" type="slidenum">
              <a:rPr lang="en-IN" smtClean="0"/>
              <a:t>‹#›</a:t>
            </a:fld>
            <a:endParaRPr lang="en-IN"/>
          </a:p>
        </p:txBody>
      </p:sp>
    </p:spTree>
    <p:extLst>
      <p:ext uri="{BB962C8B-B14F-4D97-AF65-F5344CB8AC3E}">
        <p14:creationId xmlns:p14="http://schemas.microsoft.com/office/powerpoint/2010/main" val="316342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2DBB5-FD54-4256-BBD3-0156E884E992}"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125B7-ABCC-4BCE-9D76-C003B92275C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1354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2DBB5-FD54-4256-BBD3-0156E884E992}"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125B7-ABCC-4BCE-9D76-C003B92275C4}" type="slidenum">
              <a:rPr lang="en-IN" smtClean="0"/>
              <a:t>‹#›</a:t>
            </a:fld>
            <a:endParaRPr lang="en-IN"/>
          </a:p>
        </p:txBody>
      </p:sp>
    </p:spTree>
    <p:extLst>
      <p:ext uri="{BB962C8B-B14F-4D97-AF65-F5344CB8AC3E}">
        <p14:creationId xmlns:p14="http://schemas.microsoft.com/office/powerpoint/2010/main" val="3297215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72DBB5-FD54-4256-BBD3-0156E884E992}"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125B7-ABCC-4BCE-9D76-C003B92275C4}" type="slidenum">
              <a:rPr lang="en-IN" smtClean="0"/>
              <a:t>‹#›</a:t>
            </a:fld>
            <a:endParaRPr lang="en-IN"/>
          </a:p>
        </p:txBody>
      </p:sp>
    </p:spTree>
    <p:extLst>
      <p:ext uri="{BB962C8B-B14F-4D97-AF65-F5344CB8AC3E}">
        <p14:creationId xmlns:p14="http://schemas.microsoft.com/office/powerpoint/2010/main" val="203190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72DBB5-FD54-4256-BBD3-0156E884E992}"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125B7-ABCC-4BCE-9D76-C003B92275C4}" type="slidenum">
              <a:rPr lang="en-IN" smtClean="0"/>
              <a:t>‹#›</a:t>
            </a:fld>
            <a:endParaRPr lang="en-IN"/>
          </a:p>
        </p:txBody>
      </p:sp>
    </p:spTree>
    <p:extLst>
      <p:ext uri="{BB962C8B-B14F-4D97-AF65-F5344CB8AC3E}">
        <p14:creationId xmlns:p14="http://schemas.microsoft.com/office/powerpoint/2010/main" val="275043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72DBB5-FD54-4256-BBD3-0156E884E992}"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125B7-ABCC-4BCE-9D76-C003B92275C4}" type="slidenum">
              <a:rPr lang="en-IN" smtClean="0"/>
              <a:t>‹#›</a:t>
            </a:fld>
            <a:endParaRPr lang="en-IN"/>
          </a:p>
        </p:txBody>
      </p:sp>
    </p:spTree>
    <p:extLst>
      <p:ext uri="{BB962C8B-B14F-4D97-AF65-F5344CB8AC3E}">
        <p14:creationId xmlns:p14="http://schemas.microsoft.com/office/powerpoint/2010/main" val="65896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2DBB5-FD54-4256-BBD3-0156E884E992}" type="datetimeFigureOut">
              <a:rPr lang="en-IN" smtClean="0"/>
              <a:t>12-08-2021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125B7-ABCC-4BCE-9D76-C003B92275C4}" type="slidenum">
              <a:rPr lang="en-IN" smtClean="0"/>
              <a:t>‹#›</a:t>
            </a:fld>
            <a:endParaRPr lang="en-IN"/>
          </a:p>
        </p:txBody>
      </p:sp>
    </p:spTree>
    <p:extLst>
      <p:ext uri="{BB962C8B-B14F-4D97-AF65-F5344CB8AC3E}">
        <p14:creationId xmlns:p14="http://schemas.microsoft.com/office/powerpoint/2010/main" val="2359420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72DBB5-FD54-4256-BBD3-0156E884E992}"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125B7-ABCC-4BCE-9D76-C003B92275C4}" type="slidenum">
              <a:rPr lang="en-IN" smtClean="0"/>
              <a:t>‹#›</a:t>
            </a:fld>
            <a:endParaRPr lang="en-IN"/>
          </a:p>
        </p:txBody>
      </p:sp>
    </p:spTree>
    <p:extLst>
      <p:ext uri="{BB962C8B-B14F-4D97-AF65-F5344CB8AC3E}">
        <p14:creationId xmlns:p14="http://schemas.microsoft.com/office/powerpoint/2010/main" val="28046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72DBB5-FD54-4256-BBD3-0156E884E992}" type="datetimeFigureOut">
              <a:rPr lang="en-IN" smtClean="0"/>
              <a:t>12-08-2021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D125B7-ABCC-4BCE-9D76-C003B92275C4}" type="slidenum">
              <a:rPr lang="en-IN" smtClean="0"/>
              <a:t>‹#›</a:t>
            </a:fld>
            <a:endParaRPr lang="en-IN"/>
          </a:p>
        </p:txBody>
      </p:sp>
    </p:spTree>
    <p:extLst>
      <p:ext uri="{BB962C8B-B14F-4D97-AF65-F5344CB8AC3E}">
        <p14:creationId xmlns:p14="http://schemas.microsoft.com/office/powerpoint/2010/main" val="129260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72DBB5-FD54-4256-BBD3-0156E884E992}" type="datetimeFigureOut">
              <a:rPr lang="en-IN" smtClean="0"/>
              <a:t>12-08-2021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D125B7-ABCC-4BCE-9D76-C003B92275C4}" type="slidenum">
              <a:rPr lang="en-IN" smtClean="0"/>
              <a:t>‹#›</a:t>
            </a:fld>
            <a:endParaRPr lang="en-IN"/>
          </a:p>
        </p:txBody>
      </p:sp>
    </p:spTree>
    <p:extLst>
      <p:ext uri="{BB962C8B-B14F-4D97-AF65-F5344CB8AC3E}">
        <p14:creationId xmlns:p14="http://schemas.microsoft.com/office/powerpoint/2010/main" val="134784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2DBB5-FD54-4256-BBD3-0156E884E992}" type="datetimeFigureOut">
              <a:rPr lang="en-IN" smtClean="0"/>
              <a:t>12-08-2021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D125B7-ABCC-4BCE-9D76-C003B92275C4}" type="slidenum">
              <a:rPr lang="en-IN" smtClean="0"/>
              <a:t>‹#›</a:t>
            </a:fld>
            <a:endParaRPr lang="en-IN"/>
          </a:p>
        </p:txBody>
      </p:sp>
    </p:spTree>
    <p:extLst>
      <p:ext uri="{BB962C8B-B14F-4D97-AF65-F5344CB8AC3E}">
        <p14:creationId xmlns:p14="http://schemas.microsoft.com/office/powerpoint/2010/main" val="3851672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2DBB5-FD54-4256-BBD3-0156E884E992}"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125B7-ABCC-4BCE-9D76-C003B92275C4}" type="slidenum">
              <a:rPr lang="en-IN" smtClean="0"/>
              <a:t>‹#›</a:t>
            </a:fld>
            <a:endParaRPr lang="en-IN"/>
          </a:p>
        </p:txBody>
      </p:sp>
    </p:spTree>
    <p:extLst>
      <p:ext uri="{BB962C8B-B14F-4D97-AF65-F5344CB8AC3E}">
        <p14:creationId xmlns:p14="http://schemas.microsoft.com/office/powerpoint/2010/main" val="158415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2DBB5-FD54-4256-BBD3-0156E884E992}" type="datetimeFigureOut">
              <a:rPr lang="en-IN" smtClean="0"/>
              <a:t>12-08-2021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125B7-ABCC-4BCE-9D76-C003B92275C4}" type="slidenum">
              <a:rPr lang="en-IN" smtClean="0"/>
              <a:t>‹#›</a:t>
            </a:fld>
            <a:endParaRPr lang="en-IN"/>
          </a:p>
        </p:txBody>
      </p:sp>
    </p:spTree>
    <p:extLst>
      <p:ext uri="{BB962C8B-B14F-4D97-AF65-F5344CB8AC3E}">
        <p14:creationId xmlns:p14="http://schemas.microsoft.com/office/powerpoint/2010/main" val="4282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72DBB5-FD54-4256-BBD3-0156E884E992}" type="datetimeFigureOut">
              <a:rPr lang="en-IN" smtClean="0"/>
              <a:t>12-08-2021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D125B7-ABCC-4BCE-9D76-C003B92275C4}" type="slidenum">
              <a:rPr lang="en-IN" smtClean="0"/>
              <a:t>‹#›</a:t>
            </a:fld>
            <a:endParaRPr lang="en-IN"/>
          </a:p>
        </p:txBody>
      </p:sp>
    </p:spTree>
    <p:extLst>
      <p:ext uri="{BB962C8B-B14F-4D97-AF65-F5344CB8AC3E}">
        <p14:creationId xmlns:p14="http://schemas.microsoft.com/office/powerpoint/2010/main" val="1102720021"/>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3960" y="1961424"/>
            <a:ext cx="7766936" cy="1646302"/>
          </a:xfrm>
        </p:spPr>
        <p:txBody>
          <a:bodyPr/>
          <a:lstStyle/>
          <a:p>
            <a:r>
              <a:rPr lang="en-IN" dirty="0">
                <a:ln w="0"/>
                <a:solidFill>
                  <a:schemeClr val="accent2">
                    <a:lumMod val="40000"/>
                    <a:lumOff val="60000"/>
                  </a:schemeClr>
                </a:solidFill>
                <a:effectLst>
                  <a:outerShdw blurRad="38100" dist="19050" dir="2700000" algn="tl" rotWithShape="0">
                    <a:schemeClr val="dk1">
                      <a:alpha val="40000"/>
                    </a:schemeClr>
                  </a:outerShdw>
                </a:effectLst>
                <a:latin typeface="Maiandra GD" panose="020E0502030308020204" pitchFamily="34" charset="0"/>
              </a:rPr>
              <a:t>SMART </a:t>
            </a:r>
            <a:r>
              <a:rPr lang="en-IN" b="1" dirty="0">
                <a:ln w="0"/>
                <a:solidFill>
                  <a:schemeClr val="accent2">
                    <a:lumMod val="40000"/>
                    <a:lumOff val="60000"/>
                  </a:schemeClr>
                </a:solidFill>
                <a:effectLst>
                  <a:outerShdw blurRad="38100" dist="19050" dir="2700000" algn="tl" rotWithShape="0">
                    <a:schemeClr val="dk1">
                      <a:alpha val="40000"/>
                    </a:schemeClr>
                  </a:outerShdw>
                </a:effectLst>
                <a:latin typeface="Maiandra GD" panose="020E0502030308020204" pitchFamily="34" charset="0"/>
              </a:rPr>
              <a:t>IRRIGATION</a:t>
            </a:r>
            <a:br>
              <a:rPr lang="en-IN" b="1" dirty="0">
                <a:ln w="0"/>
                <a:solidFill>
                  <a:schemeClr val="accent2">
                    <a:lumMod val="40000"/>
                    <a:lumOff val="60000"/>
                  </a:schemeClr>
                </a:solidFill>
                <a:effectLst>
                  <a:outerShdw blurRad="38100" dist="19050" dir="2700000" algn="tl" rotWithShape="0">
                    <a:schemeClr val="dk1">
                      <a:alpha val="40000"/>
                    </a:schemeClr>
                  </a:outerShdw>
                </a:effectLst>
                <a:latin typeface="Maiandra GD" panose="020E0502030308020204" pitchFamily="34" charset="0"/>
              </a:rPr>
            </a:br>
            <a:endParaRPr lang="en-IN" dirty="0">
              <a:solidFill>
                <a:schemeClr val="accent2">
                  <a:lumMod val="40000"/>
                  <a:lumOff val="60000"/>
                </a:schemeClr>
              </a:solidFill>
            </a:endParaRPr>
          </a:p>
        </p:txBody>
      </p:sp>
      <p:sp>
        <p:nvSpPr>
          <p:cNvPr id="3" name="Subtitle 2"/>
          <p:cNvSpPr>
            <a:spLocks noGrp="1"/>
          </p:cNvSpPr>
          <p:nvPr>
            <p:ph type="subTitle" idx="1"/>
          </p:nvPr>
        </p:nvSpPr>
        <p:spPr>
          <a:xfrm flipH="1">
            <a:off x="8707770" y="4197881"/>
            <a:ext cx="173126" cy="160540"/>
          </a:xfrm>
        </p:spPr>
        <p:txBody>
          <a:bodyPr>
            <a:normAutofit fontScale="25000" lnSpcReduction="20000"/>
          </a:bodyPr>
          <a:lstStyle/>
          <a:p>
            <a:r>
              <a:rPr lang="en-US" dirty="0" smtClean="0"/>
              <a:t>.</a:t>
            </a:r>
            <a:endParaRPr lang="en-IN" dirty="0"/>
          </a:p>
        </p:txBody>
      </p:sp>
      <p:sp>
        <p:nvSpPr>
          <p:cNvPr id="4" name="Title 1"/>
          <p:cNvSpPr txBox="1">
            <a:spLocks/>
          </p:cNvSpPr>
          <p:nvPr/>
        </p:nvSpPr>
        <p:spPr>
          <a:xfrm>
            <a:off x="1013988" y="1558213"/>
            <a:ext cx="8915399" cy="113992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b="1" dirty="0">
              <a:ln w="0"/>
              <a:solidFill>
                <a:srgbClr val="002060"/>
              </a:solidFill>
              <a:effectLst>
                <a:outerShdw blurRad="38100" dist="19050" dir="2700000" algn="tl" rotWithShape="0">
                  <a:schemeClr val="dk1">
                    <a:alpha val="40000"/>
                  </a:schemeClr>
                </a:outerShdw>
              </a:effectLst>
              <a:latin typeface="Maiandra GD" panose="020E0502030308020204" pitchFamily="34" charset="0"/>
            </a:endParaRPr>
          </a:p>
        </p:txBody>
      </p:sp>
      <p:sp>
        <p:nvSpPr>
          <p:cNvPr id="5" name="Subtitle 2"/>
          <p:cNvSpPr txBox="1">
            <a:spLocks/>
          </p:cNvSpPr>
          <p:nvPr/>
        </p:nvSpPr>
        <p:spPr>
          <a:xfrm>
            <a:off x="3781614" y="2871016"/>
            <a:ext cx="5903651" cy="48136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IN" b="1" dirty="0" smtClean="0">
                <a:solidFill>
                  <a:schemeClr val="tx1"/>
                </a:solidFill>
                <a:latin typeface="Maiandra GD" panose="020E0502030308020204" pitchFamily="34" charset="0"/>
              </a:rPr>
              <a:t>USING IOT (Low power consumption)</a:t>
            </a:r>
            <a:r>
              <a:rPr lang="en-US" dirty="0" smtClean="0">
                <a:ln w="0"/>
                <a:solidFill>
                  <a:schemeClr val="tx1"/>
                </a:solidFill>
                <a:effectLst>
                  <a:outerShdw blurRad="38100" dist="19050" dir="2700000" algn="tl" rotWithShape="0">
                    <a:schemeClr val="dk1">
                      <a:alpha val="40000"/>
                    </a:schemeClr>
                  </a:outerShdw>
                </a:effectLst>
                <a:latin typeface="Maiandra GD" panose="020E0502030308020204" pitchFamily="34" charset="0"/>
              </a:rPr>
              <a:t>    </a:t>
            </a:r>
            <a:r>
              <a:rPr lang="en-US" dirty="0" smtClean="0">
                <a:ln w="0"/>
                <a:solidFill>
                  <a:schemeClr val="tx1"/>
                </a:solidFill>
                <a:effectLst>
                  <a:outerShdw blurRad="38100" dist="19050" dir="2700000" algn="tl" rotWithShape="0">
                    <a:schemeClr val="dk1">
                      <a:alpha val="40000"/>
                    </a:schemeClr>
                  </a:outerShdw>
                </a:effectLst>
              </a:rPr>
              <a:t>                                                                                                                                              </a:t>
            </a:r>
          </a:p>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1013988" y="225935"/>
            <a:ext cx="3156796" cy="584775"/>
          </a:xfrm>
          <a:prstGeom prst="rect">
            <a:avLst/>
          </a:prstGeom>
          <a:noFill/>
        </p:spPr>
        <p:txBody>
          <a:bodyPr wrap="square" rtlCol="0">
            <a:spAutoFit/>
          </a:bodyPr>
          <a:lstStyle/>
          <a:p>
            <a:r>
              <a:rPr lang="en-US" sz="3200" b="1" dirty="0" smtClean="0">
                <a:ln w="0"/>
                <a:effectLst>
                  <a:outerShdw blurRad="38100" dist="19050" dir="2700000" algn="tl" rotWithShape="0">
                    <a:schemeClr val="dk1">
                      <a:alpha val="40000"/>
                    </a:schemeClr>
                  </a:outerShdw>
                </a:effectLst>
                <a:latin typeface="Maiandra GD" panose="020E0502030308020204" pitchFamily="34" charset="0"/>
              </a:rPr>
              <a:t>MINI PROJECT</a:t>
            </a:r>
            <a:endParaRPr lang="en-IN" sz="3200" b="1" dirty="0">
              <a:ln w="0"/>
              <a:effectLst>
                <a:outerShdw blurRad="38100" dist="19050" dir="2700000" algn="tl" rotWithShape="0">
                  <a:schemeClr val="dk1">
                    <a:alpha val="40000"/>
                  </a:schemeClr>
                </a:outerShdw>
              </a:effectLst>
              <a:latin typeface="Maiandra GD" panose="020E0502030308020204" pitchFamily="34" charset="0"/>
            </a:endParaRPr>
          </a:p>
        </p:txBody>
      </p:sp>
      <p:sp>
        <p:nvSpPr>
          <p:cNvPr id="7" name="TextBox 6">
            <a:extLst>
              <a:ext uri="{FF2B5EF4-FFF2-40B4-BE49-F238E27FC236}">
                <a16:creationId xmlns="" xmlns:a16="http://schemas.microsoft.com/office/drawing/2014/main" id="{85DBA615-E7A2-4A7F-A0B8-AF1C4BB55D6A}"/>
              </a:ext>
            </a:extLst>
          </p:cNvPr>
          <p:cNvSpPr txBox="1"/>
          <p:nvPr/>
        </p:nvSpPr>
        <p:spPr>
          <a:xfrm>
            <a:off x="3781614" y="4159868"/>
            <a:ext cx="6150979" cy="1323439"/>
          </a:xfrm>
          <a:prstGeom prst="rect">
            <a:avLst/>
          </a:prstGeom>
          <a:noFill/>
        </p:spPr>
        <p:txBody>
          <a:bodyPr wrap="none" rtlCol="0">
            <a:spAutoFit/>
          </a:bodyPr>
          <a:lstStyle/>
          <a:p>
            <a:pPr marL="285750" indent="-285750">
              <a:buFont typeface="Wingdings" panose="05000000000000000000" pitchFamily="2" charset="2"/>
              <a:buChar char="Ø"/>
            </a:pPr>
            <a:r>
              <a:rPr lang="en-US" sz="1600" b="1"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RAPETI SAI KUMAR </a:t>
            </a:r>
            <a:r>
              <a:rPr lang="en-US" sz="1600"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(N160490)</a:t>
            </a:r>
          </a:p>
          <a:p>
            <a:pPr marL="285750" indent="-285750">
              <a:buFont typeface="Wingdings" panose="05000000000000000000" pitchFamily="2" charset="2"/>
              <a:buChar char="Ø"/>
            </a:pPr>
            <a:r>
              <a:rPr lang="en-IN" sz="1600" b="1" dirty="0">
                <a:solidFill>
                  <a:schemeClr val="tx1"/>
                </a:solidFill>
                <a:latin typeface="Maiandra GD" panose="020E0502030308020204" pitchFamily="34" charset="0"/>
              </a:rPr>
              <a:t>MOUGANA ARPAN </a:t>
            </a:r>
            <a:r>
              <a:rPr lang="en-IN" sz="1600" dirty="0">
                <a:solidFill>
                  <a:schemeClr val="tx1"/>
                </a:solidFill>
                <a:latin typeface="Maiandra GD" panose="020E0502030308020204" pitchFamily="34" charset="0"/>
              </a:rPr>
              <a:t>(N160308)</a:t>
            </a:r>
          </a:p>
          <a:p>
            <a:pPr marL="285750" indent="-285750">
              <a:buFont typeface="Wingdings" panose="05000000000000000000" pitchFamily="2" charset="2"/>
              <a:buChar char="Ø"/>
            </a:pPr>
            <a:r>
              <a:rPr lang="en-IN" sz="1600" b="1" dirty="0">
                <a:solidFill>
                  <a:schemeClr val="tx1"/>
                </a:solidFill>
                <a:latin typeface="Maiandra GD" panose="020E0502030308020204" pitchFamily="34" charset="0"/>
              </a:rPr>
              <a:t>ARATLAKOTA RAGHU </a:t>
            </a:r>
            <a:r>
              <a:rPr lang="en-IN" sz="1600" dirty="0">
                <a:solidFill>
                  <a:schemeClr val="tx1"/>
                </a:solidFill>
                <a:latin typeface="Maiandra GD" panose="020E0502030308020204" pitchFamily="34" charset="0"/>
              </a:rPr>
              <a:t>(N160054)</a:t>
            </a:r>
            <a:r>
              <a:rPr lang="en-US" sz="1600"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                                          </a:t>
            </a:r>
            <a:endParaRPr lang="en-US" sz="1600" dirty="0">
              <a:ln w="0"/>
              <a:effectLst>
                <a:outerShdw blurRad="38100" dist="19050" dir="2700000" algn="tl" rotWithShape="0">
                  <a:schemeClr val="dk1">
                    <a:alpha val="40000"/>
                  </a:schemeClr>
                </a:outerShdw>
              </a:effectLst>
              <a:latin typeface="Maiandra GD" panose="020E0502030308020204" pitchFamily="34" charset="0"/>
            </a:endParaRPr>
          </a:p>
          <a:p>
            <a:pPr marL="285750" indent="-285750">
              <a:buFont typeface="Wingdings" panose="05000000000000000000" pitchFamily="2" charset="2"/>
              <a:buChar char="Ø"/>
            </a:pPr>
            <a:r>
              <a:rPr lang="en-IN" sz="1600" b="1" dirty="0">
                <a:solidFill>
                  <a:schemeClr val="tx1"/>
                </a:solidFill>
                <a:latin typeface="Maiandra GD" panose="020E0502030308020204" pitchFamily="34" charset="0"/>
              </a:rPr>
              <a:t>SHAIK APSIYA </a:t>
            </a:r>
            <a:r>
              <a:rPr lang="en-IN" sz="1600" dirty="0">
                <a:solidFill>
                  <a:schemeClr val="tx1"/>
                </a:solidFill>
                <a:latin typeface="Maiandra GD" panose="020E0502030308020204" pitchFamily="34" charset="0"/>
              </a:rPr>
              <a:t>(N160545)</a:t>
            </a:r>
            <a:endParaRPr lang="en-US" sz="1600" dirty="0">
              <a:ln w="0"/>
              <a:solidFill>
                <a:schemeClr val="tx1"/>
              </a:solidFill>
              <a:effectLst>
                <a:outerShdw blurRad="38100" dist="19050" dir="2700000" algn="tl" rotWithShape="0">
                  <a:schemeClr val="dk1">
                    <a:alpha val="40000"/>
                  </a:schemeClr>
                </a:outerShdw>
              </a:effectLst>
              <a:latin typeface="Maiandra GD" panose="020E0502030308020204" pitchFamily="34" charset="0"/>
            </a:endParaRPr>
          </a:p>
          <a:p>
            <a:pPr marL="285750" indent="-285750">
              <a:buFont typeface="Wingdings" panose="05000000000000000000" pitchFamily="2" charset="2"/>
              <a:buChar char="Ø"/>
            </a:pPr>
            <a:r>
              <a:rPr lang="en-IN" sz="1600" b="1" dirty="0">
                <a:solidFill>
                  <a:schemeClr val="tx1"/>
                </a:solidFill>
                <a:latin typeface="Maiandra GD" panose="020E0502030308020204" pitchFamily="34" charset="0"/>
              </a:rPr>
              <a:t>SHAIK AFRIN </a:t>
            </a:r>
            <a:r>
              <a:rPr lang="en-IN" sz="1600" dirty="0">
                <a:solidFill>
                  <a:schemeClr val="tx1"/>
                </a:solidFill>
                <a:latin typeface="Maiandra GD" panose="020E0502030308020204" pitchFamily="34" charset="0"/>
              </a:rPr>
              <a:t>(N160741)</a:t>
            </a:r>
            <a:endParaRPr lang="en-US" sz="1600" dirty="0">
              <a:ln w="0"/>
              <a:solidFill>
                <a:schemeClr val="tx1"/>
              </a:solidFill>
              <a:effectLst>
                <a:outerShdw blurRad="38100" dist="19050" dir="2700000" algn="tl" rotWithShape="0">
                  <a:schemeClr val="dk1">
                    <a:alpha val="40000"/>
                  </a:schemeClr>
                </a:outerShdw>
              </a:effectLst>
              <a:latin typeface="Maiandra GD" panose="020E0502030308020204" pitchFamily="34" charset="0"/>
            </a:endParaRPr>
          </a:p>
        </p:txBody>
      </p:sp>
      <p:sp>
        <p:nvSpPr>
          <p:cNvPr id="8" name="TextBox 7">
            <a:extLst>
              <a:ext uri="{FF2B5EF4-FFF2-40B4-BE49-F238E27FC236}">
                <a16:creationId xmlns="" xmlns:a16="http://schemas.microsoft.com/office/drawing/2014/main" id="{093BC391-D843-480F-9CEF-2E5BEA72494A}"/>
              </a:ext>
            </a:extLst>
          </p:cNvPr>
          <p:cNvSpPr txBox="1"/>
          <p:nvPr/>
        </p:nvSpPr>
        <p:spPr>
          <a:xfrm>
            <a:off x="940836" y="5908116"/>
            <a:ext cx="8540864" cy="369332"/>
          </a:xfrm>
          <a:prstGeom prst="rect">
            <a:avLst/>
          </a:prstGeom>
          <a:noFill/>
        </p:spPr>
        <p:txBody>
          <a:bodyPr wrap="none" rtlCol="0">
            <a:spAutoFit/>
          </a:bodyPr>
          <a:lstStyle/>
          <a:p>
            <a:r>
              <a:rPr lang="en-US" b="1"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Project Guide:-                    Mr.Bharat Ganji </a:t>
            </a:r>
            <a:r>
              <a:rPr lang="en-US"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a:t>
            </a:r>
            <a:r>
              <a:rPr lang="en-IN"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Asst.Professor(C),ECE,RGUKT Nuzvid</a:t>
            </a:r>
            <a:r>
              <a:rPr lang="en-US"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a:t>
            </a:r>
            <a:endParaRPr lang="en-IN" dirty="0">
              <a:latin typeface="Maiandra GD" panose="020E0502030308020204" pitchFamily="34" charset="0"/>
            </a:endParaRPr>
          </a:p>
        </p:txBody>
      </p:sp>
      <p:sp>
        <p:nvSpPr>
          <p:cNvPr id="9" name="TextBox 8">
            <a:extLst>
              <a:ext uri="{FF2B5EF4-FFF2-40B4-BE49-F238E27FC236}">
                <a16:creationId xmlns="" xmlns:a16="http://schemas.microsoft.com/office/drawing/2014/main" id="{3FA056F5-BEC9-49D1-9BAE-2555386B60FD}"/>
              </a:ext>
            </a:extLst>
          </p:cNvPr>
          <p:cNvSpPr txBox="1"/>
          <p:nvPr/>
        </p:nvSpPr>
        <p:spPr>
          <a:xfrm>
            <a:off x="1013988" y="4159868"/>
            <a:ext cx="1600118" cy="338554"/>
          </a:xfrm>
          <a:prstGeom prst="rect">
            <a:avLst/>
          </a:prstGeom>
          <a:noFill/>
        </p:spPr>
        <p:txBody>
          <a:bodyPr wrap="none" rtlCol="0">
            <a:spAutoFit/>
          </a:bodyPr>
          <a:lstStyle/>
          <a:p>
            <a:r>
              <a:rPr lang="en-US" sz="1600" b="1" dirty="0"/>
              <a:t>Presented by:-</a:t>
            </a:r>
            <a:endParaRPr lang="en-IN" sz="1600" b="1" dirty="0"/>
          </a:p>
        </p:txBody>
      </p:sp>
    </p:spTree>
    <p:extLst>
      <p:ext uri="{BB962C8B-B14F-4D97-AF65-F5344CB8AC3E}">
        <p14:creationId xmlns:p14="http://schemas.microsoft.com/office/powerpoint/2010/main" val="2055799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550" y="609600"/>
            <a:ext cx="8596668" cy="1320800"/>
          </a:xfrm>
        </p:spPr>
        <p:txBody>
          <a:bodyPr>
            <a:normAutofit/>
          </a:bodyPr>
          <a:lstStyle/>
          <a:p>
            <a:r>
              <a:rPr lang="en-US" sz="2800" b="1" u="sng" dirty="0">
                <a:ln w="0"/>
                <a:solidFill>
                  <a:schemeClr val="accent1">
                    <a:lumMod val="60000"/>
                    <a:lumOff val="40000"/>
                  </a:schemeClr>
                </a:solidFill>
                <a:effectLst>
                  <a:outerShdw blurRad="38100" dist="19050" dir="2700000" algn="tl" rotWithShape="0">
                    <a:schemeClr val="dk1">
                      <a:alpha val="40000"/>
                    </a:schemeClr>
                  </a:outerShdw>
                </a:effectLst>
                <a:latin typeface="Maiandra GD" panose="020E0502030308020204" pitchFamily="34" charset="0"/>
              </a:rPr>
              <a:t>SOIL MOISTURE SENSOR</a:t>
            </a:r>
            <a:endParaRPr lang="en-IN" sz="2800" u="sng" dirty="0">
              <a:solidFill>
                <a:schemeClr val="accent1">
                  <a:lumMod val="60000"/>
                  <a:lumOff val="40000"/>
                </a:schemeClr>
              </a:solidFill>
            </a:endParaRPr>
          </a:p>
        </p:txBody>
      </p:sp>
      <p:sp>
        <p:nvSpPr>
          <p:cNvPr id="3" name="Content Placeholder 2"/>
          <p:cNvSpPr>
            <a:spLocks noGrp="1"/>
          </p:cNvSpPr>
          <p:nvPr>
            <p:ph idx="1"/>
          </p:nvPr>
        </p:nvSpPr>
        <p:spPr>
          <a:xfrm>
            <a:off x="830458" y="3179036"/>
            <a:ext cx="8596668" cy="3152883"/>
          </a:xfrm>
        </p:spPr>
        <p:txBody>
          <a:bodyPr/>
          <a:lstStyle/>
          <a:p>
            <a:pPr algn="just">
              <a:lnSpc>
                <a:spcPct val="107000"/>
              </a:lnSpc>
              <a:spcAft>
                <a:spcPts val="800"/>
              </a:spcAft>
              <a:buFont typeface="Wingdings" panose="05000000000000000000" pitchFamily="2" charset="2"/>
              <a:buChar char="Ø"/>
            </a:pPr>
            <a:r>
              <a:rPr lang="en-US" dirty="0"/>
              <a:t>Soil moisture sensors measure or estimate the amount of water in the soil. </a:t>
            </a:r>
          </a:p>
          <a:p>
            <a:pPr algn="just">
              <a:lnSpc>
                <a:spcPct val="107000"/>
              </a:lnSpc>
              <a:spcAft>
                <a:spcPts val="800"/>
              </a:spcAft>
              <a:buFont typeface="Wingdings" panose="05000000000000000000" pitchFamily="2" charset="2"/>
              <a:buChar char="Ø"/>
            </a:pPr>
            <a:r>
              <a:rPr lang="en-US" dirty="0" smtClean="0"/>
              <a:t>The </a:t>
            </a:r>
            <a:r>
              <a:rPr lang="en-US" dirty="0"/>
              <a:t>working of the soil moisture sensor is pretty </a:t>
            </a:r>
            <a:r>
              <a:rPr lang="en-US" dirty="0" smtClean="0"/>
              <a:t>straightforward.</a:t>
            </a:r>
          </a:p>
          <a:p>
            <a:pPr algn="just">
              <a:lnSpc>
                <a:spcPct val="107000"/>
              </a:lnSpc>
              <a:spcAft>
                <a:spcPts val="800"/>
              </a:spcAft>
              <a:buFont typeface="Wingdings" panose="05000000000000000000" pitchFamily="2" charset="2"/>
              <a:buChar char="Ø"/>
            </a:pPr>
            <a:r>
              <a:rPr lang="en-US" dirty="0" smtClean="0"/>
              <a:t>The </a:t>
            </a:r>
            <a:r>
              <a:rPr lang="en-US" dirty="0"/>
              <a:t>fork-shaped probe with two exposed conductors, acts as a variable resistor (just like a potentiometer) whose resistance varies according to the water content in the soil</a:t>
            </a:r>
            <a:r>
              <a:rPr lang="en-US" dirty="0" smtClean="0"/>
              <a:t>.</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5042" t="8235" r="27166" b="15716"/>
          <a:stretch/>
        </p:blipFill>
        <p:spPr>
          <a:xfrm>
            <a:off x="4306002" y="832400"/>
            <a:ext cx="4968000" cy="2196000"/>
          </a:xfrm>
          <a:prstGeom prst="rect">
            <a:avLst/>
          </a:prstGeom>
          <a:ln>
            <a:noFill/>
          </a:ln>
          <a:effectLst>
            <a:softEdge rad="1125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218" y="4084888"/>
            <a:ext cx="2386092" cy="2556000"/>
          </a:xfrm>
          <a:prstGeom prst="rect">
            <a:avLst/>
          </a:prstGeom>
        </p:spPr>
      </p:pic>
      <p:sp>
        <p:nvSpPr>
          <p:cNvPr id="7" name="Rectangle 6"/>
          <p:cNvSpPr/>
          <p:nvPr/>
        </p:nvSpPr>
        <p:spPr>
          <a:xfrm>
            <a:off x="9489218" y="6144427"/>
            <a:ext cx="1244300" cy="4964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9677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8703"/>
            <a:ext cx="8596668" cy="1320800"/>
          </a:xfrm>
        </p:spPr>
        <p:txBody>
          <a:bodyPr/>
          <a:lstStyle/>
          <a:p>
            <a:r>
              <a:rPr lang="en-US" sz="2800" b="1" u="sng" dirty="0">
                <a:ln w="0"/>
                <a:solidFill>
                  <a:schemeClr val="accent1">
                    <a:lumMod val="60000"/>
                    <a:lumOff val="40000"/>
                  </a:schemeClr>
                </a:solidFill>
                <a:effectLst>
                  <a:outerShdw blurRad="38100" dist="19050" dir="2700000" algn="tl" rotWithShape="0">
                    <a:schemeClr val="dk1">
                      <a:alpha val="40000"/>
                    </a:schemeClr>
                  </a:outerShdw>
                </a:effectLst>
                <a:latin typeface="Maiandra GD" panose="020E0502030308020204" pitchFamily="34" charset="0"/>
              </a:rPr>
              <a:t>RELAY </a:t>
            </a:r>
            <a:r>
              <a:rPr lang="en-US" sz="2800" b="1" u="sng" dirty="0" smtClean="0">
                <a:ln w="0"/>
                <a:solidFill>
                  <a:schemeClr val="accent1">
                    <a:lumMod val="60000"/>
                    <a:lumOff val="40000"/>
                  </a:schemeClr>
                </a:solidFill>
                <a:effectLst>
                  <a:outerShdw blurRad="38100" dist="19050" dir="2700000" algn="tl" rotWithShape="0">
                    <a:schemeClr val="dk1">
                      <a:alpha val="40000"/>
                    </a:schemeClr>
                  </a:outerShdw>
                </a:effectLst>
                <a:latin typeface="Maiandra GD" panose="020E0502030308020204" pitchFamily="34" charset="0"/>
              </a:rPr>
              <a:t>MODULE</a:t>
            </a:r>
            <a:endParaRPr lang="en-IN" sz="2800" u="sng" dirty="0">
              <a:solidFill>
                <a:schemeClr val="accent1">
                  <a:lumMod val="60000"/>
                  <a:lumOff val="40000"/>
                </a:schemeClr>
              </a:solidFill>
            </a:endParaRPr>
          </a:p>
        </p:txBody>
      </p:sp>
      <p:sp>
        <p:nvSpPr>
          <p:cNvPr id="3" name="Content Placeholder 2"/>
          <p:cNvSpPr>
            <a:spLocks noGrp="1"/>
          </p:cNvSpPr>
          <p:nvPr>
            <p:ph idx="1"/>
          </p:nvPr>
        </p:nvSpPr>
        <p:spPr>
          <a:xfrm>
            <a:off x="677334" y="2164936"/>
            <a:ext cx="8596668" cy="3880773"/>
          </a:xfrm>
        </p:spPr>
        <p:txBody>
          <a:bodyPr/>
          <a:lstStyle/>
          <a:p>
            <a:pPr>
              <a:lnSpc>
                <a:spcPct val="115000"/>
              </a:lnSpc>
              <a:spcAft>
                <a:spcPts val="1000"/>
              </a:spcAft>
              <a:buFont typeface="Wingdings" panose="05000000000000000000" pitchFamily="2" charset="2"/>
              <a:buChar char="Ø"/>
            </a:pPr>
            <a:r>
              <a:rPr lang="en-US" b="1" dirty="0">
                <a:solidFill>
                  <a:schemeClr val="tx1"/>
                </a:solidFill>
                <a:latin typeface="Maiandra GD" panose="020E0502030308020204" pitchFamily="34" charset="0"/>
                <a:ea typeface="SimSun" panose="02010600030101010101" pitchFamily="2" charset="-122"/>
                <a:cs typeface="Times New Roman" panose="02020603050405020304" pitchFamily="18" charset="0"/>
              </a:rPr>
              <a:t>Relay is electrically operated switch. Generally used relay modules are 5v/12v.</a:t>
            </a:r>
          </a:p>
          <a:p>
            <a:pPr>
              <a:lnSpc>
                <a:spcPct val="115000"/>
              </a:lnSpc>
              <a:spcAft>
                <a:spcPts val="1000"/>
              </a:spcAft>
              <a:buFont typeface="Wingdings" panose="05000000000000000000" pitchFamily="2" charset="2"/>
              <a:buChar char="Ø"/>
            </a:pPr>
            <a:r>
              <a:rPr lang="en-US" b="1" dirty="0">
                <a:solidFill>
                  <a:schemeClr val="tx1"/>
                </a:solidFill>
                <a:latin typeface="Maiandra GD" panose="020E0502030308020204" pitchFamily="34" charset="0"/>
                <a:ea typeface="SimSun" panose="02010600030101010101" pitchFamily="2" charset="-122"/>
                <a:cs typeface="Times New Roman" panose="02020603050405020304" pitchFamily="18" charset="0"/>
              </a:rPr>
              <a:t>The Relay uses an electromagnetic to mechanically switch electrical appliances</a:t>
            </a:r>
            <a:r>
              <a:rPr lang="en-US" b="1" dirty="0" smtClean="0">
                <a:solidFill>
                  <a:schemeClr val="tx1"/>
                </a:solidFill>
                <a:latin typeface="Maiandra GD" panose="020E0502030308020204" pitchFamily="34" charset="0"/>
                <a:ea typeface="SimSun" panose="02010600030101010101" pitchFamily="2" charset="-122"/>
                <a:cs typeface="Times New Roman" panose="02020603050405020304" pitchFamily="18" charset="0"/>
              </a:rPr>
              <a:t>.</a:t>
            </a:r>
            <a:endParaRPr lang="en-US" b="1" dirty="0">
              <a:solidFill>
                <a:schemeClr val="tx1"/>
              </a:solidFill>
              <a:latin typeface="Maiandra GD" panose="020E0502030308020204" pitchFamily="34" charset="0"/>
              <a:ea typeface="SimSun" panose="02010600030101010101" pitchFamily="2" charset="-122"/>
              <a:cs typeface="Times New Roman" panose="02020603050405020304" pitchFamily="18" charset="0"/>
            </a:endParaRPr>
          </a:p>
          <a:p>
            <a:pPr>
              <a:lnSpc>
                <a:spcPct val="115000"/>
              </a:lnSpc>
              <a:spcAft>
                <a:spcPts val="1000"/>
              </a:spcAft>
              <a:buFont typeface="Wingdings" panose="05000000000000000000" pitchFamily="2" charset="2"/>
              <a:buChar char="Ø"/>
            </a:pPr>
            <a:r>
              <a:rPr lang="en-US" b="1" dirty="0">
                <a:solidFill>
                  <a:schemeClr val="tx1"/>
                </a:solidFill>
                <a:latin typeface="Maiandra GD" panose="020E0502030308020204" pitchFamily="34" charset="0"/>
                <a:ea typeface="SimSun" panose="02010600030101010101" pitchFamily="2" charset="-122"/>
                <a:cs typeface="Times New Roman" panose="02020603050405020304" pitchFamily="18" charset="0"/>
              </a:rPr>
              <a:t>Using Relays is safe as there is no physical contact between </a:t>
            </a:r>
            <a:r>
              <a:rPr lang="en-US" b="1" dirty="0" err="1">
                <a:solidFill>
                  <a:schemeClr val="tx1"/>
                </a:solidFill>
                <a:latin typeface="Maiandra GD" panose="020E0502030308020204" pitchFamily="34" charset="0"/>
                <a:ea typeface="SimSun" panose="02010600030101010101" pitchFamily="2" charset="-122"/>
                <a:cs typeface="Times New Roman" panose="02020603050405020304" pitchFamily="18" charset="0"/>
              </a:rPr>
              <a:t>NodeMCU</a:t>
            </a:r>
            <a:r>
              <a:rPr lang="en-US" b="1" dirty="0">
                <a:solidFill>
                  <a:schemeClr val="tx1"/>
                </a:solidFill>
                <a:latin typeface="Maiandra GD" panose="020E0502030308020204" pitchFamily="34" charset="0"/>
                <a:ea typeface="SimSun" panose="02010600030101010101" pitchFamily="2" charset="-122"/>
                <a:cs typeface="Times New Roman" panose="02020603050405020304" pitchFamily="18" charset="0"/>
              </a:rPr>
              <a:t> and AC </a:t>
            </a:r>
            <a:r>
              <a:rPr lang="en-US" b="1" dirty="0" smtClean="0">
                <a:solidFill>
                  <a:schemeClr val="tx1"/>
                </a:solidFill>
                <a:latin typeface="Maiandra GD" panose="020E0502030308020204" pitchFamily="34" charset="0"/>
                <a:ea typeface="SimSun" panose="02010600030101010101" pitchFamily="2" charset="-122"/>
                <a:cs typeface="Times New Roman" panose="02020603050405020304" pitchFamily="18" charset="0"/>
              </a:rPr>
              <a:t>devices.</a:t>
            </a:r>
          </a:p>
          <a:p>
            <a:pPr>
              <a:lnSpc>
                <a:spcPct val="115000"/>
              </a:lnSpc>
              <a:spcAft>
                <a:spcPts val="1000"/>
              </a:spcAft>
              <a:buFont typeface="Wingdings" panose="05000000000000000000" pitchFamily="2" charset="2"/>
              <a:buChar char="Ø"/>
            </a:pPr>
            <a:r>
              <a:rPr lang="en-IN" b="1" dirty="0" smtClean="0">
                <a:solidFill>
                  <a:schemeClr val="tx1"/>
                </a:solidFill>
                <a:latin typeface="Maiandra GD" panose="020E0502030308020204" pitchFamily="34" charset="0"/>
              </a:rPr>
              <a:t>Relay </a:t>
            </a:r>
            <a:r>
              <a:rPr lang="en-IN" b="1" dirty="0">
                <a:solidFill>
                  <a:schemeClr val="tx1"/>
                </a:solidFill>
                <a:latin typeface="Maiandra GD" panose="020E0502030308020204" pitchFamily="34" charset="0"/>
              </a:rPr>
              <a:t>have a coil which is energized by a </a:t>
            </a:r>
            <a:r>
              <a:rPr lang="en-IN" b="1" dirty="0" smtClean="0">
                <a:solidFill>
                  <a:schemeClr val="tx1"/>
                </a:solidFill>
                <a:latin typeface="Maiandra GD" panose="020E0502030308020204" pitchFamily="34" charset="0"/>
              </a:rPr>
              <a:t>supply of 5v</a:t>
            </a:r>
            <a:r>
              <a:rPr lang="en-IN" b="1" dirty="0">
                <a:solidFill>
                  <a:schemeClr val="tx1"/>
                </a:solidFill>
                <a:latin typeface="Maiandra GD" panose="020E0502030308020204" pitchFamily="34" charset="0"/>
              </a:rPr>
              <a:t>, when coil energized switching takes place based on </a:t>
            </a:r>
            <a:r>
              <a:rPr lang="en-IN" b="1" dirty="0" smtClean="0">
                <a:solidFill>
                  <a:schemeClr val="tx1"/>
                </a:solidFill>
                <a:latin typeface="Maiandra GD" panose="020E0502030308020204" pitchFamily="34" charset="0"/>
              </a:rPr>
              <a:t>NO-NC </a:t>
            </a:r>
            <a:r>
              <a:rPr lang="en-IN" b="1" dirty="0">
                <a:solidFill>
                  <a:schemeClr val="tx1"/>
                </a:solidFill>
                <a:latin typeface="Maiandra GD" panose="020E0502030308020204" pitchFamily="34" charset="0"/>
              </a:rPr>
              <a:t>configuration.</a:t>
            </a:r>
          </a:p>
          <a:p>
            <a:pPr marL="0" indent="0">
              <a:buNone/>
            </a:pPr>
            <a:endParaRPr lang="en-IN" dirty="0"/>
          </a:p>
        </p:txBody>
      </p:sp>
      <p:pic>
        <p:nvPicPr>
          <p:cNvPr id="4"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l="18873" t="6292" r="28284" b="7453"/>
          <a:stretch/>
        </p:blipFill>
        <p:spPr>
          <a:xfrm rot="16200000">
            <a:off x="6487817" y="-200154"/>
            <a:ext cx="1555335" cy="2940306"/>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2300221" y="5363435"/>
            <a:ext cx="1153683" cy="86458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a:off x="1649338" y="5520583"/>
            <a:ext cx="957129" cy="8546"/>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1649337" y="5843899"/>
            <a:ext cx="957129" cy="8546"/>
          </a:xfrm>
          <a:prstGeom prst="line">
            <a:avLst/>
          </a:prstGeom>
        </p:spPr>
        <p:style>
          <a:lnRef idx="3">
            <a:schemeClr val="dk1"/>
          </a:lnRef>
          <a:fillRef idx="0">
            <a:schemeClr val="dk1"/>
          </a:fillRef>
          <a:effectRef idx="2">
            <a:schemeClr val="dk1"/>
          </a:effectRef>
          <a:fontRef idx="minor">
            <a:schemeClr val="tx1"/>
          </a:fontRef>
        </p:style>
      </p:cxnSp>
      <p:sp>
        <p:nvSpPr>
          <p:cNvPr id="13" name="Oval 12"/>
          <p:cNvSpPr/>
          <p:nvPr/>
        </p:nvSpPr>
        <p:spPr>
          <a:xfrm>
            <a:off x="2606466" y="5489008"/>
            <a:ext cx="68367" cy="743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2606466" y="5825873"/>
            <a:ext cx="68367" cy="743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a:off x="3093578" y="5719527"/>
            <a:ext cx="957129" cy="8546"/>
          </a:xfrm>
          <a:prstGeom prst="line">
            <a:avLst/>
          </a:prstGeom>
        </p:spPr>
        <p:style>
          <a:lnRef idx="3">
            <a:schemeClr val="dk1"/>
          </a:lnRef>
          <a:fillRef idx="0">
            <a:schemeClr val="dk1"/>
          </a:fillRef>
          <a:effectRef idx="2">
            <a:schemeClr val="dk1"/>
          </a:effectRef>
          <a:fontRef idx="minor">
            <a:schemeClr val="tx1"/>
          </a:fontRef>
        </p:style>
      </p:cxnSp>
      <p:sp>
        <p:nvSpPr>
          <p:cNvPr id="16" name="Oval 15"/>
          <p:cNvSpPr/>
          <p:nvPr/>
        </p:nvSpPr>
        <p:spPr>
          <a:xfrm>
            <a:off x="3055122" y="5690921"/>
            <a:ext cx="68367" cy="743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p:cNvCxnSpPr>
            <a:stCxn id="13" idx="0"/>
            <a:endCxn id="16" idx="7"/>
          </p:cNvCxnSpPr>
          <p:nvPr/>
        </p:nvCxnSpPr>
        <p:spPr>
          <a:xfrm>
            <a:off x="2640650" y="5489008"/>
            <a:ext cx="472827" cy="212795"/>
          </a:xfrm>
          <a:prstGeom prst="line">
            <a:avLst/>
          </a:prstGeom>
        </p:spPr>
        <p:style>
          <a:lnRef idx="3">
            <a:schemeClr val="dk1"/>
          </a:lnRef>
          <a:fillRef idx="0">
            <a:schemeClr val="dk1"/>
          </a:fillRef>
          <a:effectRef idx="2">
            <a:schemeClr val="dk1"/>
          </a:effectRef>
          <a:fontRef idx="minor">
            <a:schemeClr val="tx1"/>
          </a:fontRef>
        </p:style>
      </p:cxnSp>
      <p:sp>
        <p:nvSpPr>
          <p:cNvPr id="23" name="Freeform 22"/>
          <p:cNvSpPr/>
          <p:nvPr/>
        </p:nvSpPr>
        <p:spPr>
          <a:xfrm>
            <a:off x="2674833" y="6086738"/>
            <a:ext cx="377297" cy="119641"/>
          </a:xfrm>
          <a:custGeom>
            <a:avLst/>
            <a:gdLst>
              <a:gd name="connsiteX0" fmla="*/ 0 w 721315"/>
              <a:gd name="connsiteY0" fmla="*/ 247828 h 247828"/>
              <a:gd name="connsiteX1" fmla="*/ 8545 w 721315"/>
              <a:gd name="connsiteY1" fmla="*/ 76912 h 247828"/>
              <a:gd name="connsiteX2" fmla="*/ 42729 w 721315"/>
              <a:gd name="connsiteY2" fmla="*/ 25637 h 247828"/>
              <a:gd name="connsiteX3" fmla="*/ 94003 w 721315"/>
              <a:gd name="connsiteY3" fmla="*/ 0 h 247828"/>
              <a:gd name="connsiteX4" fmla="*/ 179461 w 721315"/>
              <a:gd name="connsiteY4" fmla="*/ 8546 h 247828"/>
              <a:gd name="connsiteX5" fmla="*/ 222190 w 721315"/>
              <a:gd name="connsiteY5" fmla="*/ 51275 h 247828"/>
              <a:gd name="connsiteX6" fmla="*/ 230736 w 721315"/>
              <a:gd name="connsiteY6" fmla="*/ 76912 h 247828"/>
              <a:gd name="connsiteX7" fmla="*/ 247828 w 721315"/>
              <a:gd name="connsiteY7" fmla="*/ 102549 h 247828"/>
              <a:gd name="connsiteX8" fmla="*/ 256373 w 721315"/>
              <a:gd name="connsiteY8" fmla="*/ 153824 h 247828"/>
              <a:gd name="connsiteX9" fmla="*/ 273465 w 721315"/>
              <a:gd name="connsiteY9" fmla="*/ 102549 h 247828"/>
              <a:gd name="connsiteX10" fmla="*/ 282011 w 721315"/>
              <a:gd name="connsiteY10" fmla="*/ 76912 h 247828"/>
              <a:gd name="connsiteX11" fmla="*/ 307648 w 721315"/>
              <a:gd name="connsiteY11" fmla="*/ 25637 h 247828"/>
              <a:gd name="connsiteX12" fmla="*/ 333286 w 721315"/>
              <a:gd name="connsiteY12" fmla="*/ 8546 h 247828"/>
              <a:gd name="connsiteX13" fmla="*/ 461473 w 721315"/>
              <a:gd name="connsiteY13" fmla="*/ 17091 h 247828"/>
              <a:gd name="connsiteX14" fmla="*/ 478564 w 721315"/>
              <a:gd name="connsiteY14" fmla="*/ 42729 h 247828"/>
              <a:gd name="connsiteX15" fmla="*/ 504202 w 721315"/>
              <a:gd name="connsiteY15" fmla="*/ 136733 h 247828"/>
              <a:gd name="connsiteX16" fmla="*/ 521293 w 721315"/>
              <a:gd name="connsiteY16" fmla="*/ 68366 h 247828"/>
              <a:gd name="connsiteX17" fmla="*/ 572568 w 721315"/>
              <a:gd name="connsiteY17" fmla="*/ 25637 h 247828"/>
              <a:gd name="connsiteX18" fmla="*/ 692209 w 721315"/>
              <a:gd name="connsiteY18" fmla="*/ 34183 h 247828"/>
              <a:gd name="connsiteX19" fmla="*/ 717846 w 721315"/>
              <a:gd name="connsiteY19" fmla="*/ 51275 h 247828"/>
              <a:gd name="connsiteX20" fmla="*/ 717846 w 721315"/>
              <a:gd name="connsiteY20" fmla="*/ 247828 h 24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1315" h="247828">
                <a:moveTo>
                  <a:pt x="0" y="247828"/>
                </a:moveTo>
                <a:cubicBezTo>
                  <a:pt x="2848" y="190856"/>
                  <a:pt x="-2227" y="132929"/>
                  <a:pt x="8545" y="76912"/>
                </a:cubicBezTo>
                <a:cubicBezTo>
                  <a:pt x="12424" y="56740"/>
                  <a:pt x="23241" y="32133"/>
                  <a:pt x="42729" y="25637"/>
                </a:cubicBezTo>
                <a:cubicBezTo>
                  <a:pt x="78109" y="13843"/>
                  <a:pt x="60871" y="22088"/>
                  <a:pt x="94003" y="0"/>
                </a:cubicBezTo>
                <a:cubicBezTo>
                  <a:pt x="122489" y="2849"/>
                  <a:pt x="151566" y="2109"/>
                  <a:pt x="179461" y="8546"/>
                </a:cubicBezTo>
                <a:cubicBezTo>
                  <a:pt x="198784" y="13005"/>
                  <a:pt x="214263" y="35420"/>
                  <a:pt x="222190" y="51275"/>
                </a:cubicBezTo>
                <a:cubicBezTo>
                  <a:pt x="226218" y="59332"/>
                  <a:pt x="226707" y="68855"/>
                  <a:pt x="230736" y="76912"/>
                </a:cubicBezTo>
                <a:cubicBezTo>
                  <a:pt x="235329" y="86098"/>
                  <a:pt x="242131" y="94003"/>
                  <a:pt x="247828" y="102549"/>
                </a:cubicBezTo>
                <a:cubicBezTo>
                  <a:pt x="250676" y="119641"/>
                  <a:pt x="239046" y="153824"/>
                  <a:pt x="256373" y="153824"/>
                </a:cubicBezTo>
                <a:cubicBezTo>
                  <a:pt x="274389" y="153824"/>
                  <a:pt x="267768" y="119641"/>
                  <a:pt x="273465" y="102549"/>
                </a:cubicBezTo>
                <a:lnTo>
                  <a:pt x="282011" y="76912"/>
                </a:lnTo>
                <a:cubicBezTo>
                  <a:pt x="288961" y="56063"/>
                  <a:pt x="291084" y="42201"/>
                  <a:pt x="307648" y="25637"/>
                </a:cubicBezTo>
                <a:cubicBezTo>
                  <a:pt x="314911" y="18374"/>
                  <a:pt x="324740" y="14243"/>
                  <a:pt x="333286" y="8546"/>
                </a:cubicBezTo>
                <a:cubicBezTo>
                  <a:pt x="376015" y="11394"/>
                  <a:pt x="419788" y="7283"/>
                  <a:pt x="461473" y="17091"/>
                </a:cubicBezTo>
                <a:cubicBezTo>
                  <a:pt x="471471" y="19443"/>
                  <a:pt x="474393" y="33343"/>
                  <a:pt x="478564" y="42729"/>
                </a:cubicBezTo>
                <a:cubicBezTo>
                  <a:pt x="494336" y="78216"/>
                  <a:pt x="496890" y="100176"/>
                  <a:pt x="504202" y="136733"/>
                </a:cubicBezTo>
                <a:cubicBezTo>
                  <a:pt x="505435" y="130567"/>
                  <a:pt x="513784" y="79629"/>
                  <a:pt x="521293" y="68366"/>
                </a:cubicBezTo>
                <a:cubicBezTo>
                  <a:pt x="534453" y="48626"/>
                  <a:pt x="553651" y="38248"/>
                  <a:pt x="572568" y="25637"/>
                </a:cubicBezTo>
                <a:cubicBezTo>
                  <a:pt x="612448" y="28486"/>
                  <a:pt x="652835" y="27235"/>
                  <a:pt x="692209" y="34183"/>
                </a:cubicBezTo>
                <a:cubicBezTo>
                  <a:pt x="702323" y="35968"/>
                  <a:pt x="716622" y="41077"/>
                  <a:pt x="717846" y="51275"/>
                </a:cubicBezTo>
                <a:cubicBezTo>
                  <a:pt x="725652" y="116326"/>
                  <a:pt x="717846" y="182310"/>
                  <a:pt x="717846" y="247828"/>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cxnSp>
        <p:nvCxnSpPr>
          <p:cNvPr id="24" name="Straight Connector 23"/>
          <p:cNvCxnSpPr/>
          <p:nvPr/>
        </p:nvCxnSpPr>
        <p:spPr>
          <a:xfrm>
            <a:off x="3052130" y="6230000"/>
            <a:ext cx="0" cy="135197"/>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2674833" y="6229999"/>
            <a:ext cx="0" cy="135197"/>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flipH="1" flipV="1">
            <a:off x="2674833" y="6035374"/>
            <a:ext cx="377297" cy="10335"/>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flipH="1" flipV="1">
            <a:off x="2674832" y="5992556"/>
            <a:ext cx="377297" cy="10335"/>
          </a:xfrm>
          <a:prstGeom prst="line">
            <a:avLst/>
          </a:prstGeom>
        </p:spPr>
        <p:style>
          <a:lnRef idx="3">
            <a:schemeClr val="dk1"/>
          </a:lnRef>
          <a:fillRef idx="0">
            <a:schemeClr val="dk1"/>
          </a:fillRef>
          <a:effectRef idx="2">
            <a:schemeClr val="dk1"/>
          </a:effectRef>
          <a:fontRef idx="minor">
            <a:schemeClr val="tx1"/>
          </a:fontRef>
        </p:style>
      </p:cxnSp>
      <p:sp>
        <p:nvSpPr>
          <p:cNvPr id="30" name="Rectangle 29"/>
          <p:cNvSpPr/>
          <p:nvPr/>
        </p:nvSpPr>
        <p:spPr>
          <a:xfrm>
            <a:off x="6768261" y="5387645"/>
            <a:ext cx="1153683" cy="86458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Connector 30"/>
          <p:cNvCxnSpPr/>
          <p:nvPr/>
        </p:nvCxnSpPr>
        <p:spPr>
          <a:xfrm>
            <a:off x="6117378" y="5544793"/>
            <a:ext cx="957129" cy="8546"/>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a:off x="6117377" y="5868109"/>
            <a:ext cx="957129" cy="8546"/>
          </a:xfrm>
          <a:prstGeom prst="line">
            <a:avLst/>
          </a:prstGeom>
        </p:spPr>
        <p:style>
          <a:lnRef idx="3">
            <a:schemeClr val="dk1"/>
          </a:lnRef>
          <a:fillRef idx="0">
            <a:schemeClr val="dk1"/>
          </a:fillRef>
          <a:effectRef idx="2">
            <a:schemeClr val="dk1"/>
          </a:effectRef>
          <a:fontRef idx="minor">
            <a:schemeClr val="tx1"/>
          </a:fontRef>
        </p:style>
      </p:cxnSp>
      <p:sp>
        <p:nvSpPr>
          <p:cNvPr id="33" name="Oval 32"/>
          <p:cNvSpPr/>
          <p:nvPr/>
        </p:nvSpPr>
        <p:spPr>
          <a:xfrm>
            <a:off x="7074506" y="5513218"/>
            <a:ext cx="68367" cy="743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p:cNvSpPr/>
          <p:nvPr/>
        </p:nvSpPr>
        <p:spPr>
          <a:xfrm>
            <a:off x="7074506" y="5850083"/>
            <a:ext cx="68367" cy="743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p:cNvCxnSpPr/>
          <p:nvPr/>
        </p:nvCxnSpPr>
        <p:spPr>
          <a:xfrm>
            <a:off x="7561618" y="5743737"/>
            <a:ext cx="957129" cy="8546"/>
          </a:xfrm>
          <a:prstGeom prst="line">
            <a:avLst/>
          </a:prstGeom>
        </p:spPr>
        <p:style>
          <a:lnRef idx="3">
            <a:schemeClr val="dk1"/>
          </a:lnRef>
          <a:fillRef idx="0">
            <a:schemeClr val="dk1"/>
          </a:fillRef>
          <a:effectRef idx="2">
            <a:schemeClr val="dk1"/>
          </a:effectRef>
          <a:fontRef idx="minor">
            <a:schemeClr val="tx1"/>
          </a:fontRef>
        </p:style>
      </p:cxnSp>
      <p:sp>
        <p:nvSpPr>
          <p:cNvPr id="36" name="Oval 35"/>
          <p:cNvSpPr/>
          <p:nvPr/>
        </p:nvSpPr>
        <p:spPr>
          <a:xfrm>
            <a:off x="7523162" y="5715131"/>
            <a:ext cx="68367" cy="7430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Connector 36"/>
          <p:cNvCxnSpPr>
            <a:stCxn id="34" idx="0"/>
            <a:endCxn id="36" idx="1"/>
          </p:cNvCxnSpPr>
          <p:nvPr/>
        </p:nvCxnSpPr>
        <p:spPr>
          <a:xfrm flipV="1">
            <a:off x="7108690" y="5726013"/>
            <a:ext cx="424484" cy="124070"/>
          </a:xfrm>
          <a:prstGeom prst="line">
            <a:avLst/>
          </a:prstGeom>
        </p:spPr>
        <p:style>
          <a:lnRef idx="3">
            <a:schemeClr val="dk1"/>
          </a:lnRef>
          <a:fillRef idx="0">
            <a:schemeClr val="dk1"/>
          </a:fillRef>
          <a:effectRef idx="2">
            <a:schemeClr val="dk1"/>
          </a:effectRef>
          <a:fontRef idx="minor">
            <a:schemeClr val="tx1"/>
          </a:fontRef>
        </p:style>
      </p:cxnSp>
      <p:sp>
        <p:nvSpPr>
          <p:cNvPr id="38" name="Freeform 37"/>
          <p:cNvSpPr/>
          <p:nvPr/>
        </p:nvSpPr>
        <p:spPr>
          <a:xfrm>
            <a:off x="7142873" y="6110948"/>
            <a:ext cx="377297" cy="119641"/>
          </a:xfrm>
          <a:custGeom>
            <a:avLst/>
            <a:gdLst>
              <a:gd name="connsiteX0" fmla="*/ 0 w 721315"/>
              <a:gd name="connsiteY0" fmla="*/ 247828 h 247828"/>
              <a:gd name="connsiteX1" fmla="*/ 8545 w 721315"/>
              <a:gd name="connsiteY1" fmla="*/ 76912 h 247828"/>
              <a:gd name="connsiteX2" fmla="*/ 42729 w 721315"/>
              <a:gd name="connsiteY2" fmla="*/ 25637 h 247828"/>
              <a:gd name="connsiteX3" fmla="*/ 94003 w 721315"/>
              <a:gd name="connsiteY3" fmla="*/ 0 h 247828"/>
              <a:gd name="connsiteX4" fmla="*/ 179461 w 721315"/>
              <a:gd name="connsiteY4" fmla="*/ 8546 h 247828"/>
              <a:gd name="connsiteX5" fmla="*/ 222190 w 721315"/>
              <a:gd name="connsiteY5" fmla="*/ 51275 h 247828"/>
              <a:gd name="connsiteX6" fmla="*/ 230736 w 721315"/>
              <a:gd name="connsiteY6" fmla="*/ 76912 h 247828"/>
              <a:gd name="connsiteX7" fmla="*/ 247828 w 721315"/>
              <a:gd name="connsiteY7" fmla="*/ 102549 h 247828"/>
              <a:gd name="connsiteX8" fmla="*/ 256373 w 721315"/>
              <a:gd name="connsiteY8" fmla="*/ 153824 h 247828"/>
              <a:gd name="connsiteX9" fmla="*/ 273465 w 721315"/>
              <a:gd name="connsiteY9" fmla="*/ 102549 h 247828"/>
              <a:gd name="connsiteX10" fmla="*/ 282011 w 721315"/>
              <a:gd name="connsiteY10" fmla="*/ 76912 h 247828"/>
              <a:gd name="connsiteX11" fmla="*/ 307648 w 721315"/>
              <a:gd name="connsiteY11" fmla="*/ 25637 h 247828"/>
              <a:gd name="connsiteX12" fmla="*/ 333286 w 721315"/>
              <a:gd name="connsiteY12" fmla="*/ 8546 h 247828"/>
              <a:gd name="connsiteX13" fmla="*/ 461473 w 721315"/>
              <a:gd name="connsiteY13" fmla="*/ 17091 h 247828"/>
              <a:gd name="connsiteX14" fmla="*/ 478564 w 721315"/>
              <a:gd name="connsiteY14" fmla="*/ 42729 h 247828"/>
              <a:gd name="connsiteX15" fmla="*/ 504202 w 721315"/>
              <a:gd name="connsiteY15" fmla="*/ 136733 h 247828"/>
              <a:gd name="connsiteX16" fmla="*/ 521293 w 721315"/>
              <a:gd name="connsiteY16" fmla="*/ 68366 h 247828"/>
              <a:gd name="connsiteX17" fmla="*/ 572568 w 721315"/>
              <a:gd name="connsiteY17" fmla="*/ 25637 h 247828"/>
              <a:gd name="connsiteX18" fmla="*/ 692209 w 721315"/>
              <a:gd name="connsiteY18" fmla="*/ 34183 h 247828"/>
              <a:gd name="connsiteX19" fmla="*/ 717846 w 721315"/>
              <a:gd name="connsiteY19" fmla="*/ 51275 h 247828"/>
              <a:gd name="connsiteX20" fmla="*/ 717846 w 721315"/>
              <a:gd name="connsiteY20" fmla="*/ 247828 h 24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1315" h="247828">
                <a:moveTo>
                  <a:pt x="0" y="247828"/>
                </a:moveTo>
                <a:cubicBezTo>
                  <a:pt x="2848" y="190856"/>
                  <a:pt x="-2227" y="132929"/>
                  <a:pt x="8545" y="76912"/>
                </a:cubicBezTo>
                <a:cubicBezTo>
                  <a:pt x="12424" y="56740"/>
                  <a:pt x="23241" y="32133"/>
                  <a:pt x="42729" y="25637"/>
                </a:cubicBezTo>
                <a:cubicBezTo>
                  <a:pt x="78109" y="13843"/>
                  <a:pt x="60871" y="22088"/>
                  <a:pt x="94003" y="0"/>
                </a:cubicBezTo>
                <a:cubicBezTo>
                  <a:pt x="122489" y="2849"/>
                  <a:pt x="151566" y="2109"/>
                  <a:pt x="179461" y="8546"/>
                </a:cubicBezTo>
                <a:cubicBezTo>
                  <a:pt x="198784" y="13005"/>
                  <a:pt x="214263" y="35420"/>
                  <a:pt x="222190" y="51275"/>
                </a:cubicBezTo>
                <a:cubicBezTo>
                  <a:pt x="226218" y="59332"/>
                  <a:pt x="226707" y="68855"/>
                  <a:pt x="230736" y="76912"/>
                </a:cubicBezTo>
                <a:cubicBezTo>
                  <a:pt x="235329" y="86098"/>
                  <a:pt x="242131" y="94003"/>
                  <a:pt x="247828" y="102549"/>
                </a:cubicBezTo>
                <a:cubicBezTo>
                  <a:pt x="250676" y="119641"/>
                  <a:pt x="239046" y="153824"/>
                  <a:pt x="256373" y="153824"/>
                </a:cubicBezTo>
                <a:cubicBezTo>
                  <a:pt x="274389" y="153824"/>
                  <a:pt x="267768" y="119641"/>
                  <a:pt x="273465" y="102549"/>
                </a:cubicBezTo>
                <a:lnTo>
                  <a:pt x="282011" y="76912"/>
                </a:lnTo>
                <a:cubicBezTo>
                  <a:pt x="288961" y="56063"/>
                  <a:pt x="291084" y="42201"/>
                  <a:pt x="307648" y="25637"/>
                </a:cubicBezTo>
                <a:cubicBezTo>
                  <a:pt x="314911" y="18374"/>
                  <a:pt x="324740" y="14243"/>
                  <a:pt x="333286" y="8546"/>
                </a:cubicBezTo>
                <a:cubicBezTo>
                  <a:pt x="376015" y="11394"/>
                  <a:pt x="419788" y="7283"/>
                  <a:pt x="461473" y="17091"/>
                </a:cubicBezTo>
                <a:cubicBezTo>
                  <a:pt x="471471" y="19443"/>
                  <a:pt x="474393" y="33343"/>
                  <a:pt x="478564" y="42729"/>
                </a:cubicBezTo>
                <a:cubicBezTo>
                  <a:pt x="494336" y="78216"/>
                  <a:pt x="496890" y="100176"/>
                  <a:pt x="504202" y="136733"/>
                </a:cubicBezTo>
                <a:cubicBezTo>
                  <a:pt x="505435" y="130567"/>
                  <a:pt x="513784" y="79629"/>
                  <a:pt x="521293" y="68366"/>
                </a:cubicBezTo>
                <a:cubicBezTo>
                  <a:pt x="534453" y="48626"/>
                  <a:pt x="553651" y="38248"/>
                  <a:pt x="572568" y="25637"/>
                </a:cubicBezTo>
                <a:cubicBezTo>
                  <a:pt x="612448" y="28486"/>
                  <a:pt x="652835" y="27235"/>
                  <a:pt x="692209" y="34183"/>
                </a:cubicBezTo>
                <a:cubicBezTo>
                  <a:pt x="702323" y="35968"/>
                  <a:pt x="716622" y="41077"/>
                  <a:pt x="717846" y="51275"/>
                </a:cubicBezTo>
                <a:cubicBezTo>
                  <a:pt x="725652" y="116326"/>
                  <a:pt x="717846" y="182310"/>
                  <a:pt x="717846" y="247828"/>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cxnSp>
        <p:nvCxnSpPr>
          <p:cNvPr id="39" name="Straight Connector 38"/>
          <p:cNvCxnSpPr/>
          <p:nvPr/>
        </p:nvCxnSpPr>
        <p:spPr>
          <a:xfrm>
            <a:off x="7520170" y="6254210"/>
            <a:ext cx="0" cy="135197"/>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7142873" y="6254209"/>
            <a:ext cx="0" cy="135197"/>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flipH="1" flipV="1">
            <a:off x="7142873" y="6059584"/>
            <a:ext cx="377297" cy="10335"/>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flipH="1" flipV="1">
            <a:off x="7142872" y="6016766"/>
            <a:ext cx="377297" cy="10335"/>
          </a:xfrm>
          <a:prstGeom prst="line">
            <a:avLst/>
          </a:prstGeom>
        </p:spPr>
        <p:style>
          <a:lnRef idx="3">
            <a:schemeClr val="dk1"/>
          </a:lnRef>
          <a:fillRef idx="0">
            <a:schemeClr val="dk1"/>
          </a:fillRef>
          <a:effectRef idx="2">
            <a:schemeClr val="dk1"/>
          </a:effectRef>
          <a:fontRef idx="minor">
            <a:schemeClr val="tx1"/>
          </a:fontRef>
        </p:style>
      </p:cxnSp>
      <p:sp>
        <p:nvSpPr>
          <p:cNvPr id="45" name="Rectangle 44"/>
          <p:cNvSpPr/>
          <p:nvPr/>
        </p:nvSpPr>
        <p:spPr>
          <a:xfrm>
            <a:off x="1052535" y="5387645"/>
            <a:ext cx="485708" cy="207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NC</a:t>
            </a:r>
            <a:endParaRPr lang="en-IN" sz="1200" dirty="0"/>
          </a:p>
        </p:txBody>
      </p:sp>
      <p:sp>
        <p:nvSpPr>
          <p:cNvPr id="46" name="Rectangle 45"/>
          <p:cNvSpPr/>
          <p:nvPr/>
        </p:nvSpPr>
        <p:spPr>
          <a:xfrm>
            <a:off x="1046794" y="5754584"/>
            <a:ext cx="485708" cy="207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NO</a:t>
            </a:r>
            <a:endParaRPr lang="en-IN" sz="1200" dirty="0"/>
          </a:p>
        </p:txBody>
      </p:sp>
      <p:sp>
        <p:nvSpPr>
          <p:cNvPr id="47" name="Rectangle 46"/>
          <p:cNvSpPr/>
          <p:nvPr/>
        </p:nvSpPr>
        <p:spPr>
          <a:xfrm>
            <a:off x="4132920" y="5619920"/>
            <a:ext cx="485708" cy="207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COM</a:t>
            </a:r>
            <a:endParaRPr lang="en-IN" sz="1200" dirty="0"/>
          </a:p>
        </p:txBody>
      </p:sp>
      <p:sp>
        <p:nvSpPr>
          <p:cNvPr id="48" name="Rectangle 47"/>
          <p:cNvSpPr/>
          <p:nvPr/>
        </p:nvSpPr>
        <p:spPr>
          <a:xfrm>
            <a:off x="5549082" y="5425249"/>
            <a:ext cx="485708" cy="207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NC</a:t>
            </a:r>
            <a:endParaRPr lang="en-IN" sz="1200" dirty="0"/>
          </a:p>
        </p:txBody>
      </p:sp>
      <p:sp>
        <p:nvSpPr>
          <p:cNvPr id="49" name="Rectangle 48"/>
          <p:cNvSpPr/>
          <p:nvPr/>
        </p:nvSpPr>
        <p:spPr>
          <a:xfrm>
            <a:off x="5541023" y="5783355"/>
            <a:ext cx="485708" cy="207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NO</a:t>
            </a:r>
            <a:endParaRPr lang="en-IN" sz="1200" dirty="0"/>
          </a:p>
        </p:txBody>
      </p:sp>
      <p:sp>
        <p:nvSpPr>
          <p:cNvPr id="50" name="Rectangle 49"/>
          <p:cNvSpPr/>
          <p:nvPr/>
        </p:nvSpPr>
        <p:spPr>
          <a:xfrm>
            <a:off x="8655415" y="5636139"/>
            <a:ext cx="485708" cy="207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COM</a:t>
            </a:r>
            <a:endParaRPr lang="en-IN" sz="1200" dirty="0"/>
          </a:p>
        </p:txBody>
      </p:sp>
      <p:sp>
        <p:nvSpPr>
          <p:cNvPr id="51" name="Rectangle 50"/>
          <p:cNvSpPr/>
          <p:nvPr/>
        </p:nvSpPr>
        <p:spPr>
          <a:xfrm>
            <a:off x="2078570" y="6555506"/>
            <a:ext cx="1647395" cy="210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NO VOLTAGE APPLIED</a:t>
            </a:r>
            <a:endParaRPr lang="en-IN" sz="1200" dirty="0"/>
          </a:p>
        </p:txBody>
      </p:sp>
      <p:sp>
        <p:nvSpPr>
          <p:cNvPr id="52" name="Rectangle 51"/>
          <p:cNvSpPr/>
          <p:nvPr/>
        </p:nvSpPr>
        <p:spPr>
          <a:xfrm>
            <a:off x="6595941" y="6514791"/>
            <a:ext cx="1770392" cy="210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 VOLTAGE APPLIED (5V)</a:t>
            </a:r>
            <a:endParaRPr lang="en-IN" sz="1200" dirty="0"/>
          </a:p>
        </p:txBody>
      </p:sp>
      <p:sp>
        <p:nvSpPr>
          <p:cNvPr id="53" name="Rectangle 52"/>
          <p:cNvSpPr/>
          <p:nvPr/>
        </p:nvSpPr>
        <p:spPr>
          <a:xfrm>
            <a:off x="4108521" y="6228020"/>
            <a:ext cx="1926269" cy="537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TWO CONFIGURATIONS OF THE RELAY MODULE</a:t>
            </a:r>
            <a:endParaRPr lang="en-IN" sz="1200" dirty="0"/>
          </a:p>
        </p:txBody>
      </p:sp>
    </p:spTree>
    <p:extLst>
      <p:ext uri="{BB962C8B-B14F-4D97-AF65-F5344CB8AC3E}">
        <p14:creationId xmlns:p14="http://schemas.microsoft.com/office/powerpoint/2010/main" val="2755335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41" y="831791"/>
            <a:ext cx="8596668" cy="1320800"/>
          </a:xfrm>
        </p:spPr>
        <p:txBody>
          <a:bodyPr>
            <a:normAutofit/>
          </a:bodyPr>
          <a:lstStyle/>
          <a:p>
            <a:r>
              <a:rPr lang="en-US" sz="2800" b="1" u="sng" dirty="0">
                <a:ln w="0"/>
                <a:solidFill>
                  <a:schemeClr val="accent1">
                    <a:lumMod val="60000"/>
                    <a:lumOff val="40000"/>
                  </a:schemeClr>
                </a:solidFill>
                <a:effectLst>
                  <a:outerShdw blurRad="38100" dist="19050" dir="2700000" algn="tl" rotWithShape="0">
                    <a:schemeClr val="dk1">
                      <a:alpha val="40000"/>
                    </a:schemeClr>
                  </a:outerShdw>
                </a:effectLst>
                <a:latin typeface="Maiandra GD" panose="020E0502030308020204" pitchFamily="34" charset="0"/>
              </a:rPr>
              <a:t>DC MOTOR</a:t>
            </a:r>
            <a:endParaRPr lang="en-IN" sz="2800" u="sng" dirty="0">
              <a:solidFill>
                <a:schemeClr val="accent1">
                  <a:lumMod val="60000"/>
                  <a:lumOff val="40000"/>
                </a:schemeClr>
              </a:solidFill>
            </a:endParaRPr>
          </a:p>
        </p:txBody>
      </p:sp>
      <p:sp>
        <p:nvSpPr>
          <p:cNvPr id="3" name="Content Placeholder 2"/>
          <p:cNvSpPr>
            <a:spLocks noGrp="1"/>
          </p:cNvSpPr>
          <p:nvPr>
            <p:ph idx="1"/>
          </p:nvPr>
        </p:nvSpPr>
        <p:spPr>
          <a:xfrm>
            <a:off x="677334" y="3167480"/>
            <a:ext cx="8596668" cy="3880773"/>
          </a:xfrm>
        </p:spPr>
        <p:txBody>
          <a:bodyPr/>
          <a:lstStyle/>
          <a:p>
            <a:pPr algn="just">
              <a:buFont typeface="Wingdings" panose="05000000000000000000" pitchFamily="2" charset="2"/>
              <a:buChar char="Ø"/>
            </a:pPr>
            <a:r>
              <a:rPr lang="en-US" b="1" dirty="0">
                <a:solidFill>
                  <a:schemeClr val="tx1"/>
                </a:solidFill>
                <a:latin typeface="Maiandra GD" panose="020E0502030308020204" pitchFamily="34" charset="0"/>
              </a:rPr>
              <a:t>DC motor </a:t>
            </a:r>
            <a:r>
              <a:rPr lang="en-US" b="1" dirty="0" smtClean="0">
                <a:solidFill>
                  <a:schemeClr val="tx1"/>
                </a:solidFill>
                <a:latin typeface="Maiandra GD" panose="020E0502030308020204" pitchFamily="34" charset="0"/>
              </a:rPr>
              <a:t>which converts </a:t>
            </a:r>
            <a:r>
              <a:rPr lang="en-US" b="1" dirty="0">
                <a:solidFill>
                  <a:schemeClr val="tx1"/>
                </a:solidFill>
                <a:latin typeface="Maiandra GD" panose="020E0502030308020204" pitchFamily="34" charset="0"/>
              </a:rPr>
              <a:t>electrical energy in the form of Direct Current into mechanical energy in the form of rotational motion of the motor shaft </a:t>
            </a:r>
            <a:r>
              <a:rPr lang="en-US" b="1" dirty="0" smtClean="0">
                <a:solidFill>
                  <a:schemeClr val="tx1"/>
                </a:solidFill>
                <a:latin typeface="Maiandra GD" panose="020E0502030308020204" pitchFamily="34" charset="0"/>
              </a:rPr>
              <a:t>.</a:t>
            </a:r>
          </a:p>
          <a:p>
            <a:pPr algn="just">
              <a:buFont typeface="Wingdings" panose="05000000000000000000" pitchFamily="2" charset="2"/>
              <a:buChar char="Ø"/>
            </a:pPr>
            <a:r>
              <a:rPr lang="en-US" b="1" dirty="0">
                <a:solidFill>
                  <a:schemeClr val="tx1"/>
                </a:solidFill>
                <a:latin typeface="Maiandra GD" panose="020E0502030308020204" pitchFamily="34" charset="0"/>
              </a:rPr>
              <a:t>Node MCU based ESP8266 can be used to control the speed and rotational direction of DC Motor. Node MCU has a PWM feature on its GPIO pins using which we can control the DC motor.</a:t>
            </a:r>
            <a:endParaRPr lang="en-IN" dirty="0">
              <a:solidFill>
                <a:schemeClr val="tx1"/>
              </a:solidFill>
              <a:latin typeface="Maiandra GD" panose="020E0502030308020204" pitchFamily="34" charset="0"/>
            </a:endParaRPr>
          </a:p>
          <a:p>
            <a:pPr algn="just">
              <a:buFont typeface="Wingdings" panose="05000000000000000000" pitchFamily="2" charset="2"/>
              <a:buChar char="Ø"/>
            </a:pPr>
            <a:r>
              <a:rPr lang="en-US" b="1" dirty="0" smtClean="0">
                <a:solidFill>
                  <a:schemeClr val="tx1"/>
                </a:solidFill>
                <a:latin typeface="Maiandra GD" panose="020E0502030308020204" pitchFamily="34" charset="0"/>
              </a:rPr>
              <a:t>So used this DC motor which operates at 3-6V to pump the water needed for irrigation</a:t>
            </a:r>
            <a:endParaRPr lang="en-US" b="1" dirty="0">
              <a:solidFill>
                <a:schemeClr val="tx1"/>
              </a:solidFill>
              <a:latin typeface="Maiandra GD" panose="020E0502030308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0175" y="746334"/>
            <a:ext cx="3186175" cy="19626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601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solidFill>
                  <a:schemeClr val="accent1">
                    <a:lumMod val="60000"/>
                    <a:lumOff val="40000"/>
                  </a:schemeClr>
                </a:solidFill>
                <a:latin typeface="Maiandra GD" panose="020E0502030308020204" pitchFamily="34" charset="0"/>
              </a:rPr>
              <a:t>BLYNK IOT </a:t>
            </a:r>
            <a:r>
              <a:rPr lang="en-US" sz="2800" b="1" u="sng" dirty="0" smtClean="0">
                <a:solidFill>
                  <a:schemeClr val="accent1">
                    <a:lumMod val="60000"/>
                    <a:lumOff val="40000"/>
                  </a:schemeClr>
                </a:solidFill>
                <a:latin typeface="Maiandra GD" panose="020E0502030308020204" pitchFamily="34" charset="0"/>
              </a:rPr>
              <a:t>PLATFORM</a:t>
            </a:r>
            <a:endParaRPr lang="en-IN" sz="2800" u="sng" dirty="0">
              <a:solidFill>
                <a:schemeClr val="accent1">
                  <a:lumMod val="60000"/>
                  <a:lumOff val="40000"/>
                </a:schemeClr>
              </a:solidFill>
            </a:endParaRPr>
          </a:p>
        </p:txBody>
      </p:sp>
      <p:sp>
        <p:nvSpPr>
          <p:cNvPr id="3" name="Content Placeholder 2"/>
          <p:cNvSpPr>
            <a:spLocks noGrp="1"/>
          </p:cNvSpPr>
          <p:nvPr>
            <p:ph idx="1"/>
          </p:nvPr>
        </p:nvSpPr>
        <p:spPr>
          <a:xfrm>
            <a:off x="472235" y="2187079"/>
            <a:ext cx="8596668" cy="3880773"/>
          </a:xfrm>
        </p:spPr>
        <p:txBody>
          <a:bodyPr/>
          <a:lstStyle/>
          <a:p>
            <a:pPr>
              <a:lnSpc>
                <a:spcPct val="115000"/>
              </a:lnSpc>
              <a:spcAft>
                <a:spcPts val="1000"/>
              </a:spcAft>
              <a:buFont typeface="Wingdings" panose="05000000000000000000" pitchFamily="2" charset="2"/>
              <a:buChar char="Ø"/>
            </a:pPr>
            <a:r>
              <a:rPr lang="en-US" b="1" dirty="0" err="1">
                <a:solidFill>
                  <a:schemeClr val="tx1"/>
                </a:solidFill>
                <a:latin typeface="Maiandra GD" panose="020E0502030308020204" pitchFamily="34" charset="0"/>
              </a:rPr>
              <a:t>Blynk</a:t>
            </a:r>
            <a:r>
              <a:rPr lang="en-US" b="1" dirty="0">
                <a:solidFill>
                  <a:schemeClr val="tx1"/>
                </a:solidFill>
                <a:latin typeface="Maiandra GD" panose="020E0502030308020204" pitchFamily="34" charset="0"/>
              </a:rPr>
              <a:t> is the most popular open source </a:t>
            </a:r>
            <a:r>
              <a:rPr lang="en-US" b="1" dirty="0" err="1">
                <a:solidFill>
                  <a:schemeClr val="tx1"/>
                </a:solidFill>
                <a:latin typeface="Maiandra GD" panose="020E0502030308020204" pitchFamily="34" charset="0"/>
              </a:rPr>
              <a:t>IoT</a:t>
            </a:r>
            <a:r>
              <a:rPr lang="en-US" b="1" dirty="0">
                <a:solidFill>
                  <a:schemeClr val="tx1"/>
                </a:solidFill>
                <a:latin typeface="Maiandra GD" panose="020E0502030308020204" pitchFamily="34" charset="0"/>
              </a:rPr>
              <a:t> platform for connecting devices to the cloud, designing apps to remotely control and monitor them, and managing thousands of deployed products.</a:t>
            </a:r>
          </a:p>
          <a:p>
            <a:pPr>
              <a:lnSpc>
                <a:spcPct val="115000"/>
              </a:lnSpc>
              <a:spcAft>
                <a:spcPts val="1000"/>
              </a:spcAft>
              <a:buFont typeface="Wingdings" panose="05000000000000000000" pitchFamily="2" charset="2"/>
              <a:buChar char="Ø"/>
            </a:pPr>
            <a:r>
              <a:rPr lang="en-US" b="1" dirty="0">
                <a:solidFill>
                  <a:schemeClr val="tx1"/>
                </a:solidFill>
                <a:latin typeface="Maiandra GD" panose="020E0502030308020204" pitchFamily="34" charset="0"/>
              </a:rPr>
              <a:t>The main focus of the </a:t>
            </a:r>
            <a:r>
              <a:rPr lang="en-US" b="1" dirty="0" err="1">
                <a:solidFill>
                  <a:schemeClr val="tx1"/>
                </a:solidFill>
                <a:latin typeface="Maiandra GD" panose="020E0502030308020204" pitchFamily="34" charset="0"/>
              </a:rPr>
              <a:t>Blynk</a:t>
            </a:r>
            <a:r>
              <a:rPr lang="en-US" b="1" dirty="0">
                <a:solidFill>
                  <a:schemeClr val="tx1"/>
                </a:solidFill>
                <a:latin typeface="Maiandra GD" panose="020E0502030308020204" pitchFamily="34" charset="0"/>
              </a:rPr>
              <a:t> platform is to make it super-easy to develop the mobile phone application for </a:t>
            </a:r>
            <a:r>
              <a:rPr lang="en-US" b="1" dirty="0" smtClean="0">
                <a:solidFill>
                  <a:schemeClr val="tx1"/>
                </a:solidFill>
                <a:latin typeface="Maiandra GD" panose="020E0502030308020204" pitchFamily="34" charset="0"/>
              </a:rPr>
              <a:t>the </a:t>
            </a:r>
            <a:r>
              <a:rPr lang="en-US" b="1" dirty="0">
                <a:solidFill>
                  <a:schemeClr val="tx1"/>
                </a:solidFill>
                <a:latin typeface="Maiandra GD" panose="020E0502030308020204" pitchFamily="34" charset="0"/>
              </a:rPr>
              <a:t>project</a:t>
            </a:r>
            <a:r>
              <a:rPr lang="en-US" b="1" dirty="0" smtClean="0">
                <a:solidFill>
                  <a:schemeClr val="tx1"/>
                </a:solidFill>
                <a:latin typeface="Maiandra GD" panose="020E0502030308020204" pitchFamily="34" charset="0"/>
              </a:rPr>
              <a:t>.</a:t>
            </a:r>
          </a:p>
          <a:p>
            <a:pPr>
              <a:lnSpc>
                <a:spcPct val="115000"/>
              </a:lnSpc>
              <a:spcAft>
                <a:spcPts val="1000"/>
              </a:spcAft>
              <a:buFont typeface="Wingdings" panose="05000000000000000000" pitchFamily="2" charset="2"/>
              <a:buChar char="Ø"/>
            </a:pPr>
            <a:r>
              <a:rPr lang="en-US" b="1" dirty="0">
                <a:solidFill>
                  <a:schemeClr val="tx1"/>
                </a:solidFill>
                <a:latin typeface="Maiandra GD" panose="020E0502030308020204" pitchFamily="34" charset="0"/>
              </a:rPr>
              <a:t>With the help of AUTH Token received from the app to our registered email we will be connecting the hardware to the </a:t>
            </a:r>
            <a:r>
              <a:rPr lang="en-US" b="1" dirty="0" err="1">
                <a:solidFill>
                  <a:schemeClr val="tx1"/>
                </a:solidFill>
                <a:latin typeface="Maiandra GD" panose="020E0502030308020204" pitchFamily="34" charset="0"/>
              </a:rPr>
              <a:t>blynk</a:t>
            </a:r>
            <a:r>
              <a:rPr lang="en-US" b="1" dirty="0">
                <a:solidFill>
                  <a:schemeClr val="tx1"/>
                </a:solidFill>
                <a:latin typeface="Maiandra GD" panose="020E0502030308020204" pitchFamily="34" charset="0"/>
              </a:rPr>
              <a:t> cloud. While others cannot access our project without the </a:t>
            </a:r>
            <a:r>
              <a:rPr lang="en-US" b="1" dirty="0" err="1">
                <a:solidFill>
                  <a:schemeClr val="tx1"/>
                </a:solidFill>
                <a:latin typeface="Maiandra GD" panose="020E0502030308020204" pitchFamily="34" charset="0"/>
              </a:rPr>
              <a:t>auth</a:t>
            </a:r>
            <a:r>
              <a:rPr lang="en-US" b="1" dirty="0">
                <a:solidFill>
                  <a:schemeClr val="tx1"/>
                </a:solidFill>
                <a:latin typeface="Maiandra GD" panose="020E0502030308020204" pitchFamily="34" charset="0"/>
              </a:rPr>
              <a:t> token.</a:t>
            </a:r>
          </a:p>
          <a:p>
            <a:pPr>
              <a:lnSpc>
                <a:spcPct val="115000"/>
              </a:lnSpc>
              <a:spcAft>
                <a:spcPts val="1000"/>
              </a:spcAft>
              <a:buFont typeface="Wingdings" panose="05000000000000000000" pitchFamily="2" charset="2"/>
              <a:buChar char="Ø"/>
            </a:pPr>
            <a:endParaRPr lang="en-US" b="1" dirty="0">
              <a:solidFill>
                <a:schemeClr val="tx1"/>
              </a:solidFill>
              <a:latin typeface="Maiandra GD" panose="020E0502030308020204" pitchFamily="34" charset="0"/>
              <a:ea typeface="SimSun" panose="02010600030101010101" pitchFamily="2" charset="-122"/>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843" t="4341" r="456" b="11453"/>
          <a:stretch/>
        </p:blipFill>
        <p:spPr>
          <a:xfrm>
            <a:off x="9172806" y="352921"/>
            <a:ext cx="2399169" cy="359422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167" r="6799" b="41542"/>
          <a:stretch/>
        </p:blipFill>
        <p:spPr>
          <a:xfrm>
            <a:off x="9172806" y="4152550"/>
            <a:ext cx="2408222" cy="24938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601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100" b="1" cap="small" dirty="0">
                <a:latin typeface="Maiandra GD" panose="020E0502030308020204" pitchFamily="34" charset="0"/>
              </a:rPr>
              <a:t>To Reduce The Nodemcu Power </a:t>
            </a:r>
            <a:r>
              <a:rPr lang="en-US" sz="3100" b="1" cap="small" dirty="0" smtClean="0">
                <a:latin typeface="Maiandra GD" panose="020E0502030308020204" pitchFamily="34" charset="0"/>
              </a:rPr>
              <a:t>Consumption:</a:t>
            </a:r>
            <a:r>
              <a:rPr lang="en-IN" b="1" cap="small" dirty="0">
                <a:latin typeface="Maiandra GD" panose="020E0502030308020204" pitchFamily="34" charset="0"/>
              </a:rPr>
              <a:t/>
            </a:r>
            <a:br>
              <a:rPr lang="en-IN" b="1" cap="small" dirty="0">
                <a:latin typeface="Maiandra GD" panose="020E0502030308020204" pitchFamily="34" charset="0"/>
              </a:rPr>
            </a:br>
            <a:endParaRPr lang="en-IN" dirty="0">
              <a:latin typeface="Maiandra GD" panose="020E0502030308020204" pitchFamily="34" charset="0"/>
            </a:endParaRPr>
          </a:p>
        </p:txBody>
      </p:sp>
      <p:sp>
        <p:nvSpPr>
          <p:cNvPr id="3" name="Content Placeholder 2"/>
          <p:cNvSpPr>
            <a:spLocks noGrp="1"/>
          </p:cNvSpPr>
          <p:nvPr>
            <p:ph idx="1"/>
          </p:nvPr>
        </p:nvSpPr>
        <p:spPr>
          <a:xfrm>
            <a:off x="677334" y="1930399"/>
            <a:ext cx="8596668" cy="4110963"/>
          </a:xfrm>
        </p:spPr>
        <p:txBody>
          <a:bodyPr>
            <a:normAutofit/>
          </a:bodyPr>
          <a:lstStyle/>
          <a:p>
            <a:pPr marL="0" indent="0">
              <a:buNone/>
            </a:pPr>
            <a:r>
              <a:rPr lang="en-IN" dirty="0">
                <a:latin typeface="Maiandra GD" panose="020E0502030308020204" pitchFamily="34" charset="0"/>
              </a:rPr>
              <a:t>In idle state with powered Wi-Fi the </a:t>
            </a:r>
            <a:r>
              <a:rPr lang="en-IN" dirty="0" err="1">
                <a:latin typeface="Maiandra GD" panose="020E0502030308020204" pitchFamily="34" charset="0"/>
              </a:rPr>
              <a:t>NodeMCU</a:t>
            </a:r>
            <a:r>
              <a:rPr lang="en-IN" dirty="0">
                <a:latin typeface="Maiandra GD" panose="020E0502030308020204" pitchFamily="34" charset="0"/>
              </a:rPr>
              <a:t> V2 has a current consumption around 70mA. With an operating voltage of 3.3V, </a:t>
            </a:r>
            <a:r>
              <a:rPr lang="en-IN" dirty="0" err="1">
                <a:latin typeface="Maiandra GD" panose="020E0502030308020204" pitchFamily="34" charset="0"/>
              </a:rPr>
              <a:t>NodeMCU</a:t>
            </a:r>
            <a:r>
              <a:rPr lang="en-IN" dirty="0">
                <a:latin typeface="Maiandra GD" panose="020E0502030308020204" pitchFamily="34" charset="0"/>
              </a:rPr>
              <a:t> V2 needs the following power in idle state: </a:t>
            </a:r>
          </a:p>
          <a:p>
            <a:pPr marL="0" indent="0">
              <a:buNone/>
            </a:pPr>
            <a:r>
              <a:rPr lang="en-IN" dirty="0" smtClean="0">
                <a:latin typeface="Maiandra GD" panose="020E0502030308020204" pitchFamily="34" charset="0"/>
              </a:rPr>
              <a:t>     W </a:t>
            </a:r>
            <a:r>
              <a:rPr lang="en-IN" dirty="0">
                <a:latin typeface="Maiandra GD" panose="020E0502030308020204" pitchFamily="34" charset="0"/>
              </a:rPr>
              <a:t>= U * I = 3.3V * 70mA = 231mW</a:t>
            </a:r>
          </a:p>
          <a:p>
            <a:pPr marL="0" indent="0">
              <a:buNone/>
            </a:pPr>
            <a:r>
              <a:rPr lang="en-US" dirty="0">
                <a:latin typeface="Maiandra GD" panose="020E0502030308020204" pitchFamily="34" charset="0"/>
              </a:rPr>
              <a:t>Therefore the energy consumption per year for a </a:t>
            </a:r>
            <a:r>
              <a:rPr lang="en-US" dirty="0" err="1">
                <a:latin typeface="Maiandra GD" panose="020E0502030308020204" pitchFamily="34" charset="0"/>
              </a:rPr>
              <a:t>NodeMCU</a:t>
            </a:r>
            <a:r>
              <a:rPr lang="en-US" dirty="0">
                <a:latin typeface="Maiandra GD" panose="020E0502030308020204" pitchFamily="34" charset="0"/>
              </a:rPr>
              <a:t> will be: </a:t>
            </a:r>
            <a:endParaRPr lang="en-IN" dirty="0">
              <a:latin typeface="Maiandra GD" panose="020E0502030308020204" pitchFamily="34" charset="0"/>
            </a:endParaRPr>
          </a:p>
          <a:p>
            <a:pPr marL="0" indent="0">
              <a:buNone/>
            </a:pPr>
            <a:r>
              <a:rPr lang="en-US" dirty="0">
                <a:latin typeface="Maiandra GD" panose="020E0502030308020204" pitchFamily="34" charset="0"/>
              </a:rPr>
              <a:t>      E = W * 365 * 24 = 2.024 kWh</a:t>
            </a:r>
            <a:endParaRPr lang="en-IN" dirty="0">
              <a:latin typeface="Maiandra GD" panose="020E0502030308020204" pitchFamily="34" charset="0"/>
            </a:endParaRPr>
          </a:p>
          <a:p>
            <a:pPr marL="0" indent="0">
              <a:buNone/>
            </a:pPr>
            <a:r>
              <a:rPr lang="en-IN" dirty="0">
                <a:latin typeface="Maiandra GD" panose="020E0502030308020204" pitchFamily="34" charset="0"/>
              </a:rPr>
              <a:t>Which costs less than 500 for the bill which is not affordable to everyone. So </a:t>
            </a:r>
            <a:r>
              <a:rPr lang="en-US" dirty="0">
                <a:latin typeface="Maiandra GD" panose="020E0502030308020204" pitchFamily="34" charset="0"/>
              </a:rPr>
              <a:t>in case if we use a Lithium battery with 1000mAh (Operation voltage: 3.7V), then </a:t>
            </a:r>
            <a:endParaRPr lang="en-IN" dirty="0">
              <a:latin typeface="Maiandra GD" panose="020E0502030308020204" pitchFamily="34" charset="0"/>
            </a:endParaRPr>
          </a:p>
          <a:p>
            <a:pPr marL="0" indent="0">
              <a:buNone/>
            </a:pPr>
            <a:r>
              <a:rPr lang="en-US" dirty="0">
                <a:latin typeface="Maiandra GD" panose="020E0502030308020204" pitchFamily="34" charset="0"/>
              </a:rPr>
              <a:t>      T = 1000mAh / 70mA = 14.3h</a:t>
            </a:r>
            <a:endParaRPr lang="en-IN" dirty="0">
              <a:latin typeface="Maiandra GD" panose="020E0502030308020204" pitchFamily="34" charset="0"/>
            </a:endParaRPr>
          </a:p>
          <a:p>
            <a:pPr marL="0" indent="0">
              <a:buNone/>
            </a:pPr>
            <a:r>
              <a:rPr lang="en-US" dirty="0" smtClean="0">
                <a:latin typeface="Maiandra GD" panose="020E0502030308020204" pitchFamily="34" charset="0"/>
              </a:rPr>
              <a:t>So </a:t>
            </a:r>
            <a:r>
              <a:rPr lang="en-US" dirty="0">
                <a:latin typeface="Maiandra GD" panose="020E0502030308020204" pitchFamily="34" charset="0"/>
              </a:rPr>
              <a:t>we have to change the battery every day. This does not make sense. Moreover it is only the theory that we can use the whole energy of the battery.</a:t>
            </a:r>
            <a:endParaRPr lang="en-IN" dirty="0">
              <a:latin typeface="Maiandra GD" panose="020E0502030308020204" pitchFamily="34" charset="0"/>
            </a:endParaRPr>
          </a:p>
        </p:txBody>
      </p:sp>
    </p:spTree>
    <p:extLst>
      <p:ext uri="{BB962C8B-B14F-4D97-AF65-F5344CB8AC3E}">
        <p14:creationId xmlns:p14="http://schemas.microsoft.com/office/powerpoint/2010/main" val="377518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1">
                    <a:lumMod val="60000"/>
                    <a:lumOff val="40000"/>
                  </a:schemeClr>
                </a:solidFill>
                <a:latin typeface="Maiandra GD" panose="020E0502030308020204" pitchFamily="34" charset="0"/>
              </a:rPr>
              <a:t>DEEP SLEEP :</a:t>
            </a:r>
            <a:endParaRPr lang="en-IN" sz="2800" dirty="0"/>
          </a:p>
        </p:txBody>
      </p:sp>
      <p:sp>
        <p:nvSpPr>
          <p:cNvPr id="3" name="Content Placeholder 2"/>
          <p:cNvSpPr>
            <a:spLocks noGrp="1"/>
          </p:cNvSpPr>
          <p:nvPr>
            <p:ph idx="1"/>
          </p:nvPr>
        </p:nvSpPr>
        <p:spPr>
          <a:xfrm>
            <a:off x="677334" y="1417106"/>
            <a:ext cx="8596668" cy="3880773"/>
          </a:xfrm>
        </p:spPr>
        <p:txBody>
          <a:bodyPr/>
          <a:lstStyle/>
          <a:p>
            <a:pPr algn="just">
              <a:buFont typeface="Wingdings" panose="05000000000000000000" pitchFamily="2" charset="2"/>
              <a:buChar char="Ø"/>
            </a:pPr>
            <a:r>
              <a:rPr lang="en-US" b="1" dirty="0">
                <a:solidFill>
                  <a:schemeClr val="tx1"/>
                </a:solidFill>
                <a:latin typeface="Maiandra GD" panose="020E0502030308020204" pitchFamily="34" charset="0"/>
              </a:rPr>
              <a:t>If we want to use an external power supply and save the most energy possible, we should go with the deep-sleep mode! The ESP8266 power consumption reduces in theory to </a:t>
            </a:r>
            <a:endParaRPr lang="en-US" b="1" dirty="0" smtClean="0">
              <a:solidFill>
                <a:schemeClr val="tx1"/>
              </a:solidFill>
              <a:latin typeface="Maiandra GD" panose="020E0502030308020204" pitchFamily="34" charset="0"/>
            </a:endParaRPr>
          </a:p>
          <a:p>
            <a:pPr marL="0" indent="0" algn="just">
              <a:buNone/>
            </a:pPr>
            <a:r>
              <a:rPr lang="en-US" b="1" dirty="0" smtClean="0">
                <a:solidFill>
                  <a:schemeClr val="tx1"/>
                </a:solidFill>
                <a:latin typeface="Maiandra GD" panose="020E0502030308020204" pitchFamily="34" charset="0"/>
              </a:rPr>
              <a:t>             W= 20µA </a:t>
            </a:r>
            <a:r>
              <a:rPr lang="en-US" b="1" dirty="0">
                <a:solidFill>
                  <a:schemeClr val="tx1"/>
                </a:solidFill>
                <a:latin typeface="Maiandra GD" panose="020E0502030308020204" pitchFamily="34" charset="0"/>
              </a:rPr>
              <a:t>* 3.3V = 66µW. </a:t>
            </a:r>
            <a:endParaRPr lang="en-US" b="1" dirty="0" smtClean="0">
              <a:solidFill>
                <a:schemeClr val="tx1"/>
              </a:solidFill>
              <a:latin typeface="Maiandra GD" panose="020E0502030308020204" pitchFamily="34" charset="0"/>
            </a:endParaRPr>
          </a:p>
          <a:p>
            <a:pPr algn="just">
              <a:buFont typeface="Wingdings" panose="05000000000000000000" pitchFamily="2" charset="2"/>
              <a:buChar char="Ø"/>
            </a:pPr>
            <a:r>
              <a:rPr lang="en-US" b="1" dirty="0" smtClean="0">
                <a:solidFill>
                  <a:schemeClr val="tx1"/>
                </a:solidFill>
                <a:latin typeface="Maiandra GD" panose="020E0502030308020204" pitchFamily="34" charset="0"/>
              </a:rPr>
              <a:t>Our </a:t>
            </a:r>
            <a:r>
              <a:rPr lang="en-US" b="1" dirty="0">
                <a:solidFill>
                  <a:schemeClr val="tx1"/>
                </a:solidFill>
                <a:latin typeface="Maiandra GD" panose="020E0502030308020204" pitchFamily="34" charset="0"/>
              </a:rPr>
              <a:t>external battery with 1000mAh will last a lot longer. </a:t>
            </a:r>
            <a:endParaRPr lang="en-US" b="1" dirty="0" smtClean="0">
              <a:solidFill>
                <a:schemeClr val="tx1"/>
              </a:solidFill>
              <a:latin typeface="Maiandra GD" panose="020E0502030308020204" pitchFamily="34" charset="0"/>
            </a:endParaRPr>
          </a:p>
          <a:p>
            <a:pPr marL="0" indent="0" algn="just">
              <a:buNone/>
            </a:pPr>
            <a:r>
              <a:rPr lang="en-US" b="1" dirty="0" smtClean="0">
                <a:solidFill>
                  <a:schemeClr val="tx1"/>
                </a:solidFill>
                <a:latin typeface="Maiandra GD" panose="020E0502030308020204" pitchFamily="34" charset="0"/>
              </a:rPr>
              <a:t>              T </a:t>
            </a:r>
            <a:r>
              <a:rPr lang="en-US" b="1" dirty="0">
                <a:solidFill>
                  <a:schemeClr val="tx1"/>
                </a:solidFill>
                <a:latin typeface="Maiandra GD" panose="020E0502030308020204" pitchFamily="34" charset="0"/>
              </a:rPr>
              <a:t>= 1000mAh / 20µA = 50,000h = 2083 days = 5.7 years. </a:t>
            </a:r>
            <a:endParaRPr lang="en-US" b="1" dirty="0" smtClean="0">
              <a:solidFill>
                <a:schemeClr val="tx1"/>
              </a:solidFill>
              <a:latin typeface="Maiandra GD" panose="020E0502030308020204" pitchFamily="34" charset="0"/>
            </a:endParaRPr>
          </a:p>
          <a:p>
            <a:pPr algn="just">
              <a:buFont typeface="Wingdings" panose="05000000000000000000" pitchFamily="2" charset="2"/>
              <a:buChar char="Ø"/>
            </a:pPr>
            <a:r>
              <a:rPr lang="en-US" b="1" dirty="0" smtClean="0">
                <a:solidFill>
                  <a:schemeClr val="tx1"/>
                </a:solidFill>
                <a:latin typeface="Maiandra GD" panose="020E0502030308020204" pitchFamily="34" charset="0"/>
              </a:rPr>
              <a:t>(</a:t>
            </a:r>
            <a:r>
              <a:rPr lang="en-US" b="1" dirty="0">
                <a:solidFill>
                  <a:schemeClr val="tx1"/>
                </a:solidFill>
                <a:latin typeface="Maiandra GD" panose="020E0502030308020204" pitchFamily="34" charset="0"/>
              </a:rPr>
              <a:t>note that this lifetime cannot be used due to some major influences </a:t>
            </a:r>
            <a:r>
              <a:rPr lang="en-US" b="1" dirty="0" smtClean="0">
                <a:solidFill>
                  <a:schemeClr val="tx1"/>
                </a:solidFill>
                <a:latin typeface="Maiandra GD" panose="020E0502030308020204" pitchFamily="34" charset="0"/>
              </a:rPr>
              <a:t>around the battery that </a:t>
            </a:r>
            <a:r>
              <a:rPr lang="en-US" b="1" dirty="0">
                <a:solidFill>
                  <a:schemeClr val="tx1"/>
                </a:solidFill>
                <a:latin typeface="Maiandra GD" panose="020E0502030308020204" pitchFamily="34" charset="0"/>
              </a:rPr>
              <a:t>will reduce the theoretical lifetime of your system)</a:t>
            </a:r>
            <a:endParaRPr lang="en-IN" b="1" u="sng" dirty="0">
              <a:solidFill>
                <a:schemeClr val="tx1"/>
              </a:solidFill>
              <a:latin typeface="Maiandra GD" panose="020E0502030308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349" y="4538366"/>
            <a:ext cx="5717311" cy="2001059"/>
          </a:xfrm>
          <a:prstGeom prst="rect">
            <a:avLst/>
          </a:prstGeom>
        </p:spPr>
      </p:pic>
    </p:spTree>
    <p:extLst>
      <p:ext uri="{BB962C8B-B14F-4D97-AF65-F5344CB8AC3E}">
        <p14:creationId xmlns:p14="http://schemas.microsoft.com/office/powerpoint/2010/main" val="1167285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pPr marL="0" indent="0"/>
            <a:r>
              <a:rPr lang="en-US" sz="3100" b="1" dirty="0">
                <a:solidFill>
                  <a:schemeClr val="accent1">
                    <a:lumMod val="60000"/>
                    <a:lumOff val="40000"/>
                  </a:schemeClr>
                </a:solidFill>
                <a:latin typeface="Maiandra GD" panose="020E0502030308020204" pitchFamily="34" charset="0"/>
              </a:rPr>
              <a:t>To enable the deep-sleep mode we have to use the following line of code: </a:t>
            </a:r>
            <a:br>
              <a:rPr lang="en-US" sz="3100" b="1" dirty="0">
                <a:solidFill>
                  <a:schemeClr val="accent1">
                    <a:lumMod val="60000"/>
                    <a:lumOff val="40000"/>
                  </a:schemeClr>
                </a:solidFill>
                <a:latin typeface="Maiandra GD" panose="020E0502030308020204" pitchFamily="34" charset="0"/>
              </a:rPr>
            </a:br>
            <a:r>
              <a:rPr lang="en-US" sz="3100" b="1" dirty="0">
                <a:solidFill>
                  <a:schemeClr val="accent1">
                    <a:lumMod val="60000"/>
                    <a:lumOff val="40000"/>
                  </a:schemeClr>
                </a:solidFill>
                <a:latin typeface="Maiandra GD" panose="020E0502030308020204" pitchFamily="34" charset="0"/>
              </a:rPr>
              <a:t>    </a:t>
            </a:r>
            <a:r>
              <a:rPr lang="en-US" sz="3100" b="1" dirty="0" smtClean="0">
                <a:solidFill>
                  <a:schemeClr val="accent1">
                    <a:lumMod val="60000"/>
                    <a:lumOff val="40000"/>
                  </a:schemeClr>
                </a:solidFill>
                <a:latin typeface="Maiandra GD" panose="020E0502030308020204" pitchFamily="34" charset="0"/>
              </a:rPr>
              <a:t>              </a:t>
            </a:r>
            <a:r>
              <a:rPr lang="en-US" sz="3100" b="1" dirty="0" err="1">
                <a:solidFill>
                  <a:schemeClr val="tx1"/>
                </a:solidFill>
                <a:latin typeface="Maiandra GD" panose="020E0502030308020204" pitchFamily="34" charset="0"/>
              </a:rPr>
              <a:t>ESP.deepSleep</a:t>
            </a:r>
            <a:r>
              <a:rPr lang="en-US" sz="3100" b="1" dirty="0">
                <a:solidFill>
                  <a:schemeClr val="tx1"/>
                </a:solidFill>
                <a:latin typeface="Maiandra GD" panose="020E0502030308020204" pitchFamily="34" charset="0"/>
              </a:rPr>
              <a:t>(uint32 </a:t>
            </a:r>
            <a:r>
              <a:rPr lang="en-US" sz="3100" b="1" dirty="0" err="1">
                <a:solidFill>
                  <a:schemeClr val="tx1"/>
                </a:solidFill>
                <a:latin typeface="Maiandra GD" panose="020E0502030308020204" pitchFamily="34" charset="0"/>
              </a:rPr>
              <a:t>time_in_us</a:t>
            </a:r>
            <a:r>
              <a:rPr lang="en-US" sz="3100" b="1" dirty="0">
                <a:solidFill>
                  <a:schemeClr val="tx1"/>
                </a:solidFill>
                <a:latin typeface="Maiandra GD" panose="020E0502030308020204" pitchFamily="34" charset="0"/>
              </a:rPr>
              <a:t>)</a:t>
            </a:r>
            <a:r>
              <a:rPr lang="en-US" b="1" dirty="0">
                <a:solidFill>
                  <a:schemeClr val="tx1"/>
                </a:solidFill>
                <a:latin typeface="Maiandra GD" panose="020E0502030308020204" pitchFamily="34" charset="0"/>
              </a:rPr>
              <a:t/>
            </a:r>
            <a:br>
              <a:rPr lang="en-US" b="1" dirty="0">
                <a:solidFill>
                  <a:schemeClr val="tx1"/>
                </a:solidFill>
                <a:latin typeface="Maiandra GD" panose="020E0502030308020204" pitchFamily="34" charset="0"/>
              </a:rPr>
            </a:br>
            <a:endParaRPr lang="en-IN" dirty="0"/>
          </a:p>
        </p:txBody>
      </p:sp>
      <p:sp>
        <p:nvSpPr>
          <p:cNvPr id="3" name="Content Placeholder 2"/>
          <p:cNvSpPr>
            <a:spLocks noGrp="1"/>
          </p:cNvSpPr>
          <p:nvPr>
            <p:ph idx="1"/>
          </p:nvPr>
        </p:nvSpPr>
        <p:spPr/>
        <p:txBody>
          <a:bodyPr>
            <a:normAutofit/>
          </a:bodyPr>
          <a:lstStyle/>
          <a:p>
            <a:pPr marL="0" indent="0">
              <a:buNone/>
            </a:pPr>
            <a:r>
              <a:rPr lang="en-IN" sz="2000" dirty="0" smtClean="0">
                <a:solidFill>
                  <a:schemeClr val="accent1">
                    <a:lumMod val="60000"/>
                    <a:lumOff val="40000"/>
                  </a:schemeClr>
                </a:solidFill>
                <a:latin typeface="Maiandra GD" panose="020E0502030308020204" pitchFamily="34" charset="0"/>
              </a:rPr>
              <a:t>Interface For The Deep Sleep mode :</a:t>
            </a:r>
            <a:endParaRPr lang="en-IN" sz="2000" dirty="0">
              <a:solidFill>
                <a:schemeClr val="accent1">
                  <a:lumMod val="60000"/>
                  <a:lumOff val="40000"/>
                </a:schemeClr>
              </a:solidFill>
              <a:latin typeface="Maiandra GD" panose="020E0502030308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177" y="3133889"/>
            <a:ext cx="4789400" cy="2434279"/>
          </a:xfrm>
          <a:prstGeom prst="rect">
            <a:avLst/>
          </a:prstGeom>
        </p:spPr>
      </p:pic>
    </p:spTree>
    <p:extLst>
      <p:ext uri="{BB962C8B-B14F-4D97-AF65-F5344CB8AC3E}">
        <p14:creationId xmlns:p14="http://schemas.microsoft.com/office/powerpoint/2010/main" val="1514317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589" y="271794"/>
            <a:ext cx="8596668" cy="1320800"/>
          </a:xfrm>
        </p:spPr>
        <p:txBody>
          <a:bodyPr>
            <a:normAutofit/>
          </a:bodyPr>
          <a:lstStyle/>
          <a:p>
            <a:r>
              <a:rPr lang="en-IN" sz="2800" b="1" dirty="0">
                <a:solidFill>
                  <a:schemeClr val="accent1">
                    <a:lumMod val="60000"/>
                    <a:lumOff val="40000"/>
                  </a:schemeClr>
                </a:solidFill>
                <a:latin typeface="Maiandra GD" panose="020E0502030308020204" pitchFamily="34" charset="0"/>
              </a:rPr>
              <a:t>BLOCK DIAGRAM </a:t>
            </a:r>
            <a:r>
              <a:rPr lang="en-IN" sz="2800" b="1" dirty="0" smtClean="0">
                <a:solidFill>
                  <a:schemeClr val="accent1">
                    <a:lumMod val="60000"/>
                    <a:lumOff val="40000"/>
                  </a:schemeClr>
                </a:solidFill>
                <a:latin typeface="Maiandra GD" panose="020E0502030308020204" pitchFamily="34" charset="0"/>
              </a:rPr>
              <a:t>:</a:t>
            </a:r>
            <a:endParaRPr lang="en-IN" sz="2800" dirty="0">
              <a:solidFill>
                <a:schemeClr val="accent1">
                  <a:lumMod val="60000"/>
                  <a:lumOff val="40000"/>
                </a:schemeClr>
              </a:solidFill>
            </a:endParaRPr>
          </a:p>
        </p:txBody>
      </p:sp>
      <p:sp>
        <p:nvSpPr>
          <p:cNvPr id="3" name="Content Placeholder 2"/>
          <p:cNvSpPr>
            <a:spLocks noGrp="1"/>
          </p:cNvSpPr>
          <p:nvPr>
            <p:ph idx="1"/>
          </p:nvPr>
        </p:nvSpPr>
        <p:spPr>
          <a:xfrm>
            <a:off x="1429361" y="2160589"/>
            <a:ext cx="8596668" cy="3880773"/>
          </a:xfrm>
        </p:spPr>
        <p:txBody>
          <a:bodyPr/>
          <a:lstStyle/>
          <a:p>
            <a:pPr marL="0" indent="0">
              <a:buNone/>
            </a:pPr>
            <a:endParaRPr lang="en-IN" dirty="0"/>
          </a:p>
        </p:txBody>
      </p:sp>
      <p:sp>
        <p:nvSpPr>
          <p:cNvPr id="4" name="Title 1"/>
          <p:cNvSpPr txBox="1">
            <a:spLocks/>
          </p:cNvSpPr>
          <p:nvPr/>
        </p:nvSpPr>
        <p:spPr>
          <a:xfrm>
            <a:off x="1020988" y="16830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1" u="sng" dirty="0"/>
          </a:p>
        </p:txBody>
      </p:sp>
      <p:sp>
        <p:nvSpPr>
          <p:cNvPr id="5" name="Cloud 4"/>
          <p:cNvSpPr/>
          <p:nvPr/>
        </p:nvSpPr>
        <p:spPr>
          <a:xfrm>
            <a:off x="8475642" y="2271605"/>
            <a:ext cx="2362954" cy="18288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BLYNK CLOUD</a:t>
            </a:r>
          </a:p>
        </p:txBody>
      </p:sp>
      <p:sp>
        <p:nvSpPr>
          <p:cNvPr id="6" name="Rectangle 5"/>
          <p:cNvSpPr/>
          <p:nvPr/>
        </p:nvSpPr>
        <p:spPr>
          <a:xfrm>
            <a:off x="4769035" y="2298764"/>
            <a:ext cx="1510352" cy="31596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NODEMCU</a:t>
            </a:r>
          </a:p>
          <a:p>
            <a:pPr algn="ctr"/>
            <a:r>
              <a:rPr lang="en-IN" b="1" dirty="0">
                <a:solidFill>
                  <a:schemeClr val="tx1"/>
                </a:solidFill>
              </a:rPr>
              <a:t>WITH ESP8266 WI-FI MODULE</a:t>
            </a:r>
          </a:p>
        </p:txBody>
      </p:sp>
      <p:sp>
        <p:nvSpPr>
          <p:cNvPr id="7" name="Rectangle 6"/>
          <p:cNvSpPr/>
          <p:nvPr/>
        </p:nvSpPr>
        <p:spPr>
          <a:xfrm>
            <a:off x="1761708" y="3602463"/>
            <a:ext cx="2027976" cy="570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SOIL MOISTURE SENSOR</a:t>
            </a:r>
          </a:p>
        </p:txBody>
      </p:sp>
      <p:sp>
        <p:nvSpPr>
          <p:cNvPr id="8" name="Rectangle 7"/>
          <p:cNvSpPr/>
          <p:nvPr/>
        </p:nvSpPr>
        <p:spPr>
          <a:xfrm>
            <a:off x="1761707" y="4499001"/>
            <a:ext cx="2118511" cy="570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TEMP &amp; HUMIDITY</a:t>
            </a:r>
          </a:p>
          <a:p>
            <a:pPr algn="ctr"/>
            <a:r>
              <a:rPr lang="en-IN" b="1" dirty="0">
                <a:solidFill>
                  <a:schemeClr val="tx1"/>
                </a:solidFill>
              </a:rPr>
              <a:t>SENSOR</a:t>
            </a:r>
          </a:p>
        </p:txBody>
      </p:sp>
      <p:sp>
        <p:nvSpPr>
          <p:cNvPr id="9" name="Rectangle 8"/>
          <p:cNvSpPr/>
          <p:nvPr/>
        </p:nvSpPr>
        <p:spPr>
          <a:xfrm>
            <a:off x="2974873" y="2675611"/>
            <a:ext cx="879762" cy="570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RELAY</a:t>
            </a:r>
          </a:p>
        </p:txBody>
      </p:sp>
      <p:sp>
        <p:nvSpPr>
          <p:cNvPr id="10" name="Rectangle 9"/>
          <p:cNvSpPr/>
          <p:nvPr/>
        </p:nvSpPr>
        <p:spPr>
          <a:xfrm>
            <a:off x="1719693" y="1919761"/>
            <a:ext cx="950614" cy="570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MOTOR</a:t>
            </a:r>
          </a:p>
        </p:txBody>
      </p:sp>
      <p:sp>
        <p:nvSpPr>
          <p:cNvPr id="11" name="Right Arrow 10"/>
          <p:cNvSpPr/>
          <p:nvPr/>
        </p:nvSpPr>
        <p:spPr>
          <a:xfrm>
            <a:off x="6402398" y="2960795"/>
            <a:ext cx="1950233" cy="1799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2" name="Left Arrow 11"/>
          <p:cNvSpPr/>
          <p:nvPr/>
        </p:nvSpPr>
        <p:spPr>
          <a:xfrm>
            <a:off x="6393829" y="3245980"/>
            <a:ext cx="1958802" cy="220681"/>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3" name="Right Arrow 12"/>
          <p:cNvSpPr/>
          <p:nvPr/>
        </p:nvSpPr>
        <p:spPr>
          <a:xfrm>
            <a:off x="3880218" y="3774479"/>
            <a:ext cx="774375" cy="12674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4" name="Right Arrow 13"/>
          <p:cNvSpPr/>
          <p:nvPr/>
        </p:nvSpPr>
        <p:spPr>
          <a:xfrm>
            <a:off x="3935327" y="4679826"/>
            <a:ext cx="743174" cy="10435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5" name="Left Arrow 14"/>
          <p:cNvSpPr/>
          <p:nvPr/>
        </p:nvSpPr>
        <p:spPr>
          <a:xfrm>
            <a:off x="3880218" y="2960795"/>
            <a:ext cx="774375" cy="107514"/>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6" name="Left Arrow 15"/>
          <p:cNvSpPr/>
          <p:nvPr/>
        </p:nvSpPr>
        <p:spPr>
          <a:xfrm>
            <a:off x="2196275" y="2960795"/>
            <a:ext cx="679009" cy="107514"/>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7" name="Up Arrow 16"/>
          <p:cNvSpPr/>
          <p:nvPr/>
        </p:nvSpPr>
        <p:spPr>
          <a:xfrm flipH="1">
            <a:off x="2104064" y="2549540"/>
            <a:ext cx="92211" cy="47802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8" name="Rounded Rectangle 17"/>
          <p:cNvSpPr/>
          <p:nvPr/>
        </p:nvSpPr>
        <p:spPr>
          <a:xfrm>
            <a:off x="5070749" y="5977988"/>
            <a:ext cx="1457608" cy="6790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b="1" dirty="0">
                <a:solidFill>
                  <a:schemeClr val="tx1"/>
                </a:solidFill>
              </a:rPr>
              <a:t>POWER SUPPLY</a:t>
            </a:r>
          </a:p>
        </p:txBody>
      </p:sp>
      <p:sp>
        <p:nvSpPr>
          <p:cNvPr id="19" name="Up Arrow 18"/>
          <p:cNvSpPr/>
          <p:nvPr/>
        </p:nvSpPr>
        <p:spPr>
          <a:xfrm>
            <a:off x="5727126" y="5458424"/>
            <a:ext cx="144855" cy="552261"/>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0" name="Rectangle 19"/>
          <p:cNvSpPr/>
          <p:nvPr/>
        </p:nvSpPr>
        <p:spPr>
          <a:xfrm>
            <a:off x="6976504" y="606772"/>
            <a:ext cx="1131683" cy="16296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b="1" dirty="0">
                <a:solidFill>
                  <a:schemeClr val="tx1"/>
                </a:solidFill>
              </a:rPr>
              <a:t>SMART PHONE</a:t>
            </a:r>
          </a:p>
          <a:p>
            <a:pPr algn="ctr"/>
            <a:r>
              <a:rPr lang="en-IN" sz="1700" b="1" dirty="0">
                <a:solidFill>
                  <a:schemeClr val="tx1"/>
                </a:solidFill>
              </a:rPr>
              <a:t>WITH BLYNK APK</a:t>
            </a:r>
            <a:r>
              <a:rPr lang="en-IN" sz="1700" b="1" dirty="0"/>
              <a:t>Z</a:t>
            </a:r>
          </a:p>
        </p:txBody>
      </p:sp>
      <p:sp>
        <p:nvSpPr>
          <p:cNvPr id="21" name="Up Arrow 20"/>
          <p:cNvSpPr/>
          <p:nvPr/>
        </p:nvSpPr>
        <p:spPr>
          <a:xfrm>
            <a:off x="9783079" y="1103707"/>
            <a:ext cx="172015" cy="1040903"/>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2" name="Left Arrow 21"/>
          <p:cNvSpPr/>
          <p:nvPr/>
        </p:nvSpPr>
        <p:spPr>
          <a:xfrm>
            <a:off x="8108187" y="967905"/>
            <a:ext cx="1756373" cy="135802"/>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3" name="Right Arrow 22"/>
          <p:cNvSpPr/>
          <p:nvPr/>
        </p:nvSpPr>
        <p:spPr>
          <a:xfrm>
            <a:off x="8108187" y="1248562"/>
            <a:ext cx="1557196" cy="16296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4" name="Down Arrow 23"/>
          <p:cNvSpPr/>
          <p:nvPr/>
        </p:nvSpPr>
        <p:spPr>
          <a:xfrm>
            <a:off x="9538635" y="1464840"/>
            <a:ext cx="172016" cy="70152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5" name="Bent Arrow 24"/>
          <p:cNvSpPr/>
          <p:nvPr/>
        </p:nvSpPr>
        <p:spPr>
          <a:xfrm>
            <a:off x="2104064" y="1619754"/>
            <a:ext cx="689739" cy="239672"/>
          </a:xfrm>
          <a:prstGeom prst="ben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pic>
        <p:nvPicPr>
          <p:cNvPr id="26" name="Picture 2" descr="Young plant watered from a watering can - Centennial | Water plants,  Plants, Indoor pla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4749" y="901389"/>
            <a:ext cx="1157674" cy="137021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6607333" y="4577946"/>
            <a:ext cx="4993162" cy="369332"/>
          </a:xfrm>
          <a:prstGeom prst="rect">
            <a:avLst/>
          </a:prstGeom>
          <a:noFill/>
        </p:spPr>
        <p:txBody>
          <a:bodyPr wrap="none" rtlCol="0">
            <a:spAutoFit/>
          </a:bodyPr>
          <a:lstStyle/>
          <a:p>
            <a:r>
              <a:rPr lang="en-IN" b="1" dirty="0"/>
              <a:t>TWO MODES: SELF MODE AND MANUAL MODE</a:t>
            </a:r>
          </a:p>
        </p:txBody>
      </p:sp>
    </p:spTree>
    <p:extLst>
      <p:ext uri="{BB962C8B-B14F-4D97-AF65-F5344CB8AC3E}">
        <p14:creationId xmlns:p14="http://schemas.microsoft.com/office/powerpoint/2010/main" val="3927340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43" y="609634"/>
            <a:ext cx="8596668" cy="1320800"/>
          </a:xfrm>
        </p:spPr>
        <p:txBody>
          <a:bodyPr>
            <a:normAutofit/>
          </a:bodyPr>
          <a:lstStyle/>
          <a:p>
            <a:r>
              <a:rPr lang="en-IN" sz="2800" b="1" dirty="0">
                <a:solidFill>
                  <a:schemeClr val="accent1">
                    <a:lumMod val="60000"/>
                    <a:lumOff val="40000"/>
                  </a:schemeClr>
                </a:solidFill>
                <a:latin typeface="Maiandra GD" panose="020E0502030308020204" pitchFamily="34" charset="0"/>
              </a:rPr>
              <a:t>CIRCUIT CONNECTION </a:t>
            </a:r>
            <a:r>
              <a:rPr lang="en-IN" sz="2800" b="1" dirty="0" smtClean="0">
                <a:solidFill>
                  <a:schemeClr val="accent1">
                    <a:lumMod val="60000"/>
                    <a:lumOff val="40000"/>
                  </a:schemeClr>
                </a:solidFill>
                <a:latin typeface="Maiandra GD" panose="020E0502030308020204" pitchFamily="34" charset="0"/>
              </a:rPr>
              <a:t>:-</a:t>
            </a:r>
            <a:endParaRPr lang="en-IN" sz="2800" dirty="0">
              <a:solidFill>
                <a:schemeClr val="accent1">
                  <a:lumMod val="60000"/>
                  <a:lumOff val="40000"/>
                </a:schemeClr>
              </a:solidFill>
            </a:endParaRPr>
          </a:p>
        </p:txBody>
      </p:sp>
      <p:sp>
        <p:nvSpPr>
          <p:cNvPr id="3" name="Content Placeholder 2"/>
          <p:cNvSpPr>
            <a:spLocks noGrp="1"/>
          </p:cNvSpPr>
          <p:nvPr>
            <p:ph idx="1"/>
          </p:nvPr>
        </p:nvSpPr>
        <p:spPr>
          <a:xfrm>
            <a:off x="1326816" y="2160589"/>
            <a:ext cx="8596668" cy="3880773"/>
          </a:xfrm>
        </p:spPr>
        <p:txBody>
          <a:bodyPr/>
          <a:lstStyle/>
          <a:p>
            <a:endParaRPr lang="en-IN" dirty="0"/>
          </a:p>
        </p:txBody>
      </p:sp>
      <p:pic>
        <p:nvPicPr>
          <p:cNvPr id="5" name="Picture 2" descr="https://robu.in/wp-content/uploads/2020/12/CD_NODE.jpg"/>
          <p:cNvPicPr>
            <a:picLocks noChangeAspect="1" noChangeArrowheads="1"/>
          </p:cNvPicPr>
          <p:nvPr/>
        </p:nvPicPr>
        <p:blipFill rotWithShape="1">
          <a:blip r:embed="rId2">
            <a:extLst>
              <a:ext uri="{28A0092B-C50C-407E-A947-70E740481C1C}">
                <a14:useLocalDpi xmlns:a14="http://schemas.microsoft.com/office/drawing/2010/main" val="0"/>
              </a:ext>
            </a:extLst>
          </a:blip>
          <a:srcRect l="38048" t="31054" r="38986" b="13392"/>
          <a:stretch/>
        </p:blipFill>
        <p:spPr bwMode="auto">
          <a:xfrm>
            <a:off x="4841500" y="1648053"/>
            <a:ext cx="1466661" cy="316871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6308161" y="2001139"/>
            <a:ext cx="3268302" cy="181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a:off x="9576463" y="2034735"/>
            <a:ext cx="0" cy="30148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H="1">
            <a:off x="4443148" y="5015943"/>
            <a:ext cx="5133315" cy="181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4443148" y="3811831"/>
            <a:ext cx="0" cy="12222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4443148" y="3811831"/>
            <a:ext cx="3983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6263863" y="1761664"/>
            <a:ext cx="492659" cy="307777"/>
          </a:xfrm>
          <a:prstGeom prst="rect">
            <a:avLst/>
          </a:prstGeom>
          <a:noFill/>
        </p:spPr>
        <p:txBody>
          <a:bodyPr wrap="square" rtlCol="0">
            <a:spAutoFit/>
          </a:bodyPr>
          <a:lstStyle/>
          <a:p>
            <a:r>
              <a:rPr lang="en-US" sz="1400" b="1" dirty="0">
                <a:latin typeface="Maiandra GD" panose="020E0502030308020204" pitchFamily="34" charset="0"/>
              </a:rPr>
              <a:t>D0</a:t>
            </a:r>
            <a:endParaRPr lang="en-IN" sz="1400" b="1" dirty="0">
              <a:latin typeface="Maiandra GD" panose="020E0502030308020204" pitchFamily="34" charset="0"/>
            </a:endParaRPr>
          </a:p>
        </p:txBody>
      </p:sp>
      <p:sp>
        <p:nvSpPr>
          <p:cNvPr id="12" name="TextBox 11"/>
          <p:cNvSpPr txBox="1"/>
          <p:nvPr/>
        </p:nvSpPr>
        <p:spPr>
          <a:xfrm>
            <a:off x="4372229" y="3540502"/>
            <a:ext cx="479834" cy="276999"/>
          </a:xfrm>
          <a:prstGeom prst="rect">
            <a:avLst/>
          </a:prstGeom>
          <a:noFill/>
        </p:spPr>
        <p:txBody>
          <a:bodyPr wrap="square" rtlCol="0">
            <a:spAutoFit/>
          </a:bodyPr>
          <a:lstStyle/>
          <a:p>
            <a:r>
              <a:rPr lang="en-US" sz="1200" b="1" dirty="0">
                <a:latin typeface="Maiandra GD" panose="020E0502030308020204" pitchFamily="34" charset="0"/>
              </a:rPr>
              <a:t>RST</a:t>
            </a:r>
            <a:endParaRPr lang="en-IN" sz="1200" b="1" dirty="0">
              <a:latin typeface="Maiandra GD" panose="020E0502030308020204" pitchFamily="34" charset="0"/>
            </a:endParaRPr>
          </a:p>
        </p:txBody>
      </p:sp>
      <p:cxnSp>
        <p:nvCxnSpPr>
          <p:cNvPr id="13" name="Straight Arrow Connector 12"/>
          <p:cNvCxnSpPr/>
          <p:nvPr/>
        </p:nvCxnSpPr>
        <p:spPr>
          <a:xfrm flipV="1">
            <a:off x="6308161" y="2277019"/>
            <a:ext cx="1564741" cy="196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6308161" y="2737237"/>
            <a:ext cx="1564741" cy="1961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p:cNvCxnSpPr/>
          <p:nvPr/>
        </p:nvCxnSpPr>
        <p:spPr>
          <a:xfrm flipV="1">
            <a:off x="6311932" y="2892402"/>
            <a:ext cx="1564741" cy="196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7872902" y="2164101"/>
            <a:ext cx="1242586" cy="977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aiandra GD" panose="020E0502030308020204" pitchFamily="34" charset="0"/>
              </a:rPr>
              <a:t>DHT SENSOR</a:t>
            </a:r>
            <a:endParaRPr lang="en-IN" b="1" dirty="0">
              <a:solidFill>
                <a:schemeClr val="tx1"/>
              </a:solidFill>
              <a:latin typeface="Maiandra GD" panose="020E0502030308020204" pitchFamily="34" charset="0"/>
            </a:endParaRPr>
          </a:p>
        </p:txBody>
      </p:sp>
      <p:sp>
        <p:nvSpPr>
          <p:cNvPr id="17" name="TextBox 16"/>
          <p:cNvSpPr txBox="1"/>
          <p:nvPr/>
        </p:nvSpPr>
        <p:spPr>
          <a:xfrm>
            <a:off x="6259495" y="2034735"/>
            <a:ext cx="519171" cy="307777"/>
          </a:xfrm>
          <a:prstGeom prst="rect">
            <a:avLst/>
          </a:prstGeom>
          <a:noFill/>
        </p:spPr>
        <p:txBody>
          <a:bodyPr wrap="square" rtlCol="0">
            <a:spAutoFit/>
          </a:bodyPr>
          <a:lstStyle/>
          <a:p>
            <a:r>
              <a:rPr lang="en-US" sz="1400" b="1" dirty="0">
                <a:latin typeface="Maiandra GD" panose="020E0502030308020204" pitchFamily="34" charset="0"/>
              </a:rPr>
              <a:t>D2</a:t>
            </a:r>
            <a:endParaRPr lang="en-IN" sz="1400" b="1" dirty="0">
              <a:latin typeface="Maiandra GD" panose="020E0502030308020204" pitchFamily="34" charset="0"/>
            </a:endParaRPr>
          </a:p>
        </p:txBody>
      </p:sp>
      <p:sp>
        <p:nvSpPr>
          <p:cNvPr id="18" name="TextBox 17"/>
          <p:cNvSpPr txBox="1"/>
          <p:nvPr/>
        </p:nvSpPr>
        <p:spPr>
          <a:xfrm>
            <a:off x="6247525" y="2540426"/>
            <a:ext cx="531141" cy="276999"/>
          </a:xfrm>
          <a:prstGeom prst="rect">
            <a:avLst/>
          </a:prstGeom>
          <a:noFill/>
        </p:spPr>
        <p:txBody>
          <a:bodyPr wrap="square" rtlCol="0">
            <a:spAutoFit/>
          </a:bodyPr>
          <a:lstStyle/>
          <a:p>
            <a:r>
              <a:rPr lang="en-US" sz="1200" b="1" dirty="0">
                <a:latin typeface="Maiandra GD" panose="020E0502030308020204" pitchFamily="34" charset="0"/>
              </a:rPr>
              <a:t>3.3v</a:t>
            </a:r>
            <a:endParaRPr lang="en-IN" sz="1200" b="1" dirty="0">
              <a:latin typeface="Maiandra GD" panose="020E0502030308020204" pitchFamily="34" charset="0"/>
            </a:endParaRPr>
          </a:p>
        </p:txBody>
      </p:sp>
      <p:sp>
        <p:nvSpPr>
          <p:cNvPr id="19" name="TextBox 18"/>
          <p:cNvSpPr txBox="1"/>
          <p:nvPr/>
        </p:nvSpPr>
        <p:spPr>
          <a:xfrm>
            <a:off x="6249500" y="2713884"/>
            <a:ext cx="540435" cy="261610"/>
          </a:xfrm>
          <a:prstGeom prst="rect">
            <a:avLst/>
          </a:prstGeom>
          <a:noFill/>
        </p:spPr>
        <p:txBody>
          <a:bodyPr wrap="square" rtlCol="0">
            <a:spAutoFit/>
          </a:bodyPr>
          <a:lstStyle/>
          <a:p>
            <a:r>
              <a:rPr lang="en-US" sz="1100" b="1" dirty="0">
                <a:latin typeface="Maiandra GD" panose="020E0502030308020204" pitchFamily="34" charset="0"/>
              </a:rPr>
              <a:t>GND</a:t>
            </a:r>
            <a:endParaRPr lang="en-IN" sz="1100" b="1" dirty="0">
              <a:latin typeface="Maiandra GD" panose="020E0502030308020204" pitchFamily="34" charset="0"/>
            </a:endParaRPr>
          </a:p>
        </p:txBody>
      </p:sp>
      <p:cxnSp>
        <p:nvCxnSpPr>
          <p:cNvPr id="20" name="Straight Arrow Connector 19"/>
          <p:cNvCxnSpPr/>
          <p:nvPr/>
        </p:nvCxnSpPr>
        <p:spPr>
          <a:xfrm flipV="1">
            <a:off x="6308160" y="2486507"/>
            <a:ext cx="1107538" cy="93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Arc 20"/>
          <p:cNvSpPr/>
          <p:nvPr/>
        </p:nvSpPr>
        <p:spPr>
          <a:xfrm>
            <a:off x="7110716" y="2658612"/>
            <a:ext cx="537733" cy="373959"/>
          </a:xfrm>
          <a:prstGeom prst="arc">
            <a:avLst>
              <a:gd name="adj1" fmla="val 16200000"/>
              <a:gd name="adj2" fmla="val 542575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b="1">
              <a:latin typeface="Maiandra GD" panose="020E0502030308020204" pitchFamily="34" charset="0"/>
            </a:endParaRPr>
          </a:p>
        </p:txBody>
      </p:sp>
      <p:cxnSp>
        <p:nvCxnSpPr>
          <p:cNvPr id="22" name="Straight Arrow Connector 21"/>
          <p:cNvCxnSpPr>
            <a:endCxn id="21" idx="0"/>
          </p:cNvCxnSpPr>
          <p:nvPr/>
        </p:nvCxnSpPr>
        <p:spPr>
          <a:xfrm flipH="1">
            <a:off x="7379582" y="2505377"/>
            <a:ext cx="2218" cy="1532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21" idx="2"/>
          </p:cNvCxnSpPr>
          <p:nvPr/>
        </p:nvCxnSpPr>
        <p:spPr>
          <a:xfrm>
            <a:off x="7378182" y="3032568"/>
            <a:ext cx="1400" cy="527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6841111" y="3582156"/>
            <a:ext cx="1087777" cy="977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Maiandra GD" panose="020E0502030308020204" pitchFamily="34" charset="0"/>
              </a:rPr>
              <a:t>RELAY</a:t>
            </a:r>
          </a:p>
          <a:p>
            <a:pPr algn="ctr"/>
            <a:r>
              <a:rPr lang="en-US" sz="1600" b="1" dirty="0">
                <a:solidFill>
                  <a:schemeClr val="tx1"/>
                </a:solidFill>
                <a:latin typeface="Maiandra GD" panose="020E0502030308020204" pitchFamily="34" charset="0"/>
              </a:rPr>
              <a:t>SWITCH</a:t>
            </a:r>
            <a:endParaRPr lang="en-IN" sz="1600" b="1" dirty="0">
              <a:solidFill>
                <a:schemeClr val="tx1"/>
              </a:solidFill>
              <a:latin typeface="Maiandra GD" panose="020E0502030308020204" pitchFamily="34" charset="0"/>
            </a:endParaRPr>
          </a:p>
        </p:txBody>
      </p:sp>
      <p:sp>
        <p:nvSpPr>
          <p:cNvPr id="25" name="TextBox 24"/>
          <p:cNvSpPr txBox="1"/>
          <p:nvPr/>
        </p:nvSpPr>
        <p:spPr>
          <a:xfrm>
            <a:off x="6253510" y="2262112"/>
            <a:ext cx="503125" cy="307777"/>
          </a:xfrm>
          <a:prstGeom prst="rect">
            <a:avLst/>
          </a:prstGeom>
          <a:noFill/>
        </p:spPr>
        <p:txBody>
          <a:bodyPr wrap="square" rtlCol="0">
            <a:spAutoFit/>
          </a:bodyPr>
          <a:lstStyle/>
          <a:p>
            <a:r>
              <a:rPr lang="en-US" sz="1400" b="1" dirty="0">
                <a:latin typeface="Maiandra GD" panose="020E0502030308020204" pitchFamily="34" charset="0"/>
              </a:rPr>
              <a:t>D3</a:t>
            </a:r>
            <a:endParaRPr lang="en-IN" sz="1400" b="1" dirty="0">
              <a:latin typeface="Maiandra GD" panose="020E0502030308020204" pitchFamily="34" charset="0"/>
            </a:endParaRPr>
          </a:p>
        </p:txBody>
      </p:sp>
      <p:cxnSp>
        <p:nvCxnSpPr>
          <p:cNvPr id="26" name="Straight Arrow Connector 25"/>
          <p:cNvCxnSpPr/>
          <p:nvPr/>
        </p:nvCxnSpPr>
        <p:spPr>
          <a:xfrm flipV="1">
            <a:off x="6308160" y="3932686"/>
            <a:ext cx="566639" cy="28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endCxn id="24" idx="1"/>
          </p:cNvCxnSpPr>
          <p:nvPr/>
        </p:nvCxnSpPr>
        <p:spPr>
          <a:xfrm flipV="1">
            <a:off x="6308159" y="4071043"/>
            <a:ext cx="532952" cy="1680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8" name="TextBox 27"/>
          <p:cNvSpPr txBox="1"/>
          <p:nvPr/>
        </p:nvSpPr>
        <p:spPr>
          <a:xfrm>
            <a:off x="6273452" y="4062363"/>
            <a:ext cx="531141" cy="276999"/>
          </a:xfrm>
          <a:prstGeom prst="rect">
            <a:avLst/>
          </a:prstGeom>
          <a:noFill/>
        </p:spPr>
        <p:txBody>
          <a:bodyPr wrap="square" rtlCol="0">
            <a:spAutoFit/>
          </a:bodyPr>
          <a:lstStyle/>
          <a:p>
            <a:r>
              <a:rPr lang="en-US" sz="1200" b="1" dirty="0">
                <a:latin typeface="Maiandra GD" panose="020E0502030308020204" pitchFamily="34" charset="0"/>
              </a:rPr>
              <a:t>3.3v</a:t>
            </a:r>
            <a:endParaRPr lang="en-IN" sz="1200" b="1" dirty="0">
              <a:latin typeface="Maiandra GD" panose="020E0502030308020204" pitchFamily="34" charset="0"/>
            </a:endParaRPr>
          </a:p>
        </p:txBody>
      </p:sp>
      <p:sp>
        <p:nvSpPr>
          <p:cNvPr id="29" name="TextBox 28"/>
          <p:cNvSpPr txBox="1"/>
          <p:nvPr/>
        </p:nvSpPr>
        <p:spPr>
          <a:xfrm>
            <a:off x="6267746" y="3681026"/>
            <a:ext cx="563146" cy="261610"/>
          </a:xfrm>
          <a:prstGeom prst="rect">
            <a:avLst/>
          </a:prstGeom>
          <a:noFill/>
        </p:spPr>
        <p:txBody>
          <a:bodyPr wrap="square" rtlCol="0">
            <a:spAutoFit/>
          </a:bodyPr>
          <a:lstStyle/>
          <a:p>
            <a:r>
              <a:rPr lang="en-US" sz="1100" b="1" dirty="0">
                <a:latin typeface="Maiandra GD" panose="020E0502030308020204" pitchFamily="34" charset="0"/>
              </a:rPr>
              <a:t>GND</a:t>
            </a:r>
            <a:endParaRPr lang="en-IN" sz="1100" b="1" dirty="0">
              <a:latin typeface="Maiandra GD" panose="020E0502030308020204" pitchFamily="34" charset="0"/>
            </a:endParaRPr>
          </a:p>
        </p:txBody>
      </p:sp>
      <p:cxnSp>
        <p:nvCxnSpPr>
          <p:cNvPr id="30" name="Straight Arrow Connector 29"/>
          <p:cNvCxnSpPr/>
          <p:nvPr/>
        </p:nvCxnSpPr>
        <p:spPr>
          <a:xfrm>
            <a:off x="7939107" y="3993800"/>
            <a:ext cx="4098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8338350" y="3804791"/>
            <a:ext cx="1025921" cy="4132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Maiandra GD" panose="020E0502030308020204" pitchFamily="34" charset="0"/>
              </a:rPr>
              <a:t>MOTOR</a:t>
            </a:r>
            <a:endParaRPr lang="en-IN" sz="1600" b="1" dirty="0">
              <a:solidFill>
                <a:schemeClr val="tx1"/>
              </a:solidFill>
              <a:latin typeface="Maiandra GD" panose="020E0502030308020204" pitchFamily="34" charset="0"/>
            </a:endParaRPr>
          </a:p>
        </p:txBody>
      </p:sp>
      <p:cxnSp>
        <p:nvCxnSpPr>
          <p:cNvPr id="32" name="Straight Arrow Connector 31"/>
          <p:cNvCxnSpPr/>
          <p:nvPr/>
        </p:nvCxnSpPr>
        <p:spPr>
          <a:xfrm flipH="1">
            <a:off x="3681316" y="2024041"/>
            <a:ext cx="1143419" cy="213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2225050" y="1764242"/>
            <a:ext cx="1461804" cy="977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aiandra GD" panose="020E0502030308020204" pitchFamily="34" charset="0"/>
              </a:rPr>
              <a:t>SOIL MOISTURE</a:t>
            </a:r>
          </a:p>
          <a:p>
            <a:pPr algn="ctr"/>
            <a:r>
              <a:rPr lang="en-US" b="1" dirty="0">
                <a:solidFill>
                  <a:schemeClr val="tx1"/>
                </a:solidFill>
                <a:latin typeface="Maiandra GD" panose="020E0502030308020204" pitchFamily="34" charset="0"/>
              </a:rPr>
              <a:t>SENSOR</a:t>
            </a:r>
            <a:endParaRPr lang="en-IN" b="1" dirty="0">
              <a:solidFill>
                <a:schemeClr val="tx1"/>
              </a:solidFill>
              <a:latin typeface="Maiandra GD" panose="020E0502030308020204" pitchFamily="34" charset="0"/>
            </a:endParaRPr>
          </a:p>
        </p:txBody>
      </p:sp>
      <p:sp>
        <p:nvSpPr>
          <p:cNvPr id="34" name="TextBox 33"/>
          <p:cNvSpPr txBox="1"/>
          <p:nvPr/>
        </p:nvSpPr>
        <p:spPr>
          <a:xfrm>
            <a:off x="4397897" y="1772226"/>
            <a:ext cx="407407" cy="307777"/>
          </a:xfrm>
          <a:prstGeom prst="rect">
            <a:avLst/>
          </a:prstGeom>
          <a:noFill/>
        </p:spPr>
        <p:txBody>
          <a:bodyPr wrap="square" rtlCol="0">
            <a:spAutoFit/>
          </a:bodyPr>
          <a:lstStyle/>
          <a:p>
            <a:r>
              <a:rPr lang="en-US" sz="1400" b="1" dirty="0">
                <a:latin typeface="Maiandra GD" panose="020E0502030308020204" pitchFamily="34" charset="0"/>
              </a:rPr>
              <a:t>A0</a:t>
            </a:r>
            <a:endParaRPr lang="en-IN" sz="1400" b="1" dirty="0">
              <a:latin typeface="Maiandra GD" panose="020E0502030308020204" pitchFamily="34" charset="0"/>
            </a:endParaRPr>
          </a:p>
        </p:txBody>
      </p:sp>
      <p:cxnSp>
        <p:nvCxnSpPr>
          <p:cNvPr id="35" name="Straight Arrow Connector 34"/>
          <p:cNvCxnSpPr/>
          <p:nvPr/>
        </p:nvCxnSpPr>
        <p:spPr>
          <a:xfrm flipH="1">
            <a:off x="3275251" y="3376038"/>
            <a:ext cx="1548152" cy="106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a:off x="2968984" y="3508541"/>
            <a:ext cx="1863468"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7" name="Straight Arrow Connector 36"/>
          <p:cNvCxnSpPr/>
          <p:nvPr/>
        </p:nvCxnSpPr>
        <p:spPr>
          <a:xfrm flipH="1" flipV="1">
            <a:off x="3271480" y="2766292"/>
            <a:ext cx="3771" cy="590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H="1" flipV="1">
            <a:off x="2991479" y="2753543"/>
            <a:ext cx="9148" cy="74347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9" name="TextBox 38"/>
          <p:cNvSpPr txBox="1"/>
          <p:nvPr/>
        </p:nvSpPr>
        <p:spPr>
          <a:xfrm>
            <a:off x="4345069" y="3154602"/>
            <a:ext cx="534154" cy="261610"/>
          </a:xfrm>
          <a:prstGeom prst="rect">
            <a:avLst/>
          </a:prstGeom>
          <a:noFill/>
        </p:spPr>
        <p:txBody>
          <a:bodyPr wrap="square" rtlCol="0">
            <a:spAutoFit/>
          </a:bodyPr>
          <a:lstStyle/>
          <a:p>
            <a:r>
              <a:rPr lang="en-US" sz="1100" b="1" dirty="0">
                <a:latin typeface="Maiandra GD" panose="020E0502030308020204" pitchFamily="34" charset="0"/>
              </a:rPr>
              <a:t>GND</a:t>
            </a:r>
            <a:endParaRPr lang="en-IN" sz="1100" b="1" dirty="0">
              <a:latin typeface="Maiandra GD" panose="020E0502030308020204" pitchFamily="34" charset="0"/>
            </a:endParaRPr>
          </a:p>
        </p:txBody>
      </p:sp>
      <p:sp>
        <p:nvSpPr>
          <p:cNvPr id="40" name="TextBox 39"/>
          <p:cNvSpPr txBox="1"/>
          <p:nvPr/>
        </p:nvSpPr>
        <p:spPr>
          <a:xfrm>
            <a:off x="4385768" y="3309553"/>
            <a:ext cx="531141" cy="276999"/>
          </a:xfrm>
          <a:prstGeom prst="rect">
            <a:avLst/>
          </a:prstGeom>
          <a:noFill/>
        </p:spPr>
        <p:txBody>
          <a:bodyPr wrap="square" rtlCol="0">
            <a:spAutoFit/>
          </a:bodyPr>
          <a:lstStyle/>
          <a:p>
            <a:r>
              <a:rPr lang="en-US" sz="1200" b="1" dirty="0">
                <a:latin typeface="Maiandra GD" panose="020E0502030308020204" pitchFamily="34" charset="0"/>
              </a:rPr>
              <a:t>3.3v</a:t>
            </a:r>
            <a:endParaRPr lang="en-IN" sz="1200" b="1" dirty="0">
              <a:latin typeface="Maiandra GD" panose="020E0502030308020204" pitchFamily="34" charset="0"/>
            </a:endParaRPr>
          </a:p>
        </p:txBody>
      </p:sp>
      <p:sp>
        <p:nvSpPr>
          <p:cNvPr id="41" name="Rectangle 40"/>
          <p:cNvSpPr/>
          <p:nvPr/>
        </p:nvSpPr>
        <p:spPr>
          <a:xfrm>
            <a:off x="1770700" y="4816766"/>
            <a:ext cx="1323482" cy="6608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aiandra GD" panose="020E0502030308020204" pitchFamily="34" charset="0"/>
              </a:rPr>
              <a:t>POWER SUPPLY</a:t>
            </a:r>
            <a:endParaRPr lang="en-IN" b="1" dirty="0">
              <a:solidFill>
                <a:schemeClr val="tx1"/>
              </a:solidFill>
              <a:latin typeface="Maiandra GD" panose="020E0502030308020204" pitchFamily="34" charset="0"/>
            </a:endParaRPr>
          </a:p>
        </p:txBody>
      </p:sp>
      <p:cxnSp>
        <p:nvCxnSpPr>
          <p:cNvPr id="42" name="Straight Arrow Connector 41"/>
          <p:cNvCxnSpPr/>
          <p:nvPr/>
        </p:nvCxnSpPr>
        <p:spPr>
          <a:xfrm flipV="1">
            <a:off x="3119833" y="3942636"/>
            <a:ext cx="1721667" cy="10733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flipV="1">
            <a:off x="3119832" y="4089968"/>
            <a:ext cx="1721667" cy="107330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Straight Arrow Connector 43"/>
          <p:cNvCxnSpPr>
            <a:endCxn id="47" idx="2"/>
          </p:cNvCxnSpPr>
          <p:nvPr/>
        </p:nvCxnSpPr>
        <p:spPr>
          <a:xfrm flipV="1">
            <a:off x="3101731" y="5358796"/>
            <a:ext cx="5686940" cy="4154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5" name="Straight Arrow Connector 44"/>
          <p:cNvCxnSpPr/>
          <p:nvPr/>
        </p:nvCxnSpPr>
        <p:spPr>
          <a:xfrm flipV="1">
            <a:off x="3109190" y="5252360"/>
            <a:ext cx="5403311" cy="371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Arc 45"/>
          <p:cNvSpPr/>
          <p:nvPr/>
        </p:nvSpPr>
        <p:spPr>
          <a:xfrm>
            <a:off x="8173467" y="4878401"/>
            <a:ext cx="537733" cy="373959"/>
          </a:xfrm>
          <a:prstGeom prst="arc">
            <a:avLst>
              <a:gd name="adj1" fmla="val 16200000"/>
              <a:gd name="adj2" fmla="val 542575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b="1">
              <a:latin typeface="Maiandra GD" panose="020E0502030308020204" pitchFamily="34" charset="0"/>
            </a:endParaRPr>
          </a:p>
        </p:txBody>
      </p:sp>
      <p:sp>
        <p:nvSpPr>
          <p:cNvPr id="47" name="Arc 46"/>
          <p:cNvSpPr/>
          <p:nvPr/>
        </p:nvSpPr>
        <p:spPr>
          <a:xfrm>
            <a:off x="8563142" y="4860695"/>
            <a:ext cx="381990" cy="502240"/>
          </a:xfrm>
          <a:prstGeom prst="arc">
            <a:avLst>
              <a:gd name="adj1" fmla="val 16200000"/>
              <a:gd name="adj2" fmla="val 4922414"/>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IN" b="1">
              <a:latin typeface="Maiandra GD" panose="020E0502030308020204" pitchFamily="34" charset="0"/>
            </a:endParaRPr>
          </a:p>
        </p:txBody>
      </p:sp>
      <p:cxnSp>
        <p:nvCxnSpPr>
          <p:cNvPr id="48" name="Straight Arrow Connector 47"/>
          <p:cNvCxnSpPr/>
          <p:nvPr/>
        </p:nvCxnSpPr>
        <p:spPr>
          <a:xfrm flipV="1">
            <a:off x="8442333" y="4218038"/>
            <a:ext cx="0" cy="6420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flipV="1">
            <a:off x="8725351" y="4218037"/>
            <a:ext cx="0" cy="6420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886736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small" dirty="0" smtClean="0">
                <a:solidFill>
                  <a:schemeClr val="accent1">
                    <a:lumMod val="60000"/>
                    <a:lumOff val="40000"/>
                  </a:schemeClr>
                </a:solidFill>
                <a:latin typeface="Maiandra GD" panose="020E0502030308020204" pitchFamily="34" charset="0"/>
                <a:ea typeface="Malgun Gothic" panose="020B0503020000020004" pitchFamily="34" charset="-127"/>
              </a:rPr>
              <a:t>WORKING:</a:t>
            </a:r>
            <a:endParaRPr lang="en-IN" dirty="0">
              <a:latin typeface="Maiandra GD" panose="020E0502030308020204" pitchFamily="34" charset="0"/>
              <a:ea typeface="Malgun Gothic" panose="020B0503020000020004" pitchFamily="34" charset="-127"/>
            </a:endParaRPr>
          </a:p>
        </p:txBody>
      </p:sp>
      <p:sp>
        <p:nvSpPr>
          <p:cNvPr id="3" name="Content Placeholder 2"/>
          <p:cNvSpPr>
            <a:spLocks noGrp="1"/>
          </p:cNvSpPr>
          <p:nvPr>
            <p:ph idx="1"/>
          </p:nvPr>
        </p:nvSpPr>
        <p:spPr>
          <a:xfrm>
            <a:off x="677334" y="1486968"/>
            <a:ext cx="8596668" cy="4845466"/>
          </a:xfrm>
        </p:spPr>
        <p:txBody>
          <a:bodyPr>
            <a:normAutofit lnSpcReduction="10000"/>
          </a:bodyPr>
          <a:lstStyle/>
          <a:p>
            <a:pPr algn="just">
              <a:spcBef>
                <a:spcPts val="0"/>
              </a:spcBef>
              <a:buFont typeface="Wingdings" panose="05000000000000000000" pitchFamily="2" charset="2"/>
              <a:buChar char="Ø"/>
            </a:pPr>
            <a:endParaRPr lang="en-US" b="1" dirty="0">
              <a:solidFill>
                <a:schemeClr val="tx1"/>
              </a:solidFill>
              <a:latin typeface="Maiandra GD" panose="020E0502030308020204" pitchFamily="34" charset="0"/>
            </a:endParaRPr>
          </a:p>
          <a:p>
            <a:pPr algn="just">
              <a:spcBef>
                <a:spcPts val="0"/>
              </a:spcBef>
              <a:spcAft>
                <a:spcPts val="1200"/>
              </a:spcAft>
              <a:buFont typeface="Wingdings" panose="05000000000000000000" pitchFamily="2" charset="2"/>
              <a:buChar char="Ø"/>
            </a:pPr>
            <a:r>
              <a:rPr lang="en-US" dirty="0" smtClean="0"/>
              <a:t>This </a:t>
            </a:r>
            <a:r>
              <a:rPr lang="en-US" dirty="0"/>
              <a:t>system measures the amount of water present in the soil and also the humidity and temperature with the help of soil moisture and Dht11 sensors. Now the measured data is sent to the </a:t>
            </a:r>
            <a:r>
              <a:rPr lang="en-US" dirty="0" err="1" smtClean="0"/>
              <a:t>nodemcu</a:t>
            </a:r>
            <a:r>
              <a:rPr lang="en-US" dirty="0" smtClean="0"/>
              <a:t> </a:t>
            </a:r>
            <a:r>
              <a:rPr lang="en-US" dirty="0"/>
              <a:t>through the connected digital and analog pins. With the Presence of ESP8266 module in </a:t>
            </a:r>
            <a:r>
              <a:rPr lang="en-US" dirty="0" err="1"/>
              <a:t>nodemcu</a:t>
            </a:r>
            <a:r>
              <a:rPr lang="en-US" dirty="0"/>
              <a:t> the board is connected to the internet. Now the received data is sent to the </a:t>
            </a:r>
            <a:r>
              <a:rPr lang="en-US" dirty="0" err="1"/>
              <a:t>blynk</a:t>
            </a:r>
            <a:r>
              <a:rPr lang="en-US" dirty="0"/>
              <a:t> cloud server with the help of </a:t>
            </a:r>
            <a:r>
              <a:rPr lang="en-US" dirty="0" err="1"/>
              <a:t>Blynk</a:t>
            </a:r>
            <a:r>
              <a:rPr lang="en-US" dirty="0"/>
              <a:t> libraries </a:t>
            </a:r>
            <a:r>
              <a:rPr lang="en-US" dirty="0" smtClean="0"/>
              <a:t>used</a:t>
            </a:r>
            <a:r>
              <a:rPr lang="en-US" dirty="0"/>
              <a:t>. So that we can see the data from our android phone and even control the </a:t>
            </a:r>
            <a:r>
              <a:rPr lang="en-US" dirty="0" err="1"/>
              <a:t>nodemcu</a:t>
            </a:r>
            <a:r>
              <a:rPr lang="en-US" dirty="0"/>
              <a:t> from our android device from anywhere to irrigate the </a:t>
            </a:r>
            <a:r>
              <a:rPr lang="en-US" dirty="0" smtClean="0"/>
              <a:t>farm.</a:t>
            </a:r>
          </a:p>
          <a:p>
            <a:pPr algn="just">
              <a:spcBef>
                <a:spcPts val="0"/>
              </a:spcBef>
              <a:spcAft>
                <a:spcPts val="1200"/>
              </a:spcAft>
              <a:buFont typeface="Wingdings" panose="05000000000000000000" pitchFamily="2" charset="2"/>
              <a:buChar char="Ø"/>
            </a:pPr>
            <a:r>
              <a:rPr lang="en-US" dirty="0" smtClean="0"/>
              <a:t>As </a:t>
            </a:r>
            <a:r>
              <a:rPr lang="en-US" dirty="0"/>
              <a:t>there are two modes in our system self-mode or manual-mode. Depending upon the user input the system works. Once if all this process completes if the farm if completely irrigated then the </a:t>
            </a:r>
            <a:r>
              <a:rPr lang="en-US" dirty="0" err="1"/>
              <a:t>nodemcu</a:t>
            </a:r>
            <a:r>
              <a:rPr lang="en-US" dirty="0"/>
              <a:t> will be set in deep sleep to save the power. After one hour it awakes automatically and checks whether to irrigate or </a:t>
            </a:r>
            <a:r>
              <a:rPr lang="en-US" dirty="0" smtClean="0"/>
              <a:t>not.</a:t>
            </a:r>
            <a:endParaRPr lang="en-IN" dirty="0"/>
          </a:p>
          <a:p>
            <a:pPr algn="just">
              <a:spcBef>
                <a:spcPts val="0"/>
              </a:spcBef>
              <a:spcAft>
                <a:spcPts val="1200"/>
              </a:spcAft>
              <a:buFont typeface="Wingdings" panose="05000000000000000000" pitchFamily="2" charset="2"/>
              <a:buChar char="Ø"/>
            </a:pPr>
            <a:r>
              <a:rPr lang="en-US" dirty="0" smtClean="0"/>
              <a:t>With </a:t>
            </a:r>
            <a:r>
              <a:rPr lang="en-US" dirty="0"/>
              <a:t>only one or two sensor nodes of this system the whole farm is covered easily by attaching Drip irrigation to this model. So that monitoring at one or two places can identify when to water the </a:t>
            </a:r>
            <a:r>
              <a:rPr lang="en-US" dirty="0" smtClean="0"/>
              <a:t>farm.</a:t>
            </a:r>
            <a:endParaRPr lang="en-IN" dirty="0"/>
          </a:p>
        </p:txBody>
      </p:sp>
    </p:spTree>
    <p:extLst>
      <p:ext uri="{BB962C8B-B14F-4D97-AF65-F5344CB8AC3E}">
        <p14:creationId xmlns:p14="http://schemas.microsoft.com/office/powerpoint/2010/main" val="2955957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246" y="609600"/>
            <a:ext cx="8596668" cy="1320800"/>
          </a:xfrm>
        </p:spPr>
        <p:txBody>
          <a:bodyPr/>
          <a:lstStyle/>
          <a:p>
            <a:r>
              <a:rPr lang="en-US" b="1" dirty="0">
                <a:ln w="0"/>
                <a:solidFill>
                  <a:schemeClr val="accent2">
                    <a:lumMod val="40000"/>
                    <a:lumOff val="60000"/>
                  </a:schemeClr>
                </a:solidFill>
                <a:effectLst>
                  <a:outerShdw blurRad="38100" dist="19050" dir="2700000" algn="tl" rotWithShape="0">
                    <a:schemeClr val="dk1">
                      <a:alpha val="40000"/>
                    </a:schemeClr>
                  </a:outerShdw>
                </a:effectLst>
                <a:latin typeface="Maiandra GD" panose="020E0502030308020204" pitchFamily="34" charset="0"/>
              </a:rPr>
              <a:t>ABSTRACT </a:t>
            </a:r>
            <a:r>
              <a:rPr lang="en-US" b="1" dirty="0" smtClean="0">
                <a:ln w="0"/>
                <a:solidFill>
                  <a:schemeClr val="accent2">
                    <a:lumMod val="40000"/>
                    <a:lumOff val="60000"/>
                  </a:schemeClr>
                </a:solidFill>
                <a:effectLst>
                  <a:outerShdw blurRad="38100" dist="19050" dir="2700000" algn="tl" rotWithShape="0">
                    <a:schemeClr val="dk1">
                      <a:alpha val="40000"/>
                    </a:schemeClr>
                  </a:outerShdw>
                </a:effectLst>
                <a:latin typeface="Maiandra GD" panose="020E0502030308020204" pitchFamily="34" charset="0"/>
              </a:rPr>
              <a:t>:-</a:t>
            </a:r>
            <a:endParaRPr lang="en-IN" dirty="0">
              <a:solidFill>
                <a:schemeClr val="accent2">
                  <a:lumMod val="40000"/>
                  <a:lumOff val="60000"/>
                </a:schemeClr>
              </a:solidFill>
            </a:endParaRPr>
          </a:p>
        </p:txBody>
      </p:sp>
      <p:sp>
        <p:nvSpPr>
          <p:cNvPr id="3" name="Content Placeholder 2"/>
          <p:cNvSpPr>
            <a:spLocks noGrp="1"/>
          </p:cNvSpPr>
          <p:nvPr>
            <p:ph idx="1"/>
          </p:nvPr>
        </p:nvSpPr>
        <p:spPr>
          <a:xfrm>
            <a:off x="677334" y="1617381"/>
            <a:ext cx="8596668" cy="4082664"/>
          </a:xfrm>
        </p:spPr>
        <p:txBody>
          <a:bodyPr/>
          <a:lstStyle/>
          <a:p>
            <a:pPr algn="just">
              <a:buFont typeface="Wingdings" panose="05000000000000000000" pitchFamily="2" charset="2"/>
              <a:buChar char="Ø"/>
            </a:pPr>
            <a:r>
              <a:rPr lang="en-US" b="1"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Agriculture plays the major role in economics and survival of people in India. Nowadays Indian agriculture faces a major problem due shortage of water. And wastage of water is also a major concern. In order to overcome this problem we have to use water more efficiently. We are trying to achieve this </a:t>
            </a:r>
            <a:r>
              <a:rPr lang="en-IN" b="1"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with our project</a:t>
            </a:r>
          </a:p>
          <a:p>
            <a:pPr algn="just">
              <a:buFont typeface="Wingdings" panose="05000000000000000000" pitchFamily="2" charset="2"/>
              <a:buChar char="Ø"/>
            </a:pPr>
            <a:r>
              <a:rPr lang="en-US" b="1"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The main aim of this project is to design low cost Automated Irrigation System using a Wireless Sensor Network.</a:t>
            </a:r>
          </a:p>
          <a:p>
            <a:pPr algn="just">
              <a:buFont typeface="Wingdings" panose="05000000000000000000" pitchFamily="2" charset="2"/>
              <a:buChar char="Ø"/>
            </a:pPr>
            <a:r>
              <a:rPr lang="en-US" b="1"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The Purpose of this project is to provide iot based system for irrigation to reduce the manual monitoring of the field and get the information </a:t>
            </a:r>
            <a:r>
              <a:rPr lang="en-US" b="1" dirty="0" smtClean="0">
                <a:ln w="0"/>
                <a:solidFill>
                  <a:schemeClr val="tx1"/>
                </a:solidFill>
                <a:effectLst>
                  <a:outerShdw blurRad="38100" dist="19050" dir="2700000" algn="tl" rotWithShape="0">
                    <a:schemeClr val="dk1">
                      <a:alpha val="40000"/>
                    </a:schemeClr>
                  </a:outerShdw>
                </a:effectLst>
                <a:latin typeface="Maiandra GD" panose="020E0502030308020204" pitchFamily="34" charset="0"/>
              </a:rPr>
              <a:t>to the user using </a:t>
            </a:r>
            <a:r>
              <a:rPr lang="en-US" b="1"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wireless module. </a:t>
            </a:r>
          </a:p>
          <a:p>
            <a:pPr algn="just">
              <a:buFont typeface="Wingdings" panose="05000000000000000000" pitchFamily="2" charset="2"/>
              <a:buChar char="Ø"/>
            </a:pPr>
            <a:r>
              <a:rPr lang="en-US" b="1"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The development of this project </a:t>
            </a:r>
            <a:r>
              <a:rPr lang="en-US" b="1" dirty="0" smtClean="0">
                <a:ln w="0"/>
                <a:solidFill>
                  <a:schemeClr val="tx1"/>
                </a:solidFill>
                <a:effectLst>
                  <a:outerShdw blurRad="38100" dist="19050" dir="2700000" algn="tl" rotWithShape="0">
                    <a:schemeClr val="dk1">
                      <a:alpha val="40000"/>
                    </a:schemeClr>
                  </a:outerShdw>
                </a:effectLst>
                <a:latin typeface="Maiandra GD" panose="020E0502030308020204" pitchFamily="34" charset="0"/>
              </a:rPr>
              <a:t>at experimental </a:t>
            </a:r>
            <a:r>
              <a:rPr lang="en-US" b="1"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scale </a:t>
            </a:r>
            <a:r>
              <a:rPr lang="en-US" b="1" dirty="0" smtClean="0">
                <a:ln w="0"/>
                <a:solidFill>
                  <a:schemeClr val="tx1"/>
                </a:solidFill>
                <a:effectLst>
                  <a:outerShdw blurRad="38100" dist="19050" dir="2700000" algn="tl" rotWithShape="0">
                    <a:schemeClr val="dk1">
                      <a:alpha val="40000"/>
                    </a:schemeClr>
                  </a:outerShdw>
                </a:effectLst>
                <a:latin typeface="Maiandra GD" panose="020E0502030308020204" pitchFamily="34" charset="0"/>
              </a:rPr>
              <a:t>within a single plant </a:t>
            </a:r>
            <a:r>
              <a:rPr lang="en-US" b="1"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is presented and the implementation was to demonstrate that the automatic irrigation can be used to reduce water use</a:t>
            </a:r>
            <a:r>
              <a:rPr lang="en-US" b="1" dirty="0" smtClean="0">
                <a:ln w="0"/>
                <a:solidFill>
                  <a:schemeClr val="tx1"/>
                </a:solidFill>
                <a:effectLst>
                  <a:outerShdw blurRad="38100" dist="19050" dir="2700000" algn="tl" rotWithShape="0">
                    <a:schemeClr val="dk1">
                      <a:alpha val="40000"/>
                    </a:schemeClr>
                  </a:outerShdw>
                </a:effectLst>
                <a:latin typeface="Maiandra GD" panose="020E0502030308020204" pitchFamily="34" charset="0"/>
              </a:rPr>
              <a:t>.</a:t>
            </a:r>
            <a:endParaRPr lang="en-IN" b="1" dirty="0">
              <a:ln w="0"/>
              <a:solidFill>
                <a:schemeClr val="tx1"/>
              </a:solidFill>
              <a:effectLst>
                <a:outerShdw blurRad="38100" dist="19050" dir="2700000" algn="tl" rotWithShape="0">
                  <a:schemeClr val="dk1">
                    <a:alpha val="40000"/>
                  </a:schemeClr>
                </a:outerShdw>
              </a:effectLst>
              <a:latin typeface="Maiandra GD" panose="020E0502030308020204" pitchFamily="34" charset="0"/>
            </a:endParaRPr>
          </a:p>
        </p:txBody>
      </p:sp>
      <p:sp>
        <p:nvSpPr>
          <p:cNvPr id="4" name="Title 1"/>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1" dirty="0">
              <a:ln w="0"/>
              <a:solidFill>
                <a:schemeClr val="accent1">
                  <a:lumMod val="50000"/>
                </a:schemeClr>
              </a:solidFill>
              <a:effectLst>
                <a:outerShdw blurRad="38100" dist="19050" dir="2700000" algn="tl" rotWithShape="0">
                  <a:schemeClr val="dk1">
                    <a:alpha val="40000"/>
                  </a:schemeClr>
                </a:outerShdw>
              </a:effectLst>
              <a:latin typeface="Maiandra GD" panose="020E0502030308020204" pitchFamily="34" charset="0"/>
            </a:endParaRPr>
          </a:p>
        </p:txBody>
      </p:sp>
      <p:sp>
        <p:nvSpPr>
          <p:cNvPr id="5" name="Content Placeholder 2"/>
          <p:cNvSpPr txBox="1">
            <a:spLocks/>
          </p:cNvSpPr>
          <p:nvPr/>
        </p:nvSpPr>
        <p:spPr>
          <a:xfrm>
            <a:off x="677334" y="1617381"/>
            <a:ext cx="8596668" cy="4439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a:p>
        </p:txBody>
      </p:sp>
    </p:spTree>
    <p:extLst>
      <p:ext uri="{BB962C8B-B14F-4D97-AF65-F5344CB8AC3E}">
        <p14:creationId xmlns:p14="http://schemas.microsoft.com/office/powerpoint/2010/main" val="3169354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916" y="344473"/>
            <a:ext cx="8596668" cy="1320800"/>
          </a:xfrm>
        </p:spPr>
        <p:txBody>
          <a:bodyPr/>
          <a:lstStyle/>
          <a:p>
            <a:r>
              <a:rPr lang="en-US" b="1" dirty="0">
                <a:solidFill>
                  <a:schemeClr val="accent1">
                    <a:lumMod val="60000"/>
                    <a:lumOff val="40000"/>
                  </a:schemeClr>
                </a:solidFill>
                <a:latin typeface="Maiandra GD" panose="020E0502030308020204" pitchFamily="34" charset="0"/>
              </a:rPr>
              <a:t>FLOW CHART</a:t>
            </a:r>
            <a:r>
              <a:rPr lang="en-US" b="1" dirty="0" smtClean="0">
                <a:solidFill>
                  <a:schemeClr val="accent1">
                    <a:lumMod val="60000"/>
                    <a:lumOff val="40000"/>
                  </a:schemeClr>
                </a:solidFill>
                <a:latin typeface="Maiandra GD" panose="020E0502030308020204" pitchFamily="34" charset="0"/>
              </a:rPr>
              <a:t>:-</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lstStyle/>
          <a:p>
            <a:endParaRPr lang="en-IN" dirty="0"/>
          </a:p>
        </p:txBody>
      </p:sp>
      <p:sp>
        <p:nvSpPr>
          <p:cNvPr id="4" name="Title 1"/>
          <p:cNvSpPr txBox="1">
            <a:spLocks/>
          </p:cNvSpPr>
          <p:nvPr/>
        </p:nvSpPr>
        <p:spPr>
          <a:xfrm>
            <a:off x="413545" y="19534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2800" b="1" dirty="0">
              <a:solidFill>
                <a:schemeClr val="accent1">
                  <a:lumMod val="50000"/>
                </a:schemeClr>
              </a:solidFill>
              <a:latin typeface="Maiandra GD" panose="020E0502030308020204" pitchFamily="34" charset="0"/>
            </a:endParaRPr>
          </a:p>
        </p:txBody>
      </p:sp>
      <p:sp>
        <p:nvSpPr>
          <p:cNvPr id="5" name="Oval 4"/>
          <p:cNvSpPr/>
          <p:nvPr/>
        </p:nvSpPr>
        <p:spPr>
          <a:xfrm>
            <a:off x="4997511" y="452679"/>
            <a:ext cx="1385180" cy="5975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bg1"/>
                </a:solidFill>
              </a:rPr>
              <a:t>START</a:t>
            </a:r>
            <a:endParaRPr lang="en-IN" sz="1600" b="1" dirty="0">
              <a:solidFill>
                <a:schemeClr val="bg1"/>
              </a:solidFill>
            </a:endParaRPr>
          </a:p>
        </p:txBody>
      </p:sp>
      <p:sp>
        <p:nvSpPr>
          <p:cNvPr id="6" name="Rectangle 5"/>
          <p:cNvSpPr/>
          <p:nvPr/>
        </p:nvSpPr>
        <p:spPr>
          <a:xfrm>
            <a:off x="4581052" y="1360036"/>
            <a:ext cx="2199991" cy="461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bg1"/>
                </a:solidFill>
              </a:rPr>
              <a:t>AUTO OR MANUAL</a:t>
            </a:r>
            <a:endParaRPr lang="en-IN" sz="1400" b="1" dirty="0">
              <a:solidFill>
                <a:schemeClr val="bg1"/>
              </a:solidFill>
            </a:endParaRPr>
          </a:p>
        </p:txBody>
      </p:sp>
      <p:cxnSp>
        <p:nvCxnSpPr>
          <p:cNvPr id="7" name="Straight Arrow Connector 6"/>
          <p:cNvCxnSpPr/>
          <p:nvPr/>
        </p:nvCxnSpPr>
        <p:spPr>
          <a:xfrm flipH="1">
            <a:off x="5681048" y="1059260"/>
            <a:ext cx="9053" cy="3098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Diamond 7"/>
          <p:cNvSpPr/>
          <p:nvPr/>
        </p:nvSpPr>
        <p:spPr>
          <a:xfrm>
            <a:off x="4369835" y="2154998"/>
            <a:ext cx="2640047" cy="601937"/>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READ INPUT VALUE(SWITCH)</a:t>
            </a:r>
            <a:endParaRPr lang="en-IN" sz="1200" b="1" dirty="0"/>
          </a:p>
        </p:txBody>
      </p:sp>
      <p:cxnSp>
        <p:nvCxnSpPr>
          <p:cNvPr id="9" name="Straight Arrow Connector 8"/>
          <p:cNvCxnSpPr/>
          <p:nvPr/>
        </p:nvCxnSpPr>
        <p:spPr>
          <a:xfrm flipH="1">
            <a:off x="5681047" y="1816738"/>
            <a:ext cx="9053" cy="3098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a:cxnSpLocks/>
            <a:stCxn id="8" idx="3"/>
          </p:cNvCxnSpPr>
          <p:nvPr/>
        </p:nvCxnSpPr>
        <p:spPr>
          <a:xfrm>
            <a:off x="7009882" y="2455967"/>
            <a:ext cx="1113338" cy="14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3347518" y="2449830"/>
            <a:ext cx="1010929" cy="260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3693751" y="2080498"/>
            <a:ext cx="770582" cy="369332"/>
          </a:xfrm>
          <a:prstGeom prst="rect">
            <a:avLst/>
          </a:prstGeom>
          <a:noFill/>
        </p:spPr>
        <p:txBody>
          <a:bodyPr wrap="square" rtlCol="0">
            <a:spAutoFit/>
          </a:bodyPr>
          <a:lstStyle/>
          <a:p>
            <a:r>
              <a:rPr lang="en-US" b="1" dirty="0"/>
              <a:t>HIGH</a:t>
            </a:r>
            <a:endParaRPr lang="en-IN" b="1" dirty="0"/>
          </a:p>
        </p:txBody>
      </p:sp>
      <p:sp>
        <p:nvSpPr>
          <p:cNvPr id="13" name="TextBox 12"/>
          <p:cNvSpPr txBox="1"/>
          <p:nvPr/>
        </p:nvSpPr>
        <p:spPr>
          <a:xfrm>
            <a:off x="7129838" y="2112962"/>
            <a:ext cx="678391" cy="369332"/>
          </a:xfrm>
          <a:prstGeom prst="rect">
            <a:avLst/>
          </a:prstGeom>
          <a:noFill/>
        </p:spPr>
        <p:txBody>
          <a:bodyPr wrap="none" rtlCol="0">
            <a:spAutoFit/>
          </a:bodyPr>
          <a:lstStyle/>
          <a:p>
            <a:r>
              <a:rPr lang="en-US" b="1" dirty="0"/>
              <a:t>LOW</a:t>
            </a:r>
            <a:endParaRPr lang="en-IN" b="1" dirty="0"/>
          </a:p>
        </p:txBody>
      </p:sp>
      <p:cxnSp>
        <p:nvCxnSpPr>
          <p:cNvPr id="14" name="Straight Arrow Connector 13"/>
          <p:cNvCxnSpPr/>
          <p:nvPr/>
        </p:nvCxnSpPr>
        <p:spPr>
          <a:xfrm>
            <a:off x="8116290" y="2500298"/>
            <a:ext cx="0" cy="343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3393063" y="2500298"/>
            <a:ext cx="7544" cy="350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7471230" y="2841987"/>
            <a:ext cx="1290120" cy="4702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SELF MODE</a:t>
            </a:r>
            <a:endParaRPr lang="en-IN" sz="1600" b="1" dirty="0"/>
          </a:p>
        </p:txBody>
      </p:sp>
      <p:sp>
        <p:nvSpPr>
          <p:cNvPr id="17" name="Rectangle 16"/>
          <p:cNvSpPr/>
          <p:nvPr/>
        </p:nvSpPr>
        <p:spPr>
          <a:xfrm>
            <a:off x="2755547" y="2850488"/>
            <a:ext cx="1290120" cy="4702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a:t>MANUAL MODE</a:t>
            </a:r>
            <a:endParaRPr lang="en-IN" sz="1400" b="1" dirty="0"/>
          </a:p>
        </p:txBody>
      </p:sp>
      <p:sp>
        <p:nvSpPr>
          <p:cNvPr id="18" name="Diamond 17"/>
          <p:cNvSpPr/>
          <p:nvPr/>
        </p:nvSpPr>
        <p:spPr>
          <a:xfrm>
            <a:off x="7097913" y="3550855"/>
            <a:ext cx="2036755" cy="7883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IF SOIL MOIST&lt;=THRESHOLDD</a:t>
            </a:r>
            <a:endParaRPr lang="en-IN" sz="1200" b="1" dirty="0"/>
          </a:p>
        </p:txBody>
      </p:sp>
      <p:cxnSp>
        <p:nvCxnSpPr>
          <p:cNvPr id="19" name="Straight Arrow Connector 18"/>
          <p:cNvCxnSpPr>
            <a:cxnSpLocks/>
            <a:stCxn id="16" idx="2"/>
            <a:endCxn id="18" idx="0"/>
          </p:cNvCxnSpPr>
          <p:nvPr/>
        </p:nvCxnSpPr>
        <p:spPr>
          <a:xfrm>
            <a:off x="8116290" y="3312249"/>
            <a:ext cx="1" cy="2386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19"/>
          <p:cNvSpPr/>
          <p:nvPr/>
        </p:nvSpPr>
        <p:spPr>
          <a:xfrm>
            <a:off x="4886294" y="3303484"/>
            <a:ext cx="1627535" cy="9341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MEASURE SENSOR VALUES AND STORE</a:t>
            </a:r>
            <a:endParaRPr lang="en-IN" sz="1400" b="1" dirty="0"/>
          </a:p>
        </p:txBody>
      </p:sp>
      <p:cxnSp>
        <p:nvCxnSpPr>
          <p:cNvPr id="21" name="Straight Arrow Connector 20"/>
          <p:cNvCxnSpPr/>
          <p:nvPr/>
        </p:nvCxnSpPr>
        <p:spPr>
          <a:xfrm>
            <a:off x="5673128" y="2961014"/>
            <a:ext cx="0" cy="359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flipV="1">
            <a:off x="5673128" y="2756935"/>
            <a:ext cx="3015" cy="2483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7325543" y="4541111"/>
            <a:ext cx="1473453" cy="7003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TURN PUMP ON FOR A WHILE AND OFF</a:t>
            </a:r>
            <a:endParaRPr lang="en-IN" sz="1400" b="1" dirty="0"/>
          </a:p>
        </p:txBody>
      </p:sp>
      <p:cxnSp>
        <p:nvCxnSpPr>
          <p:cNvPr id="24" name="Straight Arrow Connector 23"/>
          <p:cNvCxnSpPr>
            <a:cxnSpLocks/>
          </p:cNvCxnSpPr>
          <p:nvPr/>
        </p:nvCxnSpPr>
        <p:spPr>
          <a:xfrm>
            <a:off x="8116290" y="4313610"/>
            <a:ext cx="6929" cy="2243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8" idx="3"/>
            <a:endCxn id="28" idx="1"/>
          </p:cNvCxnSpPr>
          <p:nvPr/>
        </p:nvCxnSpPr>
        <p:spPr>
          <a:xfrm>
            <a:off x="9134668" y="3945023"/>
            <a:ext cx="329736" cy="156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8281748" y="4201187"/>
            <a:ext cx="556785" cy="338554"/>
          </a:xfrm>
          <a:prstGeom prst="rect">
            <a:avLst/>
          </a:prstGeom>
          <a:noFill/>
        </p:spPr>
        <p:txBody>
          <a:bodyPr wrap="square" rtlCol="0">
            <a:spAutoFit/>
          </a:bodyPr>
          <a:lstStyle/>
          <a:p>
            <a:r>
              <a:rPr lang="en-US" sz="1600" b="1" dirty="0"/>
              <a:t>YES </a:t>
            </a:r>
            <a:endParaRPr lang="en-IN" sz="1600" b="1" dirty="0"/>
          </a:p>
        </p:txBody>
      </p:sp>
      <p:sp>
        <p:nvSpPr>
          <p:cNvPr id="27" name="TextBox 26"/>
          <p:cNvSpPr txBox="1"/>
          <p:nvPr/>
        </p:nvSpPr>
        <p:spPr>
          <a:xfrm>
            <a:off x="9009804" y="3574467"/>
            <a:ext cx="556785" cy="338554"/>
          </a:xfrm>
          <a:prstGeom prst="rect">
            <a:avLst/>
          </a:prstGeom>
          <a:noFill/>
        </p:spPr>
        <p:txBody>
          <a:bodyPr wrap="square" rtlCol="0">
            <a:spAutoFit/>
          </a:bodyPr>
          <a:lstStyle/>
          <a:p>
            <a:r>
              <a:rPr lang="en-US" sz="1600" b="1" dirty="0"/>
              <a:t>NO </a:t>
            </a:r>
            <a:endParaRPr lang="en-IN" sz="1600" b="1" dirty="0"/>
          </a:p>
        </p:txBody>
      </p:sp>
      <p:sp>
        <p:nvSpPr>
          <p:cNvPr id="28" name="Diamond 27"/>
          <p:cNvSpPr/>
          <p:nvPr/>
        </p:nvSpPr>
        <p:spPr>
          <a:xfrm>
            <a:off x="9464404" y="3550855"/>
            <a:ext cx="2036755" cy="81960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DEEPSLEEP</a:t>
            </a:r>
          </a:p>
          <a:p>
            <a:pPr algn="ctr"/>
            <a:r>
              <a:rPr lang="en-US" sz="1200" b="1" dirty="0"/>
              <a:t>(TO SAVE POWER)</a:t>
            </a:r>
            <a:endParaRPr lang="en-IN" sz="1200" b="1" dirty="0"/>
          </a:p>
        </p:txBody>
      </p:sp>
      <p:cxnSp>
        <p:nvCxnSpPr>
          <p:cNvPr id="29" name="Elbow Connector 28"/>
          <p:cNvCxnSpPr>
            <a:stCxn id="23" idx="1"/>
          </p:cNvCxnSpPr>
          <p:nvPr/>
        </p:nvCxnSpPr>
        <p:spPr>
          <a:xfrm rot="10800000">
            <a:off x="6876551" y="3127515"/>
            <a:ext cx="448992" cy="176378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flipV="1">
            <a:off x="6876550" y="3085619"/>
            <a:ext cx="592483" cy="182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Elbow Connector 30"/>
          <p:cNvCxnSpPr>
            <a:cxnSpLocks/>
            <a:stCxn id="28" idx="0"/>
          </p:cNvCxnSpPr>
          <p:nvPr/>
        </p:nvCxnSpPr>
        <p:spPr>
          <a:xfrm rot="16200000" flipV="1">
            <a:off x="7651810" y="719883"/>
            <a:ext cx="1960206" cy="370173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32" name="Diamond 31"/>
          <p:cNvSpPr/>
          <p:nvPr/>
        </p:nvSpPr>
        <p:spPr>
          <a:xfrm>
            <a:off x="2403693" y="3544218"/>
            <a:ext cx="1887650" cy="6013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a:t>READ MOTOR SWITCH</a:t>
            </a:r>
            <a:endParaRPr lang="en-IN" sz="1200" b="1" dirty="0"/>
          </a:p>
        </p:txBody>
      </p:sp>
      <p:cxnSp>
        <p:nvCxnSpPr>
          <p:cNvPr id="33" name="Straight Arrow Connector 32"/>
          <p:cNvCxnSpPr>
            <a:endCxn id="32" idx="0"/>
          </p:cNvCxnSpPr>
          <p:nvPr/>
        </p:nvCxnSpPr>
        <p:spPr>
          <a:xfrm>
            <a:off x="3347518" y="3314112"/>
            <a:ext cx="0" cy="2301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3844325" y="4726587"/>
            <a:ext cx="1344441" cy="4628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a:t>PUMP ON</a:t>
            </a:r>
            <a:endParaRPr lang="en-IN" sz="1400" b="1" dirty="0"/>
          </a:p>
        </p:txBody>
      </p:sp>
      <p:sp>
        <p:nvSpPr>
          <p:cNvPr id="35" name="Rectangle 34"/>
          <p:cNvSpPr/>
          <p:nvPr/>
        </p:nvSpPr>
        <p:spPr>
          <a:xfrm>
            <a:off x="1462132" y="4717533"/>
            <a:ext cx="1344441" cy="4628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a:t>PUMP OFF</a:t>
            </a:r>
            <a:endParaRPr lang="en-IN" sz="1400" b="1" dirty="0"/>
          </a:p>
        </p:txBody>
      </p:sp>
      <p:cxnSp>
        <p:nvCxnSpPr>
          <p:cNvPr id="36" name="Straight Arrow Connector 35"/>
          <p:cNvCxnSpPr/>
          <p:nvPr/>
        </p:nvCxnSpPr>
        <p:spPr>
          <a:xfrm>
            <a:off x="4267676" y="3828798"/>
            <a:ext cx="272632" cy="3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a:endCxn id="34" idx="0"/>
          </p:cNvCxnSpPr>
          <p:nvPr/>
        </p:nvCxnSpPr>
        <p:spPr>
          <a:xfrm>
            <a:off x="4516545" y="3828798"/>
            <a:ext cx="1" cy="8977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H="1">
            <a:off x="2104926" y="3828798"/>
            <a:ext cx="289954" cy="80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2122007" y="3828798"/>
            <a:ext cx="12345" cy="8887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4501829" y="4313610"/>
            <a:ext cx="805766" cy="369332"/>
          </a:xfrm>
          <a:prstGeom prst="rect">
            <a:avLst/>
          </a:prstGeom>
          <a:noFill/>
        </p:spPr>
        <p:txBody>
          <a:bodyPr wrap="square" rtlCol="0">
            <a:spAutoFit/>
          </a:bodyPr>
          <a:lstStyle/>
          <a:p>
            <a:r>
              <a:rPr lang="en-US" b="1" dirty="0"/>
              <a:t>HIGH</a:t>
            </a:r>
            <a:endParaRPr lang="en-IN" b="1" dirty="0"/>
          </a:p>
        </p:txBody>
      </p:sp>
      <p:sp>
        <p:nvSpPr>
          <p:cNvPr id="41" name="TextBox 40"/>
          <p:cNvSpPr txBox="1"/>
          <p:nvPr/>
        </p:nvSpPr>
        <p:spPr>
          <a:xfrm>
            <a:off x="1472451" y="4313610"/>
            <a:ext cx="678391" cy="369332"/>
          </a:xfrm>
          <a:prstGeom prst="rect">
            <a:avLst/>
          </a:prstGeom>
          <a:noFill/>
        </p:spPr>
        <p:txBody>
          <a:bodyPr wrap="none" rtlCol="0">
            <a:spAutoFit/>
          </a:bodyPr>
          <a:lstStyle/>
          <a:p>
            <a:r>
              <a:rPr lang="en-US" b="1"/>
              <a:t>LOW</a:t>
            </a:r>
            <a:endParaRPr lang="en-IN" b="1" dirty="0"/>
          </a:p>
        </p:txBody>
      </p:sp>
      <p:cxnSp>
        <p:nvCxnSpPr>
          <p:cNvPr id="42" name="Straight Arrow Connector 41"/>
          <p:cNvCxnSpPr/>
          <p:nvPr/>
        </p:nvCxnSpPr>
        <p:spPr>
          <a:xfrm flipH="1">
            <a:off x="3319790" y="4163011"/>
            <a:ext cx="11318" cy="13601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Diamond 42"/>
          <p:cNvSpPr/>
          <p:nvPr/>
        </p:nvSpPr>
        <p:spPr>
          <a:xfrm>
            <a:off x="2248174" y="5539635"/>
            <a:ext cx="2140015" cy="78148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a:t>CHECK</a:t>
            </a:r>
          </a:p>
          <a:p>
            <a:pPr algn="ctr"/>
            <a:r>
              <a:rPr lang="en-US" sz="1200" b="1"/>
              <a:t>DEEPSLEEP</a:t>
            </a:r>
          </a:p>
          <a:p>
            <a:pPr algn="ctr"/>
            <a:r>
              <a:rPr lang="en-US" sz="1200" b="1"/>
              <a:t>MODE</a:t>
            </a:r>
            <a:endParaRPr lang="en-US" sz="1200" b="1" dirty="0"/>
          </a:p>
        </p:txBody>
      </p:sp>
      <p:cxnSp>
        <p:nvCxnSpPr>
          <p:cNvPr id="44" name="Elbow Connector 43"/>
          <p:cNvCxnSpPr>
            <a:cxnSpLocks/>
            <a:stCxn id="43" idx="1"/>
          </p:cNvCxnSpPr>
          <p:nvPr/>
        </p:nvCxnSpPr>
        <p:spPr>
          <a:xfrm rot="10800000">
            <a:off x="977178" y="3109058"/>
            <a:ext cx="1270997" cy="282132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968478" y="3103868"/>
            <a:ext cx="178151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1610834" y="5556007"/>
            <a:ext cx="678391" cy="369332"/>
          </a:xfrm>
          <a:prstGeom prst="rect">
            <a:avLst/>
          </a:prstGeom>
          <a:noFill/>
        </p:spPr>
        <p:txBody>
          <a:bodyPr wrap="none" rtlCol="0">
            <a:spAutoFit/>
          </a:bodyPr>
          <a:lstStyle/>
          <a:p>
            <a:r>
              <a:rPr lang="en-US" b="1"/>
              <a:t>LOW</a:t>
            </a:r>
            <a:endParaRPr lang="en-IN" b="1" dirty="0"/>
          </a:p>
        </p:txBody>
      </p:sp>
      <p:cxnSp>
        <p:nvCxnSpPr>
          <p:cNvPr id="47" name="Straight Connector 46"/>
          <p:cNvCxnSpPr>
            <a:cxnSpLocks/>
            <a:stCxn id="43" idx="2"/>
          </p:cNvCxnSpPr>
          <p:nvPr/>
        </p:nvCxnSpPr>
        <p:spPr>
          <a:xfrm flipH="1">
            <a:off x="3318181" y="6321120"/>
            <a:ext cx="1" cy="253382"/>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p:cNvCxnSpPr/>
          <p:nvPr/>
        </p:nvCxnSpPr>
        <p:spPr>
          <a:xfrm flipH="1" flipV="1">
            <a:off x="516049" y="6558042"/>
            <a:ext cx="2802132" cy="16459"/>
          </a:xfrm>
          <a:prstGeom prst="line">
            <a:avLst/>
          </a:prstGeom>
        </p:spPr>
        <p:style>
          <a:lnRef idx="3">
            <a:schemeClr val="dk1"/>
          </a:lnRef>
          <a:fillRef idx="0">
            <a:schemeClr val="dk1"/>
          </a:fillRef>
          <a:effectRef idx="2">
            <a:schemeClr val="dk1"/>
          </a:effectRef>
          <a:fontRef idx="minor">
            <a:schemeClr val="tx1"/>
          </a:fontRef>
        </p:style>
      </p:cxnSp>
      <p:cxnSp>
        <p:nvCxnSpPr>
          <p:cNvPr id="49" name="Elbow Connector 48"/>
          <p:cNvCxnSpPr/>
          <p:nvPr/>
        </p:nvCxnSpPr>
        <p:spPr>
          <a:xfrm rot="16200000" flipV="1">
            <a:off x="-1969371" y="4081676"/>
            <a:ext cx="4949901" cy="2833"/>
          </a:xfrm>
          <a:prstGeom prst="bentConnector3">
            <a:avLst/>
          </a:prstGeom>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flipV="1">
            <a:off x="518307" y="1608142"/>
            <a:ext cx="4065004" cy="3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TextBox 50"/>
          <p:cNvSpPr txBox="1"/>
          <p:nvPr/>
        </p:nvSpPr>
        <p:spPr>
          <a:xfrm>
            <a:off x="2313548" y="6196939"/>
            <a:ext cx="872879" cy="369332"/>
          </a:xfrm>
          <a:prstGeom prst="rect">
            <a:avLst/>
          </a:prstGeom>
          <a:noFill/>
        </p:spPr>
        <p:txBody>
          <a:bodyPr wrap="square" rtlCol="0">
            <a:spAutoFit/>
          </a:bodyPr>
          <a:lstStyle/>
          <a:p>
            <a:r>
              <a:rPr lang="en-US" b="1" dirty="0"/>
              <a:t>HIGH</a:t>
            </a:r>
            <a:endParaRPr lang="en-IN" b="1" dirty="0"/>
          </a:p>
        </p:txBody>
      </p:sp>
    </p:spTree>
    <p:extLst>
      <p:ext uri="{BB962C8B-B14F-4D97-AF65-F5344CB8AC3E}">
        <p14:creationId xmlns:p14="http://schemas.microsoft.com/office/powerpoint/2010/main" val="997233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
        <p:nvSpPr>
          <p:cNvPr id="4" name="Title 1"/>
          <p:cNvSpPr txBox="1">
            <a:spLocks/>
          </p:cNvSpPr>
          <p:nvPr/>
        </p:nvSpPr>
        <p:spPr>
          <a:xfrm>
            <a:off x="459504" y="94608"/>
            <a:ext cx="8596668" cy="13147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smtClean="0">
                <a:solidFill>
                  <a:schemeClr val="accent1">
                    <a:lumMod val="60000"/>
                    <a:lumOff val="40000"/>
                  </a:schemeClr>
                </a:solidFill>
                <a:latin typeface="Maiandra GD" panose="020E0502030308020204" pitchFamily="34" charset="0"/>
              </a:rPr>
              <a:t>RESULTS </a:t>
            </a:r>
            <a:r>
              <a:rPr lang="en-IN" sz="2400" b="1" dirty="0" smtClean="0">
                <a:solidFill>
                  <a:schemeClr val="accent1">
                    <a:lumMod val="60000"/>
                    <a:lumOff val="40000"/>
                  </a:schemeClr>
                </a:solidFill>
                <a:latin typeface="Maiandra GD" panose="020E0502030308020204" pitchFamily="34" charset="0"/>
              </a:rPr>
              <a:t>AND OBSERVATIONS:</a:t>
            </a:r>
            <a:endParaRPr lang="en-IN" sz="2400" b="1" dirty="0">
              <a:solidFill>
                <a:schemeClr val="accent1">
                  <a:lumMod val="60000"/>
                  <a:lumOff val="40000"/>
                </a:schemeClr>
              </a:solidFill>
              <a:latin typeface="Maiandra GD" panose="020E0502030308020204" pitchFamily="34" charset="0"/>
            </a:endParaRPr>
          </a:p>
        </p:txBody>
      </p:sp>
      <p:pic>
        <p:nvPicPr>
          <p:cNvPr id="5"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r="26123"/>
          <a:stretch/>
        </p:blipFill>
        <p:spPr>
          <a:xfrm>
            <a:off x="639468" y="751990"/>
            <a:ext cx="4336200" cy="318823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3992"/>
          <a:stretch/>
        </p:blipFill>
        <p:spPr>
          <a:xfrm>
            <a:off x="5817429" y="618099"/>
            <a:ext cx="2896911" cy="606280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3859"/>
          <a:stretch/>
        </p:blipFill>
        <p:spPr>
          <a:xfrm>
            <a:off x="8987797" y="609600"/>
            <a:ext cx="2896911" cy="6071302"/>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577907" y="3231970"/>
            <a:ext cx="2459324" cy="43362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6663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158" y="449484"/>
            <a:ext cx="3767918" cy="613238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4423" y="449484"/>
            <a:ext cx="5691953" cy="3455406"/>
          </a:xfrm>
          <a:prstGeom prst="rect">
            <a:avLst/>
          </a:prstGeom>
          <a:ln>
            <a:noFill/>
          </a:ln>
          <a:effectLst>
            <a:outerShdw blurRad="292100" dist="139700" dir="2700000" algn="tl" rotWithShape="0">
              <a:srgbClr val="333333">
                <a:alpha val="65000"/>
              </a:srgbClr>
            </a:outerShdw>
          </a:effectLst>
        </p:spPr>
      </p:pic>
      <p:sp>
        <p:nvSpPr>
          <p:cNvPr id="6" name="Oval 5"/>
          <p:cNvSpPr/>
          <p:nvPr/>
        </p:nvSpPr>
        <p:spPr>
          <a:xfrm>
            <a:off x="6235591" y="4566997"/>
            <a:ext cx="2978590" cy="141234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SERIAL MONITOR </a:t>
            </a:r>
            <a:r>
              <a:rPr lang="en-IN" dirty="0" smtClean="0"/>
              <a:t>OUTPUT</a:t>
            </a:r>
          </a:p>
          <a:p>
            <a:pPr algn="ctr"/>
            <a:r>
              <a:rPr lang="en-IN" dirty="0" smtClean="0"/>
              <a:t>IN ARDUINO IDE</a:t>
            </a:r>
            <a:endParaRPr lang="en-IN" dirty="0"/>
          </a:p>
        </p:txBody>
      </p:sp>
      <p:sp>
        <p:nvSpPr>
          <p:cNvPr id="7" name="Up Arrow 6"/>
          <p:cNvSpPr/>
          <p:nvPr/>
        </p:nvSpPr>
        <p:spPr>
          <a:xfrm>
            <a:off x="7480399" y="4065006"/>
            <a:ext cx="357612" cy="501991"/>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85739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6135"/>
            <a:ext cx="8596668" cy="1320800"/>
          </a:xfrm>
        </p:spPr>
        <p:txBody>
          <a:bodyPr/>
          <a:lstStyle/>
          <a:p>
            <a:r>
              <a:rPr lang="en-IN" b="1" u="sng" dirty="0">
                <a:solidFill>
                  <a:schemeClr val="accent1">
                    <a:lumMod val="60000"/>
                    <a:lumOff val="40000"/>
                  </a:schemeClr>
                </a:solidFill>
                <a:latin typeface="Maiandra GD" panose="020E0502030308020204" pitchFamily="34" charset="0"/>
              </a:rPr>
              <a:t>REFERENCES</a:t>
            </a:r>
            <a:r>
              <a:rPr lang="en-IN" b="1" dirty="0">
                <a:solidFill>
                  <a:schemeClr val="accent1">
                    <a:lumMod val="60000"/>
                    <a:lumOff val="40000"/>
                  </a:schemeClr>
                </a:solidFill>
                <a:latin typeface="Maiandra GD" panose="020E0502030308020204" pitchFamily="34" charset="0"/>
              </a:rPr>
              <a:t> :-</a:t>
            </a:r>
            <a:endParaRPr lang="en-IN" dirty="0">
              <a:solidFill>
                <a:schemeClr val="accent1">
                  <a:lumMod val="60000"/>
                  <a:lumOff val="40000"/>
                </a:schemeClr>
              </a:solidFill>
            </a:endParaRPr>
          </a:p>
        </p:txBody>
      </p:sp>
      <p:sp>
        <p:nvSpPr>
          <p:cNvPr id="3" name="Content Placeholder 2"/>
          <p:cNvSpPr>
            <a:spLocks noGrp="1"/>
          </p:cNvSpPr>
          <p:nvPr>
            <p:ph idx="1"/>
          </p:nvPr>
        </p:nvSpPr>
        <p:spPr>
          <a:xfrm>
            <a:off x="662258" y="1110953"/>
            <a:ext cx="8596668" cy="4913832"/>
          </a:xfrm>
        </p:spPr>
        <p:txBody>
          <a:bodyPr>
            <a:noAutofit/>
          </a:bodyPr>
          <a:lstStyle/>
          <a:p>
            <a:pPr marL="0" lvl="0" indent="0">
              <a:buNone/>
            </a:pPr>
            <a:r>
              <a:rPr lang="en-US" sz="1400" dirty="0" smtClean="0"/>
              <a:t>[1] </a:t>
            </a:r>
            <a:r>
              <a:rPr lang="en-US" sz="1400" dirty="0" err="1" smtClean="0"/>
              <a:t>Sneha</a:t>
            </a:r>
            <a:r>
              <a:rPr lang="en-US" sz="1400" dirty="0" smtClean="0"/>
              <a:t> </a:t>
            </a:r>
            <a:r>
              <a:rPr lang="en-US" sz="1400" dirty="0"/>
              <a:t>Angal “Raspberry pi and </a:t>
            </a:r>
            <a:r>
              <a:rPr lang="en-US" sz="1400" dirty="0" err="1"/>
              <a:t>Arduino</a:t>
            </a:r>
            <a:r>
              <a:rPr lang="en-US" sz="1400" dirty="0"/>
              <a:t> Based Automated Irrigation System “International Journal of Science and Research (IJSR) ISSN (Online): 2319-7064.</a:t>
            </a:r>
            <a:endParaRPr lang="en-IN" sz="1400" dirty="0"/>
          </a:p>
          <a:p>
            <a:pPr marL="0" lvl="0" indent="0">
              <a:buNone/>
            </a:pPr>
            <a:r>
              <a:rPr lang="en-US" sz="1400" dirty="0" smtClean="0"/>
              <a:t>[2] </a:t>
            </a:r>
            <a:r>
              <a:rPr lang="en-US" sz="1400" dirty="0" err="1" smtClean="0"/>
              <a:t>Ocoleanu</a:t>
            </a:r>
            <a:r>
              <a:rPr lang="en-US" sz="1400" dirty="0" smtClean="0"/>
              <a:t> </a:t>
            </a:r>
            <a:r>
              <a:rPr lang="en-US" sz="1400" dirty="0" err="1"/>
              <a:t>Constantin</a:t>
            </a:r>
            <a:r>
              <a:rPr lang="en-US" sz="1400" dirty="0"/>
              <a:t> Florin and </a:t>
            </a:r>
            <a:r>
              <a:rPr lang="en-US" sz="1400" dirty="0" err="1"/>
              <a:t>Nechita</a:t>
            </a:r>
            <a:r>
              <a:rPr lang="en-US" sz="1400" dirty="0"/>
              <a:t> Adrian </a:t>
            </a:r>
            <a:r>
              <a:rPr lang="en-US" sz="1400" dirty="0" err="1"/>
              <a:t>Mihai</a:t>
            </a:r>
            <a:r>
              <a:rPr lang="en-US" sz="1400" dirty="0"/>
              <a:t> “Solution For Water Management Using A Smart Irrigation System” 2019 International Conference on Electromechanical and Energy Systems (SIELMEN)</a:t>
            </a:r>
            <a:endParaRPr lang="en-IN" sz="1400" dirty="0"/>
          </a:p>
          <a:p>
            <a:pPr marL="0" lvl="0" indent="0">
              <a:buNone/>
            </a:pPr>
            <a:r>
              <a:rPr lang="en-US" sz="1400" dirty="0" smtClean="0"/>
              <a:t>[3] </a:t>
            </a:r>
            <a:r>
              <a:rPr lang="en-US" sz="1400" dirty="0" err="1" smtClean="0"/>
              <a:t>Anushree</a:t>
            </a:r>
            <a:r>
              <a:rPr lang="en-US" sz="1400" dirty="0" smtClean="0"/>
              <a:t> </a:t>
            </a:r>
            <a:r>
              <a:rPr lang="en-US" sz="1400" dirty="0"/>
              <a:t>Math, </a:t>
            </a:r>
            <a:r>
              <a:rPr lang="en-US" sz="1400" dirty="0" err="1"/>
              <a:t>Layak</a:t>
            </a:r>
            <a:r>
              <a:rPr lang="en-US" sz="1400" dirty="0"/>
              <a:t> Ali and U </a:t>
            </a:r>
            <a:r>
              <a:rPr lang="en-US" sz="1400" dirty="0" err="1"/>
              <a:t>Pruthviraj</a:t>
            </a:r>
            <a:r>
              <a:rPr lang="en-US" sz="1400" dirty="0"/>
              <a:t> “Development of Smart Drip Irrigation System Using </a:t>
            </a:r>
            <a:r>
              <a:rPr lang="en-US" sz="1400" dirty="0" err="1"/>
              <a:t>IoT</a:t>
            </a:r>
            <a:r>
              <a:rPr lang="en-US" sz="1400" dirty="0"/>
              <a:t>” 2018 IEEE Distributed Computing, VLSI, Electrical Circuits and Robotics</a:t>
            </a:r>
            <a:endParaRPr lang="en-IN" sz="1400" dirty="0"/>
          </a:p>
          <a:p>
            <a:pPr marL="0" lvl="0" indent="0">
              <a:buNone/>
            </a:pPr>
            <a:r>
              <a:rPr lang="en-US" sz="1400" dirty="0" smtClean="0"/>
              <a:t>[4] K </a:t>
            </a:r>
            <a:r>
              <a:rPr lang="en-US" sz="1400" dirty="0" err="1"/>
              <a:t>K</a:t>
            </a:r>
            <a:r>
              <a:rPr lang="en-US" sz="1400" dirty="0"/>
              <a:t> </a:t>
            </a:r>
            <a:r>
              <a:rPr lang="en-US" sz="1400" dirty="0" err="1"/>
              <a:t>Namala</a:t>
            </a:r>
            <a:r>
              <a:rPr lang="en-US" sz="1400" dirty="0"/>
              <a:t>, Krishna </a:t>
            </a:r>
            <a:r>
              <a:rPr lang="en-US" sz="1400" dirty="0" err="1"/>
              <a:t>Kanth</a:t>
            </a:r>
            <a:r>
              <a:rPr lang="en-US" sz="1400" dirty="0"/>
              <a:t> </a:t>
            </a:r>
            <a:r>
              <a:rPr lang="en-US" sz="1400" dirty="0" err="1"/>
              <a:t>Prabhu</a:t>
            </a:r>
            <a:r>
              <a:rPr lang="en-US" sz="1400" dirty="0"/>
              <a:t> A V, </a:t>
            </a:r>
            <a:r>
              <a:rPr lang="en-US" sz="1400" dirty="0" err="1"/>
              <a:t>Anushree</a:t>
            </a:r>
            <a:r>
              <a:rPr lang="en-US" sz="1400" dirty="0"/>
              <a:t> Math, </a:t>
            </a:r>
            <a:r>
              <a:rPr lang="en-US" sz="1400" dirty="0" err="1"/>
              <a:t>Ashwini</a:t>
            </a:r>
            <a:r>
              <a:rPr lang="en-US" sz="1400" dirty="0"/>
              <a:t> </a:t>
            </a:r>
            <a:r>
              <a:rPr lang="en-US" sz="1400" dirty="0" err="1"/>
              <a:t>Kumari</a:t>
            </a:r>
            <a:r>
              <a:rPr lang="en-US" sz="1400" dirty="0"/>
              <a:t> and </a:t>
            </a:r>
            <a:r>
              <a:rPr lang="en-US" sz="1400" dirty="0" err="1"/>
              <a:t>Supraja</a:t>
            </a:r>
            <a:r>
              <a:rPr lang="en-US" sz="1400" dirty="0"/>
              <a:t> Kulkarni “Smart irrigation with embedded system” 2016 IEEE Bombay Section Symposium (IBSS)</a:t>
            </a:r>
            <a:endParaRPr lang="en-IN" sz="1400" dirty="0"/>
          </a:p>
          <a:p>
            <a:pPr marL="0" lvl="0" indent="0">
              <a:buNone/>
            </a:pPr>
            <a:r>
              <a:rPr lang="en-US" sz="1400" dirty="0" smtClean="0"/>
              <a:t>[5] Muhammad </a:t>
            </a:r>
            <a:r>
              <a:rPr lang="en-US" sz="1400" dirty="0" err="1"/>
              <a:t>Farhan</a:t>
            </a:r>
            <a:r>
              <a:rPr lang="en-US" sz="1400" dirty="0"/>
              <a:t> </a:t>
            </a:r>
            <a:r>
              <a:rPr lang="en-US" sz="1400" dirty="0" err="1"/>
              <a:t>Aizat</a:t>
            </a:r>
            <a:r>
              <a:rPr lang="en-US" sz="1400" dirty="0"/>
              <a:t> bin </a:t>
            </a:r>
            <a:r>
              <a:rPr lang="en-US" sz="1400" dirty="0" err="1"/>
              <a:t>Zainal</a:t>
            </a:r>
            <a:r>
              <a:rPr lang="en-US" sz="1400" dirty="0"/>
              <a:t> </a:t>
            </a:r>
            <a:r>
              <a:rPr lang="en-US" sz="1400" dirty="0" err="1"/>
              <a:t>Azman</a:t>
            </a:r>
            <a:r>
              <a:rPr lang="en-US" sz="1400" dirty="0"/>
              <a:t>, </a:t>
            </a:r>
            <a:r>
              <a:rPr lang="en-US" sz="1400" dirty="0" err="1"/>
              <a:t>Ruwaida</a:t>
            </a:r>
            <a:r>
              <a:rPr lang="en-US" sz="1400" dirty="0"/>
              <a:t> </a:t>
            </a:r>
            <a:r>
              <a:rPr lang="en-US" sz="1400" dirty="0" err="1"/>
              <a:t>Ramly</a:t>
            </a:r>
            <a:r>
              <a:rPr lang="en-US" sz="1400" dirty="0"/>
              <a:t>, Juliana </a:t>
            </a:r>
            <a:r>
              <a:rPr lang="en-US" sz="1400" dirty="0" err="1"/>
              <a:t>Jaafar</a:t>
            </a:r>
            <a:r>
              <a:rPr lang="en-US" sz="1400" dirty="0"/>
              <a:t> and </a:t>
            </a:r>
            <a:r>
              <a:rPr lang="en-US" sz="1400" dirty="0" err="1"/>
              <a:t>Aznida</a:t>
            </a:r>
            <a:r>
              <a:rPr lang="en-US" sz="1400" dirty="0"/>
              <a:t> Abu </a:t>
            </a:r>
            <a:r>
              <a:rPr lang="en-US" sz="1400" dirty="0" err="1"/>
              <a:t>Bakar</a:t>
            </a:r>
            <a:r>
              <a:rPr lang="en-US" sz="1400" dirty="0"/>
              <a:t> </a:t>
            </a:r>
            <a:r>
              <a:rPr lang="en-US" sz="1400" dirty="0" err="1"/>
              <a:t>Sajak</a:t>
            </a:r>
            <a:r>
              <a:rPr lang="en-US" sz="1400" dirty="0"/>
              <a:t> “Thermal Imaging for Smart Agriculture Irrigation System to support IR 4.0 Initiative” 2020 IEEE 8th R10 Humanitarian Technology Conference (R10-HTC</a:t>
            </a:r>
            <a:r>
              <a:rPr lang="en-US" sz="1400" dirty="0" smtClean="0"/>
              <a:t>)</a:t>
            </a:r>
            <a:endParaRPr lang="en-IN" sz="1400" dirty="0"/>
          </a:p>
          <a:p>
            <a:pPr marL="0" lvl="0" indent="0">
              <a:buNone/>
            </a:pPr>
            <a:r>
              <a:rPr lang="en-US" sz="1400" dirty="0" smtClean="0"/>
              <a:t>[6] Ravi </a:t>
            </a:r>
            <a:r>
              <a:rPr lang="en-US" sz="1400" dirty="0"/>
              <a:t>Kishore </a:t>
            </a:r>
            <a:r>
              <a:rPr lang="en-US" sz="1400" dirty="0" err="1"/>
              <a:t>Kodali</a:t>
            </a:r>
            <a:r>
              <a:rPr lang="en-US" sz="1400" dirty="0"/>
              <a:t>, </a:t>
            </a:r>
            <a:r>
              <a:rPr lang="en-US" sz="1400" dirty="0" err="1"/>
              <a:t>Subbachari</a:t>
            </a:r>
            <a:r>
              <a:rPr lang="en-US" sz="1400" dirty="0"/>
              <a:t> </a:t>
            </a:r>
            <a:r>
              <a:rPr lang="en-US" sz="1400" dirty="0" err="1"/>
              <a:t>Yerroju</a:t>
            </a:r>
            <a:r>
              <a:rPr lang="en-US" sz="1400" dirty="0"/>
              <a:t> and </a:t>
            </a:r>
            <a:r>
              <a:rPr lang="en-US" sz="1400" dirty="0" err="1"/>
              <a:t>Shubhi</a:t>
            </a:r>
            <a:r>
              <a:rPr lang="en-US" sz="1400" dirty="0"/>
              <a:t> </a:t>
            </a:r>
            <a:r>
              <a:rPr lang="en-US" sz="1400" dirty="0" err="1"/>
              <a:t>Sahu</a:t>
            </a:r>
            <a:r>
              <a:rPr lang="en-US" sz="1400" dirty="0"/>
              <a:t> “Smart Farm Monitoring Using </a:t>
            </a:r>
            <a:r>
              <a:rPr lang="en-US" sz="1400" dirty="0" err="1"/>
              <a:t>LoRa</a:t>
            </a:r>
            <a:r>
              <a:rPr lang="en-US" sz="1400" dirty="0"/>
              <a:t> Enabled </a:t>
            </a:r>
            <a:r>
              <a:rPr lang="en-US" sz="1400" dirty="0" err="1"/>
              <a:t>IoT</a:t>
            </a:r>
            <a:r>
              <a:rPr lang="en-US" sz="1400" dirty="0"/>
              <a:t>” 2018 Second International Conference on Green Computing and Internet of Things (</a:t>
            </a:r>
            <a:r>
              <a:rPr lang="en-US" sz="1400" dirty="0" err="1"/>
              <a:t>ICGCIoT</a:t>
            </a:r>
            <a:r>
              <a:rPr lang="en-US" sz="1400" dirty="0"/>
              <a:t>)</a:t>
            </a:r>
            <a:endParaRPr lang="en-IN" sz="1400" dirty="0"/>
          </a:p>
          <a:p>
            <a:pPr marL="0" lvl="0" indent="0">
              <a:buNone/>
            </a:pPr>
            <a:r>
              <a:rPr lang="en-US" sz="1400" dirty="0" smtClean="0"/>
              <a:t>[7] </a:t>
            </a:r>
            <a:r>
              <a:rPr lang="en-US" sz="1400" dirty="0" err="1" smtClean="0"/>
              <a:t>Sheth</a:t>
            </a:r>
            <a:r>
              <a:rPr lang="en-US" sz="1400" dirty="0" smtClean="0"/>
              <a:t> </a:t>
            </a:r>
            <a:r>
              <a:rPr lang="en-US" sz="1400" dirty="0"/>
              <a:t>M, and </a:t>
            </a:r>
            <a:r>
              <a:rPr lang="en-US" sz="1400" dirty="0" err="1"/>
              <a:t>Rupani</a:t>
            </a:r>
            <a:r>
              <a:rPr lang="en-US" sz="1400" dirty="0"/>
              <a:t> P, “Smart Gardening Automation using </a:t>
            </a:r>
            <a:r>
              <a:rPr lang="en-US" sz="1400" dirty="0" err="1"/>
              <a:t>IoT</a:t>
            </a:r>
            <a:r>
              <a:rPr lang="en-US" sz="1400" dirty="0"/>
              <a:t> With BLYNK App” 2019 3rd International Conference on Trends in Electronics and Informatics (ICOEI)</a:t>
            </a:r>
            <a:endParaRPr lang="en-IN" sz="1400" dirty="0"/>
          </a:p>
          <a:p>
            <a:pPr marL="0" lvl="0" indent="0">
              <a:buNone/>
            </a:pPr>
            <a:r>
              <a:rPr lang="en-US" sz="1400" dirty="0" smtClean="0"/>
              <a:t>[8] </a:t>
            </a:r>
            <a:r>
              <a:rPr lang="en-US" sz="1400" dirty="0" err="1" smtClean="0"/>
              <a:t>Syeda</a:t>
            </a:r>
            <a:r>
              <a:rPr lang="en-US" sz="1400" dirty="0" smtClean="0"/>
              <a:t> </a:t>
            </a:r>
            <a:r>
              <a:rPr lang="en-US" sz="1400" dirty="0" err="1"/>
              <a:t>Iqra</a:t>
            </a:r>
            <a:r>
              <a:rPr lang="en-US" sz="1400" dirty="0"/>
              <a:t> Hassan, Muhammad </a:t>
            </a:r>
            <a:r>
              <a:rPr lang="en-US" sz="1400" dirty="0" err="1"/>
              <a:t>Mansoor</a:t>
            </a:r>
            <a:r>
              <a:rPr lang="en-US" sz="1400" dirty="0"/>
              <a:t> </a:t>
            </a:r>
            <a:r>
              <a:rPr lang="en-US" sz="1400" dirty="0" err="1"/>
              <a:t>Alam</a:t>
            </a:r>
            <a:r>
              <a:rPr lang="en-US" sz="1400" dirty="0"/>
              <a:t>, Usman </a:t>
            </a:r>
            <a:r>
              <a:rPr lang="en-US" sz="1400" dirty="0" err="1"/>
              <a:t>Illahi</a:t>
            </a:r>
            <a:r>
              <a:rPr lang="en-US" sz="1400" dirty="0"/>
              <a:t>, Mohammed A. Al </a:t>
            </a:r>
            <a:r>
              <a:rPr lang="en-US" sz="1400" dirty="0" err="1"/>
              <a:t>Ghamdi</a:t>
            </a:r>
            <a:r>
              <a:rPr lang="en-US" sz="1400" dirty="0"/>
              <a:t>, Sultan H. </a:t>
            </a:r>
            <a:r>
              <a:rPr lang="en-US" sz="1400" dirty="0" err="1"/>
              <a:t>Almotiri</a:t>
            </a:r>
            <a:r>
              <a:rPr lang="en-US" sz="1400" dirty="0"/>
              <a:t> and </a:t>
            </a:r>
            <a:r>
              <a:rPr lang="en-US" sz="1400" dirty="0" err="1"/>
              <a:t>Mazliham</a:t>
            </a:r>
            <a:r>
              <a:rPr lang="en-US" sz="1400" dirty="0"/>
              <a:t> </a:t>
            </a:r>
            <a:r>
              <a:rPr lang="en-US" sz="1400" dirty="0" err="1"/>
              <a:t>Mohd</a:t>
            </a:r>
            <a:r>
              <a:rPr lang="en-US" sz="1400" dirty="0"/>
              <a:t> </a:t>
            </a:r>
            <a:r>
              <a:rPr lang="en-US" sz="1400" dirty="0" err="1"/>
              <a:t>Suud</a:t>
            </a:r>
            <a:r>
              <a:rPr lang="en-US" sz="1400" dirty="0"/>
              <a:t> “A Systematic Review on Monitoring and Advanced Control Strategies in Smart Agriculture” IEEE </a:t>
            </a:r>
            <a:r>
              <a:rPr lang="en-US" sz="1400" dirty="0" err="1"/>
              <a:t>Acess</a:t>
            </a:r>
            <a:r>
              <a:rPr lang="en-US" sz="1400" dirty="0"/>
              <a:t>(Volume 9)</a:t>
            </a:r>
            <a:endParaRPr lang="en-IN" sz="1400" dirty="0"/>
          </a:p>
          <a:p>
            <a:pPr marL="0" lvl="0" indent="0">
              <a:buNone/>
            </a:pPr>
            <a:r>
              <a:rPr lang="en-US" sz="1400" dirty="0" smtClean="0"/>
              <a:t>[9] </a:t>
            </a:r>
            <a:r>
              <a:rPr lang="en-US" sz="1400" dirty="0" err="1" smtClean="0"/>
              <a:t>Sanku</a:t>
            </a:r>
            <a:r>
              <a:rPr lang="en-US" sz="1400" dirty="0" smtClean="0"/>
              <a:t> </a:t>
            </a:r>
            <a:r>
              <a:rPr lang="en-US" sz="1400" dirty="0"/>
              <a:t>Kumar Roy, </a:t>
            </a:r>
            <a:r>
              <a:rPr lang="en-US" sz="1400" dirty="0" err="1"/>
              <a:t>Sudip</a:t>
            </a:r>
            <a:r>
              <a:rPr lang="en-US" sz="1400" dirty="0"/>
              <a:t> </a:t>
            </a:r>
            <a:r>
              <a:rPr lang="en-US" sz="1400" dirty="0" err="1"/>
              <a:t>Misra</a:t>
            </a:r>
            <a:r>
              <a:rPr lang="en-US" sz="1400" dirty="0"/>
              <a:t>, </a:t>
            </a:r>
            <a:r>
              <a:rPr lang="en-US" sz="1400" dirty="0" err="1"/>
              <a:t>Narendra</a:t>
            </a:r>
            <a:r>
              <a:rPr lang="en-US" sz="1400" dirty="0"/>
              <a:t> Singh </a:t>
            </a:r>
            <a:r>
              <a:rPr lang="en-US" sz="1400" dirty="0" err="1"/>
              <a:t>Raghuwanshi</a:t>
            </a:r>
            <a:r>
              <a:rPr lang="en-US" sz="1400" dirty="0"/>
              <a:t>, and </a:t>
            </a:r>
            <a:r>
              <a:rPr lang="en-US" sz="1400" dirty="0" err="1"/>
              <a:t>Sajal</a:t>
            </a:r>
            <a:r>
              <a:rPr lang="en-US" sz="1400" dirty="0"/>
              <a:t> K. Das “</a:t>
            </a:r>
            <a:r>
              <a:rPr lang="en-US" sz="1400" dirty="0" err="1"/>
              <a:t>AgriSens</a:t>
            </a:r>
            <a:r>
              <a:rPr lang="en-US" sz="1400" dirty="0"/>
              <a:t>: </a:t>
            </a:r>
            <a:r>
              <a:rPr lang="en-US" sz="1400" dirty="0" err="1"/>
              <a:t>IoT</a:t>
            </a:r>
            <a:r>
              <a:rPr lang="en-US" sz="1400" dirty="0"/>
              <a:t>-Based Dynamic Irrigation Scheduling System for Water Management of Irrigated Crops” IEEE Internet of Things Journal ( Volume:8, Issue:6, March 15,2021 )</a:t>
            </a:r>
            <a:endParaRPr lang="en-IN" sz="1400" dirty="0"/>
          </a:p>
        </p:txBody>
      </p:sp>
    </p:spTree>
    <p:extLst>
      <p:ext uri="{BB962C8B-B14F-4D97-AF65-F5344CB8AC3E}">
        <p14:creationId xmlns:p14="http://schemas.microsoft.com/office/powerpoint/2010/main" val="330842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246" y="891611"/>
            <a:ext cx="8596668" cy="1320800"/>
          </a:xfrm>
        </p:spPr>
        <p:txBody>
          <a:bodyPr/>
          <a:lstStyle/>
          <a:p>
            <a:r>
              <a:rPr lang="en-US" b="1" dirty="0">
                <a:ln w="0"/>
                <a:solidFill>
                  <a:schemeClr val="accent2">
                    <a:lumMod val="40000"/>
                    <a:lumOff val="60000"/>
                  </a:schemeClr>
                </a:solidFill>
                <a:effectLst>
                  <a:outerShdw blurRad="38100" dist="19050" dir="2700000" algn="tl" rotWithShape="0">
                    <a:schemeClr val="dk1">
                      <a:alpha val="40000"/>
                    </a:schemeClr>
                  </a:outerShdw>
                </a:effectLst>
                <a:latin typeface="Maiandra GD" panose="020E0502030308020204" pitchFamily="34" charset="0"/>
              </a:rPr>
              <a:t>LITERATURE SURVEY :- </a:t>
            </a:r>
            <a:endParaRPr lang="en-IN" dirty="0">
              <a:solidFill>
                <a:schemeClr val="accent2">
                  <a:lumMod val="40000"/>
                  <a:lumOff val="60000"/>
                </a:schemeClr>
              </a:solidFill>
            </a:endParaRPr>
          </a:p>
        </p:txBody>
      </p:sp>
      <p:sp>
        <p:nvSpPr>
          <p:cNvPr id="3" name="Content Placeholder 2"/>
          <p:cNvSpPr>
            <a:spLocks noGrp="1"/>
          </p:cNvSpPr>
          <p:nvPr>
            <p:ph idx="1"/>
          </p:nvPr>
        </p:nvSpPr>
        <p:spPr>
          <a:xfrm>
            <a:off x="574784" y="2366235"/>
            <a:ext cx="8596668" cy="3069437"/>
          </a:xfrm>
        </p:spPr>
        <p:txBody>
          <a:bodyPr>
            <a:normAutofit/>
          </a:bodyPr>
          <a:lstStyle/>
          <a:p>
            <a:pPr algn="just">
              <a:buFont typeface="Wingdings" panose="05000000000000000000" pitchFamily="2" charset="2"/>
              <a:buChar char="Ø"/>
            </a:pPr>
            <a:r>
              <a:rPr lang="en-US" b="1" dirty="0">
                <a:solidFill>
                  <a:schemeClr val="tx1"/>
                </a:solidFill>
                <a:latin typeface="Maiandra GD" panose="020E0502030308020204" pitchFamily="34" charset="0"/>
              </a:rPr>
              <a:t>This system developed an automated irrigation system for the farmer on the basis of wireless sensor </a:t>
            </a:r>
            <a:r>
              <a:rPr lang="en-US" b="1" dirty="0" smtClean="0">
                <a:solidFill>
                  <a:schemeClr val="tx1"/>
                </a:solidFill>
                <a:latin typeface="Maiandra GD" panose="020E0502030308020204" pitchFamily="34" charset="0"/>
              </a:rPr>
              <a:t>network. This </a:t>
            </a:r>
            <a:r>
              <a:rPr lang="en-US" b="1" dirty="0">
                <a:solidFill>
                  <a:schemeClr val="tx1"/>
                </a:solidFill>
                <a:latin typeface="Maiandra GD" panose="020E0502030308020204" pitchFamily="34" charset="0"/>
              </a:rPr>
              <a:t>system continuously monitors the parameters temperature, humidity, and moisture of soil. </a:t>
            </a:r>
            <a:endParaRPr lang="en-US" b="1" dirty="0" smtClean="0">
              <a:solidFill>
                <a:schemeClr val="tx1"/>
              </a:solidFill>
              <a:latin typeface="Maiandra GD" panose="020E0502030308020204" pitchFamily="34" charset="0"/>
            </a:endParaRPr>
          </a:p>
          <a:p>
            <a:pPr marL="0" indent="0" algn="just">
              <a:buNone/>
            </a:pPr>
            <a:endParaRPr lang="en-US" b="1" dirty="0">
              <a:solidFill>
                <a:schemeClr val="tx1"/>
              </a:solidFill>
              <a:latin typeface="Maiandra GD" panose="020E0502030308020204" pitchFamily="34" charset="0"/>
            </a:endParaRPr>
          </a:p>
          <a:p>
            <a:pPr algn="just">
              <a:buFont typeface="Wingdings" panose="05000000000000000000" pitchFamily="2" charset="2"/>
              <a:buChar char="Ø"/>
            </a:pPr>
            <a:r>
              <a:rPr lang="en-US" b="1" dirty="0">
                <a:solidFill>
                  <a:schemeClr val="tx1"/>
                </a:solidFill>
                <a:latin typeface="Maiandra GD" panose="020E0502030308020204" pitchFamily="34" charset="0"/>
              </a:rPr>
              <a:t>An </a:t>
            </a:r>
            <a:r>
              <a:rPr lang="en-US" b="1" dirty="0" smtClean="0">
                <a:solidFill>
                  <a:schemeClr val="tx1"/>
                </a:solidFill>
                <a:latin typeface="Maiandra GD" panose="020E0502030308020204" pitchFamily="34" charset="0"/>
              </a:rPr>
              <a:t>algorithm </a:t>
            </a:r>
            <a:r>
              <a:rPr lang="en-US" b="1" dirty="0">
                <a:solidFill>
                  <a:schemeClr val="tx1"/>
                </a:solidFill>
                <a:latin typeface="Maiandra GD" panose="020E0502030308020204" pitchFamily="34" charset="0"/>
              </a:rPr>
              <a:t>used with threshold values of soil moisture to be maintained continuously. System starts or stops irrigation based on moisture content of the soil. This system proposes low cost moisture sensor based data acquisition system required for </a:t>
            </a:r>
            <a:r>
              <a:rPr lang="en-US" b="1" dirty="0" smtClean="0">
                <a:solidFill>
                  <a:schemeClr val="tx1"/>
                </a:solidFill>
                <a:latin typeface="Maiandra GD" panose="020E0502030308020204" pitchFamily="34" charset="0"/>
              </a:rPr>
              <a:t>automated irrigation system [1</a:t>
            </a:r>
            <a:r>
              <a:rPr lang="en-US" b="1" dirty="0">
                <a:solidFill>
                  <a:schemeClr val="tx1"/>
                </a:solidFill>
                <a:latin typeface="Maiandra GD" panose="020E0502030308020204" pitchFamily="34" charset="0"/>
              </a:rPr>
              <a:t>]-[2]. </a:t>
            </a:r>
          </a:p>
        </p:txBody>
      </p:sp>
    </p:spTree>
    <p:extLst>
      <p:ext uri="{BB962C8B-B14F-4D97-AF65-F5344CB8AC3E}">
        <p14:creationId xmlns:p14="http://schemas.microsoft.com/office/powerpoint/2010/main" val="3551816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771338" y="102550"/>
            <a:ext cx="160154" cy="79760"/>
          </a:xfrm>
        </p:spPr>
        <p:txBody>
          <a:bodyPr>
            <a:normAutofit fontScale="90000"/>
          </a:bodyPr>
          <a:lstStyle/>
          <a:p>
            <a:r>
              <a:rPr lang="en-US" dirty="0" smtClean="0"/>
              <a:t>.</a:t>
            </a:r>
            <a:endParaRPr lang="en-IN" dirty="0"/>
          </a:p>
        </p:txBody>
      </p:sp>
      <p:sp>
        <p:nvSpPr>
          <p:cNvPr id="3" name="Content Placeholder 2"/>
          <p:cNvSpPr>
            <a:spLocks noGrp="1"/>
          </p:cNvSpPr>
          <p:nvPr>
            <p:ph idx="1"/>
          </p:nvPr>
        </p:nvSpPr>
        <p:spPr>
          <a:xfrm>
            <a:off x="771338" y="1768979"/>
            <a:ext cx="8714494" cy="3717420"/>
          </a:xfrm>
        </p:spPr>
        <p:txBody>
          <a:bodyPr>
            <a:normAutofit/>
          </a:bodyPr>
          <a:lstStyle/>
          <a:p>
            <a:pPr algn="just">
              <a:buFont typeface="Wingdings" panose="05000000000000000000" pitchFamily="2" charset="2"/>
              <a:buChar char="Ø"/>
            </a:pPr>
            <a:r>
              <a:rPr lang="en-US" b="1" dirty="0">
                <a:solidFill>
                  <a:schemeClr val="tx1"/>
                </a:solidFill>
                <a:latin typeface="Maiandra GD" panose="020E0502030308020204" pitchFamily="34" charset="0"/>
              </a:rPr>
              <a:t>Irrigation system helps to grow crops with a minimum possible amount of water, protect the plants from frost and dust suppression. As a result of advancements in technology and a seemingly sharp decline of available manual </a:t>
            </a:r>
            <a:r>
              <a:rPr lang="en-US" b="1" dirty="0" err="1">
                <a:solidFill>
                  <a:schemeClr val="tx1"/>
                </a:solidFill>
                <a:latin typeface="Maiandra GD" panose="020E0502030308020204" pitchFamily="34" charset="0"/>
              </a:rPr>
              <a:t>labour</a:t>
            </a:r>
            <a:r>
              <a:rPr lang="en-US" b="1" dirty="0">
                <a:solidFill>
                  <a:schemeClr val="tx1"/>
                </a:solidFill>
                <a:latin typeface="Maiandra GD" panose="020E0502030308020204" pitchFamily="34" charset="0"/>
              </a:rPr>
              <a:t> adversely affecting the agricultural yield, the need for a proper utilization of available resources is imminent [3]</a:t>
            </a:r>
          </a:p>
          <a:p>
            <a:pPr marL="0" indent="0" algn="just">
              <a:buNone/>
            </a:pPr>
            <a:endParaRPr lang="en-US" b="1" dirty="0" smtClean="0">
              <a:solidFill>
                <a:schemeClr val="tx1"/>
              </a:solidFill>
              <a:latin typeface="Maiandra GD" panose="020E0502030308020204" pitchFamily="34" charset="0"/>
            </a:endParaRPr>
          </a:p>
          <a:p>
            <a:pPr algn="just">
              <a:buFont typeface="Wingdings" panose="05000000000000000000" pitchFamily="2" charset="2"/>
              <a:buChar char="Ø"/>
            </a:pPr>
            <a:r>
              <a:rPr lang="en-US" b="1" dirty="0" smtClean="0">
                <a:solidFill>
                  <a:schemeClr val="tx1"/>
                </a:solidFill>
                <a:latin typeface="Maiandra GD" panose="020E0502030308020204" pitchFamily="34" charset="0"/>
              </a:rPr>
              <a:t>Development </a:t>
            </a:r>
            <a:r>
              <a:rPr lang="en-US" b="1" dirty="0">
                <a:solidFill>
                  <a:schemeClr val="tx1"/>
                </a:solidFill>
                <a:latin typeface="Maiandra GD" panose="020E0502030308020204" pitchFamily="34" charset="0"/>
              </a:rPr>
              <a:t>of smart drip irrigation system using </a:t>
            </a:r>
            <a:r>
              <a:rPr lang="en-US" b="1" dirty="0" err="1">
                <a:solidFill>
                  <a:schemeClr val="tx1"/>
                </a:solidFill>
                <a:latin typeface="Maiandra GD" panose="020E0502030308020204" pitchFamily="34" charset="0"/>
              </a:rPr>
              <a:t>IoT</a:t>
            </a:r>
            <a:r>
              <a:rPr lang="en-US" b="1" dirty="0">
                <a:solidFill>
                  <a:schemeClr val="tx1"/>
                </a:solidFill>
                <a:latin typeface="Maiandra GD" panose="020E0502030308020204" pitchFamily="34" charset="0"/>
              </a:rPr>
              <a:t> is feasible and cost-effective. The system is completely automatic which turn on the solenoid valve using a relay based on </a:t>
            </a:r>
            <a:r>
              <a:rPr lang="en-US" b="1" dirty="0" smtClean="0">
                <a:solidFill>
                  <a:schemeClr val="tx1"/>
                </a:solidFill>
                <a:latin typeface="Maiandra GD" panose="020E0502030308020204" pitchFamily="34" charset="0"/>
              </a:rPr>
              <a:t>necessity. </a:t>
            </a:r>
            <a:r>
              <a:rPr lang="en-US" b="1" dirty="0">
                <a:solidFill>
                  <a:schemeClr val="tx1"/>
                </a:solidFill>
                <a:latin typeface="Maiandra GD" panose="020E0502030308020204" pitchFamily="34" charset="0"/>
              </a:rPr>
              <a:t>[3</a:t>
            </a:r>
            <a:r>
              <a:rPr lang="en-US" b="1" dirty="0" smtClean="0">
                <a:solidFill>
                  <a:schemeClr val="tx1"/>
                </a:solidFill>
                <a:latin typeface="Maiandra GD" panose="020E0502030308020204" pitchFamily="34" charset="0"/>
              </a:rPr>
              <a:t>]</a:t>
            </a:r>
          </a:p>
          <a:p>
            <a:pPr algn="just">
              <a:buFont typeface="Wingdings" panose="05000000000000000000" pitchFamily="2" charset="2"/>
              <a:buChar char="Ø"/>
            </a:pPr>
            <a:endParaRPr lang="en-US" b="1" dirty="0">
              <a:solidFill>
                <a:schemeClr val="tx1"/>
              </a:solidFill>
              <a:latin typeface="Maiandra GD" panose="020E0502030308020204" pitchFamily="34" charset="0"/>
            </a:endParaRPr>
          </a:p>
        </p:txBody>
      </p:sp>
    </p:spTree>
    <p:extLst>
      <p:ext uri="{BB962C8B-B14F-4D97-AF65-F5344CB8AC3E}">
        <p14:creationId xmlns:p14="http://schemas.microsoft.com/office/powerpoint/2010/main" val="4005623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883" y="447230"/>
            <a:ext cx="8596668" cy="1320800"/>
          </a:xfrm>
        </p:spPr>
        <p:txBody>
          <a:bodyPr/>
          <a:lstStyle/>
          <a:p>
            <a:endParaRPr lang="en-IN"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b="1" dirty="0">
                <a:solidFill>
                  <a:schemeClr val="tx1"/>
                </a:solidFill>
                <a:latin typeface="Maiandra GD" panose="020E0502030308020204" pitchFamily="34" charset="0"/>
              </a:rPr>
              <a:t>A remote control for drip irrigation is the most beneficial approach for the farmers. This system reduces the extra manpower of the farmer for his farm like supplying water to plants</a:t>
            </a:r>
          </a:p>
          <a:p>
            <a:pPr algn="just">
              <a:buFont typeface="Wingdings" panose="05000000000000000000" pitchFamily="2" charset="2"/>
              <a:buChar char="Ø"/>
            </a:pPr>
            <a:endParaRPr lang="en-US" b="1" dirty="0">
              <a:solidFill>
                <a:schemeClr val="tx1"/>
              </a:solidFill>
              <a:latin typeface="Maiandra GD" panose="020E0502030308020204" pitchFamily="34" charset="0"/>
            </a:endParaRPr>
          </a:p>
          <a:p>
            <a:pPr algn="just">
              <a:buFont typeface="Wingdings" panose="05000000000000000000" pitchFamily="2" charset="2"/>
              <a:buChar char="Ø"/>
            </a:pPr>
            <a:r>
              <a:rPr lang="en-US" b="1" dirty="0">
                <a:solidFill>
                  <a:schemeClr val="tx1"/>
                </a:solidFill>
                <a:latin typeface="Maiandra GD" panose="020E0502030308020204" pitchFamily="34" charset="0"/>
              </a:rPr>
              <a:t>With only one or two sensor nodes of this system we can cover larger area of farm easily by attaching Drip irrigation to this model. So that monitoring at one or two places can identify when to water the farm. [3]</a:t>
            </a:r>
          </a:p>
          <a:p>
            <a:endParaRPr lang="en-IN" dirty="0"/>
          </a:p>
        </p:txBody>
      </p:sp>
    </p:spTree>
    <p:extLst>
      <p:ext uri="{BB962C8B-B14F-4D97-AF65-F5344CB8AC3E}">
        <p14:creationId xmlns:p14="http://schemas.microsoft.com/office/powerpoint/2010/main" val="1784385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8514"/>
            <a:ext cx="8596668" cy="1320800"/>
          </a:xfrm>
        </p:spPr>
        <p:txBody>
          <a:bodyPr>
            <a:normAutofit/>
          </a:bodyPr>
          <a:lstStyle/>
          <a:p>
            <a:r>
              <a:rPr lang="en-US" sz="2800" b="1" dirty="0">
                <a:ln w="0"/>
                <a:solidFill>
                  <a:schemeClr val="accent1">
                    <a:lumMod val="60000"/>
                    <a:lumOff val="40000"/>
                  </a:schemeClr>
                </a:solidFill>
                <a:effectLst>
                  <a:outerShdw blurRad="38100" dist="19050" dir="2700000" algn="tl" rotWithShape="0">
                    <a:schemeClr val="dk1">
                      <a:alpha val="40000"/>
                    </a:schemeClr>
                  </a:outerShdw>
                </a:effectLst>
                <a:latin typeface="Maiandra GD" panose="020E0502030308020204" pitchFamily="34" charset="0"/>
              </a:rPr>
              <a:t>SMART IRRIGATION BY EMBEDDED SYSTEMS :-</a:t>
            </a:r>
            <a:endParaRPr lang="en-IN" sz="2800" dirty="0">
              <a:solidFill>
                <a:schemeClr val="accent1">
                  <a:lumMod val="60000"/>
                  <a:lumOff val="40000"/>
                </a:schemeClr>
              </a:solidFill>
            </a:endParaRPr>
          </a:p>
        </p:txBody>
      </p:sp>
      <p:sp>
        <p:nvSpPr>
          <p:cNvPr id="3" name="Content Placeholder 2"/>
          <p:cNvSpPr>
            <a:spLocks noGrp="1"/>
          </p:cNvSpPr>
          <p:nvPr>
            <p:ph idx="1"/>
          </p:nvPr>
        </p:nvSpPr>
        <p:spPr>
          <a:xfrm>
            <a:off x="677334" y="2109314"/>
            <a:ext cx="8596668" cy="3880773"/>
          </a:xfrm>
        </p:spPr>
        <p:txBody>
          <a:bodyPr>
            <a:normAutofit/>
          </a:bodyPr>
          <a:lstStyle/>
          <a:p>
            <a:pPr marL="0" indent="0" algn="just">
              <a:buNone/>
            </a:pPr>
            <a:endParaRPr lang="en-US" b="1" dirty="0" smtClean="0">
              <a:solidFill>
                <a:schemeClr val="tx1"/>
              </a:solidFill>
              <a:latin typeface="Maiandra GD" panose="020E0502030308020204" pitchFamily="34" charset="0"/>
            </a:endParaRPr>
          </a:p>
          <a:p>
            <a:pPr algn="just">
              <a:buFont typeface="Wingdings" panose="05000000000000000000" pitchFamily="2" charset="2"/>
              <a:buChar char="Ø"/>
            </a:pPr>
            <a:r>
              <a:rPr lang="en-US" dirty="0"/>
              <a:t>Automation in the field of irrigation with smart technology is a great combination. The technologies such as embedded systems and automation made this system to be unique.</a:t>
            </a:r>
          </a:p>
          <a:p>
            <a:pPr algn="just">
              <a:buFont typeface="Wingdings" panose="05000000000000000000" pitchFamily="2" charset="2"/>
              <a:buChar char="Ø"/>
            </a:pPr>
            <a:r>
              <a:rPr lang="en-IN" i="1" dirty="0"/>
              <a:t>X-bee pro modules and Pic Microcontrollers are integrated together for the irrigation. </a:t>
            </a:r>
            <a:r>
              <a:rPr lang="en-IN" i="1" dirty="0" err="1"/>
              <a:t>Xbee</a:t>
            </a:r>
            <a:r>
              <a:rPr lang="en-IN" i="1" dirty="0"/>
              <a:t> pro modules are Embedded Solutions providing wireless end-point Connectivity to the devices</a:t>
            </a:r>
            <a:r>
              <a:rPr lang="en-IN" i="1" dirty="0" smtClean="0"/>
              <a:t>.</a:t>
            </a:r>
          </a:p>
          <a:p>
            <a:pPr algn="just">
              <a:buFont typeface="Wingdings" panose="05000000000000000000" pitchFamily="2" charset="2"/>
              <a:buChar char="Ø"/>
            </a:pPr>
            <a:r>
              <a:rPr lang="en-IN" i="1" dirty="0" smtClean="0"/>
              <a:t> </a:t>
            </a:r>
            <a:r>
              <a:rPr lang="en-IN" i="1" dirty="0"/>
              <a:t>These modules use the </a:t>
            </a:r>
            <a:r>
              <a:rPr lang="en-US" i="1" dirty="0"/>
              <a:t>IEEE networking protocol for fast point-to-multipoint or peer-to-peer networking [4].</a:t>
            </a:r>
            <a:endParaRPr lang="en-IN" b="1" dirty="0">
              <a:solidFill>
                <a:schemeClr val="tx1"/>
              </a:solidFill>
              <a:latin typeface="Maiandra GD" panose="020E0502030308020204" pitchFamily="34" charset="0"/>
            </a:endParaRPr>
          </a:p>
          <a:p>
            <a:pPr algn="just">
              <a:buFont typeface="Wingdings" panose="05000000000000000000" pitchFamily="2" charset="2"/>
              <a:buChar char="Ø"/>
            </a:pPr>
            <a:endParaRPr lang="en-US" b="1" dirty="0">
              <a:solidFill>
                <a:schemeClr val="tx1"/>
              </a:solidFill>
              <a:latin typeface="Maiandra GD" panose="020E0502030308020204" pitchFamily="34" charset="0"/>
            </a:endParaRPr>
          </a:p>
        </p:txBody>
      </p:sp>
    </p:spTree>
    <p:extLst>
      <p:ext uri="{BB962C8B-B14F-4D97-AF65-F5344CB8AC3E}">
        <p14:creationId xmlns:p14="http://schemas.microsoft.com/office/powerpoint/2010/main" val="2027322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n w="0"/>
                <a:solidFill>
                  <a:schemeClr val="accent1">
                    <a:lumMod val="60000"/>
                    <a:lumOff val="40000"/>
                  </a:schemeClr>
                </a:solidFill>
                <a:effectLst>
                  <a:outerShdw blurRad="38100" dist="19050" dir="2700000" algn="tl" rotWithShape="0">
                    <a:schemeClr val="dk1">
                      <a:alpha val="40000"/>
                    </a:schemeClr>
                  </a:outerShdw>
                </a:effectLst>
                <a:latin typeface="Maiandra GD" panose="020E0502030308020204" pitchFamily="34" charset="0"/>
              </a:rPr>
              <a:t>How thermal imaging can be used  in agriculture </a:t>
            </a:r>
            <a:r>
              <a:rPr lang="en-US" sz="2800" b="1" dirty="0" smtClean="0">
                <a:ln w="0"/>
                <a:solidFill>
                  <a:schemeClr val="accent1">
                    <a:lumMod val="60000"/>
                    <a:lumOff val="40000"/>
                  </a:schemeClr>
                </a:solidFill>
                <a:effectLst>
                  <a:outerShdw blurRad="38100" dist="19050" dir="2700000" algn="tl" rotWithShape="0">
                    <a:schemeClr val="dk1">
                      <a:alpha val="40000"/>
                    </a:schemeClr>
                  </a:outerShdw>
                </a:effectLst>
                <a:latin typeface="Maiandra GD" panose="020E0502030308020204" pitchFamily="34" charset="0"/>
              </a:rPr>
              <a:t>:</a:t>
            </a:r>
            <a:endParaRPr lang="en-IN" sz="2800" dirty="0">
              <a:solidFill>
                <a:schemeClr val="accent1">
                  <a:lumMod val="60000"/>
                  <a:lumOff val="40000"/>
                </a:schemeClr>
              </a:solidFill>
            </a:endParaRPr>
          </a:p>
        </p:txBody>
      </p:sp>
      <p:sp>
        <p:nvSpPr>
          <p:cNvPr id="3" name="Content Placeholder 2"/>
          <p:cNvSpPr>
            <a:spLocks noGrp="1"/>
          </p:cNvSpPr>
          <p:nvPr>
            <p:ph idx="1"/>
          </p:nvPr>
        </p:nvSpPr>
        <p:spPr>
          <a:xfrm>
            <a:off x="754246" y="3935183"/>
            <a:ext cx="8596668" cy="2462686"/>
          </a:xfrm>
        </p:spPr>
        <p:txBody>
          <a:bodyPr/>
          <a:lstStyle/>
          <a:p>
            <a:pPr algn="just">
              <a:buFont typeface="Wingdings" panose="05000000000000000000" pitchFamily="2" charset="2"/>
              <a:buChar char="Ø"/>
            </a:pPr>
            <a:r>
              <a:rPr lang="en-US" b="1" dirty="0">
                <a:solidFill>
                  <a:schemeClr val="tx1"/>
                </a:solidFill>
                <a:latin typeface="Maiandra GD" panose="020E0502030308020204" pitchFamily="34" charset="0"/>
              </a:rPr>
              <a:t>Thermal imaging could be used to determine the relation between water status of the plant/field and radiation emission, and therefore can be utilized as a measure for water stress and irrigation distribution.</a:t>
            </a:r>
          </a:p>
          <a:p>
            <a:pPr algn="just">
              <a:buFont typeface="Wingdings" panose="05000000000000000000" pitchFamily="2" charset="2"/>
              <a:buChar char="Ø"/>
            </a:pPr>
            <a:r>
              <a:rPr lang="en-US" b="1" dirty="0">
                <a:solidFill>
                  <a:schemeClr val="tx1"/>
                </a:solidFill>
                <a:latin typeface="Maiandra GD" panose="020E0502030308020204" pitchFamily="34" charset="0"/>
              </a:rPr>
              <a:t>Thermal imaging is a method of using infrared radiation and thermal energy to gather information about objects, in order to formulate images of them, even in low visibility </a:t>
            </a:r>
            <a:r>
              <a:rPr lang="en-US" b="1" dirty="0" smtClean="0">
                <a:solidFill>
                  <a:schemeClr val="tx1"/>
                </a:solidFill>
                <a:latin typeface="Maiandra GD" panose="020E0502030308020204" pitchFamily="34" charset="0"/>
              </a:rPr>
              <a:t>environments [5]. </a:t>
            </a:r>
            <a:endParaRPr lang="en-IN" b="1" dirty="0">
              <a:solidFill>
                <a:schemeClr val="tx1"/>
              </a:solidFill>
              <a:latin typeface="Maiandra GD" panose="020E0502030308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109913" y="1529213"/>
            <a:ext cx="5731510" cy="2063750"/>
          </a:xfrm>
          <a:prstGeom prst="rect">
            <a:avLst/>
          </a:prstGeom>
          <a:noFill/>
          <a:ln>
            <a:noFill/>
          </a:ln>
        </p:spPr>
      </p:pic>
    </p:spTree>
    <p:extLst>
      <p:ext uri="{BB962C8B-B14F-4D97-AF65-F5344CB8AC3E}">
        <p14:creationId xmlns:p14="http://schemas.microsoft.com/office/powerpoint/2010/main" val="3112941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n w="0"/>
                <a:solidFill>
                  <a:schemeClr val="accent1">
                    <a:lumMod val="60000"/>
                    <a:lumOff val="40000"/>
                  </a:schemeClr>
                </a:solidFill>
                <a:effectLst>
                  <a:outerShdw blurRad="38100" dist="19050" dir="2700000" algn="tl" rotWithShape="0">
                    <a:schemeClr val="dk1">
                      <a:alpha val="40000"/>
                    </a:schemeClr>
                  </a:outerShdw>
                </a:effectLst>
                <a:latin typeface="Maiandra GD" panose="020E0502030308020204" pitchFamily="34" charset="0"/>
              </a:rPr>
              <a:t>THINGS NEED TO KNOW </a:t>
            </a:r>
            <a:r>
              <a:rPr lang="en-US" sz="2400" b="1" dirty="0" smtClean="0">
                <a:ln w="0"/>
                <a:solidFill>
                  <a:schemeClr val="accent1">
                    <a:lumMod val="60000"/>
                    <a:lumOff val="40000"/>
                  </a:schemeClr>
                </a:solidFill>
                <a:effectLst>
                  <a:outerShdw blurRad="38100" dist="19050" dir="2700000" algn="tl" rotWithShape="0">
                    <a:schemeClr val="dk1">
                      <a:alpha val="40000"/>
                    </a:schemeClr>
                  </a:outerShdw>
                </a:effectLst>
                <a:latin typeface="Maiandra GD" panose="020E0502030308020204" pitchFamily="34" charset="0"/>
              </a:rPr>
              <a:t>:-</a:t>
            </a:r>
            <a:r>
              <a:rPr lang="en-IN" sz="2400" b="1" dirty="0">
                <a:ln w="0"/>
                <a:solidFill>
                  <a:schemeClr val="accent1">
                    <a:lumMod val="60000"/>
                    <a:lumOff val="40000"/>
                  </a:schemeClr>
                </a:solidFill>
                <a:effectLst>
                  <a:outerShdw blurRad="38100" dist="19050" dir="2700000" algn="tl" rotWithShape="0">
                    <a:schemeClr val="dk1">
                      <a:alpha val="40000"/>
                    </a:schemeClr>
                  </a:outerShdw>
                </a:effectLst>
                <a:latin typeface="Maiandra GD" panose="020E0502030308020204" pitchFamily="34" charset="0"/>
              </a:rPr>
              <a:t/>
            </a:r>
            <a:br>
              <a:rPr lang="en-IN" sz="2400" b="1" dirty="0">
                <a:ln w="0"/>
                <a:solidFill>
                  <a:schemeClr val="accent1">
                    <a:lumMod val="60000"/>
                    <a:lumOff val="40000"/>
                  </a:schemeClr>
                </a:solidFill>
                <a:effectLst>
                  <a:outerShdw blurRad="38100" dist="19050" dir="2700000" algn="tl" rotWithShape="0">
                    <a:schemeClr val="dk1">
                      <a:alpha val="40000"/>
                    </a:schemeClr>
                  </a:outerShdw>
                </a:effectLst>
                <a:latin typeface="Maiandra GD" panose="020E0502030308020204" pitchFamily="34" charset="0"/>
              </a:rPr>
            </a:br>
            <a:r>
              <a:rPr lang="en-IN" sz="2400" b="1" dirty="0" smtClean="0">
                <a:ln w="0"/>
                <a:solidFill>
                  <a:schemeClr val="accent1">
                    <a:lumMod val="60000"/>
                    <a:lumOff val="40000"/>
                  </a:schemeClr>
                </a:solidFill>
                <a:effectLst>
                  <a:outerShdw blurRad="38100" dist="19050" dir="2700000" algn="tl" rotWithShape="0">
                    <a:schemeClr val="dk1">
                      <a:alpha val="40000"/>
                    </a:schemeClr>
                  </a:outerShdw>
                </a:effectLst>
                <a:latin typeface="Maiandra GD" panose="020E0502030308020204" pitchFamily="34" charset="0"/>
              </a:rPr>
              <a:t/>
            </a:r>
            <a:br>
              <a:rPr lang="en-IN" sz="2400" b="1" dirty="0" smtClean="0">
                <a:ln w="0"/>
                <a:solidFill>
                  <a:schemeClr val="accent1">
                    <a:lumMod val="60000"/>
                    <a:lumOff val="40000"/>
                  </a:schemeClr>
                </a:solidFill>
                <a:effectLst>
                  <a:outerShdw blurRad="38100" dist="19050" dir="2700000" algn="tl" rotWithShape="0">
                    <a:schemeClr val="dk1">
                      <a:alpha val="40000"/>
                    </a:schemeClr>
                  </a:outerShdw>
                </a:effectLst>
                <a:latin typeface="Maiandra GD" panose="020E0502030308020204" pitchFamily="34" charset="0"/>
              </a:rPr>
            </a:br>
            <a:r>
              <a:rPr lang="en-US" sz="2400" b="1" u="sng" dirty="0" smtClean="0">
                <a:ln w="0"/>
                <a:solidFill>
                  <a:schemeClr val="accent1">
                    <a:lumMod val="60000"/>
                    <a:lumOff val="40000"/>
                  </a:schemeClr>
                </a:solidFill>
                <a:effectLst>
                  <a:outerShdw blurRad="38100" dist="19050" dir="2700000" algn="tl" rotWithShape="0">
                    <a:schemeClr val="dk1">
                      <a:alpha val="40000"/>
                    </a:schemeClr>
                  </a:outerShdw>
                </a:effectLst>
                <a:latin typeface="Maiandra GD" panose="020E0502030308020204" pitchFamily="34" charset="0"/>
              </a:rPr>
              <a:t>NODEMCU</a:t>
            </a:r>
            <a:endParaRPr lang="en-IN" sz="2400" u="sng" dirty="0">
              <a:solidFill>
                <a:schemeClr val="accent1">
                  <a:lumMod val="60000"/>
                  <a:lumOff val="40000"/>
                </a:schemeClr>
              </a:solidFill>
            </a:endParaRPr>
          </a:p>
        </p:txBody>
      </p:sp>
      <p:sp>
        <p:nvSpPr>
          <p:cNvPr id="3" name="Content Placeholder 2"/>
          <p:cNvSpPr>
            <a:spLocks noGrp="1"/>
          </p:cNvSpPr>
          <p:nvPr>
            <p:ph idx="1"/>
          </p:nvPr>
        </p:nvSpPr>
        <p:spPr>
          <a:xfrm>
            <a:off x="677334" y="2375731"/>
            <a:ext cx="10568931" cy="3665631"/>
          </a:xfrm>
        </p:spPr>
        <p:txBody>
          <a:bodyPr/>
          <a:lstStyle/>
          <a:p>
            <a:pPr algn="just">
              <a:lnSpc>
                <a:spcPct val="107000"/>
              </a:lnSpc>
              <a:spcAft>
                <a:spcPts val="800"/>
              </a:spcAft>
              <a:buFont typeface="Wingdings" panose="05000000000000000000" pitchFamily="2" charset="2"/>
              <a:buChar char="Ø"/>
            </a:pPr>
            <a:r>
              <a:rPr lang="en-US" b="1" dirty="0">
                <a:solidFill>
                  <a:schemeClr val="tx1"/>
                </a:solidFill>
                <a:latin typeface="Maiandra GD" panose="020E0502030308020204" pitchFamily="34" charset="0"/>
                <a:ea typeface="Calibri" panose="020F0502020204030204" pitchFamily="34" charset="0"/>
                <a:cs typeface="Times New Roman" panose="02020603050405020304" pitchFamily="18" charset="0"/>
              </a:rPr>
              <a:t>Open source firmware</a:t>
            </a:r>
            <a:endParaRPr lang="en-IN" b="1" dirty="0">
              <a:solidFill>
                <a:schemeClr val="tx1"/>
              </a:solidFill>
              <a:latin typeface="Maiandra GD" panose="020E050203030802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US" b="1" dirty="0">
                <a:solidFill>
                  <a:schemeClr val="tx1"/>
                </a:solidFill>
                <a:latin typeface="Maiandra GD" panose="020E0502030308020204" pitchFamily="34" charset="0"/>
                <a:ea typeface="Calibri" panose="020F0502020204030204" pitchFamily="34" charset="0"/>
                <a:cs typeface="Times New Roman" panose="02020603050405020304" pitchFamily="18" charset="0"/>
              </a:rPr>
              <a:t>It consists ESP866 WIFI module in it</a:t>
            </a:r>
            <a:endParaRPr lang="en-IN" b="1" dirty="0">
              <a:solidFill>
                <a:schemeClr val="tx1"/>
              </a:solidFill>
              <a:latin typeface="Maiandra GD" panose="020E050203030802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US" b="1" dirty="0">
                <a:solidFill>
                  <a:schemeClr val="tx1"/>
                </a:solidFill>
                <a:latin typeface="Maiandra GD" panose="020E0502030308020204" pitchFamily="34" charset="0"/>
                <a:ea typeface="Calibri" panose="020F0502020204030204" pitchFamily="34" charset="0"/>
                <a:cs typeface="Times New Roman" panose="02020603050405020304" pitchFamily="18" charset="0"/>
              </a:rPr>
              <a:t>Can be programmed with help of Arduino IDLE as it is open firmware</a:t>
            </a:r>
            <a:endParaRPr lang="en-IN" b="1" dirty="0">
              <a:solidFill>
                <a:schemeClr val="tx1"/>
              </a:solidFill>
              <a:latin typeface="Maiandra GD" panose="020E050203030802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n-US" b="1" dirty="0">
                <a:solidFill>
                  <a:schemeClr val="tx1"/>
                </a:solidFill>
                <a:latin typeface="Maiandra GD" panose="020E0502030308020204" pitchFamily="34" charset="0"/>
                <a:ea typeface="Calibri" panose="020F0502020204030204" pitchFamily="34" charset="0"/>
                <a:cs typeface="Times New Roman" panose="02020603050405020304" pitchFamily="18" charset="0"/>
              </a:rPr>
              <a:t>Why Node MCU is popular</a:t>
            </a:r>
          </a:p>
          <a:p>
            <a:pPr algn="just">
              <a:lnSpc>
                <a:spcPct val="107000"/>
              </a:lnSpc>
              <a:spcAft>
                <a:spcPts val="800"/>
              </a:spcAft>
              <a:buFont typeface="Wingdings" panose="05000000000000000000" pitchFamily="2" charset="2"/>
              <a:buChar char="Ø"/>
            </a:pPr>
            <a:r>
              <a:rPr lang="en-IN" b="1" dirty="0">
                <a:solidFill>
                  <a:schemeClr val="tx1"/>
                </a:solidFill>
                <a:latin typeface="Maiandra GD" panose="020E0502030308020204" pitchFamily="34" charset="0"/>
                <a:ea typeface="Calibri" panose="020F0502020204030204" pitchFamily="34" charset="0"/>
                <a:cs typeface="Times New Roman" panose="02020603050405020304" pitchFamily="18" charset="0"/>
              </a:rPr>
              <a:t>1) cheap and small                </a:t>
            </a:r>
            <a:r>
              <a:rPr lang="en-IN" b="1" dirty="0" smtClean="0">
                <a:solidFill>
                  <a:schemeClr val="tx1"/>
                </a:solidFill>
                <a:latin typeface="Maiandra GD" panose="020E0502030308020204" pitchFamily="34" charset="0"/>
                <a:ea typeface="Calibri" panose="020F0502020204030204" pitchFamily="34" charset="0"/>
                <a:cs typeface="Times New Roman" panose="02020603050405020304" pitchFamily="18" charset="0"/>
              </a:rPr>
              <a:t>2)powerful </a:t>
            </a:r>
            <a:r>
              <a:rPr lang="en-IN" b="1" dirty="0">
                <a:solidFill>
                  <a:schemeClr val="tx1"/>
                </a:solidFill>
                <a:latin typeface="Maiandra GD" panose="020E0502030308020204" pitchFamily="34" charset="0"/>
                <a:ea typeface="Calibri" panose="020F0502020204030204" pitchFamily="34" charset="0"/>
                <a:cs typeface="Times New Roman" panose="02020603050405020304" pitchFamily="18" charset="0"/>
              </a:rPr>
              <a:t>-13 GPIO Pins </a:t>
            </a:r>
            <a:r>
              <a:rPr lang="en-IN" b="1" dirty="0" smtClean="0">
                <a:solidFill>
                  <a:schemeClr val="tx1"/>
                </a:solidFill>
                <a:latin typeface="Maiandra GD" panose="020E0502030308020204" pitchFamily="34" charset="0"/>
                <a:ea typeface="Calibri" panose="020F0502020204030204" pitchFamily="34" charset="0"/>
                <a:cs typeface="Times New Roman" panose="02020603050405020304" pitchFamily="18" charset="0"/>
              </a:rPr>
              <a:t>including 12 </a:t>
            </a:r>
            <a:r>
              <a:rPr lang="en-IN" b="1" dirty="0">
                <a:solidFill>
                  <a:schemeClr val="tx1"/>
                </a:solidFill>
                <a:latin typeface="Maiandra GD" panose="020E0502030308020204" pitchFamily="34" charset="0"/>
                <a:ea typeface="Calibri" panose="020F0502020204030204" pitchFamily="34" charset="0"/>
                <a:cs typeface="Times New Roman" panose="02020603050405020304" pitchFamily="18" charset="0"/>
              </a:rPr>
              <a:t>digital and 1 analog pin</a:t>
            </a:r>
          </a:p>
          <a:p>
            <a:pPr marL="0" indent="0" algn="just">
              <a:lnSpc>
                <a:spcPct val="107000"/>
              </a:lnSpc>
              <a:spcAft>
                <a:spcPts val="800"/>
              </a:spcAft>
              <a:buNone/>
            </a:pPr>
            <a:r>
              <a:rPr lang="en-IN" b="1" dirty="0" smtClean="0">
                <a:solidFill>
                  <a:schemeClr val="tx1"/>
                </a:solidFill>
                <a:latin typeface="Maiandra GD" panose="020E0502030308020204" pitchFamily="34" charset="0"/>
                <a:ea typeface="Calibri" panose="020F0502020204030204" pitchFamily="34" charset="0"/>
                <a:cs typeface="Times New Roman" panose="02020603050405020304" pitchFamily="18" charset="0"/>
              </a:rPr>
              <a:t>    3)low </a:t>
            </a:r>
            <a:r>
              <a:rPr lang="en-IN" b="1" dirty="0">
                <a:solidFill>
                  <a:schemeClr val="tx1"/>
                </a:solidFill>
                <a:latin typeface="Maiandra GD" panose="020E0502030308020204" pitchFamily="34" charset="0"/>
                <a:ea typeface="Calibri" panose="020F0502020204030204" pitchFamily="34" charset="0"/>
                <a:cs typeface="Times New Roman" panose="02020603050405020304" pitchFamily="18" charset="0"/>
              </a:rPr>
              <a:t>power consumption    </a:t>
            </a:r>
            <a:r>
              <a:rPr lang="en-IN" b="1" dirty="0" smtClean="0">
                <a:solidFill>
                  <a:schemeClr val="tx1"/>
                </a:solidFill>
                <a:latin typeface="Maiandra GD" panose="020E0502030308020204" pitchFamily="34" charset="0"/>
                <a:ea typeface="Calibri" panose="020F0502020204030204" pitchFamily="34" charset="0"/>
                <a:cs typeface="Times New Roman" panose="02020603050405020304" pitchFamily="18" charset="0"/>
              </a:rPr>
              <a:t>4)easy </a:t>
            </a:r>
            <a:r>
              <a:rPr lang="en-IN" b="1" dirty="0">
                <a:solidFill>
                  <a:schemeClr val="tx1"/>
                </a:solidFill>
                <a:latin typeface="Maiandra GD" panose="020E0502030308020204" pitchFamily="34" charset="0"/>
                <a:ea typeface="Calibri" panose="020F0502020204030204" pitchFamily="34" charset="0"/>
                <a:cs typeface="Times New Roman" panose="02020603050405020304" pitchFamily="18" charset="0"/>
              </a:rPr>
              <a:t>to program</a:t>
            </a:r>
          </a:p>
          <a:p>
            <a:endParaRPr lang="en-IN" dirty="0"/>
          </a:p>
        </p:txBody>
      </p:sp>
      <p:pic>
        <p:nvPicPr>
          <p:cNvPr id="4" name="Picture 3">
            <a:extLst>
              <a:ext uri="{FF2B5EF4-FFF2-40B4-BE49-F238E27FC236}">
                <a16:creationId xmlns="" xmlns:a16="http://schemas.microsoft.com/office/drawing/2014/main" id="{21860AE5-81E6-43FA-91B6-C20A07D1F3D8}"/>
              </a:ext>
            </a:extLst>
          </p:cNvPr>
          <p:cNvPicPr>
            <a:picLocks noChangeAspect="1"/>
          </p:cNvPicPr>
          <p:nvPr/>
        </p:nvPicPr>
        <p:blipFill rotWithShape="1">
          <a:blip r:embed="rId2"/>
          <a:srcRect l="4376" t="2318" r="7533" b="12097"/>
          <a:stretch/>
        </p:blipFill>
        <p:spPr>
          <a:xfrm>
            <a:off x="5679452" y="1026476"/>
            <a:ext cx="3492000" cy="2016000"/>
          </a:xfrm>
          <a:prstGeom prst="rect">
            <a:avLst/>
          </a:prstGeom>
          <a:ln>
            <a:noFill/>
          </a:ln>
          <a:effectLst>
            <a:softEdge rad="112500"/>
          </a:effectLst>
        </p:spPr>
      </p:pic>
    </p:spTree>
    <p:extLst>
      <p:ext uri="{BB962C8B-B14F-4D97-AF65-F5344CB8AC3E}">
        <p14:creationId xmlns:p14="http://schemas.microsoft.com/office/powerpoint/2010/main" val="3022824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a:ln w="0"/>
                <a:solidFill>
                  <a:schemeClr val="accent1">
                    <a:lumMod val="60000"/>
                    <a:lumOff val="40000"/>
                  </a:schemeClr>
                </a:solidFill>
                <a:effectLst>
                  <a:outerShdw blurRad="38100" dist="19050" dir="2700000" algn="tl" rotWithShape="0">
                    <a:schemeClr val="dk1">
                      <a:alpha val="40000"/>
                    </a:schemeClr>
                  </a:outerShdw>
                </a:effectLst>
                <a:latin typeface="Maiandra GD" panose="020E0502030308020204" pitchFamily="34" charset="0"/>
              </a:rPr>
              <a:t>DHT 11 SENSOR</a:t>
            </a:r>
            <a:endParaRPr lang="en-IN" sz="2800" u="sng" dirty="0">
              <a:solidFill>
                <a:schemeClr val="accent1">
                  <a:lumMod val="60000"/>
                  <a:lumOff val="40000"/>
                </a:schemeClr>
              </a:solidFill>
            </a:endParaRPr>
          </a:p>
        </p:txBody>
      </p:sp>
      <p:sp>
        <p:nvSpPr>
          <p:cNvPr id="3" name="Content Placeholder 2"/>
          <p:cNvSpPr>
            <a:spLocks noGrp="1"/>
          </p:cNvSpPr>
          <p:nvPr>
            <p:ph idx="1"/>
          </p:nvPr>
        </p:nvSpPr>
        <p:spPr>
          <a:xfrm>
            <a:off x="677334" y="1930399"/>
            <a:ext cx="8596668" cy="4297763"/>
          </a:xfrm>
        </p:spPr>
        <p:txBody>
          <a:bodyPr/>
          <a:lstStyle/>
          <a:p>
            <a:pPr marL="160020" indent="0" algn="just">
              <a:spcBef>
                <a:spcPts val="0"/>
              </a:spcBef>
              <a:buNone/>
            </a:pPr>
            <a:r>
              <a:rPr lang="en-IN" b="1" dirty="0">
                <a:solidFill>
                  <a:schemeClr val="tx1"/>
                </a:solidFill>
                <a:latin typeface="Maiandra GD" panose="020E0502030308020204" pitchFamily="34" charset="0"/>
              </a:rPr>
              <a:t>DHT11 is a low-cost digital sensor for </a:t>
            </a:r>
          </a:p>
          <a:p>
            <a:pPr marL="160020" indent="0" algn="just">
              <a:spcBef>
                <a:spcPts val="0"/>
              </a:spcBef>
              <a:buNone/>
            </a:pPr>
            <a:r>
              <a:rPr lang="en-IN" b="1" dirty="0">
                <a:solidFill>
                  <a:schemeClr val="tx1"/>
                </a:solidFill>
                <a:latin typeface="Maiandra GD" panose="020E0502030308020204" pitchFamily="34" charset="0"/>
              </a:rPr>
              <a:t>Sensing Humidity and </a:t>
            </a:r>
            <a:r>
              <a:rPr lang="en-IN" b="1" dirty="0" smtClean="0">
                <a:solidFill>
                  <a:schemeClr val="tx1"/>
                </a:solidFill>
                <a:latin typeface="Maiandra GD" panose="020E0502030308020204" pitchFamily="34" charset="0"/>
              </a:rPr>
              <a:t>Temperature</a:t>
            </a:r>
          </a:p>
          <a:p>
            <a:pPr marL="160020" indent="0" algn="just">
              <a:spcBef>
                <a:spcPts val="0"/>
              </a:spcBef>
              <a:buNone/>
            </a:pPr>
            <a:endParaRPr lang="en-US" b="1" dirty="0">
              <a:solidFill>
                <a:schemeClr val="tx1"/>
              </a:solidFill>
              <a:latin typeface="Maiandra GD" panose="020E0502030308020204" pitchFamily="34" charset="0"/>
            </a:endParaRPr>
          </a:p>
          <a:p>
            <a:pPr marL="160020" indent="0" algn="just">
              <a:spcBef>
                <a:spcPts val="0"/>
              </a:spcBef>
              <a:buNone/>
            </a:pPr>
            <a:endParaRPr lang="en-US" b="1" dirty="0">
              <a:solidFill>
                <a:schemeClr val="tx1"/>
              </a:solidFill>
              <a:latin typeface="Maiandra GD" panose="020E0502030308020204" pitchFamily="34" charset="0"/>
            </a:endParaRPr>
          </a:p>
          <a:p>
            <a:pPr algn="just">
              <a:spcBef>
                <a:spcPts val="0"/>
              </a:spcBef>
              <a:buFont typeface="Wingdings" panose="05000000000000000000" pitchFamily="2" charset="2"/>
              <a:buChar char="Ø"/>
            </a:pPr>
            <a:endParaRPr lang="en-US" b="1" dirty="0">
              <a:solidFill>
                <a:schemeClr val="tx1"/>
              </a:solidFill>
              <a:latin typeface="Maiandra GD" panose="020E0502030308020204" pitchFamily="34" charset="0"/>
            </a:endParaRPr>
          </a:p>
          <a:p>
            <a:pPr algn="just">
              <a:spcBef>
                <a:spcPts val="0"/>
              </a:spcBef>
              <a:spcAft>
                <a:spcPts val="1200"/>
              </a:spcAft>
              <a:buFont typeface="Wingdings" panose="05000000000000000000" pitchFamily="2" charset="2"/>
              <a:buChar char="Ø"/>
            </a:pPr>
            <a:r>
              <a:rPr lang="en-IN" b="1" dirty="0">
                <a:solidFill>
                  <a:schemeClr val="accent1">
                    <a:lumMod val="60000"/>
                    <a:lumOff val="40000"/>
                  </a:schemeClr>
                </a:solidFill>
                <a:latin typeface="Maiandra GD" panose="020E0502030308020204" pitchFamily="34" charset="0"/>
              </a:rPr>
              <a:t>Working Principle of DHT11 Sensor</a:t>
            </a:r>
          </a:p>
          <a:p>
            <a:pPr marL="160020" indent="0" algn="just">
              <a:spcBef>
                <a:spcPts val="0"/>
              </a:spcBef>
              <a:buNone/>
            </a:pPr>
            <a:endParaRPr lang="en-IN" b="1" dirty="0">
              <a:solidFill>
                <a:schemeClr val="tx1"/>
              </a:solidFill>
              <a:latin typeface="Maiandra GD" panose="020E0502030308020204" pitchFamily="34" charset="0"/>
            </a:endParaRPr>
          </a:p>
          <a:p>
            <a:pPr marL="160020" indent="0" algn="just">
              <a:spcBef>
                <a:spcPts val="0"/>
              </a:spcBef>
              <a:buNone/>
            </a:pPr>
            <a:r>
              <a:rPr lang="en-IN" b="1" dirty="0">
                <a:solidFill>
                  <a:schemeClr val="tx1"/>
                </a:solidFill>
                <a:latin typeface="Maiandra GD" panose="020E0502030308020204" pitchFamily="34" charset="0"/>
              </a:rPr>
              <a:t>DHT11 sensor consists of a capacitive humidity sensing element and a thermistor for sensing temperature.  The humidity sensing</a:t>
            </a:r>
            <a:r>
              <a:rPr lang="en-US" b="1" dirty="0">
                <a:solidFill>
                  <a:schemeClr val="tx1"/>
                </a:solidFill>
                <a:latin typeface="Maiandra GD" panose="020E0502030308020204" pitchFamily="34" charset="0"/>
              </a:rPr>
              <a:t> capacitor </a:t>
            </a:r>
            <a:r>
              <a:rPr lang="en-IN" b="1" dirty="0">
                <a:solidFill>
                  <a:schemeClr val="tx1"/>
                </a:solidFill>
                <a:latin typeface="Maiandra GD" panose="020E0502030308020204" pitchFamily="34" charset="0"/>
              </a:rPr>
              <a:t>has two electrodes with a moisture holding substrate as a dielectric between them. Change in the capacitance value occurs with the change in humidity levels. The IC measure, process this changed resistance values and change them into digital form</a:t>
            </a:r>
            <a:r>
              <a:rPr lang="en-IN" b="1" dirty="0" smtClean="0">
                <a:solidFill>
                  <a:schemeClr val="tx1"/>
                </a:solidFill>
                <a:latin typeface="Maiandra GD" panose="020E0502030308020204" pitchFamily="34" charset="0"/>
              </a:rPr>
              <a:t>.</a:t>
            </a:r>
            <a:endParaRPr lang="en-US" b="1" dirty="0">
              <a:solidFill>
                <a:schemeClr val="tx1"/>
              </a:solidFill>
              <a:latin typeface="Maiandra GD" panose="020E0502030308020204"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0326" t="-367" r="15555" b="1396"/>
          <a:stretch/>
        </p:blipFill>
        <p:spPr>
          <a:xfrm rot="16200000">
            <a:off x="6204604" y="612589"/>
            <a:ext cx="2268000" cy="3096000"/>
          </a:xfrm>
          <a:prstGeom prst="rect">
            <a:avLst/>
          </a:prstGeom>
          <a:ln>
            <a:noFill/>
          </a:ln>
          <a:effectLst>
            <a:softEdge rad="112500"/>
          </a:effectLst>
        </p:spPr>
      </p:pic>
    </p:spTree>
    <p:extLst>
      <p:ext uri="{BB962C8B-B14F-4D97-AF65-F5344CB8AC3E}">
        <p14:creationId xmlns:p14="http://schemas.microsoft.com/office/powerpoint/2010/main" val="2911611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1127</TotalTime>
  <Words>1528</Words>
  <Application>Microsoft Office PowerPoint</Application>
  <PresentationFormat>Widescreen</PresentationFormat>
  <Paragraphs>168</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Malgun Gothic</vt:lpstr>
      <vt:lpstr>SimSun</vt:lpstr>
      <vt:lpstr>Arial</vt:lpstr>
      <vt:lpstr>Calibri</vt:lpstr>
      <vt:lpstr>Maiandra GD</vt:lpstr>
      <vt:lpstr>Times New Roman</vt:lpstr>
      <vt:lpstr>Trebuchet MS</vt:lpstr>
      <vt:lpstr>Wingdings</vt:lpstr>
      <vt:lpstr>Wingdings 3</vt:lpstr>
      <vt:lpstr>Facet</vt:lpstr>
      <vt:lpstr>SMART IRRIGATION </vt:lpstr>
      <vt:lpstr>ABSTRACT :-</vt:lpstr>
      <vt:lpstr>LITERATURE SURVEY :- </vt:lpstr>
      <vt:lpstr>.</vt:lpstr>
      <vt:lpstr>PowerPoint Presentation</vt:lpstr>
      <vt:lpstr>SMART IRRIGATION BY EMBEDDED SYSTEMS :-</vt:lpstr>
      <vt:lpstr>How thermal imaging can be used  in agriculture :</vt:lpstr>
      <vt:lpstr>THINGS NEED TO KNOW :-  NODEMCU</vt:lpstr>
      <vt:lpstr>DHT 11 SENSOR</vt:lpstr>
      <vt:lpstr>SOIL MOISTURE SENSOR</vt:lpstr>
      <vt:lpstr>RELAY MODULE</vt:lpstr>
      <vt:lpstr>DC MOTOR</vt:lpstr>
      <vt:lpstr>BLYNK IOT PLATFORM</vt:lpstr>
      <vt:lpstr>To Reduce The Nodemcu Power Consumption: </vt:lpstr>
      <vt:lpstr>DEEP SLEEP :</vt:lpstr>
      <vt:lpstr>To enable the deep-sleep mode we have to use the following line of code:                    ESP.deepSleep(uint32 time_in_us) </vt:lpstr>
      <vt:lpstr>BLOCK DIAGRAM :</vt:lpstr>
      <vt:lpstr>CIRCUIT CONNECTION :-</vt:lpstr>
      <vt:lpstr>WORKING:</vt:lpstr>
      <vt:lpstr>FLOW CHART:-</vt:lpstr>
      <vt:lpstr>PowerPoint Presentation</vt:lpstr>
      <vt:lpstr>PowerPoint Presentation</vt:lpstr>
      <vt:lpstr>REFERENCES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dc:title>
  <dc:creator>Microsoft account</dc:creator>
  <cp:lastModifiedBy>Microsoft account</cp:lastModifiedBy>
  <cp:revision>24</cp:revision>
  <dcterms:created xsi:type="dcterms:W3CDTF">2021-06-30T04:01:14Z</dcterms:created>
  <dcterms:modified xsi:type="dcterms:W3CDTF">2021-08-12T05:43:31Z</dcterms:modified>
</cp:coreProperties>
</file>