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73" r:id="rId3"/>
    <p:sldId id="271" r:id="rId4"/>
    <p:sldId id="275" r:id="rId5"/>
    <p:sldId id="274" r:id="rId6"/>
    <p:sldId id="276" r:id="rId7"/>
    <p:sldId id="277" r:id="rId8"/>
    <p:sldId id="278" r:id="rId9"/>
    <p:sldId id="259" r:id="rId10"/>
    <p:sldId id="256" r:id="rId11"/>
    <p:sldId id="258" r:id="rId12"/>
    <p:sldId id="261" r:id="rId13"/>
    <p:sldId id="262" r:id="rId14"/>
    <p:sldId id="267" r:id="rId15"/>
    <p:sldId id="270" r:id="rId16"/>
    <p:sldId id="260" r:id="rId17"/>
    <p:sldId id="268" r:id="rId18"/>
    <p:sldId id="263" r:id="rId19"/>
    <p:sldId id="266" r:id="rId20"/>
    <p:sldId id="26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50" d="100"/>
          <a:sy n="50" d="100"/>
        </p:scale>
        <p:origin x="1934" y="8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C84DF-BD5C-ED50-F795-FA962FFB1C9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98A91C-B820-7E14-2755-3EDBA6F440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F4DB9DE-EF1D-C4B1-CBE5-C9FB1465408D}"/>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8F7FC201-9403-EFDA-41F2-09905A2E8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23AF91-28CC-9CD6-132C-E3D3FE73D79C}"/>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771100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1FEF5-4656-179E-109B-FCFD1389227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99E8E8-89EC-D6CA-4DE4-1C4680E5A0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FFBD5-DBB9-2931-228A-07889ECBFB60}"/>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9ACD1F2B-7D7E-67EC-8DD9-A4901D37BF2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96A72-06F6-28F5-6FD2-D4A9436C0FF6}"/>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153838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0CCE8E-F9B5-9C60-2C10-4FABC59FCB0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DBF7C06-4BE1-E386-63D2-811BC74BDCC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A439D4-4494-94B8-F125-1C00BDBEF0FA}"/>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F31AE83E-19DC-B208-4BE6-486A4A506B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90F656-5740-DB7F-A01E-0BC7F7416910}"/>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2459298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11C4-C2A7-22E7-7346-5D50D050089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268991F-16AC-DB0D-29EC-8988ACA4DA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D626948-EFA7-9FE3-F6D9-1A2D9EEFBBBA}"/>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8D61A591-B781-6EF8-C43B-D8B4D02054B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D4B127-DBB0-3A36-09F3-9398B92331BC}"/>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956830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5F572-F4A7-9894-D659-2F417D5A40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22E1784-9C98-351E-2683-9C4DA474A15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DF9B1C-44AF-A977-A05B-12055A7AF469}"/>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ECA31CEC-B80B-8FA1-1548-F87293B97F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5C72BD-8F73-082E-AE01-46E61325A36D}"/>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1769836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EDB1F-51C6-938A-1775-BBA15E66344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6DBFAC-2B5F-DDCD-38BA-25C13167219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7A83CF6-B224-7322-9D06-7294FF1752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1B448A1-A91D-45F2-E2B6-D37DC71C1C3D}"/>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6" name="Footer Placeholder 5">
            <a:extLst>
              <a:ext uri="{FF2B5EF4-FFF2-40B4-BE49-F238E27FC236}">
                <a16:creationId xmlns:a16="http://schemas.microsoft.com/office/drawing/2014/main" id="{3CFDFA5F-851B-2852-C000-94B7FC90F95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4AA8F2-314F-DC07-5AED-4AEDCDCE6731}"/>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982531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2EE58-7CCE-D0A8-0B51-B5C1AEEFC29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82DDADB-BC68-3A09-E9CF-C280D2C522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C86E4B-64C3-4E66-E69D-DFDD5F9690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1846EBB-5168-354E-4FD4-5F54B9954DD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4B21B-7F8A-DDBF-D9AA-5592169528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F91D061-3B93-117B-9DF6-1E93FFA747A0}"/>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8" name="Footer Placeholder 7">
            <a:extLst>
              <a:ext uri="{FF2B5EF4-FFF2-40B4-BE49-F238E27FC236}">
                <a16:creationId xmlns:a16="http://schemas.microsoft.com/office/drawing/2014/main" id="{2F11FECE-6501-479F-C5B4-AEE05E2D93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339BC82-983A-967A-5BB2-18488C160582}"/>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1802215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FB77B-4D3B-3D59-C667-32916FE99F2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95D954B-1F0E-8313-F659-84CFED5A4DB5}"/>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4" name="Footer Placeholder 3">
            <a:extLst>
              <a:ext uri="{FF2B5EF4-FFF2-40B4-BE49-F238E27FC236}">
                <a16:creationId xmlns:a16="http://schemas.microsoft.com/office/drawing/2014/main" id="{C487E095-FD63-9448-7404-F61D5031E9F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BAEC0FD-0B7E-0AD3-C27F-4314C5EE7936}"/>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3860395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87D59B7-3FDB-062B-CE45-5F42B50EBAA5}"/>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3" name="Footer Placeholder 2">
            <a:extLst>
              <a:ext uri="{FF2B5EF4-FFF2-40B4-BE49-F238E27FC236}">
                <a16:creationId xmlns:a16="http://schemas.microsoft.com/office/drawing/2014/main" id="{326D0D61-0216-AEF5-D5EA-ACFC8DCC621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5550780-C530-12BB-0E7E-F98E37ECA83E}"/>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6956419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088A5-F346-FB34-F679-DB3391DD7D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95D6908-954E-60F8-EFA8-B7F31B5A80A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DF3FFBA-7594-DF68-4903-B3BB39B8F3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A8B71A-F177-D5D4-2307-76F747D0F6D8}"/>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6" name="Footer Placeholder 5">
            <a:extLst>
              <a:ext uri="{FF2B5EF4-FFF2-40B4-BE49-F238E27FC236}">
                <a16:creationId xmlns:a16="http://schemas.microsoft.com/office/drawing/2014/main" id="{7097393A-7EC6-4F49-DD03-A608DDE46BB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96026CC-D9F1-F962-D17A-00EDB0B2CCB3}"/>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32021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EAEEA-425F-2BAD-A846-B5F31600EC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F4ED00D-67E2-932A-847D-2EA42243DC0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F4DAB-0A0C-73C3-95A0-BBBED73C8A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C5D8E1-F4DF-91FF-13B3-FD8316839F0B}"/>
              </a:ext>
            </a:extLst>
          </p:cNvPr>
          <p:cNvSpPr>
            <a:spLocks noGrp="1"/>
          </p:cNvSpPr>
          <p:nvPr>
            <p:ph type="dt" sz="half" idx="10"/>
          </p:nvPr>
        </p:nvSpPr>
        <p:spPr/>
        <p:txBody>
          <a:bodyPr/>
          <a:lstStyle/>
          <a:p>
            <a:fld id="{9BF2BB71-A97C-4280-9E78-B646F3312370}" type="datetimeFigureOut">
              <a:rPr lang="en-IN" smtClean="0"/>
              <a:t>21-04-2025</a:t>
            </a:fld>
            <a:endParaRPr lang="en-IN"/>
          </a:p>
        </p:txBody>
      </p:sp>
      <p:sp>
        <p:nvSpPr>
          <p:cNvPr id="6" name="Footer Placeholder 5">
            <a:extLst>
              <a:ext uri="{FF2B5EF4-FFF2-40B4-BE49-F238E27FC236}">
                <a16:creationId xmlns:a16="http://schemas.microsoft.com/office/drawing/2014/main" id="{4ADB2C5F-8DEE-67F3-9F79-AF4901AD7D8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E98960-4411-8F94-B203-872C75FB51A2}"/>
              </a:ext>
            </a:extLst>
          </p:cNvPr>
          <p:cNvSpPr>
            <a:spLocks noGrp="1"/>
          </p:cNvSpPr>
          <p:nvPr>
            <p:ph type="sldNum" sz="quarter" idx="12"/>
          </p:nvPr>
        </p:nvSpPr>
        <p:spPr/>
        <p:txBody>
          <a:bodyPr/>
          <a:lstStyle/>
          <a:p>
            <a:fld id="{946B0302-C9F9-4DA7-9DA5-22375A5D8049}" type="slidenum">
              <a:rPr lang="en-IN" smtClean="0"/>
              <a:t>‹#›</a:t>
            </a:fld>
            <a:endParaRPr lang="en-IN"/>
          </a:p>
        </p:txBody>
      </p:sp>
    </p:spTree>
    <p:extLst>
      <p:ext uri="{BB962C8B-B14F-4D97-AF65-F5344CB8AC3E}">
        <p14:creationId xmlns:p14="http://schemas.microsoft.com/office/powerpoint/2010/main" val="23035748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B5F8B9-5F4A-1F71-AA44-10C969A5C4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01D98B-0547-4334-2208-A80A28C711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F9EFD9-8635-19DE-17B3-8BAB706975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F2BB71-A97C-4280-9E78-B646F3312370}" type="datetimeFigureOut">
              <a:rPr lang="en-IN" smtClean="0"/>
              <a:t>21-04-2025</a:t>
            </a:fld>
            <a:endParaRPr lang="en-IN"/>
          </a:p>
        </p:txBody>
      </p:sp>
      <p:sp>
        <p:nvSpPr>
          <p:cNvPr id="5" name="Footer Placeholder 4">
            <a:extLst>
              <a:ext uri="{FF2B5EF4-FFF2-40B4-BE49-F238E27FC236}">
                <a16:creationId xmlns:a16="http://schemas.microsoft.com/office/drawing/2014/main" id="{9609AF50-7EE9-CAA3-2357-567440E169E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4EDDCCE-4BB1-7271-FFBA-8F102E336C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46B0302-C9F9-4DA7-9DA5-22375A5D8049}" type="slidenum">
              <a:rPr lang="en-IN" smtClean="0"/>
              <a:t>‹#›</a:t>
            </a:fld>
            <a:endParaRPr lang="en-IN"/>
          </a:p>
        </p:txBody>
      </p:sp>
    </p:spTree>
    <p:extLst>
      <p:ext uri="{BB962C8B-B14F-4D97-AF65-F5344CB8AC3E}">
        <p14:creationId xmlns:p14="http://schemas.microsoft.com/office/powerpoint/2010/main" val="5171414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10418"/>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609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348110" y="889693"/>
            <a:ext cx="11418066" cy="6647974"/>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latin typeface="-apple-system"/>
            </a:endParaRPr>
          </a:p>
          <a:p>
            <a:r>
              <a:rPr lang="en-GB" sz="4000" b="1" dirty="0">
                <a:solidFill>
                  <a:srgbClr val="111111"/>
                </a:solidFill>
                <a:latin typeface="-apple-system"/>
              </a:rPr>
              <a:t>Project Title:</a:t>
            </a:r>
          </a:p>
          <a:p>
            <a:r>
              <a:rPr lang="en-US" sz="4000" dirty="0"/>
              <a:t>JOBQUEST: An interactive job and internship platform for technical education department</a:t>
            </a:r>
          </a:p>
          <a:p>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r>
              <a:rPr lang="en-GB" b="1" dirty="0">
                <a:solidFill>
                  <a:srgbClr val="111111"/>
                </a:solidFill>
                <a:latin typeface="-apple-system"/>
              </a:rPr>
              <a:t>TEAM MEMBERS:</a:t>
            </a:r>
          </a:p>
          <a:p>
            <a:pPr marL="285750" indent="-285750">
              <a:buFont typeface="Wingdings" panose="05000000000000000000" pitchFamily="2" charset="2"/>
              <a:buChar char="v"/>
            </a:pPr>
            <a:r>
              <a:rPr lang="en-IN" dirty="0"/>
              <a:t> 21BQ1A42G3 – Shaik Safileen</a:t>
            </a:r>
          </a:p>
          <a:p>
            <a:pPr marL="285750" indent="-285750">
              <a:buFont typeface="Wingdings" panose="05000000000000000000" pitchFamily="2" charset="2"/>
              <a:buChar char="v"/>
            </a:pPr>
            <a:r>
              <a:rPr lang="en-IN" dirty="0"/>
              <a:t> 21BQ1A42E9 – P.V.S.S.Saikumar</a:t>
            </a:r>
          </a:p>
          <a:p>
            <a:pPr marL="285750" indent="-285750">
              <a:buFont typeface="Wingdings" panose="05000000000000000000" pitchFamily="2" charset="2"/>
              <a:buChar char="v"/>
            </a:pPr>
            <a:r>
              <a:rPr lang="en-IN" dirty="0"/>
              <a:t> 21BQ1A42J0 – Alisetti Saiharsha </a:t>
            </a:r>
          </a:p>
          <a:p>
            <a:pPr marL="285750" indent="-285750">
              <a:buFont typeface="Wingdings" panose="05000000000000000000" pitchFamily="2" charset="2"/>
              <a:buChar char="v"/>
            </a:pPr>
            <a:r>
              <a:rPr lang="en-IN" dirty="0"/>
              <a:t> 21BQ1A42J2 – Peeka Akash</a:t>
            </a:r>
          </a:p>
          <a:p>
            <a:pPr marL="285750" indent="-285750">
              <a:buFont typeface="Wingdings" panose="05000000000000000000" pitchFamily="2" charset="2"/>
              <a:buChar char="v"/>
            </a:pPr>
            <a:endParaRPr lang="en-IN" dirty="0"/>
          </a:p>
          <a:p>
            <a:r>
              <a:rPr lang="en-GB" b="1" dirty="0">
                <a:solidFill>
                  <a:srgbClr val="111111"/>
                </a:solidFill>
                <a:latin typeface="-apple-system"/>
              </a:rPr>
              <a:t>Under the Guidance of:</a:t>
            </a:r>
          </a:p>
          <a:p>
            <a:endParaRPr lang="en-GB" dirty="0">
              <a:solidFill>
                <a:srgbClr val="111111"/>
              </a:solidFill>
              <a:latin typeface="-apple-system"/>
            </a:endParaRPr>
          </a:p>
          <a:p>
            <a:r>
              <a:rPr lang="en-GB" b="1" dirty="0">
                <a:solidFill>
                  <a:srgbClr val="111111"/>
                </a:solidFill>
                <a:latin typeface="-apple-system"/>
              </a:rPr>
              <a:t>(Project Guide)</a:t>
            </a:r>
            <a:r>
              <a:rPr lang="en-GB" dirty="0">
                <a:solidFill>
                  <a:srgbClr val="111111"/>
                </a:solidFill>
                <a:latin typeface="-apple-system"/>
              </a:rPr>
              <a:t>									</a:t>
            </a:r>
            <a:r>
              <a:rPr lang="en-GB" b="1" dirty="0">
                <a:solidFill>
                  <a:srgbClr val="111111"/>
                </a:solidFill>
                <a:latin typeface="-apple-system"/>
              </a:rPr>
              <a:t>  HOD-CSM</a:t>
            </a:r>
            <a:r>
              <a:rPr lang="en-GB" dirty="0">
                <a:solidFill>
                  <a:srgbClr val="111111"/>
                </a:solidFill>
                <a:latin typeface="-apple-system"/>
              </a:rPr>
              <a:t>,</a:t>
            </a:r>
          </a:p>
          <a:p>
            <a:r>
              <a:rPr lang="en-IN" dirty="0">
                <a:solidFill>
                  <a:srgbClr val="111111"/>
                </a:solidFill>
                <a:latin typeface="-apple-system"/>
              </a:rPr>
              <a:t>Dr.S.L.V.V.D.Sarma</a:t>
            </a:r>
            <a:r>
              <a:rPr lang="en-GB" dirty="0">
                <a:solidFill>
                  <a:srgbClr val="111111"/>
                </a:solidFill>
                <a:latin typeface="-apple-system"/>
              </a:rPr>
              <a:t>								             Dr.K.Suresh Babu</a:t>
            </a: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GB" dirty="0">
              <a:solidFill>
                <a:srgbClr val="111111"/>
              </a:solidFill>
              <a:latin typeface="-apple-system"/>
            </a:endParaRPr>
          </a:p>
          <a:p>
            <a:pPr marL="285750" indent="-285750">
              <a:buFont typeface="Wingdings" panose="05000000000000000000" pitchFamily="2" charset="2"/>
              <a:buChar char="v"/>
            </a:pPr>
            <a:endParaRPr lang="en-IN" dirty="0"/>
          </a:p>
        </p:txBody>
      </p:sp>
      <p:sp>
        <p:nvSpPr>
          <p:cNvPr id="2" name="TextBox 1">
            <a:extLst>
              <a:ext uri="{FF2B5EF4-FFF2-40B4-BE49-F238E27FC236}">
                <a16:creationId xmlns:a16="http://schemas.microsoft.com/office/drawing/2014/main" id="{3DCE0033-3720-944C-E599-B069BFF36DA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Tree>
    <p:extLst>
      <p:ext uri="{BB962C8B-B14F-4D97-AF65-F5344CB8AC3E}">
        <p14:creationId xmlns:p14="http://schemas.microsoft.com/office/powerpoint/2010/main" val="7898020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A7E60D7-07A0-BF33-3E66-E2F8C99B0E41}"/>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3598CB1-43FE-F616-74FA-6AEE59FA6BF1}"/>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3B51A12-2089-4E83-A185-4C70C93501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7C7729E-193F-258C-8EF4-20F3CCBF18C9}"/>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D814EF05-CC25-9D43-57B5-90EDB1ED147B}"/>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AC4BF904-2B4D-1986-6D4C-27CBD9A5EF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10</a:t>
            </a:fld>
            <a:endParaRPr lang="en-IN" dirty="0">
              <a:solidFill>
                <a:srgbClr val="FF33CC"/>
              </a:solidFill>
            </a:endParaRPr>
          </a:p>
        </p:txBody>
      </p:sp>
      <p:sp>
        <p:nvSpPr>
          <p:cNvPr id="15" name="TextBox 14">
            <a:extLst>
              <a:ext uri="{FF2B5EF4-FFF2-40B4-BE49-F238E27FC236}">
                <a16:creationId xmlns:a16="http://schemas.microsoft.com/office/drawing/2014/main" id="{D13CE1DE-D210-C7A2-61C0-FF7B6B511F8A}"/>
              </a:ext>
            </a:extLst>
          </p:cNvPr>
          <p:cNvSpPr txBox="1"/>
          <p:nvPr/>
        </p:nvSpPr>
        <p:spPr>
          <a:xfrm flipH="1">
            <a:off x="348110" y="889693"/>
            <a:ext cx="11418066" cy="769441"/>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effectLst/>
                <a:latin typeface="Calibri" panose="020F0502020204030204" pitchFamily="34" charset="0"/>
                <a:ea typeface="Calibri" panose="020F0502020204030204" pitchFamily="34" charset="0"/>
              </a:rPr>
              <a:t>User</a:t>
            </a:r>
            <a:r>
              <a:rPr lang="en-US" sz="2400" b="1" spc="-20" dirty="0">
                <a:latin typeface="Calibri" panose="020F0502020204030204" pitchFamily="34" charset="0"/>
                <a:ea typeface="Calibri" panose="020F0502020204030204" pitchFamily="34" charset="0"/>
              </a:rPr>
              <a:t>, Admin, Recruiter Dashboards</a:t>
            </a:r>
            <a:r>
              <a:rPr lang="en-US" sz="2400" b="1" dirty="0">
                <a:effectLst/>
                <a:latin typeface="Calibri" panose="020F0502020204030204" pitchFamily="34" charset="0"/>
                <a:ea typeface="Calibri" panose="020F0502020204030204" pitchFamily="34" charset="0"/>
              </a:rPr>
              <a:t>:</a:t>
            </a:r>
            <a:r>
              <a:rPr lang="en-US" sz="2400" dirty="0"/>
              <a:t> </a:t>
            </a:r>
            <a:r>
              <a:rPr lang="en-US" sz="2000" dirty="0"/>
              <a:t>This feature allows users, Admin and Recruiters to view and access their profiles once after their successful login with valid credentials.</a:t>
            </a:r>
            <a:endParaRPr lang="en-IN" sz="2000" dirty="0"/>
          </a:p>
        </p:txBody>
      </p:sp>
      <p:sp>
        <p:nvSpPr>
          <p:cNvPr id="2" name="TextBox 1">
            <a:extLst>
              <a:ext uri="{FF2B5EF4-FFF2-40B4-BE49-F238E27FC236}">
                <a16:creationId xmlns:a16="http://schemas.microsoft.com/office/drawing/2014/main" id="{3DCE0033-3720-944C-E599-B069BFF36DA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3" name="Picture 2">
            <a:extLst>
              <a:ext uri="{FF2B5EF4-FFF2-40B4-BE49-F238E27FC236}">
                <a16:creationId xmlns:a16="http://schemas.microsoft.com/office/drawing/2014/main" id="{B105E122-F699-A0C2-1E73-413E936B23B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93807" y="4483617"/>
            <a:ext cx="4677412" cy="1961545"/>
          </a:xfrm>
          <a:prstGeom prst="rect">
            <a:avLst/>
          </a:prstGeom>
          <a:noFill/>
          <a:ln>
            <a:noFill/>
          </a:ln>
        </p:spPr>
      </p:pic>
      <p:pic>
        <p:nvPicPr>
          <p:cNvPr id="7" name="Picture 6">
            <a:extLst>
              <a:ext uri="{FF2B5EF4-FFF2-40B4-BE49-F238E27FC236}">
                <a16:creationId xmlns:a16="http://schemas.microsoft.com/office/drawing/2014/main" id="{5C122BD1-3BCE-F803-9368-D79C08DAF84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76125" y="1807784"/>
            <a:ext cx="5206986" cy="2574926"/>
          </a:xfrm>
          <a:prstGeom prst="rect">
            <a:avLst/>
          </a:prstGeom>
          <a:noFill/>
          <a:ln>
            <a:noFill/>
          </a:ln>
        </p:spPr>
      </p:pic>
      <p:pic>
        <p:nvPicPr>
          <p:cNvPr id="8" name="Picture 7">
            <a:extLst>
              <a:ext uri="{FF2B5EF4-FFF2-40B4-BE49-F238E27FC236}">
                <a16:creationId xmlns:a16="http://schemas.microsoft.com/office/drawing/2014/main" id="{0AD0EB95-DA03-E412-85C7-3771D67B76C5}"/>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095999" y="1807784"/>
            <a:ext cx="5420347" cy="2475582"/>
          </a:xfrm>
          <a:prstGeom prst="rect">
            <a:avLst/>
          </a:prstGeom>
          <a:noFill/>
          <a:ln>
            <a:noFill/>
          </a:ln>
        </p:spPr>
      </p:pic>
    </p:spTree>
    <p:extLst>
      <p:ext uri="{BB962C8B-B14F-4D97-AF65-F5344CB8AC3E}">
        <p14:creationId xmlns:p14="http://schemas.microsoft.com/office/powerpoint/2010/main" val="3082776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5396D-D84A-0932-21F5-539B2E3C516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9D80EA70-865E-FB68-2D02-7A0B99AC5277}"/>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48F5F079-698C-6E93-EB31-8DDFAF58A0D2}"/>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EDCC31A6-9F51-9925-BE96-720A5FB39E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747C15B2-B838-3300-53B5-4FF34CFA6DDF}"/>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0457C69B-FFEF-DFBF-F1CD-FD6999E16679}"/>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112235F-6AD4-FC8C-A0DE-38F2B4750256}"/>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11</a:t>
            </a:fld>
            <a:endParaRPr lang="en-IN" dirty="0">
              <a:solidFill>
                <a:srgbClr val="FF33CC"/>
              </a:solidFill>
            </a:endParaRPr>
          </a:p>
        </p:txBody>
      </p:sp>
      <p:sp>
        <p:nvSpPr>
          <p:cNvPr id="15" name="TextBox 14">
            <a:extLst>
              <a:ext uri="{FF2B5EF4-FFF2-40B4-BE49-F238E27FC236}">
                <a16:creationId xmlns:a16="http://schemas.microsoft.com/office/drawing/2014/main" id="{49E45900-24A2-FA68-633A-F4AC0BB0C73D}"/>
              </a:ext>
            </a:extLst>
          </p:cNvPr>
          <p:cNvSpPr txBox="1"/>
          <p:nvPr/>
        </p:nvSpPr>
        <p:spPr>
          <a:xfrm flipH="1">
            <a:off x="348110" y="889693"/>
            <a:ext cx="11418066" cy="1231106"/>
          </a:xfrm>
          <a:prstGeom prst="rect">
            <a:avLst/>
          </a:prstGeom>
          <a:noFill/>
        </p:spPr>
        <p:txBody>
          <a:bodyPr wrap="square" rtlCol="0">
            <a:spAutoFit/>
          </a:bodyPr>
          <a:lstStyle/>
          <a:p>
            <a:pPr>
              <a:buNone/>
            </a:pPr>
            <a:endParaRPr lang="en-US" sz="1800" b="1" dirty="0">
              <a:effectLst/>
              <a:latin typeface="Times New Roman" panose="02020603050405020304" pitchFamily="18" charset="0"/>
              <a:ea typeface="Times New Roman" panose="02020603050405020304" pitchFamily="18" charset="0"/>
            </a:endParaRPr>
          </a:p>
          <a:p>
            <a:pPr>
              <a:buNone/>
            </a:pPr>
            <a:r>
              <a:rPr lang="en-US" sz="1800" b="1" dirty="0">
                <a:effectLst/>
                <a:latin typeface="Times New Roman" panose="02020603050405020304" pitchFamily="18" charset="0"/>
                <a:ea typeface="Times New Roman" panose="02020603050405020304" pitchFamily="18" charset="0"/>
              </a:rPr>
              <a:t>User</a:t>
            </a:r>
            <a:r>
              <a:rPr lang="en-US" sz="1800" b="1" spc="-50" dirty="0">
                <a:effectLst/>
                <a:latin typeface="Times New Roman" panose="02020603050405020304" pitchFamily="18" charset="0"/>
                <a:ea typeface="Times New Roman" panose="02020603050405020304" pitchFamily="18" charset="0"/>
              </a:rPr>
              <a:t> Home </a:t>
            </a:r>
            <a:r>
              <a:rPr lang="en-US" sz="1800" b="1" dirty="0">
                <a:effectLst/>
                <a:latin typeface="Times New Roman" panose="02020603050405020304" pitchFamily="18" charset="0"/>
                <a:ea typeface="Times New Roman" panose="02020603050405020304" pitchFamily="18" charset="0"/>
              </a:rPr>
              <a:t>Page</a:t>
            </a:r>
            <a:r>
              <a:rPr lang="en-US" sz="1800" b="1" spc="-1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t>
            </a:r>
            <a:r>
              <a:rPr lang="en-US" sz="1800" b="1"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after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successful</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login. 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job details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10" dirty="0">
                <a:effectLst/>
                <a:latin typeface="Times New Roman" panose="02020603050405020304" pitchFamily="18" charset="0"/>
                <a:ea typeface="Times New Roman" panose="02020603050405020304" pitchFamily="18" charset="0"/>
              </a:rPr>
              <a:t> displayed.</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85750" indent="-285750">
              <a:buFont typeface="Wingdings" panose="05000000000000000000" pitchFamily="2" charset="2"/>
              <a:buChar char="v"/>
            </a:pPr>
            <a:endParaRPr lang="en-IN" sz="2000" dirty="0"/>
          </a:p>
        </p:txBody>
      </p:sp>
      <p:sp>
        <p:nvSpPr>
          <p:cNvPr id="2" name="TextBox 1">
            <a:extLst>
              <a:ext uri="{FF2B5EF4-FFF2-40B4-BE49-F238E27FC236}">
                <a16:creationId xmlns:a16="http://schemas.microsoft.com/office/drawing/2014/main" id="{9E9DFDCF-B4FD-7FAC-EB95-641366F0D34F}"/>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3" name="Picture 2">
            <a:extLst>
              <a:ext uri="{FF2B5EF4-FFF2-40B4-BE49-F238E27FC236}">
                <a16:creationId xmlns:a16="http://schemas.microsoft.com/office/drawing/2014/main" id="{7F3DD463-12E8-3A99-D971-FB840666F86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18360" y="2108834"/>
            <a:ext cx="7970520" cy="3499485"/>
          </a:xfrm>
          <a:prstGeom prst="rect">
            <a:avLst/>
          </a:prstGeom>
          <a:noFill/>
          <a:ln>
            <a:noFill/>
          </a:ln>
        </p:spPr>
      </p:pic>
    </p:spTree>
    <p:extLst>
      <p:ext uri="{BB962C8B-B14F-4D97-AF65-F5344CB8AC3E}">
        <p14:creationId xmlns:p14="http://schemas.microsoft.com/office/powerpoint/2010/main" val="2896562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8F690-CCA6-8947-B576-C6B2B4CCB77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740D5DB-4061-3BDA-6440-53AB2E0C111B}"/>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5B60960F-D4B0-0552-2482-D0194BA2D626}"/>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9246B78-0F80-B926-3B29-4A77BD91E8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924619F2-564F-2441-699E-CDE1100605CD}"/>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3B9B6670-0B79-97FA-6685-AB94A554CF7B}"/>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D957C2E-6B06-0385-C496-41A5DF4806C7}"/>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12</a:t>
            </a:fld>
            <a:endParaRPr lang="en-IN" dirty="0">
              <a:solidFill>
                <a:srgbClr val="FF33CC"/>
              </a:solidFill>
            </a:endParaRPr>
          </a:p>
        </p:txBody>
      </p:sp>
      <p:sp>
        <p:nvSpPr>
          <p:cNvPr id="15" name="TextBox 14">
            <a:extLst>
              <a:ext uri="{FF2B5EF4-FFF2-40B4-BE49-F238E27FC236}">
                <a16:creationId xmlns:a16="http://schemas.microsoft.com/office/drawing/2014/main" id="{141A36DF-FDE4-1040-9DBD-3E28AC1F0D83}"/>
              </a:ext>
            </a:extLst>
          </p:cNvPr>
          <p:cNvSpPr txBox="1"/>
          <p:nvPr/>
        </p:nvSpPr>
        <p:spPr>
          <a:xfrm flipH="1">
            <a:off x="348110" y="889693"/>
            <a:ext cx="11418066" cy="954107"/>
          </a:xfrm>
          <a:prstGeom prst="rect">
            <a:avLst/>
          </a:prstGeom>
          <a:noFill/>
        </p:spPr>
        <p:txBody>
          <a:bodyPr wrap="square" rtlCol="0">
            <a:spAutoFit/>
          </a:bodyPr>
          <a:lstStyle/>
          <a:p>
            <a:pPr>
              <a:buNone/>
            </a:pPr>
            <a:r>
              <a:rPr lang="en-US" sz="1800" b="1" dirty="0">
                <a:effectLst/>
                <a:latin typeface="Times New Roman" panose="02020603050405020304" pitchFamily="18" charset="0"/>
                <a:ea typeface="Times New Roman" panose="02020603050405020304" pitchFamily="18" charset="0"/>
              </a:rPr>
              <a:t>User</a:t>
            </a:r>
            <a:r>
              <a:rPr lang="en-US" sz="1800" b="1" spc="-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Profile page:</a:t>
            </a:r>
            <a:r>
              <a:rPr lang="en-US" sz="1800" b="1"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 profile page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here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users</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view their details.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571500" indent="-571500">
              <a:buFont typeface="Wingdings" panose="05000000000000000000" pitchFamily="2" charset="2"/>
              <a:buChar char="v"/>
            </a:pPr>
            <a:endParaRPr lang="en-IN" sz="2000" b="1" dirty="0"/>
          </a:p>
        </p:txBody>
      </p:sp>
      <p:sp>
        <p:nvSpPr>
          <p:cNvPr id="2" name="TextBox 1">
            <a:extLst>
              <a:ext uri="{FF2B5EF4-FFF2-40B4-BE49-F238E27FC236}">
                <a16:creationId xmlns:a16="http://schemas.microsoft.com/office/drawing/2014/main" id="{AF0A1B47-7EDA-DC10-5577-7E40EEA4FCA4}"/>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3" name="Picture 2">
            <a:extLst>
              <a:ext uri="{FF2B5EF4-FFF2-40B4-BE49-F238E27FC236}">
                <a16:creationId xmlns:a16="http://schemas.microsoft.com/office/drawing/2014/main" id="{DC76C173-3BAD-2375-E21B-1FE9EB5782A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3040" y="1521580"/>
            <a:ext cx="8839200" cy="4071499"/>
          </a:xfrm>
          <a:prstGeom prst="rect">
            <a:avLst/>
          </a:prstGeom>
          <a:noFill/>
          <a:ln>
            <a:noFill/>
          </a:ln>
        </p:spPr>
      </p:pic>
    </p:spTree>
    <p:extLst>
      <p:ext uri="{BB962C8B-B14F-4D97-AF65-F5344CB8AC3E}">
        <p14:creationId xmlns:p14="http://schemas.microsoft.com/office/powerpoint/2010/main" val="35642811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CC3C6F-8590-294F-A256-D5A37C7DF9B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4BC3529-A01F-6EE8-A537-46AFE8C4EB0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6F0DC9C8-570F-63CD-8F61-F3611BE17973}"/>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B8D5D641-8501-5C00-E82A-034AC800CB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E2E9EE0D-99C9-855B-2ACB-E9192F1C742E}"/>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2E9AB4B-0F2C-A489-AED6-18BC2E1CB9E1}"/>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B98BECAE-D623-93B9-6D9A-AE0D4C72390D}"/>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13</a:t>
            </a:fld>
            <a:endParaRPr lang="en-IN" dirty="0">
              <a:solidFill>
                <a:srgbClr val="FF33CC"/>
              </a:solidFill>
            </a:endParaRPr>
          </a:p>
        </p:txBody>
      </p:sp>
      <p:sp>
        <p:nvSpPr>
          <p:cNvPr id="15" name="TextBox 14">
            <a:extLst>
              <a:ext uri="{FF2B5EF4-FFF2-40B4-BE49-F238E27FC236}">
                <a16:creationId xmlns:a16="http://schemas.microsoft.com/office/drawing/2014/main" id="{7C65A162-F986-2A45-60F8-F318CC3E7479}"/>
              </a:ext>
            </a:extLst>
          </p:cNvPr>
          <p:cNvSpPr txBox="1"/>
          <p:nvPr/>
        </p:nvSpPr>
        <p:spPr>
          <a:xfrm flipH="1">
            <a:off x="364152" y="889693"/>
            <a:ext cx="11418066" cy="1231106"/>
          </a:xfrm>
          <a:prstGeom prst="rect">
            <a:avLst/>
          </a:prstGeom>
          <a:noFill/>
        </p:spPr>
        <p:txBody>
          <a:bodyPr wrap="square" rtlCol="0">
            <a:spAutoFit/>
          </a:bodyPr>
          <a:lstStyle/>
          <a:p>
            <a:pPr>
              <a:buNone/>
            </a:pPr>
            <a:r>
              <a:rPr lang="en-US" sz="1800" b="1"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User Job Recommendation pag</a:t>
            </a:r>
            <a:r>
              <a:rPr lang="en-US" sz="1800" b="1" spc="-15" dirty="0">
                <a:effectLst/>
                <a:latin typeface="Times New Roman" panose="02020603050405020304" pitchFamily="18" charset="0"/>
                <a:ea typeface="Times New Roman" panose="02020603050405020304" pitchFamily="18" charset="0"/>
              </a:rPr>
              <a:t>e</a:t>
            </a:r>
            <a:r>
              <a:rPr lang="en-US" sz="1800" b="1" dirty="0">
                <a:effectLst/>
                <a:latin typeface="Times New Roman" panose="02020603050405020304" pitchFamily="18" charset="0"/>
                <a:ea typeface="Times New Roman" panose="02020603050405020304" pitchFamily="18" charset="0"/>
              </a:rPr>
              <a:t>:</a:t>
            </a:r>
            <a:r>
              <a:rPr lang="en-US" sz="1800" b="1"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page the users will get their personalized recommendation based on their preferences.</a:t>
            </a:r>
            <a:endParaRPr lang="en-IN" sz="1800" dirty="0">
              <a:effectLst/>
              <a:latin typeface="Times New Roman" panose="02020603050405020304" pitchFamily="18" charset="0"/>
              <a:ea typeface="Times New Roman" panose="02020603050405020304" pitchFamily="18" charset="0"/>
            </a:endParaRPr>
          </a:p>
          <a:p>
            <a:endParaRPr lang="en-IN" sz="2000" dirty="0"/>
          </a:p>
        </p:txBody>
      </p:sp>
      <p:sp>
        <p:nvSpPr>
          <p:cNvPr id="2" name="TextBox 1">
            <a:extLst>
              <a:ext uri="{FF2B5EF4-FFF2-40B4-BE49-F238E27FC236}">
                <a16:creationId xmlns:a16="http://schemas.microsoft.com/office/drawing/2014/main" id="{7CE9D2BA-C540-D9A8-2CED-ED97AF50CBC9}"/>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3" name="Picture 2">
            <a:extLst>
              <a:ext uri="{FF2B5EF4-FFF2-40B4-BE49-F238E27FC236}">
                <a16:creationId xmlns:a16="http://schemas.microsoft.com/office/drawing/2014/main" id="{4A4DDC1C-D304-AE0E-E7F7-781804D4A3E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9680" y="1934527"/>
            <a:ext cx="9159240" cy="3850900"/>
          </a:xfrm>
          <a:prstGeom prst="rect">
            <a:avLst/>
          </a:prstGeom>
          <a:noFill/>
          <a:ln>
            <a:noFill/>
          </a:ln>
        </p:spPr>
      </p:pic>
    </p:spTree>
    <p:extLst>
      <p:ext uri="{BB962C8B-B14F-4D97-AF65-F5344CB8AC3E}">
        <p14:creationId xmlns:p14="http://schemas.microsoft.com/office/powerpoint/2010/main" val="3893701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FCE8-3741-05E9-7824-4DB815455F9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3906A27-17A2-4939-E165-7D245D496DF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C61C4F5E-406E-8951-55F4-1D96A79854E7}"/>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EA8D578-3DE6-796A-12DB-48D84B7159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0E20FC7B-0FD9-A058-6BF8-CAD25B6DCBA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37719914-B02A-DB69-EB01-29560EFFF734}"/>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433BF957-F220-C9A9-A786-11DDFDE6F36A}"/>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14</a:t>
            </a:fld>
            <a:endParaRPr lang="en-IN" dirty="0">
              <a:solidFill>
                <a:srgbClr val="FF33CC"/>
              </a:solidFill>
            </a:endParaRPr>
          </a:p>
        </p:txBody>
      </p:sp>
      <p:sp>
        <p:nvSpPr>
          <p:cNvPr id="2" name="TextBox 1">
            <a:extLst>
              <a:ext uri="{FF2B5EF4-FFF2-40B4-BE49-F238E27FC236}">
                <a16:creationId xmlns:a16="http://schemas.microsoft.com/office/drawing/2014/main" id="{F0AED3AF-DC47-D2F7-5675-BBC292D407D1}"/>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7" name="TextBox 6">
            <a:extLst>
              <a:ext uri="{FF2B5EF4-FFF2-40B4-BE49-F238E27FC236}">
                <a16:creationId xmlns:a16="http://schemas.microsoft.com/office/drawing/2014/main" id="{20068958-46F3-DB83-4599-20C8E1874A84}"/>
              </a:ext>
            </a:extLst>
          </p:cNvPr>
          <p:cNvSpPr txBox="1"/>
          <p:nvPr/>
        </p:nvSpPr>
        <p:spPr>
          <a:xfrm>
            <a:off x="628650" y="1209794"/>
            <a:ext cx="10176510" cy="369332"/>
          </a:xfrm>
          <a:prstGeom prst="rect">
            <a:avLst/>
          </a:prstGeom>
          <a:noFill/>
        </p:spPr>
        <p:txBody>
          <a:bodyPr wrap="square">
            <a:spAutoFit/>
          </a:bodyPr>
          <a:lstStyle/>
          <a:p>
            <a:pPr>
              <a:spcBef>
                <a:spcPts val="365"/>
              </a:spcBef>
            </a:pPr>
            <a:r>
              <a:rPr lang="en-US" sz="1800" b="1" dirty="0">
                <a:effectLst/>
                <a:latin typeface="Times New Roman" panose="02020603050405020304" pitchFamily="18" charset="0"/>
                <a:ea typeface="Times New Roman" panose="02020603050405020304" pitchFamily="18" charset="0"/>
              </a:rPr>
              <a:t> User</a:t>
            </a:r>
            <a:r>
              <a:rPr lang="en-US" sz="1800" b="1" spc="-4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Applying for Job/Internship </a:t>
            </a:r>
            <a:r>
              <a:rPr lang="en-US" sz="1800" b="1" spc="3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page</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this</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page user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apply for</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 </a:t>
            </a:r>
            <a:r>
              <a:rPr lang="en-US" sz="1800" spc="-20" dirty="0">
                <a:effectLst/>
                <a:latin typeface="Times New Roman" panose="02020603050405020304" pitchFamily="18" charset="0"/>
                <a:ea typeface="Times New Roman" panose="02020603050405020304" pitchFamily="18" charset="0"/>
              </a:rPr>
              <a:t>job.</a:t>
            </a:r>
            <a:endParaRPr lang="en-IN" sz="1600" dirty="0">
              <a:effectLst/>
              <a:latin typeface="Times New Roman" panose="02020603050405020304" pitchFamily="18" charset="0"/>
              <a:ea typeface="Times New Roman" panose="02020603050405020304" pitchFamily="18" charset="0"/>
            </a:endParaRPr>
          </a:p>
        </p:txBody>
      </p:sp>
      <p:pic>
        <p:nvPicPr>
          <p:cNvPr id="8" name="Picture 7">
            <a:extLst>
              <a:ext uri="{FF2B5EF4-FFF2-40B4-BE49-F238E27FC236}">
                <a16:creationId xmlns:a16="http://schemas.microsoft.com/office/drawing/2014/main" id="{72EEE679-166D-21C1-FAFC-702D6DF7B65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87880" y="1752601"/>
            <a:ext cx="8382000" cy="4328160"/>
          </a:xfrm>
          <a:prstGeom prst="rect">
            <a:avLst/>
          </a:prstGeom>
          <a:noFill/>
          <a:ln>
            <a:noFill/>
          </a:ln>
        </p:spPr>
      </p:pic>
    </p:spTree>
    <p:extLst>
      <p:ext uri="{BB962C8B-B14F-4D97-AF65-F5344CB8AC3E}">
        <p14:creationId xmlns:p14="http://schemas.microsoft.com/office/powerpoint/2010/main" val="24851181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15</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3" name="TextBox 2">
            <a:extLst>
              <a:ext uri="{FF2B5EF4-FFF2-40B4-BE49-F238E27FC236}">
                <a16:creationId xmlns:a16="http://schemas.microsoft.com/office/drawing/2014/main" id="{2D3815B2-9D51-40A5-833A-873022744F3D}"/>
              </a:ext>
            </a:extLst>
          </p:cNvPr>
          <p:cNvSpPr txBox="1"/>
          <p:nvPr/>
        </p:nvSpPr>
        <p:spPr>
          <a:xfrm flipH="1">
            <a:off x="348110" y="889693"/>
            <a:ext cx="11418066" cy="954107"/>
          </a:xfrm>
          <a:prstGeom prst="rect">
            <a:avLst/>
          </a:prstGeom>
          <a:noFill/>
        </p:spPr>
        <p:txBody>
          <a:bodyPr wrap="square" rtlCol="0">
            <a:spAutoFit/>
          </a:bodyPr>
          <a:lstStyle/>
          <a:p>
            <a:endParaRPr lang="en-US" sz="1800" b="1" dirty="0">
              <a:effectLst/>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Employer</a:t>
            </a:r>
            <a:r>
              <a:rPr lang="en-US" sz="1800" b="1" spc="-30" dirty="0">
                <a:effectLst/>
                <a:latin typeface="Times New Roman" panose="02020603050405020304" pitchFamily="18" charset="0"/>
                <a:ea typeface="Times New Roman" panose="02020603050405020304" pitchFamily="18" charset="0"/>
              </a:rPr>
              <a:t>/Company </a:t>
            </a:r>
            <a:r>
              <a:rPr lang="en-US" sz="1800" b="1" dirty="0">
                <a:effectLst/>
                <a:latin typeface="Times New Roman" panose="02020603050405020304" pitchFamily="18" charset="0"/>
                <a:ea typeface="Times New Roman" panose="02020603050405020304" pitchFamily="18" charset="0"/>
              </a:rPr>
              <a:t>Profile page:</a:t>
            </a:r>
            <a:r>
              <a:rPr lang="en-US" sz="1800" b="1" spc="2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This</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is</a:t>
            </a:r>
            <a:r>
              <a:rPr lang="en-US" sz="1800" b="1" spc="-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the</a:t>
            </a:r>
            <a:r>
              <a:rPr lang="en-US" sz="1800" b="1" spc="-30" dirty="0">
                <a:effectLst/>
                <a:latin typeface="Times New Roman" panose="02020603050405020304" pitchFamily="18" charset="0"/>
                <a:ea typeface="Times New Roman" panose="02020603050405020304" pitchFamily="18" charset="0"/>
              </a:rPr>
              <a:t> company profile page.</a:t>
            </a:r>
            <a:endParaRPr lang="en-IN" sz="1800" b="1" dirty="0">
              <a:effectLst/>
              <a:latin typeface="Times New Roman" panose="02020603050405020304" pitchFamily="18" charset="0"/>
              <a:ea typeface="Times New Roman" panose="02020603050405020304" pitchFamily="18" charset="0"/>
            </a:endParaRPr>
          </a:p>
          <a:p>
            <a:endParaRPr lang="en-IN" sz="2000" dirty="0"/>
          </a:p>
        </p:txBody>
      </p:sp>
      <p:pic>
        <p:nvPicPr>
          <p:cNvPr id="6" name="Picture 5">
            <a:extLst>
              <a:ext uri="{FF2B5EF4-FFF2-40B4-BE49-F238E27FC236}">
                <a16:creationId xmlns:a16="http://schemas.microsoft.com/office/drawing/2014/main" id="{0B81BACC-D3CC-23B1-7F0E-42EC8F447B6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60277" y="1813320"/>
            <a:ext cx="9271446" cy="3781242"/>
          </a:xfrm>
          <a:prstGeom prst="rect">
            <a:avLst/>
          </a:prstGeom>
          <a:noFill/>
          <a:ln>
            <a:noFill/>
          </a:ln>
        </p:spPr>
      </p:pic>
    </p:spTree>
    <p:extLst>
      <p:ext uri="{BB962C8B-B14F-4D97-AF65-F5344CB8AC3E}">
        <p14:creationId xmlns:p14="http://schemas.microsoft.com/office/powerpoint/2010/main" val="7506841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6DF86-D3DC-58BD-F6DE-733D8133B2E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C131E99-C29C-6956-E512-B0B6D03C018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0F9F92FF-62E3-90C4-2D7A-F2AF13E8DB85}"/>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8E81CE9-3CF8-8EAE-B4D0-62F9317D6B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27E9B177-67EF-6301-60D8-14F54A7375C4}"/>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52BEEECE-6751-4198-B296-24BE311DF73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4F85BB9F-002E-16E7-93A9-131AA0008C0E}"/>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16</a:t>
            </a:fld>
            <a:endParaRPr lang="en-IN" dirty="0">
              <a:solidFill>
                <a:srgbClr val="FF33CC"/>
              </a:solidFill>
            </a:endParaRPr>
          </a:p>
        </p:txBody>
      </p:sp>
      <p:sp>
        <p:nvSpPr>
          <p:cNvPr id="15" name="TextBox 14">
            <a:extLst>
              <a:ext uri="{FF2B5EF4-FFF2-40B4-BE49-F238E27FC236}">
                <a16:creationId xmlns:a16="http://schemas.microsoft.com/office/drawing/2014/main" id="{E97FC548-D132-557D-92AC-DB82ACA2055E}"/>
              </a:ext>
            </a:extLst>
          </p:cNvPr>
          <p:cNvSpPr txBox="1"/>
          <p:nvPr/>
        </p:nvSpPr>
        <p:spPr>
          <a:xfrm flipH="1">
            <a:off x="348110" y="889693"/>
            <a:ext cx="11418066" cy="1231106"/>
          </a:xfrm>
          <a:prstGeom prst="rect">
            <a:avLst/>
          </a:prstGeom>
          <a:noFill/>
        </p:spPr>
        <p:txBody>
          <a:bodyPr wrap="square" rtlCol="0">
            <a:spAutoFit/>
          </a:bodyPr>
          <a:lstStyle/>
          <a:p>
            <a:endParaRPr lang="en-US" b="1" dirty="0">
              <a:latin typeface="Times New Roman" panose="02020603050405020304" pitchFamily="18" charset="0"/>
              <a:ea typeface="Times New Roman" panose="02020603050405020304" pitchFamily="18" charset="0"/>
            </a:endParaRPr>
          </a:p>
          <a:p>
            <a:r>
              <a:rPr lang="en-US" sz="1800" b="1" dirty="0">
                <a:effectLst/>
                <a:latin typeface="Times New Roman" panose="02020603050405020304" pitchFamily="18" charset="0"/>
                <a:ea typeface="Times New Roman" panose="02020603050405020304" pitchFamily="18" charset="0"/>
              </a:rPr>
              <a:t>Employer/Company</a:t>
            </a:r>
            <a:r>
              <a:rPr lang="en-US" sz="1800" b="1" spc="13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Job posting</a:t>
            </a:r>
            <a:r>
              <a:rPr lang="en-US" sz="1800" b="1" spc="125"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page:</a:t>
            </a:r>
            <a:r>
              <a:rPr lang="en-US" sz="1800" b="1"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employer</a:t>
            </a:r>
            <a:r>
              <a:rPr lang="en-US" sz="1800" spc="14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will</a:t>
            </a:r>
            <a:r>
              <a:rPr lang="en-US" sz="1800" spc="1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add</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recruitement</a:t>
            </a:r>
            <a:r>
              <a:rPr lang="en-US" sz="1800" spc="16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details</a:t>
            </a:r>
            <a:r>
              <a:rPr lang="en-US" sz="1800" spc="1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 company details and role, location, salary etc.</a:t>
            </a:r>
            <a:endParaRPr lang="en-IN" sz="1800" dirty="0">
              <a:effectLst/>
              <a:latin typeface="Times New Roman" panose="02020603050405020304" pitchFamily="18" charset="0"/>
              <a:ea typeface="Times New Roman" panose="02020603050405020304" pitchFamily="18" charset="0"/>
            </a:endParaRPr>
          </a:p>
          <a:p>
            <a:endParaRPr lang="en-IN" sz="2000" dirty="0"/>
          </a:p>
        </p:txBody>
      </p:sp>
      <p:sp>
        <p:nvSpPr>
          <p:cNvPr id="2" name="TextBox 1">
            <a:extLst>
              <a:ext uri="{FF2B5EF4-FFF2-40B4-BE49-F238E27FC236}">
                <a16:creationId xmlns:a16="http://schemas.microsoft.com/office/drawing/2014/main" id="{E845F714-DBA9-E726-2C6C-CABFEE7967B0}"/>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3" name="Picture 2">
            <a:extLst>
              <a:ext uri="{FF2B5EF4-FFF2-40B4-BE49-F238E27FC236}">
                <a16:creationId xmlns:a16="http://schemas.microsoft.com/office/drawing/2014/main" id="{1A387223-0D1C-844A-1A06-2E444581B44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61160" y="2106930"/>
            <a:ext cx="9357360" cy="3638550"/>
          </a:xfrm>
          <a:prstGeom prst="rect">
            <a:avLst/>
          </a:prstGeom>
          <a:noFill/>
          <a:ln>
            <a:noFill/>
          </a:ln>
        </p:spPr>
      </p:pic>
    </p:spTree>
    <p:extLst>
      <p:ext uri="{BB962C8B-B14F-4D97-AF65-F5344CB8AC3E}">
        <p14:creationId xmlns:p14="http://schemas.microsoft.com/office/powerpoint/2010/main" val="16159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9F406-DA9F-5250-59B2-4167F4E9AFF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F970FEB-7A87-319D-6B15-1430C087E540}"/>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6A7DAFB6-C22C-3A89-487C-378417FA9CAF}"/>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CC412305-A944-183C-4C45-26C8B50A7C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DFFC0E04-4275-51D8-07DC-1B4EC8EAEC91}"/>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BE72E54D-05A5-18B7-589E-0D4412D9CBE7}"/>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1D9A1B15-35C6-AECD-ECCF-2F30E3404977}"/>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17</a:t>
            </a:fld>
            <a:endParaRPr lang="en-IN" dirty="0">
              <a:solidFill>
                <a:srgbClr val="FF33CC"/>
              </a:solidFill>
            </a:endParaRPr>
          </a:p>
        </p:txBody>
      </p:sp>
      <p:sp>
        <p:nvSpPr>
          <p:cNvPr id="2" name="TextBox 1">
            <a:extLst>
              <a:ext uri="{FF2B5EF4-FFF2-40B4-BE49-F238E27FC236}">
                <a16:creationId xmlns:a16="http://schemas.microsoft.com/office/drawing/2014/main" id="{46487019-66AC-FDD8-45C5-8CA4ED0A5586}"/>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6" name="TextBox 5">
            <a:extLst>
              <a:ext uri="{FF2B5EF4-FFF2-40B4-BE49-F238E27FC236}">
                <a16:creationId xmlns:a16="http://schemas.microsoft.com/office/drawing/2014/main" id="{E8CC49F3-F664-E81D-B871-39E179866182}"/>
              </a:ext>
            </a:extLst>
          </p:cNvPr>
          <p:cNvSpPr txBox="1"/>
          <p:nvPr/>
        </p:nvSpPr>
        <p:spPr>
          <a:xfrm>
            <a:off x="441960" y="954430"/>
            <a:ext cx="10607040" cy="1302921"/>
          </a:xfrm>
          <a:prstGeom prst="rect">
            <a:avLst/>
          </a:prstGeom>
          <a:noFill/>
        </p:spPr>
        <p:txBody>
          <a:bodyPr wrap="square">
            <a:spAutoFit/>
          </a:bodyPr>
          <a:lstStyle/>
          <a:p>
            <a:pPr>
              <a:spcBef>
                <a:spcPts val="395"/>
              </a:spcBef>
              <a:buNone/>
            </a:pPr>
            <a:endParaRPr lang="en-US" sz="1800" b="1" dirty="0">
              <a:effectLst/>
              <a:latin typeface="Times New Roman" panose="02020603050405020304" pitchFamily="18" charset="0"/>
              <a:ea typeface="Times New Roman" panose="02020603050405020304" pitchFamily="18" charset="0"/>
            </a:endParaRPr>
          </a:p>
          <a:p>
            <a:pPr>
              <a:spcBef>
                <a:spcPts val="395"/>
              </a:spcBef>
              <a:buNone/>
            </a:pPr>
            <a:r>
              <a:rPr lang="en-US" sz="1800" b="1" dirty="0">
                <a:effectLst/>
                <a:latin typeface="Times New Roman" panose="02020603050405020304" pitchFamily="18" charset="0"/>
                <a:ea typeface="Times New Roman" panose="02020603050405020304" pitchFamily="18" charset="0"/>
              </a:rPr>
              <a:t>Employer/Company Posted Jobs page: </a:t>
            </a:r>
            <a:r>
              <a:rPr lang="en-US" sz="1800" dirty="0">
                <a:effectLst/>
                <a:latin typeface="Times New Roman" panose="02020603050405020304" pitchFamily="18" charset="0"/>
                <a:ea typeface="Times New Roman" panose="02020603050405020304" pitchFamily="18" charset="0"/>
              </a:rPr>
              <a:t>In this page the employer/company can view the jobs posted by them and can update or delete them.</a:t>
            </a:r>
            <a:endParaRPr lang="en-IN" sz="1600" dirty="0">
              <a:effectLst/>
              <a:latin typeface="Times New Roman" panose="02020603050405020304" pitchFamily="18" charset="0"/>
              <a:ea typeface="Times New Roman" panose="02020603050405020304" pitchFamily="18" charset="0"/>
            </a:endParaRPr>
          </a:p>
          <a:p>
            <a:pPr>
              <a:spcBef>
                <a:spcPts val="395"/>
              </a:spcBef>
            </a:pPr>
            <a:r>
              <a:rPr lang="en-US" sz="1800" dirty="0">
                <a:effectLst/>
                <a:latin typeface="Times New Roman" panose="02020603050405020304" pitchFamily="18" charset="0"/>
                <a:ea typeface="Times New Roman" panose="02020603050405020304" pitchFamily="18" charset="0"/>
              </a:rPr>
              <a:t> </a:t>
            </a:r>
            <a:endParaRPr lang="en-IN" sz="1600" dirty="0">
              <a:effectLst/>
              <a:latin typeface="Times New Roman" panose="02020603050405020304" pitchFamily="18" charset="0"/>
              <a:ea typeface="Times New Roman" panose="02020603050405020304" pitchFamily="18" charset="0"/>
            </a:endParaRPr>
          </a:p>
        </p:txBody>
      </p:sp>
      <p:pic>
        <p:nvPicPr>
          <p:cNvPr id="7" name="Picture 6">
            <a:extLst>
              <a:ext uri="{FF2B5EF4-FFF2-40B4-BE49-F238E27FC236}">
                <a16:creationId xmlns:a16="http://schemas.microsoft.com/office/drawing/2014/main" id="{8B3EAFFA-C092-AEBC-330C-C5EEC2525B0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29640" y="2138044"/>
            <a:ext cx="10119360" cy="3272155"/>
          </a:xfrm>
          <a:prstGeom prst="rect">
            <a:avLst/>
          </a:prstGeom>
          <a:noFill/>
          <a:ln>
            <a:noFill/>
          </a:ln>
        </p:spPr>
      </p:pic>
    </p:spTree>
    <p:extLst>
      <p:ext uri="{BB962C8B-B14F-4D97-AF65-F5344CB8AC3E}">
        <p14:creationId xmlns:p14="http://schemas.microsoft.com/office/powerpoint/2010/main" val="4156257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36ED3-9B45-D5A5-A7CC-B3B71A239B31}"/>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CC5E6570-55F4-D109-F1DA-E3CC5C179CA3}"/>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511E1A99-248A-7902-9485-CF0F3F77C73C}"/>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A03FA6BD-8675-2D9A-D962-F88874ED96A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F659F45F-D827-A16F-D7A6-78B7B4142723}"/>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4742C53E-DDF4-77EB-06E4-5024E7AAF8B4}"/>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7A2F7E7C-7935-A20E-72B7-04DEB9FF849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18</a:t>
            </a:fld>
            <a:endParaRPr lang="en-IN" dirty="0">
              <a:solidFill>
                <a:srgbClr val="FF33CC"/>
              </a:solidFill>
            </a:endParaRPr>
          </a:p>
        </p:txBody>
      </p:sp>
      <p:sp>
        <p:nvSpPr>
          <p:cNvPr id="15" name="TextBox 14">
            <a:extLst>
              <a:ext uri="{FF2B5EF4-FFF2-40B4-BE49-F238E27FC236}">
                <a16:creationId xmlns:a16="http://schemas.microsoft.com/office/drawing/2014/main" id="{5AFA9D21-2645-6495-8347-556ACBD06B0B}"/>
              </a:ext>
            </a:extLst>
          </p:cNvPr>
          <p:cNvSpPr txBox="1"/>
          <p:nvPr/>
        </p:nvSpPr>
        <p:spPr>
          <a:xfrm flipH="1">
            <a:off x="348110" y="889693"/>
            <a:ext cx="11418066" cy="954107"/>
          </a:xfrm>
          <a:prstGeom prst="rect">
            <a:avLst/>
          </a:prstGeom>
          <a:noFill/>
        </p:spPr>
        <p:txBody>
          <a:bodyPr wrap="square" rtlCol="0">
            <a:spAutoFit/>
          </a:bodyPr>
          <a:lstStyle/>
          <a:p>
            <a:pPr>
              <a:buNone/>
            </a:pPr>
            <a:r>
              <a:rPr lang="en-US" sz="1800" b="1" dirty="0">
                <a:effectLst/>
                <a:latin typeface="Times New Roman" panose="02020603050405020304" pitchFamily="18" charset="0"/>
                <a:ea typeface="Times New Roman" panose="02020603050405020304" pitchFamily="18" charset="0"/>
              </a:rPr>
              <a:t>Employer/Company Application List page: </a:t>
            </a:r>
            <a:r>
              <a:rPr lang="en-US" sz="1800" dirty="0">
                <a:effectLst/>
                <a:latin typeface="Times New Roman" panose="02020603050405020304" pitchFamily="18" charset="0"/>
                <a:ea typeface="Times New Roman" panose="02020603050405020304" pitchFamily="18" charset="0"/>
              </a:rPr>
              <a:t>In this page the Employer can view the applicants.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dirty="0"/>
          </a:p>
        </p:txBody>
      </p:sp>
      <p:sp>
        <p:nvSpPr>
          <p:cNvPr id="2" name="TextBox 1">
            <a:extLst>
              <a:ext uri="{FF2B5EF4-FFF2-40B4-BE49-F238E27FC236}">
                <a16:creationId xmlns:a16="http://schemas.microsoft.com/office/drawing/2014/main" id="{E3B74CCB-FA24-F7AD-08E9-0A83373C9A2A}"/>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6" name="Picture 5">
            <a:extLst>
              <a:ext uri="{FF2B5EF4-FFF2-40B4-BE49-F238E27FC236}">
                <a16:creationId xmlns:a16="http://schemas.microsoft.com/office/drawing/2014/main" id="{9EB3B4C9-BED1-46D2-B473-E0CCC4F0A23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74346"/>
            <a:ext cx="8991600" cy="4018734"/>
          </a:xfrm>
          <a:prstGeom prst="rect">
            <a:avLst/>
          </a:prstGeom>
          <a:noFill/>
          <a:ln>
            <a:noFill/>
          </a:ln>
        </p:spPr>
      </p:pic>
    </p:spTree>
    <p:extLst>
      <p:ext uri="{BB962C8B-B14F-4D97-AF65-F5344CB8AC3E}">
        <p14:creationId xmlns:p14="http://schemas.microsoft.com/office/powerpoint/2010/main" val="3540534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19</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3" name="TextBox 2">
            <a:extLst>
              <a:ext uri="{FF2B5EF4-FFF2-40B4-BE49-F238E27FC236}">
                <a16:creationId xmlns:a16="http://schemas.microsoft.com/office/drawing/2014/main" id="{2BDDE37B-65FC-213E-847D-A70C61AFB695}"/>
              </a:ext>
            </a:extLst>
          </p:cNvPr>
          <p:cNvSpPr txBox="1"/>
          <p:nvPr/>
        </p:nvSpPr>
        <p:spPr>
          <a:xfrm flipH="1">
            <a:off x="348110" y="889693"/>
            <a:ext cx="11418066" cy="954107"/>
          </a:xfrm>
          <a:prstGeom prst="rect">
            <a:avLst/>
          </a:prstGeom>
          <a:noFill/>
        </p:spPr>
        <p:txBody>
          <a:bodyPr wrap="square" rtlCol="0">
            <a:spAutoFit/>
          </a:bodyPr>
          <a:lstStyle/>
          <a:p>
            <a:pPr>
              <a:buNone/>
            </a:pPr>
            <a:r>
              <a:rPr lang="en-US" sz="1800" b="1" dirty="0">
                <a:effectLst/>
                <a:latin typeface="Times New Roman" panose="02020603050405020304" pitchFamily="18" charset="0"/>
                <a:ea typeface="Times New Roman" panose="02020603050405020304" pitchFamily="18" charset="0"/>
              </a:rPr>
              <a:t>Admin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Managing Posted Jobs </a:t>
            </a:r>
            <a:r>
              <a:rPr lang="en-US" sz="1800" b="1" dirty="0" err="1">
                <a:effectLst/>
                <a:latin typeface="Times New Roman" panose="02020603050405020304" pitchFamily="18" charset="0"/>
                <a:ea typeface="Times New Roman" panose="02020603050405020304" pitchFamily="18" charset="0"/>
              </a:rPr>
              <a:t>page</a:t>
            </a:r>
            <a:r>
              <a:rPr lang="en-US" sz="1800" dirty="0" err="1">
                <a:effectLst/>
                <a:latin typeface="Times New Roman" panose="02020603050405020304" pitchFamily="18" charset="0"/>
                <a:ea typeface="Times New Roman" panose="02020603050405020304" pitchFamily="18" charset="0"/>
              </a:rPr>
              <a:t>:In</a:t>
            </a:r>
            <a:r>
              <a:rPr lang="en-US" sz="1800" dirty="0">
                <a:effectLst/>
                <a:latin typeface="Times New Roman" panose="02020603050405020304" pitchFamily="18" charset="0"/>
                <a:ea typeface="Times New Roman" panose="02020603050405020304" pitchFamily="18" charset="0"/>
              </a:rPr>
              <a:t> this page the admin can view and manage the posted jobs.</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dirty="0"/>
          </a:p>
        </p:txBody>
      </p:sp>
      <p:pic>
        <p:nvPicPr>
          <p:cNvPr id="6" name="Picture 5">
            <a:extLst>
              <a:ext uri="{FF2B5EF4-FFF2-40B4-BE49-F238E27FC236}">
                <a16:creationId xmlns:a16="http://schemas.microsoft.com/office/drawing/2014/main" id="{6D75FA40-01E4-C26B-EB13-DF2025195E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10640" y="1478301"/>
            <a:ext cx="9555480" cy="3905971"/>
          </a:xfrm>
          <a:prstGeom prst="rect">
            <a:avLst/>
          </a:prstGeom>
          <a:noFill/>
          <a:ln>
            <a:noFill/>
          </a:ln>
        </p:spPr>
      </p:pic>
    </p:spTree>
    <p:extLst>
      <p:ext uri="{BB962C8B-B14F-4D97-AF65-F5344CB8AC3E}">
        <p14:creationId xmlns:p14="http://schemas.microsoft.com/office/powerpoint/2010/main" val="4275390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3" name="TextBox 2">
            <a:extLst>
              <a:ext uri="{FF2B5EF4-FFF2-40B4-BE49-F238E27FC236}">
                <a16:creationId xmlns:a16="http://schemas.microsoft.com/office/drawing/2014/main" id="{986741DA-896C-65F5-66BA-78C4B23789EB}"/>
              </a:ext>
            </a:extLst>
          </p:cNvPr>
          <p:cNvSpPr txBox="1"/>
          <p:nvPr/>
        </p:nvSpPr>
        <p:spPr>
          <a:xfrm flipH="1">
            <a:off x="348109" y="889693"/>
            <a:ext cx="11140884" cy="4893647"/>
          </a:xfrm>
          <a:prstGeom prst="rect">
            <a:avLst/>
          </a:prstGeom>
          <a:noFill/>
        </p:spPr>
        <p:txBody>
          <a:bodyPr wrap="square" rtlCol="0">
            <a:spAutoFit/>
          </a:bodyPr>
          <a:lstStyle/>
          <a:p>
            <a:pPr marL="285750" indent="-285750">
              <a:buFont typeface="Wingdings" panose="05000000000000000000" pitchFamily="2" charset="2"/>
              <a:buChar char="v"/>
            </a:pPr>
            <a:endParaRPr lang="en-GB" dirty="0">
              <a:solidFill>
                <a:srgbClr val="111111"/>
              </a:solidFill>
              <a:latin typeface="-apple-system"/>
            </a:endParaRPr>
          </a:p>
          <a:p>
            <a:r>
              <a:rPr lang="en-US" sz="2400" b="1" dirty="0">
                <a:solidFill>
                  <a:srgbClr val="111111"/>
                </a:solidFill>
                <a:latin typeface="-apple-system"/>
              </a:rPr>
              <a:t>Abstract:</a:t>
            </a:r>
          </a:p>
          <a:p>
            <a:pPr algn="just"/>
            <a:r>
              <a:rPr lang="en-US" dirty="0"/>
              <a:t>The JOBQUEST System presents a comprehensive job portal system developed using the MERN stack, comprising modules for Admin, Jobseeker/Student, and Recruiter/Company. The Admin module allows the administrator to manage the portal effectively by viewing registered users, companies, and job postings, and logging out. The User module enables job seekers and students to register, log in, search for jobs based on their skills, receive recommendations, apply for jobs, participate in live or virtual exams, and track the status of their applications. The Recruiter module is designed for companies to register, log in, add job requirements, and create exams (MCQs) for applicants, and view user profiles and exam details. Recruiters can select or reject candidates based on exam performance and other criteria. The System aims to provide a seamless job application and recruitment experience, integrating key functionalities like job recommendations, online exams, and application status tracking, ensuring an efficient and user-friendly platform for both job seekers and recruiters. </a:t>
            </a:r>
          </a:p>
          <a:p>
            <a:pPr algn="just"/>
            <a:endParaRPr lang="en-US" dirty="0"/>
          </a:p>
          <a:p>
            <a:pPr algn="just"/>
            <a:r>
              <a:rPr lang="en-US" dirty="0"/>
              <a:t>The objective of this System is to design and develop a job portal that facilitates seamless interaction between job seekers, recruiters, and admins. The portal aims to enhance the recruitment process by providing features such as personalized job recommendations, online assessments, and application tracking, thereby improving efficiency and user experience for all stakeholders</a:t>
            </a:r>
            <a:endParaRPr lang="en-IN" dirty="0"/>
          </a:p>
        </p:txBody>
      </p:sp>
    </p:spTree>
    <p:extLst>
      <p:ext uri="{BB962C8B-B14F-4D97-AF65-F5344CB8AC3E}">
        <p14:creationId xmlns:p14="http://schemas.microsoft.com/office/powerpoint/2010/main" val="1174943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420CC7-F7B4-0AB6-9902-58E0C7E773B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D5297B6-D8C1-9235-5534-99F0FDB1C49B}"/>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04467613-E67A-24F8-9575-98214A84943B}"/>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9192A42F-2E5C-B112-98D0-3A335A6808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A6A661A7-D5FE-1F28-8555-551291EE5FB7}"/>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B98C9272-79B5-3F95-64F2-A5406627ED6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88860273-9BF6-9AAB-F872-FEC93351B7A4}"/>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20</a:t>
            </a:fld>
            <a:endParaRPr lang="en-IN" dirty="0">
              <a:solidFill>
                <a:srgbClr val="FF33CC"/>
              </a:solidFill>
            </a:endParaRPr>
          </a:p>
        </p:txBody>
      </p:sp>
      <p:sp>
        <p:nvSpPr>
          <p:cNvPr id="15" name="TextBox 14">
            <a:extLst>
              <a:ext uri="{FF2B5EF4-FFF2-40B4-BE49-F238E27FC236}">
                <a16:creationId xmlns:a16="http://schemas.microsoft.com/office/drawing/2014/main" id="{58EC635E-021D-6BEC-E01A-1747E9E1DE59}"/>
              </a:ext>
            </a:extLst>
          </p:cNvPr>
          <p:cNvSpPr txBox="1"/>
          <p:nvPr/>
        </p:nvSpPr>
        <p:spPr>
          <a:xfrm flipH="1">
            <a:off x="348110" y="889693"/>
            <a:ext cx="11418066" cy="1231106"/>
          </a:xfrm>
          <a:prstGeom prst="rect">
            <a:avLst/>
          </a:prstGeom>
          <a:noFill/>
        </p:spPr>
        <p:txBody>
          <a:bodyPr wrap="square" rtlCol="0">
            <a:spAutoFit/>
          </a:bodyPr>
          <a:lstStyle/>
          <a:p>
            <a:pPr>
              <a:buNone/>
            </a:pPr>
            <a:endParaRPr lang="en-US" sz="1800" b="1" dirty="0">
              <a:effectLst/>
              <a:latin typeface="Times New Roman" panose="02020603050405020304" pitchFamily="18" charset="0"/>
              <a:ea typeface="Times New Roman" panose="02020603050405020304" pitchFamily="18" charset="0"/>
            </a:endParaRPr>
          </a:p>
          <a:p>
            <a:pPr>
              <a:buNone/>
            </a:pPr>
            <a:r>
              <a:rPr lang="en-US" sz="1800" b="1" dirty="0">
                <a:effectLst/>
                <a:latin typeface="Times New Roman" panose="02020603050405020304" pitchFamily="18" charset="0"/>
                <a:ea typeface="Times New Roman" panose="02020603050405020304" pitchFamily="18" charset="0"/>
              </a:rPr>
              <a:t>Admin</a:t>
            </a:r>
            <a:r>
              <a:rPr lang="en-US" sz="1800" b="1" spc="-10" dirty="0">
                <a:effectLst/>
                <a:latin typeface="Times New Roman" panose="02020603050405020304" pitchFamily="18" charset="0"/>
                <a:ea typeface="Times New Roman" panose="02020603050405020304" pitchFamily="18" charset="0"/>
              </a:rPr>
              <a:t> </a:t>
            </a:r>
            <a:r>
              <a:rPr lang="en-US" sz="1800" b="1" dirty="0">
                <a:effectLst/>
                <a:latin typeface="Times New Roman" panose="02020603050405020304" pitchFamily="18" charset="0"/>
                <a:ea typeface="Times New Roman" panose="02020603050405020304" pitchFamily="18" charset="0"/>
              </a:rPr>
              <a:t>viewing Registered Users page:</a:t>
            </a:r>
            <a:r>
              <a:rPr lang="en-US" sz="1800" b="1"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 this page admin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 view the registered users</a:t>
            </a:r>
            <a:r>
              <a:rPr lang="en-US" sz="1800" spc="-10" dirty="0">
                <a:effectLst/>
                <a:latin typeface="Times New Roman" panose="02020603050405020304" pitchFamily="18" charset="0"/>
                <a:ea typeface="Times New Roman" panose="02020603050405020304" pitchFamily="18" charset="0"/>
              </a:rPr>
              <a:t>.</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sz="2000" b="1" dirty="0"/>
          </a:p>
        </p:txBody>
      </p:sp>
      <p:sp>
        <p:nvSpPr>
          <p:cNvPr id="2" name="TextBox 1">
            <a:extLst>
              <a:ext uri="{FF2B5EF4-FFF2-40B4-BE49-F238E27FC236}">
                <a16:creationId xmlns:a16="http://schemas.microsoft.com/office/drawing/2014/main" id="{C6C6A6E7-712E-3336-794B-0B96C8CC1F43}"/>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8" name="Picture 7">
            <a:extLst>
              <a:ext uri="{FF2B5EF4-FFF2-40B4-BE49-F238E27FC236}">
                <a16:creationId xmlns:a16="http://schemas.microsoft.com/office/drawing/2014/main" id="{B2DBA7AC-0660-2657-2C83-89FE1986F2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97974" y="1796029"/>
            <a:ext cx="9525000" cy="3522731"/>
          </a:xfrm>
          <a:prstGeom prst="rect">
            <a:avLst/>
          </a:prstGeom>
          <a:noFill/>
          <a:ln>
            <a:noFill/>
          </a:ln>
        </p:spPr>
      </p:pic>
    </p:spTree>
    <p:extLst>
      <p:ext uri="{BB962C8B-B14F-4D97-AF65-F5344CB8AC3E}">
        <p14:creationId xmlns:p14="http://schemas.microsoft.com/office/powerpoint/2010/main" val="891461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3</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8" name="TextBox 7">
            <a:extLst>
              <a:ext uri="{FF2B5EF4-FFF2-40B4-BE49-F238E27FC236}">
                <a16:creationId xmlns:a16="http://schemas.microsoft.com/office/drawing/2014/main" id="{A84C803D-4F39-4EE9-C8DE-78491DC5A2EE}"/>
              </a:ext>
            </a:extLst>
          </p:cNvPr>
          <p:cNvSpPr txBox="1"/>
          <p:nvPr/>
        </p:nvSpPr>
        <p:spPr>
          <a:xfrm flipH="1">
            <a:off x="348110" y="889693"/>
            <a:ext cx="11418066" cy="5447645"/>
          </a:xfrm>
          <a:prstGeom prst="rect">
            <a:avLst/>
          </a:prstGeom>
          <a:noFill/>
        </p:spPr>
        <p:txBody>
          <a:bodyPr wrap="square" rtlCol="0">
            <a:spAutoFit/>
          </a:bodyPr>
          <a:lstStyle/>
          <a:p>
            <a:r>
              <a:rPr lang="en-US" dirty="0"/>
              <a:t>The proposed system Job Quest enhances traditional job portals by integrating AI-driven resume scoring, skill-based job recommendations, and automated hiring processes. Unlike existing platforms that rely on keyword matching, Job Quest utilizes NLP and Machine Learning to provide accurate, bias-free, and personalized job matches. It also offers career insights, real-time job tracking, and an AI chatbot, making the recruitment process more efficient for both job seekers and employers.</a:t>
            </a:r>
          </a:p>
          <a:p>
            <a:r>
              <a:rPr lang="en-IN" sz="2400" b="1" dirty="0"/>
              <a:t>Functional Requirements :</a:t>
            </a:r>
          </a:p>
          <a:p>
            <a:pPr marL="342900" indent="-342900">
              <a:buFont typeface="+mj-lt"/>
              <a:buAutoNum type="arabicPeriod"/>
            </a:pPr>
            <a:r>
              <a:rPr lang="en-US" b="1" i="1" dirty="0"/>
              <a:t>User Registration and Profile: </a:t>
            </a:r>
          </a:p>
          <a:p>
            <a:pPr marL="342900" indent="-342900">
              <a:buFont typeface="Arial" panose="020B0604020202020204" pitchFamily="34" charset="0"/>
              <a:buChar char="•"/>
            </a:pPr>
            <a:r>
              <a:rPr lang="en-US" dirty="0"/>
              <a:t>Allow users to create accounts using email.</a:t>
            </a:r>
          </a:p>
          <a:p>
            <a:pPr marL="342900" indent="-342900">
              <a:buFont typeface="Arial" panose="020B0604020202020204" pitchFamily="34" charset="0"/>
              <a:buChar char="•"/>
            </a:pPr>
            <a:r>
              <a:rPr lang="en-US" dirty="0"/>
              <a:t>Implement account verification processes using OTP. </a:t>
            </a:r>
          </a:p>
          <a:p>
            <a:pPr marL="342900" indent="-342900">
              <a:buFont typeface="Arial" panose="020B0604020202020204" pitchFamily="34" charset="0"/>
              <a:buChar char="•"/>
            </a:pPr>
            <a:r>
              <a:rPr lang="en-US" dirty="0"/>
              <a:t>Provide options for users to customize their profiles with personal information and dietary preferences. </a:t>
            </a:r>
          </a:p>
          <a:p>
            <a:pPr marL="285750" indent="-285750">
              <a:buFont typeface="Arial" panose="020B0604020202020204" pitchFamily="34" charset="0"/>
              <a:buChar char="•"/>
            </a:pPr>
            <a:r>
              <a:rPr lang="en-US" dirty="0"/>
              <a:t>Enable users to participate in recruitement process.</a:t>
            </a:r>
          </a:p>
          <a:p>
            <a:r>
              <a:rPr lang="en-US" b="1" i="1" dirty="0"/>
              <a:t>2.</a:t>
            </a:r>
            <a:r>
              <a:rPr lang="en-US" b="1" dirty="0"/>
              <a:t> Admin Module:</a:t>
            </a:r>
          </a:p>
          <a:p>
            <a:pPr marL="285750" indent="-285750">
              <a:buFont typeface="Arial" panose="020B0604020202020204" pitchFamily="34" charset="0"/>
              <a:buChar char="•"/>
            </a:pPr>
            <a:r>
              <a:rPr lang="en-US" dirty="0"/>
              <a:t> Admin can log in securely to the system. </a:t>
            </a:r>
          </a:p>
          <a:p>
            <a:pPr marL="285750" indent="-285750">
              <a:buFont typeface="Arial" panose="020B0604020202020204" pitchFamily="34" charset="0"/>
              <a:buChar char="•"/>
            </a:pPr>
            <a:r>
              <a:rPr lang="en-US" dirty="0"/>
              <a:t>Admin can view and manage the list of registered users. </a:t>
            </a:r>
          </a:p>
          <a:p>
            <a:pPr marL="285750" indent="-285750">
              <a:buFont typeface="Arial" panose="020B0604020202020204" pitchFamily="34" charset="0"/>
              <a:buChar char="•"/>
            </a:pPr>
            <a:r>
              <a:rPr lang="en-US" dirty="0"/>
              <a:t>Admin can view and manage the list of registered companies.</a:t>
            </a:r>
          </a:p>
          <a:p>
            <a:pPr marL="285750" indent="-285750">
              <a:buFont typeface="Arial" panose="020B0604020202020204" pitchFamily="34" charset="0"/>
              <a:buChar char="•"/>
            </a:pPr>
            <a:r>
              <a:rPr lang="en-US" dirty="0"/>
              <a:t> Admin can view and monitor active job postings. </a:t>
            </a:r>
          </a:p>
          <a:p>
            <a:pPr marL="285750" indent="-285750">
              <a:buFont typeface="Arial" panose="020B0604020202020204" pitchFamily="34" charset="0"/>
              <a:buChar char="•"/>
            </a:pPr>
            <a:r>
              <a:rPr lang="en-US" dirty="0"/>
              <a:t>Admin has the ability to remove inappropriate content (job postings or user profiles). </a:t>
            </a:r>
          </a:p>
          <a:p>
            <a:pPr marL="285750" indent="-285750">
              <a:buFont typeface="Arial" panose="020B0604020202020204" pitchFamily="34" charset="0"/>
              <a:buChar char="•"/>
            </a:pPr>
            <a:r>
              <a:rPr lang="en-US" dirty="0"/>
              <a:t>Admin can monitor the integrity of data across the system (e.g., ensure correct user-job relationships).</a:t>
            </a:r>
          </a:p>
          <a:p>
            <a:pPr marL="285750" indent="-285750">
              <a:buFont typeface="Arial" panose="020B0604020202020204" pitchFamily="34" charset="0"/>
              <a:buChar char="•"/>
            </a:pPr>
            <a:r>
              <a:rPr lang="en-US" dirty="0"/>
              <a:t> Admin can generate reports on the number of registered users, companies, and jobs. </a:t>
            </a:r>
            <a:endParaRPr lang="en-US" b="1" i="1" dirty="0"/>
          </a:p>
        </p:txBody>
      </p:sp>
    </p:spTree>
    <p:extLst>
      <p:ext uri="{BB962C8B-B14F-4D97-AF65-F5344CB8AC3E}">
        <p14:creationId xmlns:p14="http://schemas.microsoft.com/office/powerpoint/2010/main" val="1141679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4</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6" name="TextBox 5">
            <a:extLst>
              <a:ext uri="{FF2B5EF4-FFF2-40B4-BE49-F238E27FC236}">
                <a16:creationId xmlns:a16="http://schemas.microsoft.com/office/drawing/2014/main" id="{5B1AD4C8-9B71-2EFE-B00A-47F19B920EAF}"/>
              </a:ext>
            </a:extLst>
          </p:cNvPr>
          <p:cNvSpPr txBox="1"/>
          <p:nvPr/>
        </p:nvSpPr>
        <p:spPr>
          <a:xfrm>
            <a:off x="282388" y="954430"/>
            <a:ext cx="11456894" cy="4801314"/>
          </a:xfrm>
          <a:prstGeom prst="rect">
            <a:avLst/>
          </a:prstGeom>
          <a:noFill/>
        </p:spPr>
        <p:txBody>
          <a:bodyPr wrap="square">
            <a:spAutoFit/>
          </a:bodyPr>
          <a:lstStyle/>
          <a:p>
            <a:pPr marL="342900" indent="-342900">
              <a:buFont typeface="+mj-lt"/>
              <a:buAutoNum type="arabicPeriod" startAt="3"/>
            </a:pPr>
            <a:r>
              <a:rPr lang="en-US" b="1" dirty="0"/>
              <a:t>User Module (Jobseeker/Student): </a:t>
            </a:r>
          </a:p>
          <a:p>
            <a:pPr marL="342900" indent="-342900">
              <a:buFont typeface="Arial" panose="020B0604020202020204" pitchFamily="34" charset="0"/>
              <a:buChar char="•"/>
            </a:pPr>
            <a:r>
              <a:rPr lang="en-US" dirty="0"/>
              <a:t>Users can register by providing personal and professional details. </a:t>
            </a:r>
          </a:p>
          <a:p>
            <a:pPr marL="342900" indent="-342900">
              <a:buFont typeface="Arial" panose="020B0604020202020204" pitchFamily="34" charset="0"/>
              <a:buChar char="•"/>
            </a:pPr>
            <a:r>
              <a:rPr lang="en-US" dirty="0"/>
              <a:t>Users can log in with valid credentials. Users can create and edit their profiles (including adding qualifications, skills, and experience). </a:t>
            </a:r>
          </a:p>
          <a:p>
            <a:pPr marL="342900" indent="-342900">
              <a:buFont typeface="Arial" panose="020B0604020202020204" pitchFamily="34" charset="0"/>
              <a:buChar char="•"/>
            </a:pPr>
            <a:r>
              <a:rPr lang="en-US" dirty="0"/>
              <a:t>Users can search for jobs based on their skills, experience, and location preferences. Users receive skill-based job recommendations. Users can apply for job postings. </a:t>
            </a:r>
          </a:p>
          <a:p>
            <a:pPr marL="342900" indent="-342900">
              <a:buFont typeface="Arial" panose="020B0604020202020204" pitchFamily="34" charset="0"/>
              <a:buChar char="•"/>
            </a:pPr>
            <a:r>
              <a:rPr lang="en-US" dirty="0"/>
              <a:t>Users can participate in virtual exams (such as MCQs) as part of the recruitment process. Users can view the status of their job applications. </a:t>
            </a:r>
          </a:p>
          <a:p>
            <a:pPr marL="342900" indent="-342900">
              <a:buFont typeface="Arial" panose="020B0604020202020204" pitchFamily="34" charset="0"/>
              <a:buChar char="•"/>
            </a:pPr>
            <a:r>
              <a:rPr lang="en-US" dirty="0"/>
              <a:t>Users can track their progress in real time (application status, interview, and offer status). </a:t>
            </a:r>
          </a:p>
          <a:p>
            <a:r>
              <a:rPr lang="en-US" b="1" dirty="0"/>
              <a:t>4.  Recruiter Module (Company): </a:t>
            </a:r>
          </a:p>
          <a:p>
            <a:pPr marL="342900" indent="-342900">
              <a:buFont typeface="Arial" panose="020B0604020202020204" pitchFamily="34" charset="0"/>
              <a:buChar char="•"/>
            </a:pPr>
            <a:r>
              <a:rPr lang="en-US" dirty="0"/>
              <a:t>Recruiters can register and log in with a company profile. </a:t>
            </a:r>
          </a:p>
          <a:p>
            <a:pPr marL="342900" indent="-342900">
              <a:buFont typeface="Arial" panose="020B0604020202020204" pitchFamily="34" charset="0"/>
              <a:buChar char="•"/>
            </a:pPr>
            <a:r>
              <a:rPr lang="en-US" dirty="0"/>
              <a:t>Recruiters can post new job openings and update job details. </a:t>
            </a:r>
          </a:p>
          <a:p>
            <a:pPr marL="342900" indent="-342900">
              <a:buFont typeface="Arial" panose="020B0604020202020204" pitchFamily="34" charset="0"/>
              <a:buChar char="•"/>
            </a:pPr>
            <a:r>
              <a:rPr lang="en-US" dirty="0"/>
              <a:t>Recruiters can create online assessments, such as MCQs, for applicants. </a:t>
            </a:r>
          </a:p>
          <a:p>
            <a:pPr marL="342900" indent="-342900">
              <a:buFont typeface="Arial" panose="020B0604020202020204" pitchFamily="34" charset="0"/>
              <a:buChar char="•"/>
            </a:pPr>
            <a:r>
              <a:rPr lang="en-US" dirty="0"/>
              <a:t>Recruiters can view user profiles (candidates who have applied).</a:t>
            </a:r>
          </a:p>
          <a:p>
            <a:pPr marL="342900" indent="-342900">
              <a:buFont typeface="Arial" panose="020B0604020202020204" pitchFamily="34" charset="0"/>
              <a:buChar char="•"/>
            </a:pPr>
            <a:r>
              <a:rPr lang="en-US" dirty="0"/>
              <a:t> Recruiters can evaluate the results of virtual exams. </a:t>
            </a:r>
          </a:p>
          <a:p>
            <a:pPr marL="342900" indent="-342900">
              <a:buFont typeface="Arial" panose="020B0604020202020204" pitchFamily="34" charset="0"/>
              <a:buChar char="•"/>
            </a:pPr>
            <a:r>
              <a:rPr lang="en-US" dirty="0"/>
              <a:t> Recruiters can accept or reject candidates based on exam results and profiles. </a:t>
            </a:r>
          </a:p>
          <a:p>
            <a:pPr marL="342900" indent="-342900">
              <a:buFont typeface="Arial" panose="020B0604020202020204" pitchFamily="34" charset="0"/>
              <a:buChar char="•"/>
            </a:pPr>
            <a:r>
              <a:rPr lang="en-US" dirty="0"/>
              <a:t>Recruiters can communicate with applicants regarding interview schedules or offer letters. </a:t>
            </a:r>
            <a:endParaRPr lang="en-US" b="1" i="1" dirty="0"/>
          </a:p>
        </p:txBody>
      </p:sp>
    </p:spTree>
    <p:extLst>
      <p:ext uri="{BB962C8B-B14F-4D97-AF65-F5344CB8AC3E}">
        <p14:creationId xmlns:p14="http://schemas.microsoft.com/office/powerpoint/2010/main" val="2299535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5</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7" name="TextBox 6">
            <a:extLst>
              <a:ext uri="{FF2B5EF4-FFF2-40B4-BE49-F238E27FC236}">
                <a16:creationId xmlns:a16="http://schemas.microsoft.com/office/drawing/2014/main" id="{15D6291C-8120-9BF2-17C1-4BDD0B9B90E4}"/>
              </a:ext>
            </a:extLst>
          </p:cNvPr>
          <p:cNvSpPr txBox="1"/>
          <p:nvPr/>
        </p:nvSpPr>
        <p:spPr>
          <a:xfrm>
            <a:off x="282388" y="954430"/>
            <a:ext cx="11456894" cy="923330"/>
          </a:xfrm>
          <a:prstGeom prst="rect">
            <a:avLst/>
          </a:prstGeom>
          <a:noFill/>
        </p:spPr>
        <p:txBody>
          <a:bodyPr wrap="square">
            <a:spAutoFit/>
          </a:bodyPr>
          <a:lstStyle/>
          <a:p>
            <a:r>
              <a:rPr lang="en-US" b="1" i="1" dirty="0"/>
              <a:t>5. Personalized Job/Internship Recommendations:</a:t>
            </a:r>
          </a:p>
          <a:p>
            <a:pPr marL="342900" indent="-342900">
              <a:buFont typeface="Arial" panose="020B0604020202020204" pitchFamily="34" charset="0"/>
              <a:buChar char="•"/>
            </a:pPr>
            <a:r>
              <a:rPr lang="en-US" dirty="0"/>
              <a:t>Analyze user data and generates personalized job/internship recommendations.</a:t>
            </a:r>
          </a:p>
          <a:p>
            <a:pPr marL="342900" indent="-342900">
              <a:buFont typeface="Arial" panose="020B0604020202020204" pitchFamily="34" charset="0"/>
              <a:buChar char="•"/>
            </a:pPr>
            <a:r>
              <a:rPr lang="en-US" dirty="0"/>
              <a:t>Offer suggestions based on the candidate’s skills and experience.</a:t>
            </a:r>
          </a:p>
        </p:txBody>
      </p:sp>
    </p:spTree>
    <p:extLst>
      <p:ext uri="{BB962C8B-B14F-4D97-AF65-F5344CB8AC3E}">
        <p14:creationId xmlns:p14="http://schemas.microsoft.com/office/powerpoint/2010/main" val="1356079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6</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6" name="TextBox 5">
            <a:extLst>
              <a:ext uri="{FF2B5EF4-FFF2-40B4-BE49-F238E27FC236}">
                <a16:creationId xmlns:a16="http://schemas.microsoft.com/office/drawing/2014/main" id="{5956C63E-66A0-555E-3B9F-7EA14F269265}"/>
              </a:ext>
            </a:extLst>
          </p:cNvPr>
          <p:cNvSpPr txBox="1"/>
          <p:nvPr/>
        </p:nvSpPr>
        <p:spPr>
          <a:xfrm>
            <a:off x="282388" y="954430"/>
            <a:ext cx="11456894" cy="2031325"/>
          </a:xfrm>
          <a:prstGeom prst="rect">
            <a:avLst/>
          </a:prstGeom>
          <a:noFill/>
        </p:spPr>
        <p:txBody>
          <a:bodyPr wrap="square">
            <a:spAutoFit/>
          </a:bodyPr>
          <a:lstStyle/>
          <a:p>
            <a:r>
              <a:rPr lang="en-IN" b="1" i="1" dirty="0"/>
              <a:t>Software Requirements:</a:t>
            </a:r>
          </a:p>
          <a:p>
            <a:r>
              <a:rPr lang="en-IN" dirty="0"/>
              <a:t>1. UI Design: Figma</a:t>
            </a:r>
          </a:p>
          <a:p>
            <a:r>
              <a:rPr lang="en-IN" dirty="0"/>
              <a:t>2. Programming Languages: TypeScript</a:t>
            </a:r>
          </a:p>
          <a:p>
            <a:r>
              <a:rPr lang="en-IN" dirty="0"/>
              <a:t>3. </a:t>
            </a:r>
            <a:r>
              <a:rPr lang="en-IN" dirty="0" err="1"/>
              <a:t>Serverside</a:t>
            </a:r>
            <a:r>
              <a:rPr lang="en-IN" dirty="0"/>
              <a:t> Script : Express </a:t>
            </a:r>
            <a:r>
              <a:rPr lang="en-IN" dirty="0" err="1"/>
              <a:t>js</a:t>
            </a:r>
            <a:r>
              <a:rPr lang="en-IN" dirty="0"/>
              <a:t> </a:t>
            </a:r>
          </a:p>
          <a:p>
            <a:r>
              <a:rPr lang="en-IN" dirty="0"/>
              <a:t>4. IDE/Workbench : VS Code </a:t>
            </a:r>
          </a:p>
          <a:p>
            <a:r>
              <a:rPr lang="en-IN" dirty="0"/>
              <a:t>5. Database : </a:t>
            </a:r>
            <a:r>
              <a:rPr lang="en-IN" dirty="0" err="1"/>
              <a:t>Mongodb</a:t>
            </a:r>
            <a:r>
              <a:rPr lang="en-IN" dirty="0"/>
              <a:t> </a:t>
            </a:r>
          </a:p>
          <a:p>
            <a:r>
              <a:rPr lang="en-IN" dirty="0"/>
              <a:t>6. Client Side : React </a:t>
            </a:r>
            <a:r>
              <a:rPr lang="en-IN" dirty="0" err="1"/>
              <a:t>js</a:t>
            </a:r>
            <a:endParaRPr lang="en-IN" dirty="0"/>
          </a:p>
        </p:txBody>
      </p:sp>
    </p:spTree>
    <p:extLst>
      <p:ext uri="{BB962C8B-B14F-4D97-AF65-F5344CB8AC3E}">
        <p14:creationId xmlns:p14="http://schemas.microsoft.com/office/powerpoint/2010/main" val="1696441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7</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6" name="TextBox 5">
            <a:extLst>
              <a:ext uri="{FF2B5EF4-FFF2-40B4-BE49-F238E27FC236}">
                <a16:creationId xmlns:a16="http://schemas.microsoft.com/office/drawing/2014/main" id="{5D0A737D-D07C-17A1-287A-00357308F0D3}"/>
              </a:ext>
            </a:extLst>
          </p:cNvPr>
          <p:cNvSpPr txBox="1"/>
          <p:nvPr/>
        </p:nvSpPr>
        <p:spPr>
          <a:xfrm>
            <a:off x="282388" y="954430"/>
            <a:ext cx="11456894" cy="1754326"/>
          </a:xfrm>
          <a:prstGeom prst="rect">
            <a:avLst/>
          </a:prstGeom>
          <a:noFill/>
        </p:spPr>
        <p:txBody>
          <a:bodyPr wrap="square">
            <a:spAutoFit/>
          </a:bodyPr>
          <a:lstStyle/>
          <a:p>
            <a:endParaRPr lang="en-IN" b="1" i="1" dirty="0"/>
          </a:p>
          <a:p>
            <a:r>
              <a:rPr lang="en-IN" b="1" i="1" dirty="0"/>
              <a:t>Hardware Requirements:</a:t>
            </a:r>
          </a:p>
          <a:p>
            <a:r>
              <a:rPr lang="en-IN" dirty="0"/>
              <a:t>Processor - I3/Intel Processor </a:t>
            </a:r>
          </a:p>
          <a:p>
            <a:r>
              <a:rPr lang="en-IN" dirty="0"/>
              <a:t> RAM - 4GB (min) </a:t>
            </a:r>
          </a:p>
          <a:p>
            <a:r>
              <a:rPr lang="en-IN" dirty="0"/>
              <a:t>Hard Disk - 160GB</a:t>
            </a:r>
          </a:p>
          <a:p>
            <a:r>
              <a:rPr lang="en-IN" dirty="0"/>
              <a:t>Operating System : Windows 7/8/10</a:t>
            </a:r>
          </a:p>
        </p:txBody>
      </p:sp>
    </p:spTree>
    <p:extLst>
      <p:ext uri="{BB962C8B-B14F-4D97-AF65-F5344CB8AC3E}">
        <p14:creationId xmlns:p14="http://schemas.microsoft.com/office/powerpoint/2010/main" val="840812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C981DC-42C6-BD26-8814-1A0E2A73EF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4A9CF4E-FF04-4905-C8D8-EF9CF044241E}"/>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A958A220-7407-769B-A977-55B667B03670}"/>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D79A5A6F-C2BC-7718-D3BC-4D102D7606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32CAC30C-CDAE-9822-03A1-073287413372}"/>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264200B5-0D04-7F1A-74CC-799C8721252F}"/>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0266EB03-B04B-0ED3-38D2-02BB8EBE25E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8</a:t>
            </a:fld>
            <a:endParaRPr lang="en-IN" dirty="0">
              <a:solidFill>
                <a:srgbClr val="FF33CC"/>
              </a:solidFill>
            </a:endParaRPr>
          </a:p>
        </p:txBody>
      </p:sp>
      <p:sp>
        <p:nvSpPr>
          <p:cNvPr id="2" name="TextBox 1">
            <a:extLst>
              <a:ext uri="{FF2B5EF4-FFF2-40B4-BE49-F238E27FC236}">
                <a16:creationId xmlns:a16="http://schemas.microsoft.com/office/drawing/2014/main" id="{F0CC0194-85C1-1122-6E59-3CBA414CDC85}"/>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sp>
        <p:nvSpPr>
          <p:cNvPr id="6" name="TextBox 5">
            <a:extLst>
              <a:ext uri="{FF2B5EF4-FFF2-40B4-BE49-F238E27FC236}">
                <a16:creationId xmlns:a16="http://schemas.microsoft.com/office/drawing/2014/main" id="{CE2B459D-DD6A-F82A-1F2A-C992F1727B47}"/>
              </a:ext>
            </a:extLst>
          </p:cNvPr>
          <p:cNvSpPr txBox="1"/>
          <p:nvPr/>
        </p:nvSpPr>
        <p:spPr>
          <a:xfrm>
            <a:off x="282388" y="954430"/>
            <a:ext cx="11456894" cy="3170099"/>
          </a:xfrm>
          <a:prstGeom prst="rect">
            <a:avLst/>
          </a:prstGeom>
          <a:noFill/>
        </p:spPr>
        <p:txBody>
          <a:bodyPr wrap="square">
            <a:spAutoFit/>
          </a:bodyPr>
          <a:lstStyle/>
          <a:p>
            <a:r>
              <a:rPr lang="en-IN" sz="2800" b="1" dirty="0"/>
              <a:t>Results:</a:t>
            </a:r>
          </a:p>
          <a:p>
            <a:endParaRPr lang="en-IN" sz="2800" b="1" dirty="0"/>
          </a:p>
          <a:p>
            <a:pPr algn="just"/>
            <a:r>
              <a:rPr lang="en-US" dirty="0">
                <a:latin typeface="Times New Roman" panose="02020603050405020304" pitchFamily="18" charset="0"/>
                <a:ea typeface="Times New Roman" panose="02020603050405020304" pitchFamily="18" charset="0"/>
              </a:rPr>
              <a:t>This</a:t>
            </a:r>
            <a:r>
              <a:rPr lang="en-US" sz="1800" dirty="0">
                <a:effectLst/>
                <a:latin typeface="Times New Roman" panose="02020603050405020304" pitchFamily="18" charset="0"/>
                <a:ea typeface="Times New Roman" panose="02020603050405020304" pitchFamily="18" charset="0"/>
              </a:rPr>
              <a:t> JOBQUEST system, built using the MERN stack, provides a comprehensive and efficient platform for both job seekers and recruiters. By streamlining essential functionalities such as user registration, job searching, job application tracking, and recruitment management, the system offers a seamless experience for all users. Job seekers can easily search for and apply to positions that match</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skills,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participate</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in</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exams,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track</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progress</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of</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their</a:t>
            </a:r>
            <a:r>
              <a:rPr lang="en-US" sz="1800" spc="-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applications,</a:t>
            </a:r>
            <a:r>
              <a:rPr lang="en-US" sz="1800" spc="-9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while recruiters can efficiently manage job postings, create exams, and evaluate candidates. The Admin module ensures that the system remains well-maintained and organized. With its user-friendly interface and integration of important features like job recommendations, live exams, and application status updates, this job portal simplifies the recruitment process and enhances job-seeking efforts, making it a valuable tool for both companies and individuals seeking employment.</a:t>
            </a:r>
            <a:endParaRPr lang="en-IN" dirty="0"/>
          </a:p>
        </p:txBody>
      </p:sp>
    </p:spTree>
    <p:extLst>
      <p:ext uri="{BB962C8B-B14F-4D97-AF65-F5344CB8AC3E}">
        <p14:creationId xmlns:p14="http://schemas.microsoft.com/office/powerpoint/2010/main" val="3436500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146F79-3C84-6626-727C-670049DC90E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24D680AE-DB7C-A2FB-C62D-7867F0C0DA3F}"/>
              </a:ext>
            </a:extLst>
          </p:cNvPr>
          <p:cNvSpPr/>
          <p:nvPr/>
        </p:nvSpPr>
        <p:spPr>
          <a:xfrm>
            <a:off x="-1" y="-53980"/>
            <a:ext cx="12192000" cy="837398"/>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IN" dirty="0">
                <a:solidFill>
                  <a:srgbClr val="FFFF00"/>
                </a:solidFill>
                <a:latin typeface="Times New Roman" panose="02020603050405020304" pitchFamily="18" charset="0"/>
                <a:cs typeface="Times New Roman" panose="02020603050405020304" pitchFamily="18" charset="0"/>
              </a:rPr>
              <a:t>                           Department of CSE-AI &amp; ML (CSM)</a:t>
            </a:r>
          </a:p>
          <a:p>
            <a:pPr algn="ctr"/>
            <a:endParaRPr lang="en-IN" dirty="0"/>
          </a:p>
        </p:txBody>
      </p:sp>
      <p:sp>
        <p:nvSpPr>
          <p:cNvPr id="5" name="Rectangle 4">
            <a:extLst>
              <a:ext uri="{FF2B5EF4-FFF2-40B4-BE49-F238E27FC236}">
                <a16:creationId xmlns:a16="http://schemas.microsoft.com/office/drawing/2014/main" id="{74480A97-C8A5-4539-44D9-AF328A6D5C8E}"/>
              </a:ext>
            </a:extLst>
          </p:cNvPr>
          <p:cNvSpPr/>
          <p:nvPr/>
        </p:nvSpPr>
        <p:spPr>
          <a:xfrm>
            <a:off x="0" y="6464710"/>
            <a:ext cx="12192000" cy="393289"/>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5F7B7AC1-0F5B-6575-2537-F93719F6A8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911" y="-38004"/>
            <a:ext cx="3229896" cy="750273"/>
          </a:xfrm>
          <a:prstGeom prst="rect">
            <a:avLst/>
          </a:prstGeom>
          <a:noFill/>
          <a:extLst>
            <a:ext uri="{909E8E84-426E-40DD-AFC4-6F175D3DCCD1}">
              <a14:hiddenFill xmlns:a14="http://schemas.microsoft.com/office/drawing/2010/main">
                <a:solidFill>
                  <a:srgbClr val="FFFFFF"/>
                </a:solidFill>
              </a14:hiddenFill>
            </a:ext>
          </a:extLst>
        </p:spPr>
      </p:pic>
      <p:sp>
        <p:nvSpPr>
          <p:cNvPr id="11" name="Date Placeholder 10">
            <a:extLst>
              <a:ext uri="{FF2B5EF4-FFF2-40B4-BE49-F238E27FC236}">
                <a16:creationId xmlns:a16="http://schemas.microsoft.com/office/drawing/2014/main" id="{8577A5DD-2455-A781-293A-DCC9777ED67E}"/>
              </a:ext>
            </a:extLst>
          </p:cNvPr>
          <p:cNvSpPr>
            <a:spLocks noGrp="1"/>
          </p:cNvSpPr>
          <p:nvPr>
            <p:ph type="dt" sz="half" idx="10"/>
          </p:nvPr>
        </p:nvSpPr>
        <p:spPr>
          <a:xfrm>
            <a:off x="0" y="6460922"/>
            <a:ext cx="997974" cy="365125"/>
          </a:xfrm>
        </p:spPr>
        <p:txBody>
          <a:bodyPr/>
          <a:lstStyle/>
          <a:p>
            <a:fld id="{E60D7E71-BA44-46DD-9382-D2032C4A3F28}" type="datetime1">
              <a:rPr lang="en-IN" smtClean="0">
                <a:solidFill>
                  <a:srgbClr val="FF33CC"/>
                </a:solidFill>
              </a:rPr>
              <a:t>21-04-2025</a:t>
            </a:fld>
            <a:endParaRPr lang="en-IN" dirty="0">
              <a:solidFill>
                <a:srgbClr val="FF33CC"/>
              </a:solidFill>
            </a:endParaRPr>
          </a:p>
        </p:txBody>
      </p:sp>
      <p:sp>
        <p:nvSpPr>
          <p:cNvPr id="12" name="Footer Placeholder 11">
            <a:extLst>
              <a:ext uri="{FF2B5EF4-FFF2-40B4-BE49-F238E27FC236}">
                <a16:creationId xmlns:a16="http://schemas.microsoft.com/office/drawing/2014/main" id="{ED8C373B-2F57-9942-5207-EB1855FC1377}"/>
              </a:ext>
            </a:extLst>
          </p:cNvPr>
          <p:cNvSpPr>
            <a:spLocks noGrp="1"/>
          </p:cNvSpPr>
          <p:nvPr>
            <p:ph type="ftr" sz="quarter" idx="11"/>
          </p:nvPr>
        </p:nvSpPr>
        <p:spPr>
          <a:xfrm>
            <a:off x="3999271" y="6473622"/>
            <a:ext cx="4114800" cy="365125"/>
          </a:xfrm>
        </p:spPr>
        <p:txBody>
          <a:bodyPr/>
          <a:lstStyle/>
          <a:p>
            <a:r>
              <a:rPr lang="en-IN" dirty="0">
                <a:solidFill>
                  <a:srgbClr val="FF33CC"/>
                </a:solidFill>
              </a:rPr>
              <a:t>VVIT @ Dept. CSM</a:t>
            </a:r>
          </a:p>
        </p:txBody>
      </p:sp>
      <p:sp>
        <p:nvSpPr>
          <p:cNvPr id="13" name="Slide Number Placeholder 12">
            <a:extLst>
              <a:ext uri="{FF2B5EF4-FFF2-40B4-BE49-F238E27FC236}">
                <a16:creationId xmlns:a16="http://schemas.microsoft.com/office/drawing/2014/main" id="{B00722E7-FB1D-471F-2729-0D87AFF8A218}"/>
              </a:ext>
            </a:extLst>
          </p:cNvPr>
          <p:cNvSpPr>
            <a:spLocks noGrp="1"/>
          </p:cNvSpPr>
          <p:nvPr>
            <p:ph type="sldNum" sz="quarter" idx="12"/>
          </p:nvPr>
        </p:nvSpPr>
        <p:spPr>
          <a:xfrm>
            <a:off x="11488994" y="6478792"/>
            <a:ext cx="614516" cy="347256"/>
          </a:xfrm>
        </p:spPr>
        <p:txBody>
          <a:bodyPr/>
          <a:lstStyle/>
          <a:p>
            <a:fld id="{0F06A4E2-163B-4ABA-8562-AD05AC3F17C5}" type="slidenum">
              <a:rPr lang="en-IN" smtClean="0">
                <a:solidFill>
                  <a:srgbClr val="FF33CC"/>
                </a:solidFill>
              </a:rPr>
              <a:t>9</a:t>
            </a:fld>
            <a:endParaRPr lang="en-IN" dirty="0">
              <a:solidFill>
                <a:srgbClr val="FF33CC"/>
              </a:solidFill>
            </a:endParaRPr>
          </a:p>
        </p:txBody>
      </p:sp>
      <p:sp>
        <p:nvSpPr>
          <p:cNvPr id="15" name="TextBox 14">
            <a:extLst>
              <a:ext uri="{FF2B5EF4-FFF2-40B4-BE49-F238E27FC236}">
                <a16:creationId xmlns:a16="http://schemas.microsoft.com/office/drawing/2014/main" id="{8CE73B70-65DD-0D6C-8CA1-554889E1DE00}"/>
              </a:ext>
            </a:extLst>
          </p:cNvPr>
          <p:cNvSpPr txBox="1"/>
          <p:nvPr/>
        </p:nvSpPr>
        <p:spPr>
          <a:xfrm flipH="1">
            <a:off x="348110" y="889693"/>
            <a:ext cx="11418066" cy="646331"/>
          </a:xfrm>
          <a:prstGeom prst="rect">
            <a:avLst/>
          </a:prstGeom>
          <a:noFill/>
        </p:spPr>
        <p:txBody>
          <a:bodyPr wrap="square" rtlCol="0">
            <a:spAutoFit/>
          </a:bodyPr>
          <a:lstStyle/>
          <a:p>
            <a:r>
              <a:rPr lang="en-US" sz="3600" b="1" dirty="0">
                <a:latin typeface="Calibri" panose="020F0502020204030204" pitchFamily="34" charset="0"/>
                <a:ea typeface="Calibri" panose="020F0502020204030204" pitchFamily="34" charset="0"/>
              </a:rPr>
              <a:t>System Architecture</a:t>
            </a:r>
            <a:endParaRPr lang="en-IN" sz="3600" dirty="0"/>
          </a:p>
        </p:txBody>
      </p:sp>
      <p:sp>
        <p:nvSpPr>
          <p:cNvPr id="2" name="TextBox 1">
            <a:extLst>
              <a:ext uri="{FF2B5EF4-FFF2-40B4-BE49-F238E27FC236}">
                <a16:creationId xmlns:a16="http://schemas.microsoft.com/office/drawing/2014/main" id="{F4D9415B-6825-E460-BF03-FE0706C5E054}"/>
              </a:ext>
            </a:extLst>
          </p:cNvPr>
          <p:cNvSpPr txBox="1"/>
          <p:nvPr/>
        </p:nvSpPr>
        <p:spPr>
          <a:xfrm>
            <a:off x="9019387" y="117032"/>
            <a:ext cx="3108702" cy="646331"/>
          </a:xfrm>
          <a:prstGeom prst="rect">
            <a:avLst/>
          </a:prstGeom>
          <a:noFill/>
        </p:spPr>
        <p:txBody>
          <a:bodyPr wrap="square" rtlCol="0">
            <a:spAutoFit/>
          </a:bodyPr>
          <a:lstStyle/>
          <a:p>
            <a:r>
              <a:rPr lang="en-IN" sz="1200" dirty="0">
                <a:solidFill>
                  <a:srgbClr val="FFFF00"/>
                </a:solidFill>
                <a:latin typeface="Times New Roman" panose="02020603050405020304" pitchFamily="18" charset="0"/>
                <a:cs typeface="Times New Roman" panose="02020603050405020304" pitchFamily="18" charset="0"/>
              </a:rPr>
              <a:t>Team:BATCH1</a:t>
            </a:r>
          </a:p>
          <a:p>
            <a:r>
              <a:rPr lang="en-IN" sz="1200" dirty="0">
                <a:solidFill>
                  <a:srgbClr val="FFFF00"/>
                </a:solidFill>
                <a:latin typeface="Times New Roman" panose="02020603050405020304" pitchFamily="18" charset="0"/>
                <a:cs typeface="Times New Roman" panose="02020603050405020304" pitchFamily="18" charset="0"/>
              </a:rPr>
              <a:t>21BQ1A42G3,                         21BQ1A42E9,</a:t>
            </a:r>
          </a:p>
          <a:p>
            <a:r>
              <a:rPr lang="en-IN" sz="1200" dirty="0">
                <a:solidFill>
                  <a:srgbClr val="FFFF00"/>
                </a:solidFill>
                <a:latin typeface="Times New Roman" panose="02020603050405020304" pitchFamily="18" charset="0"/>
                <a:cs typeface="Times New Roman" panose="02020603050405020304" pitchFamily="18" charset="0"/>
              </a:rPr>
              <a:t>21BQ1A42J0,                          21BQ1A42J2</a:t>
            </a:r>
            <a:endParaRPr lang="en-IN" dirty="0"/>
          </a:p>
        </p:txBody>
      </p:sp>
      <p:pic>
        <p:nvPicPr>
          <p:cNvPr id="9" name="Picture 8">
            <a:extLst>
              <a:ext uri="{FF2B5EF4-FFF2-40B4-BE49-F238E27FC236}">
                <a16:creationId xmlns:a16="http://schemas.microsoft.com/office/drawing/2014/main" id="{C861E80E-E149-A897-6037-B0084EF545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536024"/>
            <a:ext cx="8816340" cy="4718375"/>
          </a:xfrm>
          <a:prstGeom prst="rect">
            <a:avLst/>
          </a:prstGeom>
        </p:spPr>
      </p:pic>
    </p:spTree>
    <p:extLst>
      <p:ext uri="{BB962C8B-B14F-4D97-AF65-F5344CB8AC3E}">
        <p14:creationId xmlns:p14="http://schemas.microsoft.com/office/powerpoint/2010/main" val="23768750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530</TotalTime>
  <Words>1777</Words>
  <Application>Microsoft Office PowerPoint</Application>
  <PresentationFormat>Widescreen</PresentationFormat>
  <Paragraphs>234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-apple-system</vt: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srija Appala</dc:creator>
  <cp:lastModifiedBy>Shaik Safileen</cp:lastModifiedBy>
  <cp:revision>6</cp:revision>
  <dcterms:created xsi:type="dcterms:W3CDTF">2024-02-20T07:09:40Z</dcterms:created>
  <dcterms:modified xsi:type="dcterms:W3CDTF">2025-04-21T05:56:29Z</dcterms:modified>
</cp:coreProperties>
</file>