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06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098119"/>
            <a:ext cx="4869061" cy="4033242"/>
          </a:xfrm>
          <a:prstGeom prst="rect">
            <a:avLst/>
          </a:prstGeom>
        </p:spPr>
      </p:pic>
      <p:sp>
        <p:nvSpPr>
          <p:cNvPr id="6" name="Text 2"/>
          <p:cNvSpPr/>
          <p:nvPr/>
        </p:nvSpPr>
        <p:spPr>
          <a:xfrm>
            <a:off x="864036" y="552863"/>
            <a:ext cx="7415927" cy="2129314"/>
          </a:xfrm>
          <a:prstGeom prst="rect">
            <a:avLst/>
          </a:prstGeom>
          <a:noFill/>
          <a:ln/>
        </p:spPr>
        <p:txBody>
          <a:bodyPr wrap="square" rtlCol="0" anchor="t"/>
          <a:lstStyle/>
          <a:p>
            <a:pPr marL="0" indent="0" algn="just">
              <a:lnSpc>
                <a:spcPts val="8384"/>
              </a:lnSpc>
              <a:buNone/>
            </a:pPr>
            <a:r>
              <a:rPr lang="en-US" sz="9000" dirty="0">
                <a:solidFill>
                  <a:srgbClr val="5955EB"/>
                </a:solidFill>
                <a:latin typeface="Times New Roman" panose="02020603050405020304" pitchFamily="18" charset="0"/>
                <a:ea typeface="Libre Baskerville" pitchFamily="34" charset="-122"/>
                <a:cs typeface="Times New Roman" panose="02020603050405020304" pitchFamily="18" charset="0"/>
              </a:rPr>
              <a:t>Online Voting System</a:t>
            </a:r>
            <a:endParaRPr lang="en-US" sz="9000" dirty="0">
              <a:latin typeface="Times New Roman" panose="02020603050405020304" pitchFamily="18" charset="0"/>
              <a:cs typeface="Times New Roman" panose="02020603050405020304" pitchFamily="18" charset="0"/>
            </a:endParaRPr>
          </a:p>
        </p:txBody>
      </p:sp>
      <p:sp>
        <p:nvSpPr>
          <p:cNvPr id="7" name="Text 3"/>
          <p:cNvSpPr/>
          <p:nvPr/>
        </p:nvSpPr>
        <p:spPr>
          <a:xfrm>
            <a:off x="864037" y="2706891"/>
            <a:ext cx="7415927" cy="4473146"/>
          </a:xfrm>
          <a:prstGeom prst="rect">
            <a:avLst/>
          </a:prstGeom>
          <a:noFill/>
          <a:ln/>
        </p:spPr>
        <p:txBody>
          <a:bodyPr wrap="square" rtlCol="0" anchor="t"/>
          <a:lstStyle/>
          <a:p>
            <a:pPr marL="0" indent="0" algn="just">
              <a:lnSpc>
                <a:spcPct val="150000"/>
              </a:lnSpc>
              <a:buNone/>
            </a:pPr>
            <a:r>
              <a:rPr lang="en-US" sz="2400" dirty="0">
                <a:latin typeface="Times New Roman" panose="02020603050405020304" pitchFamily="18" charset="0"/>
                <a:ea typeface="Open Sans" pitchFamily="34" charset="-122"/>
                <a:cs typeface="Times New Roman" panose="02020603050405020304" pitchFamily="18" charset="0"/>
              </a:rPr>
              <a:t>Discover a secure and accessible digital voting platform that empowers citizens to participate in the democratic process from the comfort of their homes or on the go.</a:t>
            </a:r>
          </a:p>
          <a:p>
            <a:pPr marL="0" indent="0" algn="just">
              <a:lnSpc>
                <a:spcPct val="150000"/>
              </a:lnSpc>
              <a:buNone/>
            </a:pPr>
            <a:endParaRPr lang="en-US" sz="2400" dirty="0">
              <a:latin typeface="Times New Roman" panose="02020603050405020304" pitchFamily="18" charset="0"/>
              <a:ea typeface="Open Sans" pitchFamily="34" charset="-122"/>
              <a:cs typeface="Times New Roman" panose="02020603050405020304" pitchFamily="18" charset="0"/>
            </a:endParaRP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An online voting system is a software platform that allows groups to conduct votes and elections securely. High-quality online voting systems balance ballot security, accessibility, and the overall requirements of an organization's voting event.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774458"/>
            <a:ext cx="11659314" cy="771525"/>
          </a:xfrm>
          <a:prstGeom prst="rect">
            <a:avLst/>
          </a:prstGeom>
          <a:noFill/>
          <a:ln/>
        </p:spPr>
        <p:txBody>
          <a:bodyPr wrap="none" rtlCol="0" anchor="t"/>
          <a:lstStyle/>
          <a:p>
            <a:pPr marL="0" indent="0">
              <a:lnSpc>
                <a:spcPts val="6075"/>
              </a:lnSpc>
              <a:buNone/>
            </a:pPr>
            <a:r>
              <a:rPr lang="en-US" sz="8000" dirty="0">
                <a:solidFill>
                  <a:srgbClr val="5955EB"/>
                </a:solidFill>
                <a:latin typeface="Times New Roman" panose="02020603050405020304" pitchFamily="18" charset="0"/>
                <a:ea typeface="Libre Baskerville" pitchFamily="34" charset="-122"/>
                <a:cs typeface="Times New Roman" panose="02020603050405020304" pitchFamily="18" charset="0"/>
              </a:rPr>
              <a:t>Admin Operations</a:t>
            </a:r>
            <a:endParaRPr lang="en-US" sz="8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138A60-E58E-C904-A167-0A1F6D53AE1A}"/>
              </a:ext>
            </a:extLst>
          </p:cNvPr>
          <p:cNvSpPr txBox="1"/>
          <p:nvPr/>
        </p:nvSpPr>
        <p:spPr>
          <a:xfrm>
            <a:off x="976184" y="2310714"/>
            <a:ext cx="11850130"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 can add eligible voters to the voting system portal, which generates a unique voter ID for different voters. </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Admin can add different positions(places) where the elections are occurring.</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Admin can add different candidates(politicians) to different positions.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Users can log in to the portal by using their unique voter ID and after login, they can see the candidates, and then vote for their candidate.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There is a feature that voters can vote for multiple elections at a time when they login to the election portal using their voter 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0347" y="2401967"/>
            <a:ext cx="4893707" cy="3425666"/>
          </a:xfrm>
          <a:prstGeom prst="rect">
            <a:avLst/>
          </a:prstGeom>
        </p:spPr>
      </p:pic>
      <p:sp>
        <p:nvSpPr>
          <p:cNvPr id="6" name="Text 2"/>
          <p:cNvSpPr/>
          <p:nvPr/>
        </p:nvSpPr>
        <p:spPr>
          <a:xfrm>
            <a:off x="829508" y="653296"/>
            <a:ext cx="7484983" cy="1481376"/>
          </a:xfrm>
          <a:prstGeom prst="rect">
            <a:avLst/>
          </a:prstGeom>
          <a:noFill/>
          <a:ln/>
        </p:spPr>
        <p:txBody>
          <a:bodyPr wrap="square" rtlCol="0" anchor="t"/>
          <a:lstStyle/>
          <a:p>
            <a:pPr marL="0" indent="0" algn="just">
              <a:lnSpc>
                <a:spcPts val="5832"/>
              </a:lnSpc>
              <a:buNone/>
            </a:pPr>
            <a:r>
              <a:rPr lang="en-US" sz="7000" dirty="0">
                <a:solidFill>
                  <a:srgbClr val="5955EB"/>
                </a:solidFill>
                <a:latin typeface="Times New Roman" panose="02020603050405020304" pitchFamily="18" charset="0"/>
                <a:ea typeface="Libre Baskerville" pitchFamily="34" charset="-122"/>
                <a:cs typeface="Times New Roman" panose="02020603050405020304" pitchFamily="18" charset="0"/>
              </a:rPr>
              <a:t>Ballot Creation and Management</a:t>
            </a:r>
            <a:endParaRPr lang="en-US" sz="7000" dirty="0">
              <a:latin typeface="Times New Roman" panose="02020603050405020304" pitchFamily="18" charset="0"/>
              <a:cs typeface="Times New Roman" panose="02020603050405020304" pitchFamily="18" charset="0"/>
            </a:endParaRPr>
          </a:p>
        </p:txBody>
      </p:sp>
      <p:sp>
        <p:nvSpPr>
          <p:cNvPr id="7" name="Shape 3"/>
          <p:cNvSpPr/>
          <p:nvPr/>
        </p:nvSpPr>
        <p:spPr>
          <a:xfrm>
            <a:off x="829508" y="2756654"/>
            <a:ext cx="533162" cy="533162"/>
          </a:xfrm>
          <a:prstGeom prst="roundRect">
            <a:avLst>
              <a:gd name="adj" fmla="val 26672"/>
            </a:avLst>
          </a:prstGeom>
          <a:solidFill>
            <a:srgbClr val="DED6FF"/>
          </a:solidFill>
          <a:ln/>
        </p:spPr>
      </p:sp>
      <p:sp>
        <p:nvSpPr>
          <p:cNvPr id="8" name="Text 4"/>
          <p:cNvSpPr/>
          <p:nvPr/>
        </p:nvSpPr>
        <p:spPr>
          <a:xfrm>
            <a:off x="1016794" y="2845475"/>
            <a:ext cx="158591" cy="355521"/>
          </a:xfrm>
          <a:prstGeom prst="rect">
            <a:avLst/>
          </a:prstGeom>
          <a:noFill/>
          <a:ln/>
        </p:spPr>
        <p:txBody>
          <a:bodyPr wrap="none" rtlCol="0" anchor="t"/>
          <a:lstStyle/>
          <a:p>
            <a:pPr marL="0" indent="0" algn="ctr">
              <a:lnSpc>
                <a:spcPts val="2799"/>
              </a:lnSpc>
              <a:buNone/>
            </a:pPr>
            <a:r>
              <a:rPr lang="en-US" sz="2799" dirty="0">
                <a:solidFill>
                  <a:srgbClr val="5955EB"/>
                </a:solidFill>
                <a:latin typeface="Libre Baskerville" pitchFamily="34" charset="0"/>
                <a:ea typeface="Libre Baskerville" pitchFamily="34" charset="-122"/>
                <a:cs typeface="Libre Baskerville" pitchFamily="34" charset="-120"/>
              </a:rPr>
              <a:t>1</a:t>
            </a:r>
            <a:endParaRPr lang="en-US" sz="2799" dirty="0"/>
          </a:p>
        </p:txBody>
      </p:sp>
      <p:sp>
        <p:nvSpPr>
          <p:cNvPr id="9" name="Text 5"/>
          <p:cNvSpPr/>
          <p:nvPr/>
        </p:nvSpPr>
        <p:spPr>
          <a:xfrm>
            <a:off x="1599605" y="2756654"/>
            <a:ext cx="3402211" cy="370284"/>
          </a:xfrm>
          <a:prstGeom prst="rect">
            <a:avLst/>
          </a:prstGeom>
          <a:noFill/>
          <a:ln/>
        </p:spPr>
        <p:txBody>
          <a:bodyPr wrap="none" rtlCol="0" anchor="t"/>
          <a:lstStyle/>
          <a:p>
            <a:pPr marL="0" indent="0" algn="just">
              <a:lnSpc>
                <a:spcPts val="2916"/>
              </a:lnSpc>
              <a:buNone/>
            </a:pPr>
            <a:r>
              <a:rPr lang="en-US" sz="4000" dirty="0">
                <a:solidFill>
                  <a:srgbClr val="5955EB"/>
                </a:solidFill>
                <a:latin typeface="Times New Roman" panose="02020603050405020304" pitchFamily="18" charset="0"/>
                <a:ea typeface="Libre Baskerville" pitchFamily="34" charset="-122"/>
                <a:cs typeface="Times New Roman" panose="02020603050405020304" pitchFamily="18" charset="0"/>
              </a:rPr>
              <a:t>Intuitive Ballot Design</a:t>
            </a:r>
            <a:endParaRPr lang="en-US" sz="4000" dirty="0">
              <a:latin typeface="Times New Roman" panose="02020603050405020304" pitchFamily="18" charset="0"/>
              <a:cs typeface="Times New Roman" panose="02020603050405020304" pitchFamily="18" charset="0"/>
            </a:endParaRPr>
          </a:p>
        </p:txBody>
      </p:sp>
      <p:sp>
        <p:nvSpPr>
          <p:cNvPr id="10" name="Text 6"/>
          <p:cNvSpPr/>
          <p:nvPr/>
        </p:nvSpPr>
        <p:spPr>
          <a:xfrm>
            <a:off x="1599605" y="3269099"/>
            <a:ext cx="6714887" cy="758428"/>
          </a:xfrm>
          <a:prstGeom prst="rect">
            <a:avLst/>
          </a:prstGeom>
          <a:noFill/>
          <a:ln/>
        </p:spPr>
        <p:txBody>
          <a:bodyPr wrap="square" rtlCol="0" anchor="t"/>
          <a:lstStyle/>
          <a:p>
            <a:pPr marL="0" indent="0" algn="just">
              <a:lnSpc>
                <a:spcPts val="2986"/>
              </a:lnSpc>
              <a:buNone/>
            </a:pPr>
            <a:r>
              <a:rPr lang="en-US" sz="2400" dirty="0">
                <a:solidFill>
                  <a:srgbClr val="49495A"/>
                </a:solidFill>
                <a:latin typeface="Times New Roman" panose="02020603050405020304" pitchFamily="18" charset="0"/>
                <a:ea typeface="Open Sans" pitchFamily="34" charset="-122"/>
                <a:cs typeface="Times New Roman" panose="02020603050405020304" pitchFamily="18" charset="0"/>
              </a:rPr>
              <a:t>Ballots are crafted with clear instructions and an easy-to-use interface for voters.</a:t>
            </a:r>
            <a:endParaRPr lang="en-US" sz="2400" dirty="0">
              <a:latin typeface="Times New Roman" panose="02020603050405020304" pitchFamily="18" charset="0"/>
              <a:cs typeface="Times New Roman" panose="02020603050405020304" pitchFamily="18" charset="0"/>
            </a:endParaRPr>
          </a:p>
        </p:txBody>
      </p:sp>
      <p:sp>
        <p:nvSpPr>
          <p:cNvPr id="11" name="Shape 7"/>
          <p:cNvSpPr/>
          <p:nvPr/>
        </p:nvSpPr>
        <p:spPr>
          <a:xfrm>
            <a:off x="829508" y="4531043"/>
            <a:ext cx="533162" cy="533162"/>
          </a:xfrm>
          <a:prstGeom prst="roundRect">
            <a:avLst>
              <a:gd name="adj" fmla="val 26672"/>
            </a:avLst>
          </a:prstGeom>
          <a:solidFill>
            <a:srgbClr val="DED6FF"/>
          </a:solidFill>
          <a:ln/>
        </p:spPr>
      </p:sp>
      <p:sp>
        <p:nvSpPr>
          <p:cNvPr id="12" name="Text 8"/>
          <p:cNvSpPr/>
          <p:nvPr/>
        </p:nvSpPr>
        <p:spPr>
          <a:xfrm>
            <a:off x="986552" y="4619863"/>
            <a:ext cx="218956" cy="355521"/>
          </a:xfrm>
          <a:prstGeom prst="rect">
            <a:avLst/>
          </a:prstGeom>
          <a:noFill/>
          <a:ln/>
        </p:spPr>
        <p:txBody>
          <a:bodyPr wrap="none" rtlCol="0" anchor="t"/>
          <a:lstStyle/>
          <a:p>
            <a:pPr marL="0" indent="0" algn="ctr">
              <a:lnSpc>
                <a:spcPts val="2799"/>
              </a:lnSpc>
              <a:buNone/>
            </a:pPr>
            <a:r>
              <a:rPr lang="en-US" sz="2799" dirty="0">
                <a:solidFill>
                  <a:srgbClr val="5955EB"/>
                </a:solidFill>
                <a:latin typeface="Libre Baskerville" pitchFamily="34" charset="0"/>
                <a:ea typeface="Libre Baskerville" pitchFamily="34" charset="-122"/>
                <a:cs typeface="Libre Baskerville" pitchFamily="34" charset="-120"/>
              </a:rPr>
              <a:t>2</a:t>
            </a:r>
            <a:endParaRPr lang="en-US" sz="2799" dirty="0"/>
          </a:p>
        </p:txBody>
      </p:sp>
      <p:sp>
        <p:nvSpPr>
          <p:cNvPr id="13" name="Text 9"/>
          <p:cNvSpPr/>
          <p:nvPr/>
        </p:nvSpPr>
        <p:spPr>
          <a:xfrm>
            <a:off x="1599605" y="4531043"/>
            <a:ext cx="2962632" cy="370284"/>
          </a:xfrm>
          <a:prstGeom prst="rect">
            <a:avLst/>
          </a:prstGeom>
          <a:noFill/>
          <a:ln/>
        </p:spPr>
        <p:txBody>
          <a:bodyPr wrap="none" rtlCol="0" anchor="t"/>
          <a:lstStyle/>
          <a:p>
            <a:pPr marL="0" indent="0" algn="just">
              <a:lnSpc>
                <a:spcPts val="2916"/>
              </a:lnSpc>
              <a:buNone/>
            </a:pPr>
            <a:r>
              <a:rPr lang="en-US" sz="4000" dirty="0">
                <a:solidFill>
                  <a:srgbClr val="5955EB"/>
                </a:solidFill>
                <a:latin typeface="Times New Roman" panose="02020603050405020304" pitchFamily="18" charset="0"/>
                <a:ea typeface="Libre Baskerville" pitchFamily="34" charset="-122"/>
                <a:cs typeface="Times New Roman" panose="02020603050405020304" pitchFamily="18" charset="0"/>
              </a:rPr>
              <a:t>Ballot Previewing</a:t>
            </a:r>
            <a:endParaRPr lang="en-US" sz="4000" dirty="0">
              <a:latin typeface="Times New Roman" panose="02020603050405020304" pitchFamily="18" charset="0"/>
              <a:cs typeface="Times New Roman" panose="02020603050405020304" pitchFamily="18" charset="0"/>
            </a:endParaRPr>
          </a:p>
        </p:txBody>
      </p:sp>
      <p:sp>
        <p:nvSpPr>
          <p:cNvPr id="14" name="Text 10"/>
          <p:cNvSpPr/>
          <p:nvPr/>
        </p:nvSpPr>
        <p:spPr>
          <a:xfrm>
            <a:off x="1599605" y="5043488"/>
            <a:ext cx="6714887" cy="758428"/>
          </a:xfrm>
          <a:prstGeom prst="rect">
            <a:avLst/>
          </a:prstGeom>
          <a:noFill/>
          <a:ln/>
        </p:spPr>
        <p:txBody>
          <a:bodyPr wrap="square" rtlCol="0" anchor="t"/>
          <a:lstStyle/>
          <a:p>
            <a:pPr marL="0" indent="0" algn="just">
              <a:lnSpc>
                <a:spcPts val="2986"/>
              </a:lnSpc>
              <a:buNone/>
            </a:pPr>
            <a:r>
              <a:rPr lang="en-US" sz="2400" dirty="0">
                <a:solidFill>
                  <a:srgbClr val="49495A"/>
                </a:solidFill>
                <a:latin typeface="Times New Roman" panose="02020603050405020304" pitchFamily="18" charset="0"/>
                <a:ea typeface="Open Sans" pitchFamily="34" charset="-122"/>
                <a:cs typeface="Times New Roman" panose="02020603050405020304" pitchFamily="18" charset="0"/>
              </a:rPr>
              <a:t>Voters can review and confirm their selections before final submission.</a:t>
            </a:r>
            <a:endParaRPr lang="en-US" sz="2400" dirty="0">
              <a:latin typeface="Times New Roman" panose="02020603050405020304" pitchFamily="18" charset="0"/>
              <a:cs typeface="Times New Roman" panose="02020603050405020304" pitchFamily="18" charset="0"/>
            </a:endParaRPr>
          </a:p>
        </p:txBody>
      </p:sp>
      <p:sp>
        <p:nvSpPr>
          <p:cNvPr id="15" name="Shape 11"/>
          <p:cNvSpPr/>
          <p:nvPr/>
        </p:nvSpPr>
        <p:spPr>
          <a:xfrm>
            <a:off x="829508" y="6305431"/>
            <a:ext cx="533162" cy="533162"/>
          </a:xfrm>
          <a:prstGeom prst="roundRect">
            <a:avLst>
              <a:gd name="adj" fmla="val 26672"/>
            </a:avLst>
          </a:prstGeom>
          <a:solidFill>
            <a:srgbClr val="DED6FF"/>
          </a:solidFill>
          <a:ln/>
        </p:spPr>
      </p:sp>
      <p:sp>
        <p:nvSpPr>
          <p:cNvPr id="16" name="Text 12"/>
          <p:cNvSpPr/>
          <p:nvPr/>
        </p:nvSpPr>
        <p:spPr>
          <a:xfrm>
            <a:off x="986552" y="6394252"/>
            <a:ext cx="218956" cy="355521"/>
          </a:xfrm>
          <a:prstGeom prst="rect">
            <a:avLst/>
          </a:prstGeom>
          <a:noFill/>
          <a:ln/>
        </p:spPr>
        <p:txBody>
          <a:bodyPr wrap="none" rtlCol="0" anchor="t"/>
          <a:lstStyle/>
          <a:p>
            <a:pPr marL="0" indent="0" algn="ctr">
              <a:lnSpc>
                <a:spcPts val="2799"/>
              </a:lnSpc>
              <a:buNone/>
            </a:pPr>
            <a:r>
              <a:rPr lang="en-US" sz="2799" dirty="0">
                <a:solidFill>
                  <a:srgbClr val="5955EB"/>
                </a:solidFill>
                <a:latin typeface="Libre Baskerville" pitchFamily="34" charset="0"/>
                <a:ea typeface="Libre Baskerville" pitchFamily="34" charset="-122"/>
                <a:cs typeface="Libre Baskerville" pitchFamily="34" charset="-120"/>
              </a:rPr>
              <a:t>3</a:t>
            </a:r>
            <a:endParaRPr lang="en-US" sz="2799" dirty="0"/>
          </a:p>
        </p:txBody>
      </p:sp>
      <p:sp>
        <p:nvSpPr>
          <p:cNvPr id="17" name="Text 13"/>
          <p:cNvSpPr/>
          <p:nvPr/>
        </p:nvSpPr>
        <p:spPr>
          <a:xfrm>
            <a:off x="1599605" y="6305431"/>
            <a:ext cx="2962632" cy="370284"/>
          </a:xfrm>
          <a:prstGeom prst="rect">
            <a:avLst/>
          </a:prstGeom>
          <a:noFill/>
          <a:ln/>
        </p:spPr>
        <p:txBody>
          <a:bodyPr wrap="none" rtlCol="0" anchor="t"/>
          <a:lstStyle/>
          <a:p>
            <a:pPr marL="0" indent="0">
              <a:lnSpc>
                <a:spcPts val="2916"/>
              </a:lnSpc>
              <a:buNone/>
            </a:pPr>
            <a:r>
              <a:rPr lang="en-US" sz="4000" dirty="0">
                <a:solidFill>
                  <a:srgbClr val="5955EB"/>
                </a:solidFill>
                <a:latin typeface="Times New Roman" panose="02020603050405020304" pitchFamily="18" charset="0"/>
                <a:ea typeface="Libre Baskerville" pitchFamily="34" charset="-122"/>
                <a:cs typeface="Times New Roman" panose="02020603050405020304" pitchFamily="18" charset="0"/>
              </a:rPr>
              <a:t>Ballot Versioning</a:t>
            </a:r>
            <a:endParaRPr lang="en-US" sz="4000" dirty="0">
              <a:latin typeface="Times New Roman" panose="02020603050405020304" pitchFamily="18" charset="0"/>
              <a:cs typeface="Times New Roman" panose="02020603050405020304" pitchFamily="18" charset="0"/>
            </a:endParaRPr>
          </a:p>
        </p:txBody>
      </p:sp>
      <p:sp>
        <p:nvSpPr>
          <p:cNvPr id="18" name="Text 14"/>
          <p:cNvSpPr/>
          <p:nvPr/>
        </p:nvSpPr>
        <p:spPr>
          <a:xfrm>
            <a:off x="1599605" y="6817876"/>
            <a:ext cx="6714887" cy="758428"/>
          </a:xfrm>
          <a:prstGeom prst="rect">
            <a:avLst/>
          </a:prstGeom>
          <a:noFill/>
          <a:ln/>
        </p:spPr>
        <p:txBody>
          <a:bodyPr wrap="square" rtlCol="0" anchor="t"/>
          <a:lstStyle/>
          <a:p>
            <a:pPr marL="0" indent="0" algn="just">
              <a:lnSpc>
                <a:spcPts val="2986"/>
              </a:lnSpc>
              <a:buNone/>
            </a:pPr>
            <a:r>
              <a:rPr lang="en-US" sz="2400" dirty="0">
                <a:solidFill>
                  <a:srgbClr val="49495A"/>
                </a:solidFill>
                <a:latin typeface="Times New Roman" panose="02020603050405020304" pitchFamily="18" charset="0"/>
                <a:ea typeface="Open Sans" pitchFamily="34" charset="-122"/>
                <a:cs typeface="Times New Roman" panose="02020603050405020304" pitchFamily="18" charset="0"/>
              </a:rPr>
              <a:t>Administrators can easily update and distribute new ballot versions as needed.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5028" y="411004"/>
            <a:ext cx="5036225" cy="7407593"/>
          </a:xfrm>
          <a:prstGeom prst="rect">
            <a:avLst/>
          </a:prstGeom>
        </p:spPr>
      </p:pic>
      <p:sp>
        <p:nvSpPr>
          <p:cNvPr id="6" name="Text 2"/>
          <p:cNvSpPr/>
          <p:nvPr/>
        </p:nvSpPr>
        <p:spPr>
          <a:xfrm>
            <a:off x="5945566" y="114076"/>
            <a:ext cx="6396871" cy="1208637"/>
          </a:xfrm>
          <a:prstGeom prst="rect">
            <a:avLst/>
          </a:prstGeom>
          <a:noFill/>
          <a:ln/>
        </p:spPr>
        <p:txBody>
          <a:bodyPr wrap="none" rtlCol="0" anchor="t"/>
          <a:lstStyle/>
          <a:p>
            <a:pPr marL="0" indent="0">
              <a:buNone/>
            </a:pPr>
            <a:r>
              <a:rPr lang="en-US" sz="6000" dirty="0">
                <a:solidFill>
                  <a:srgbClr val="5955EB"/>
                </a:solidFill>
                <a:latin typeface="Times New Roman" panose="02020603050405020304" pitchFamily="18" charset="0"/>
                <a:ea typeface="Libre Baskerville" pitchFamily="34" charset="-122"/>
                <a:cs typeface="Times New Roman" panose="02020603050405020304" pitchFamily="18" charset="0"/>
              </a:rPr>
              <a:t>Secure Vote Casting</a:t>
            </a:r>
          </a:p>
          <a:p>
            <a:pPr marL="0" indent="0">
              <a:buNone/>
            </a:pPr>
            <a:r>
              <a:rPr lang="en-US" sz="6000" dirty="0">
                <a:solidFill>
                  <a:srgbClr val="5955EB"/>
                </a:solidFill>
                <a:latin typeface="Times New Roman" panose="02020603050405020304" pitchFamily="18" charset="0"/>
                <a:ea typeface="Libre Baskerville" pitchFamily="34" charset="-122"/>
                <a:cs typeface="Times New Roman" panose="02020603050405020304" pitchFamily="18" charset="0"/>
              </a:rPr>
              <a:t>Process</a:t>
            </a:r>
            <a:endParaRPr lang="en-US" sz="6000" dirty="0">
              <a:latin typeface="Times New Roman" panose="02020603050405020304" pitchFamily="18" charset="0"/>
              <a:cs typeface="Times New Roman" panose="02020603050405020304" pitchFamily="18" charset="0"/>
            </a:endParaRPr>
          </a:p>
        </p:txBody>
      </p:sp>
      <p:sp>
        <p:nvSpPr>
          <p:cNvPr id="7" name="Shape 3"/>
          <p:cNvSpPr/>
          <p:nvPr/>
        </p:nvSpPr>
        <p:spPr>
          <a:xfrm>
            <a:off x="6104122" y="2079584"/>
            <a:ext cx="7883842" cy="1037273"/>
          </a:xfrm>
          <a:prstGeom prst="roundRect">
            <a:avLst>
              <a:gd name="adj" fmla="val 10414"/>
            </a:avLst>
          </a:prstGeom>
          <a:solidFill>
            <a:srgbClr val="DED6FF"/>
          </a:solidFill>
          <a:ln/>
        </p:spPr>
      </p:sp>
      <p:sp>
        <p:nvSpPr>
          <p:cNvPr id="8" name="Text 4"/>
          <p:cNvSpPr/>
          <p:nvPr/>
        </p:nvSpPr>
        <p:spPr>
          <a:xfrm>
            <a:off x="6284144" y="2259607"/>
            <a:ext cx="2748915" cy="281226"/>
          </a:xfrm>
          <a:prstGeom prst="rect">
            <a:avLst/>
          </a:prstGeom>
          <a:noFill/>
          <a:ln/>
        </p:spPr>
        <p:txBody>
          <a:bodyPr wrap="none" rtlCol="0" anchor="t"/>
          <a:lstStyle/>
          <a:p>
            <a:pPr marL="0" indent="0">
              <a:lnSpc>
                <a:spcPts val="2215"/>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End-to-End Encryption</a:t>
            </a:r>
            <a:endParaRPr lang="en-US" sz="3000" dirty="0">
              <a:latin typeface="Times New Roman" panose="02020603050405020304" pitchFamily="18" charset="0"/>
              <a:cs typeface="Times New Roman" panose="02020603050405020304" pitchFamily="18" charset="0"/>
            </a:endParaRPr>
          </a:p>
        </p:txBody>
      </p:sp>
      <p:sp>
        <p:nvSpPr>
          <p:cNvPr id="9" name="Text 5"/>
          <p:cNvSpPr/>
          <p:nvPr/>
        </p:nvSpPr>
        <p:spPr>
          <a:xfrm>
            <a:off x="6284144" y="2648822"/>
            <a:ext cx="7523798" cy="288012"/>
          </a:xfrm>
          <a:prstGeom prst="rect">
            <a:avLst/>
          </a:prstGeom>
          <a:noFill/>
          <a:ln/>
        </p:spPr>
        <p:txBody>
          <a:bodyPr wrap="none" rtlCol="0" anchor="t"/>
          <a:lstStyle/>
          <a:p>
            <a:pPr marL="0" indent="0">
              <a:lnSpc>
                <a:spcPts val="2268"/>
              </a:lnSpc>
              <a:buNone/>
            </a:pPr>
            <a:r>
              <a:rPr lang="en-US" dirty="0">
                <a:solidFill>
                  <a:srgbClr val="49495A"/>
                </a:solidFill>
                <a:latin typeface="Times New Roman" panose="02020603050405020304" pitchFamily="18" charset="0"/>
                <a:ea typeface="Open Sans" pitchFamily="34" charset="-122"/>
                <a:cs typeface="Times New Roman" panose="02020603050405020304" pitchFamily="18" charset="0"/>
              </a:rPr>
              <a:t>Votes are encrypted from the moment they are cast, ensuring privacy and integrity.</a:t>
            </a:r>
            <a:endParaRPr lang="en-US" dirty="0">
              <a:latin typeface="Times New Roman" panose="02020603050405020304" pitchFamily="18" charset="0"/>
              <a:cs typeface="Times New Roman" panose="02020603050405020304" pitchFamily="18" charset="0"/>
            </a:endParaRPr>
          </a:p>
        </p:txBody>
      </p:sp>
      <p:sp>
        <p:nvSpPr>
          <p:cNvPr id="10" name="Shape 6"/>
          <p:cNvSpPr/>
          <p:nvPr/>
        </p:nvSpPr>
        <p:spPr>
          <a:xfrm>
            <a:off x="6116479" y="3482227"/>
            <a:ext cx="7883842" cy="1325285"/>
          </a:xfrm>
          <a:prstGeom prst="roundRect">
            <a:avLst>
              <a:gd name="adj" fmla="val 8151"/>
            </a:avLst>
          </a:prstGeom>
          <a:solidFill>
            <a:srgbClr val="DED6FF"/>
          </a:solidFill>
          <a:ln/>
        </p:spPr>
      </p:sp>
      <p:sp>
        <p:nvSpPr>
          <p:cNvPr id="11" name="Text 7"/>
          <p:cNvSpPr/>
          <p:nvPr/>
        </p:nvSpPr>
        <p:spPr>
          <a:xfrm>
            <a:off x="6296501" y="3662250"/>
            <a:ext cx="2517458" cy="281226"/>
          </a:xfrm>
          <a:prstGeom prst="rect">
            <a:avLst/>
          </a:prstGeom>
          <a:noFill/>
          <a:ln/>
        </p:spPr>
        <p:txBody>
          <a:bodyPr wrap="none" rtlCol="0" anchor="t"/>
          <a:lstStyle/>
          <a:p>
            <a:pPr marL="0" indent="0">
              <a:lnSpc>
                <a:spcPts val="2215"/>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Anonymous Balloting</a:t>
            </a:r>
            <a:endParaRPr lang="en-US" sz="3000" dirty="0">
              <a:latin typeface="Times New Roman" panose="02020603050405020304" pitchFamily="18" charset="0"/>
              <a:cs typeface="Times New Roman" panose="02020603050405020304" pitchFamily="18" charset="0"/>
            </a:endParaRPr>
          </a:p>
        </p:txBody>
      </p:sp>
      <p:sp>
        <p:nvSpPr>
          <p:cNvPr id="12" name="Text 8"/>
          <p:cNvSpPr/>
          <p:nvPr/>
        </p:nvSpPr>
        <p:spPr>
          <a:xfrm>
            <a:off x="6296501" y="4051465"/>
            <a:ext cx="7523798" cy="576024"/>
          </a:xfrm>
          <a:prstGeom prst="rect">
            <a:avLst/>
          </a:prstGeom>
          <a:noFill/>
          <a:ln/>
        </p:spPr>
        <p:txBody>
          <a:bodyPr wrap="square" rtlCol="0" anchor="t"/>
          <a:lstStyle/>
          <a:p>
            <a:pPr marL="0" indent="0" algn="just">
              <a:lnSpc>
                <a:spcPts val="2268"/>
              </a:lnSpc>
              <a:buNone/>
            </a:pPr>
            <a:r>
              <a:rPr lang="en-US" dirty="0">
                <a:solidFill>
                  <a:srgbClr val="49495A"/>
                </a:solidFill>
                <a:latin typeface="Times New Roman" panose="02020603050405020304" pitchFamily="18" charset="0"/>
                <a:ea typeface="Open Sans" pitchFamily="34" charset="-122"/>
                <a:cs typeface="Times New Roman" panose="02020603050405020304" pitchFamily="18" charset="0"/>
              </a:rPr>
              <a:t>Voters' identities are decoupled from their votes, preventing linking of individuals to their choices.</a:t>
            </a:r>
            <a:endParaRPr lang="en-US" dirty="0">
              <a:latin typeface="Times New Roman" panose="02020603050405020304" pitchFamily="18" charset="0"/>
              <a:cs typeface="Times New Roman" panose="02020603050405020304" pitchFamily="18" charset="0"/>
            </a:endParaRPr>
          </a:p>
        </p:txBody>
      </p:sp>
      <p:sp>
        <p:nvSpPr>
          <p:cNvPr id="13" name="Shape 9"/>
          <p:cNvSpPr/>
          <p:nvPr/>
        </p:nvSpPr>
        <p:spPr>
          <a:xfrm>
            <a:off x="6116479" y="5148178"/>
            <a:ext cx="7883842" cy="1037273"/>
          </a:xfrm>
          <a:prstGeom prst="roundRect">
            <a:avLst>
              <a:gd name="adj" fmla="val 10414"/>
            </a:avLst>
          </a:prstGeom>
          <a:solidFill>
            <a:srgbClr val="DED6FF"/>
          </a:solidFill>
          <a:ln/>
        </p:spPr>
      </p:sp>
      <p:sp>
        <p:nvSpPr>
          <p:cNvPr id="14" name="Text 10"/>
          <p:cNvSpPr/>
          <p:nvPr/>
        </p:nvSpPr>
        <p:spPr>
          <a:xfrm>
            <a:off x="6296501" y="5328201"/>
            <a:ext cx="2250400" cy="281226"/>
          </a:xfrm>
          <a:prstGeom prst="rect">
            <a:avLst/>
          </a:prstGeom>
          <a:noFill/>
          <a:ln/>
        </p:spPr>
        <p:txBody>
          <a:bodyPr wrap="none" rtlCol="0" anchor="t"/>
          <a:lstStyle/>
          <a:p>
            <a:pPr marL="0" indent="0">
              <a:lnSpc>
                <a:spcPts val="2215"/>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Instant Verification</a:t>
            </a:r>
            <a:endParaRPr lang="en-US" sz="3000" dirty="0">
              <a:latin typeface="Times New Roman" panose="02020603050405020304" pitchFamily="18" charset="0"/>
              <a:cs typeface="Times New Roman" panose="02020603050405020304" pitchFamily="18" charset="0"/>
            </a:endParaRPr>
          </a:p>
        </p:txBody>
      </p:sp>
      <p:sp>
        <p:nvSpPr>
          <p:cNvPr id="15" name="Text 11"/>
          <p:cNvSpPr/>
          <p:nvPr/>
        </p:nvSpPr>
        <p:spPr>
          <a:xfrm>
            <a:off x="6296501" y="5717416"/>
            <a:ext cx="7523798" cy="288012"/>
          </a:xfrm>
          <a:prstGeom prst="rect">
            <a:avLst/>
          </a:prstGeom>
          <a:noFill/>
          <a:ln/>
        </p:spPr>
        <p:txBody>
          <a:bodyPr wrap="none" rtlCol="0" anchor="t"/>
          <a:lstStyle/>
          <a:p>
            <a:pPr marL="0" indent="0">
              <a:lnSpc>
                <a:spcPts val="2268"/>
              </a:lnSpc>
              <a:buNone/>
            </a:pPr>
            <a:r>
              <a:rPr lang="en-US" dirty="0">
                <a:solidFill>
                  <a:srgbClr val="49495A"/>
                </a:solidFill>
                <a:latin typeface="Times New Roman" panose="02020603050405020304" pitchFamily="18" charset="0"/>
                <a:ea typeface="Open Sans" pitchFamily="34" charset="-122"/>
                <a:cs typeface="Times New Roman" panose="02020603050405020304" pitchFamily="18" charset="0"/>
              </a:rPr>
              <a:t>Voters can immediately confirm that their votes have been recorded correctly.</a:t>
            </a:r>
            <a:endParaRPr lang="en-US" dirty="0">
              <a:latin typeface="Times New Roman" panose="02020603050405020304" pitchFamily="18" charset="0"/>
              <a:cs typeface="Times New Roman" panose="02020603050405020304" pitchFamily="18" charset="0"/>
            </a:endParaRPr>
          </a:p>
        </p:txBody>
      </p:sp>
      <p:sp>
        <p:nvSpPr>
          <p:cNvPr id="16" name="Shape 12"/>
          <p:cNvSpPr/>
          <p:nvPr/>
        </p:nvSpPr>
        <p:spPr>
          <a:xfrm>
            <a:off x="6116479" y="6476688"/>
            <a:ext cx="7883842" cy="1233924"/>
          </a:xfrm>
          <a:prstGeom prst="roundRect">
            <a:avLst>
              <a:gd name="adj" fmla="val 10414"/>
            </a:avLst>
          </a:prstGeom>
          <a:solidFill>
            <a:srgbClr val="DED6FF"/>
          </a:solidFill>
          <a:ln/>
        </p:spPr>
      </p:sp>
      <p:sp>
        <p:nvSpPr>
          <p:cNvPr id="17" name="Text 13"/>
          <p:cNvSpPr/>
          <p:nvPr/>
        </p:nvSpPr>
        <p:spPr>
          <a:xfrm>
            <a:off x="6296501" y="6644349"/>
            <a:ext cx="3193733" cy="281226"/>
          </a:xfrm>
          <a:prstGeom prst="rect">
            <a:avLst/>
          </a:prstGeom>
          <a:noFill/>
          <a:ln/>
        </p:spPr>
        <p:txBody>
          <a:bodyPr wrap="none" rtlCol="0" anchor="t"/>
          <a:lstStyle/>
          <a:p>
            <a:pPr marL="0" indent="0">
              <a:lnSpc>
                <a:spcPts val="2215"/>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Tamper-Evident Audit Trail</a:t>
            </a:r>
            <a:endParaRPr lang="en-US" sz="3000" dirty="0">
              <a:latin typeface="Times New Roman" panose="02020603050405020304" pitchFamily="18" charset="0"/>
              <a:cs typeface="Times New Roman" panose="02020603050405020304" pitchFamily="18" charset="0"/>
            </a:endParaRPr>
          </a:p>
        </p:txBody>
      </p:sp>
      <p:sp>
        <p:nvSpPr>
          <p:cNvPr id="18" name="Text 14"/>
          <p:cNvSpPr/>
          <p:nvPr/>
        </p:nvSpPr>
        <p:spPr>
          <a:xfrm>
            <a:off x="6296501" y="7008849"/>
            <a:ext cx="7523798" cy="288012"/>
          </a:xfrm>
          <a:prstGeom prst="rect">
            <a:avLst/>
          </a:prstGeom>
          <a:noFill/>
          <a:ln/>
        </p:spPr>
        <p:txBody>
          <a:bodyPr wrap="none" rtlCol="0" anchor="t"/>
          <a:lstStyle/>
          <a:p>
            <a:pPr marL="0" indent="0" algn="just">
              <a:lnSpc>
                <a:spcPts val="2268"/>
              </a:lnSpc>
              <a:buNone/>
            </a:pPr>
            <a:r>
              <a:rPr lang="en-US" dirty="0">
                <a:solidFill>
                  <a:srgbClr val="49495A"/>
                </a:solidFill>
                <a:latin typeface="Times New Roman" panose="02020603050405020304" pitchFamily="18" charset="0"/>
                <a:ea typeface="Open Sans" pitchFamily="34" charset="-122"/>
                <a:cs typeface="Times New Roman" panose="02020603050405020304" pitchFamily="18" charset="0"/>
              </a:rPr>
              <a:t>A secure, transparent log off all voting activities is maintained for post-election </a:t>
            </a:r>
          </a:p>
          <a:p>
            <a:pPr marL="0" indent="0" algn="just">
              <a:lnSpc>
                <a:spcPts val="2268"/>
              </a:lnSpc>
              <a:buNone/>
            </a:pPr>
            <a:r>
              <a:rPr lang="en-US" dirty="0">
                <a:solidFill>
                  <a:srgbClr val="49495A"/>
                </a:solidFill>
                <a:latin typeface="Times New Roman" panose="02020603050405020304" pitchFamily="18" charset="0"/>
                <a:ea typeface="Open Sans" pitchFamily="34" charset="-122"/>
                <a:cs typeface="Times New Roman" panose="02020603050405020304" pitchFamily="18" charset="0"/>
              </a:rPr>
              <a:t>audits.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2338"/>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14630400" cy="2838926"/>
          </a:xfrm>
          <a:prstGeom prst="rect">
            <a:avLst/>
          </a:prstGeom>
        </p:spPr>
      </p:pic>
      <p:sp>
        <p:nvSpPr>
          <p:cNvPr id="5" name="Text 2"/>
          <p:cNvSpPr/>
          <p:nvPr/>
        </p:nvSpPr>
        <p:spPr>
          <a:xfrm>
            <a:off x="1111925" y="3463409"/>
            <a:ext cx="11076861" cy="709732"/>
          </a:xfrm>
          <a:prstGeom prst="rect">
            <a:avLst/>
          </a:prstGeom>
          <a:noFill/>
          <a:ln/>
        </p:spPr>
        <p:txBody>
          <a:bodyPr wrap="none" rtlCol="0" anchor="t"/>
          <a:lstStyle/>
          <a:p>
            <a:pPr marL="0" indent="0">
              <a:lnSpc>
                <a:spcPts val="5589"/>
              </a:lnSpc>
              <a:buNone/>
            </a:pPr>
            <a:r>
              <a:rPr lang="en-US" sz="6000" dirty="0">
                <a:solidFill>
                  <a:srgbClr val="5955EB"/>
                </a:solidFill>
                <a:latin typeface="Times New Roman" panose="02020603050405020304" pitchFamily="18" charset="0"/>
                <a:ea typeface="Libre Baskerville" pitchFamily="34" charset="-122"/>
                <a:cs typeface="Times New Roman" panose="02020603050405020304" pitchFamily="18" charset="0"/>
              </a:rPr>
              <a:t>Real-time Vote Tabulation and Results</a:t>
            </a:r>
            <a:endParaRPr lang="en-US" sz="600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1111925" y="4513778"/>
            <a:ext cx="567690" cy="567690"/>
          </a:xfrm>
          <a:prstGeom prst="rect">
            <a:avLst/>
          </a:prstGeom>
        </p:spPr>
      </p:pic>
      <p:sp>
        <p:nvSpPr>
          <p:cNvPr id="7" name="Text 3"/>
          <p:cNvSpPr/>
          <p:nvPr/>
        </p:nvSpPr>
        <p:spPr>
          <a:xfrm>
            <a:off x="1111925" y="5308521"/>
            <a:ext cx="2838926" cy="354806"/>
          </a:xfrm>
          <a:prstGeom prst="rect">
            <a:avLst/>
          </a:prstGeom>
          <a:noFill/>
          <a:ln/>
        </p:spPr>
        <p:txBody>
          <a:bodyPr wrap="none" rtlCol="0" anchor="t"/>
          <a:lstStyle/>
          <a:p>
            <a:pPr marL="0" indent="0" algn="l">
              <a:lnSpc>
                <a:spcPts val="2794"/>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Rapid Counting</a:t>
            </a:r>
            <a:endParaRPr lang="en-US" sz="3000" dirty="0">
              <a:latin typeface="Times New Roman" panose="02020603050405020304" pitchFamily="18" charset="0"/>
              <a:cs typeface="Times New Roman" panose="02020603050405020304" pitchFamily="18" charset="0"/>
            </a:endParaRPr>
          </a:p>
        </p:txBody>
      </p:sp>
      <p:sp>
        <p:nvSpPr>
          <p:cNvPr id="8" name="Text 4"/>
          <p:cNvSpPr/>
          <p:nvPr/>
        </p:nvSpPr>
        <p:spPr>
          <a:xfrm>
            <a:off x="1111925" y="5799534"/>
            <a:ext cx="2846070" cy="1453515"/>
          </a:xfrm>
          <a:prstGeom prst="rect">
            <a:avLst/>
          </a:prstGeom>
          <a:noFill/>
          <a:ln/>
        </p:spPr>
        <p:txBody>
          <a:bodyPr wrap="square" rtlCol="0" anchor="t"/>
          <a:lstStyle/>
          <a:p>
            <a:pPr marL="0" indent="0" algn="just">
              <a:lnSpc>
                <a:spcPts val="2861"/>
              </a:lnSpc>
              <a:buNone/>
            </a:pPr>
            <a:r>
              <a:rPr lang="en-US" sz="2000" dirty="0">
                <a:latin typeface="Times New Roman" panose="02020603050405020304" pitchFamily="18" charset="0"/>
                <a:ea typeface="Open Sans" pitchFamily="34" charset="-122"/>
                <a:cs typeface="Times New Roman" panose="02020603050405020304" pitchFamily="18" charset="0"/>
              </a:rPr>
              <a:t>Votes are tallied and reported in near real-time, allowing for timely election results.</a:t>
            </a:r>
            <a:endParaRPr lang="en-US" sz="200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4298633" y="4513778"/>
            <a:ext cx="567690" cy="567690"/>
          </a:xfrm>
          <a:prstGeom prst="rect">
            <a:avLst/>
          </a:prstGeom>
        </p:spPr>
      </p:pic>
      <p:sp>
        <p:nvSpPr>
          <p:cNvPr id="10" name="Text 5"/>
          <p:cNvSpPr/>
          <p:nvPr/>
        </p:nvSpPr>
        <p:spPr>
          <a:xfrm>
            <a:off x="4298633" y="5308521"/>
            <a:ext cx="2846189" cy="709613"/>
          </a:xfrm>
          <a:prstGeom prst="rect">
            <a:avLst/>
          </a:prstGeom>
          <a:noFill/>
          <a:ln/>
        </p:spPr>
        <p:txBody>
          <a:bodyPr wrap="square" rtlCol="0" anchor="t"/>
          <a:lstStyle/>
          <a:p>
            <a:pPr marL="0" indent="0" algn="l">
              <a:lnSpc>
                <a:spcPts val="2794"/>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Intuitive Dashboards</a:t>
            </a:r>
            <a:endParaRPr lang="en-US" sz="3000" dirty="0">
              <a:latin typeface="Times New Roman" panose="02020603050405020304" pitchFamily="18" charset="0"/>
              <a:cs typeface="Times New Roman" panose="02020603050405020304" pitchFamily="18" charset="0"/>
            </a:endParaRPr>
          </a:p>
        </p:txBody>
      </p:sp>
      <p:sp>
        <p:nvSpPr>
          <p:cNvPr id="11" name="Text 6"/>
          <p:cNvSpPr/>
          <p:nvPr/>
        </p:nvSpPr>
        <p:spPr>
          <a:xfrm>
            <a:off x="4298633" y="6154341"/>
            <a:ext cx="2846189" cy="1453515"/>
          </a:xfrm>
          <a:prstGeom prst="rect">
            <a:avLst/>
          </a:prstGeom>
          <a:noFill/>
          <a:ln/>
        </p:spPr>
        <p:txBody>
          <a:bodyPr wrap="square" rtlCol="0" anchor="t"/>
          <a:lstStyle/>
          <a:p>
            <a:pPr marL="0" indent="0" algn="just">
              <a:lnSpc>
                <a:spcPts val="2861"/>
              </a:lnSpc>
              <a:buNone/>
            </a:pPr>
            <a:r>
              <a:rPr lang="en-US" sz="2000" dirty="0">
                <a:latin typeface="Times New Roman" panose="02020603050405020304" pitchFamily="18" charset="0"/>
                <a:ea typeface="Open Sans" pitchFamily="34" charset="-122"/>
                <a:cs typeface="Times New Roman" panose="02020603050405020304" pitchFamily="18" charset="0"/>
              </a:rPr>
              <a:t>Interactive dashboards provide clear visuali-zations of vote tallies and trends.</a:t>
            </a:r>
            <a:endParaRPr lang="en-US" sz="2000"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7485459" y="4513778"/>
            <a:ext cx="567690" cy="567690"/>
          </a:xfrm>
          <a:prstGeom prst="rect">
            <a:avLst/>
          </a:prstGeom>
        </p:spPr>
      </p:pic>
      <p:sp>
        <p:nvSpPr>
          <p:cNvPr id="13" name="Text 7"/>
          <p:cNvSpPr/>
          <p:nvPr/>
        </p:nvSpPr>
        <p:spPr>
          <a:xfrm>
            <a:off x="7485459" y="5308521"/>
            <a:ext cx="2838926" cy="354806"/>
          </a:xfrm>
          <a:prstGeom prst="rect">
            <a:avLst/>
          </a:prstGeom>
          <a:noFill/>
          <a:ln/>
        </p:spPr>
        <p:txBody>
          <a:bodyPr wrap="none" rtlCol="0" anchor="t"/>
          <a:lstStyle/>
          <a:p>
            <a:pPr marL="0" indent="0" algn="l">
              <a:lnSpc>
                <a:spcPts val="2794"/>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Verifiable Integrity</a:t>
            </a:r>
            <a:endParaRPr lang="en-US" sz="3000" dirty="0">
              <a:latin typeface="Times New Roman" panose="02020603050405020304" pitchFamily="18" charset="0"/>
              <a:cs typeface="Times New Roman" panose="02020603050405020304" pitchFamily="18" charset="0"/>
            </a:endParaRPr>
          </a:p>
        </p:txBody>
      </p:sp>
      <p:sp>
        <p:nvSpPr>
          <p:cNvPr id="14" name="Text 8"/>
          <p:cNvSpPr/>
          <p:nvPr/>
        </p:nvSpPr>
        <p:spPr>
          <a:xfrm>
            <a:off x="7485459" y="5799534"/>
            <a:ext cx="2968358" cy="1453515"/>
          </a:xfrm>
          <a:prstGeom prst="rect">
            <a:avLst/>
          </a:prstGeom>
          <a:noFill/>
          <a:ln/>
        </p:spPr>
        <p:txBody>
          <a:bodyPr wrap="square" rtlCol="0" anchor="t"/>
          <a:lstStyle/>
          <a:p>
            <a:pPr marL="0" indent="0" algn="just">
              <a:lnSpc>
                <a:spcPts val="2861"/>
              </a:lnSpc>
              <a:buNone/>
            </a:pPr>
            <a:r>
              <a:rPr lang="en-US" sz="2000" dirty="0">
                <a:latin typeface="Times New Roman" panose="02020603050405020304" pitchFamily="18" charset="0"/>
                <a:cs typeface="Times New Roman" panose="02020603050405020304" pitchFamily="18" charset="0"/>
              </a:rPr>
              <a:t>After Completion of Voting, the results are tabulated which includes no.of votes polled for different candidates</a:t>
            </a:r>
          </a:p>
        </p:txBody>
      </p:sp>
      <p:pic>
        <p:nvPicPr>
          <p:cNvPr id="15" name="Image 4" descr="preencoded.png"/>
          <p:cNvPicPr>
            <a:picLocks noChangeAspect="1"/>
          </p:cNvPicPr>
          <p:nvPr/>
        </p:nvPicPr>
        <p:blipFill>
          <a:blip r:embed="rId7"/>
          <a:stretch>
            <a:fillRect/>
          </a:stretch>
        </p:blipFill>
        <p:spPr>
          <a:xfrm>
            <a:off x="10672167" y="4513778"/>
            <a:ext cx="567690" cy="567690"/>
          </a:xfrm>
          <a:prstGeom prst="rect">
            <a:avLst/>
          </a:prstGeom>
        </p:spPr>
      </p:pic>
      <p:sp>
        <p:nvSpPr>
          <p:cNvPr id="16" name="Text 9"/>
          <p:cNvSpPr/>
          <p:nvPr/>
        </p:nvSpPr>
        <p:spPr>
          <a:xfrm>
            <a:off x="10672167" y="5308521"/>
            <a:ext cx="2838926" cy="354806"/>
          </a:xfrm>
          <a:prstGeom prst="rect">
            <a:avLst/>
          </a:prstGeom>
          <a:noFill/>
          <a:ln/>
        </p:spPr>
        <p:txBody>
          <a:bodyPr wrap="none" rtlCol="0" anchor="t"/>
          <a:lstStyle/>
          <a:p>
            <a:pPr marL="0" indent="0" algn="l">
              <a:lnSpc>
                <a:spcPts val="2794"/>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Global Accessibility</a:t>
            </a:r>
            <a:endParaRPr lang="en-US" sz="3000" dirty="0">
              <a:latin typeface="Times New Roman" panose="02020603050405020304" pitchFamily="18" charset="0"/>
              <a:cs typeface="Times New Roman" panose="02020603050405020304" pitchFamily="18" charset="0"/>
            </a:endParaRPr>
          </a:p>
        </p:txBody>
      </p:sp>
      <p:sp>
        <p:nvSpPr>
          <p:cNvPr id="17" name="Text 10"/>
          <p:cNvSpPr/>
          <p:nvPr/>
        </p:nvSpPr>
        <p:spPr>
          <a:xfrm>
            <a:off x="10672167" y="5799534"/>
            <a:ext cx="2846189" cy="1453515"/>
          </a:xfrm>
          <a:prstGeom prst="rect">
            <a:avLst/>
          </a:prstGeom>
          <a:noFill/>
          <a:ln/>
        </p:spPr>
        <p:txBody>
          <a:bodyPr wrap="square" rtlCol="0" anchor="t"/>
          <a:lstStyle/>
          <a:p>
            <a:pPr marL="0" indent="0" algn="just">
              <a:lnSpc>
                <a:spcPts val="2861"/>
              </a:lnSpc>
              <a:buNone/>
            </a:pPr>
            <a:r>
              <a:rPr lang="en-US" sz="2000" dirty="0">
                <a:latin typeface="Times New Roman" panose="02020603050405020304" pitchFamily="18" charset="0"/>
                <a:ea typeface="Open Sans" pitchFamily="34" charset="-122"/>
                <a:cs typeface="Times New Roman" panose="02020603050405020304" pitchFamily="18" charset="0"/>
              </a:rPr>
              <a:t>Voters can access election results from anywhere in the world, ensuring transparency.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6106" y="2264450"/>
            <a:ext cx="4934069" cy="3700582"/>
          </a:xfrm>
          <a:prstGeom prst="rect">
            <a:avLst/>
          </a:prstGeom>
        </p:spPr>
      </p:pic>
      <p:sp>
        <p:nvSpPr>
          <p:cNvPr id="6" name="Text 2"/>
          <p:cNvSpPr/>
          <p:nvPr/>
        </p:nvSpPr>
        <p:spPr>
          <a:xfrm>
            <a:off x="6259473" y="953095"/>
            <a:ext cx="7289244" cy="690324"/>
          </a:xfrm>
          <a:prstGeom prst="rect">
            <a:avLst/>
          </a:prstGeom>
          <a:noFill/>
          <a:ln/>
        </p:spPr>
        <p:txBody>
          <a:bodyPr wrap="none" rtlCol="0" anchor="t"/>
          <a:lstStyle/>
          <a:p>
            <a:pPr marL="0" indent="0">
              <a:lnSpc>
                <a:spcPts val="5436"/>
              </a:lnSpc>
              <a:buNone/>
            </a:pPr>
            <a:r>
              <a:rPr lang="en-US" sz="6000" dirty="0">
                <a:solidFill>
                  <a:srgbClr val="5955EB"/>
                </a:solidFill>
                <a:latin typeface="Times New Roman" panose="02020603050405020304" pitchFamily="18" charset="0"/>
                <a:ea typeface="Libre Baskerville" pitchFamily="34" charset="-122"/>
                <a:cs typeface="Times New Roman" panose="02020603050405020304" pitchFamily="18" charset="0"/>
              </a:rPr>
              <a:t>Robust Security Measures</a:t>
            </a:r>
            <a:endParaRPr lang="en-US" sz="60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5"/>
          <a:stretch>
            <a:fillRect/>
          </a:stretch>
        </p:blipFill>
        <p:spPr>
          <a:xfrm>
            <a:off x="6259473" y="1974771"/>
            <a:ext cx="1104543" cy="1767245"/>
          </a:xfrm>
          <a:prstGeom prst="rect">
            <a:avLst/>
          </a:prstGeom>
        </p:spPr>
      </p:pic>
      <p:sp>
        <p:nvSpPr>
          <p:cNvPr id="8" name="Text 3"/>
          <p:cNvSpPr/>
          <p:nvPr/>
        </p:nvSpPr>
        <p:spPr>
          <a:xfrm>
            <a:off x="7695367" y="2195632"/>
            <a:ext cx="3693319" cy="345043"/>
          </a:xfrm>
          <a:prstGeom prst="rect">
            <a:avLst/>
          </a:prstGeom>
          <a:noFill/>
          <a:ln/>
        </p:spPr>
        <p:txBody>
          <a:bodyPr wrap="none" rtlCol="0" anchor="t"/>
          <a:lstStyle/>
          <a:p>
            <a:pPr marL="0" indent="0" algn="l">
              <a:lnSpc>
                <a:spcPts val="2718"/>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Cryptographic Safeguards</a:t>
            </a:r>
            <a:endParaRPr lang="en-US" sz="3000" dirty="0">
              <a:latin typeface="Times New Roman" panose="02020603050405020304" pitchFamily="18" charset="0"/>
              <a:cs typeface="Times New Roman" panose="02020603050405020304" pitchFamily="18" charset="0"/>
            </a:endParaRPr>
          </a:p>
        </p:txBody>
      </p:sp>
      <p:sp>
        <p:nvSpPr>
          <p:cNvPr id="9" name="Text 4"/>
          <p:cNvSpPr/>
          <p:nvPr/>
        </p:nvSpPr>
        <p:spPr>
          <a:xfrm>
            <a:off x="7695367" y="2673191"/>
            <a:ext cx="6161961" cy="706755"/>
          </a:xfrm>
          <a:prstGeom prst="rect">
            <a:avLst/>
          </a:prstGeom>
          <a:noFill/>
          <a:ln/>
        </p:spPr>
        <p:txBody>
          <a:bodyPr wrap="square" rtlCol="0" anchor="t"/>
          <a:lstStyle/>
          <a:p>
            <a:pPr marL="0" indent="0" algn="just">
              <a:lnSpc>
                <a:spcPts val="2783"/>
              </a:lnSpc>
              <a:buNone/>
            </a:pPr>
            <a:r>
              <a:rPr lang="en-US" sz="2000" dirty="0">
                <a:solidFill>
                  <a:srgbClr val="49495A"/>
                </a:solidFill>
                <a:latin typeface="Times New Roman" panose="02020603050405020304" pitchFamily="18" charset="0"/>
                <a:ea typeface="Open Sans" pitchFamily="34" charset="-122"/>
                <a:cs typeface="Times New Roman" panose="02020603050405020304" pitchFamily="18" charset="0"/>
              </a:rPr>
              <a:t>Advanced encryption protects vote data and voter identities throughout the process.</a:t>
            </a:r>
            <a:endParaRPr lang="en-US" sz="20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6"/>
          <a:stretch>
            <a:fillRect/>
          </a:stretch>
        </p:blipFill>
        <p:spPr>
          <a:xfrm>
            <a:off x="6259473" y="3742015"/>
            <a:ext cx="1104543" cy="1767245"/>
          </a:xfrm>
          <a:prstGeom prst="rect">
            <a:avLst/>
          </a:prstGeom>
        </p:spPr>
      </p:pic>
      <p:sp>
        <p:nvSpPr>
          <p:cNvPr id="11" name="Text 5"/>
          <p:cNvSpPr/>
          <p:nvPr/>
        </p:nvSpPr>
        <p:spPr>
          <a:xfrm>
            <a:off x="7695367" y="3962876"/>
            <a:ext cx="5047536" cy="345043"/>
          </a:xfrm>
          <a:prstGeom prst="rect">
            <a:avLst/>
          </a:prstGeom>
          <a:noFill/>
          <a:ln/>
        </p:spPr>
        <p:txBody>
          <a:bodyPr wrap="none" rtlCol="0" anchor="t"/>
          <a:lstStyle/>
          <a:p>
            <a:pPr marL="0" indent="0" algn="l">
              <a:lnSpc>
                <a:spcPts val="2718"/>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Monitoring and Anomaly Detection</a:t>
            </a:r>
            <a:endParaRPr lang="en-US" sz="3000" dirty="0">
              <a:latin typeface="Times New Roman" panose="02020603050405020304" pitchFamily="18" charset="0"/>
              <a:cs typeface="Times New Roman" panose="02020603050405020304" pitchFamily="18" charset="0"/>
            </a:endParaRPr>
          </a:p>
        </p:txBody>
      </p:sp>
      <p:sp>
        <p:nvSpPr>
          <p:cNvPr id="12" name="Text 6"/>
          <p:cNvSpPr/>
          <p:nvPr/>
        </p:nvSpPr>
        <p:spPr>
          <a:xfrm>
            <a:off x="7695367" y="4440436"/>
            <a:ext cx="6161961" cy="706755"/>
          </a:xfrm>
          <a:prstGeom prst="rect">
            <a:avLst/>
          </a:prstGeom>
          <a:noFill/>
          <a:ln/>
        </p:spPr>
        <p:txBody>
          <a:bodyPr wrap="square" rtlCol="0" anchor="t"/>
          <a:lstStyle/>
          <a:p>
            <a:pPr marL="0" indent="0" algn="just">
              <a:lnSpc>
                <a:spcPts val="2783"/>
              </a:lnSpc>
              <a:buNone/>
            </a:pPr>
            <a:r>
              <a:rPr lang="en-US" sz="2000" dirty="0">
                <a:solidFill>
                  <a:srgbClr val="49495A"/>
                </a:solidFill>
                <a:latin typeface="Times New Roman" panose="02020603050405020304" pitchFamily="18" charset="0"/>
                <a:ea typeface="Open Sans" pitchFamily="34" charset="-122"/>
                <a:cs typeface="Times New Roman" panose="02020603050405020304" pitchFamily="18" charset="0"/>
              </a:rPr>
              <a:t>Real-time monitoring and advanced analytics identify and mitigate potential threats.</a:t>
            </a:r>
            <a:endParaRPr lang="en-US" sz="2000" dirty="0">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7"/>
          <a:stretch>
            <a:fillRect/>
          </a:stretch>
        </p:blipFill>
        <p:spPr>
          <a:xfrm>
            <a:off x="6259473" y="5509260"/>
            <a:ext cx="1104543" cy="1767245"/>
          </a:xfrm>
          <a:prstGeom prst="rect">
            <a:avLst/>
          </a:prstGeom>
        </p:spPr>
      </p:pic>
      <p:sp>
        <p:nvSpPr>
          <p:cNvPr id="14" name="Text 7"/>
          <p:cNvSpPr/>
          <p:nvPr/>
        </p:nvSpPr>
        <p:spPr>
          <a:xfrm>
            <a:off x="7695367" y="5730121"/>
            <a:ext cx="3020139" cy="345043"/>
          </a:xfrm>
          <a:prstGeom prst="rect">
            <a:avLst/>
          </a:prstGeom>
          <a:noFill/>
          <a:ln/>
        </p:spPr>
        <p:txBody>
          <a:bodyPr wrap="none" rtlCol="0" anchor="t"/>
          <a:lstStyle/>
          <a:p>
            <a:pPr marL="0" indent="0" algn="l">
              <a:lnSpc>
                <a:spcPts val="2718"/>
              </a:lnSpc>
              <a:buNone/>
            </a:pPr>
            <a:r>
              <a:rPr lang="en-US" sz="3000" dirty="0">
                <a:solidFill>
                  <a:srgbClr val="5955EB"/>
                </a:solidFill>
                <a:latin typeface="Times New Roman" panose="02020603050405020304" pitchFamily="18" charset="0"/>
                <a:ea typeface="Libre Baskerville" pitchFamily="34" charset="-122"/>
                <a:cs typeface="Times New Roman" panose="02020603050405020304" pitchFamily="18" charset="0"/>
              </a:rPr>
              <a:t>Transparent Auditing</a:t>
            </a:r>
            <a:endParaRPr lang="en-US" sz="3000" dirty="0">
              <a:latin typeface="Times New Roman" panose="02020603050405020304" pitchFamily="18" charset="0"/>
              <a:cs typeface="Times New Roman" panose="02020603050405020304" pitchFamily="18" charset="0"/>
            </a:endParaRPr>
          </a:p>
        </p:txBody>
      </p:sp>
      <p:sp>
        <p:nvSpPr>
          <p:cNvPr id="15" name="Text 8"/>
          <p:cNvSpPr/>
          <p:nvPr/>
        </p:nvSpPr>
        <p:spPr>
          <a:xfrm>
            <a:off x="7695367" y="6207681"/>
            <a:ext cx="6161961" cy="706755"/>
          </a:xfrm>
          <a:prstGeom prst="rect">
            <a:avLst/>
          </a:prstGeom>
          <a:noFill/>
          <a:ln/>
        </p:spPr>
        <p:txBody>
          <a:bodyPr wrap="square" rtlCol="0" anchor="t"/>
          <a:lstStyle/>
          <a:p>
            <a:pPr marL="0" indent="0" algn="just">
              <a:lnSpc>
                <a:spcPts val="2783"/>
              </a:lnSpc>
              <a:buNone/>
            </a:pPr>
            <a:r>
              <a:rPr lang="en-US" sz="2000" dirty="0">
                <a:solidFill>
                  <a:srgbClr val="49495A"/>
                </a:solidFill>
                <a:latin typeface="Times New Roman" panose="02020603050405020304" pitchFamily="18" charset="0"/>
                <a:ea typeface="Open Sans" pitchFamily="34" charset="-122"/>
                <a:cs typeface="Times New Roman" panose="02020603050405020304" pitchFamily="18" charset="0"/>
              </a:rPr>
              <a:t>Regular, independent audits of the system's security and integrity are conducted.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745343"/>
            <a:ext cx="4869180" cy="2738914"/>
          </a:xfrm>
          <a:prstGeom prst="rect">
            <a:avLst/>
          </a:prstGeom>
        </p:spPr>
      </p:pic>
      <p:sp>
        <p:nvSpPr>
          <p:cNvPr id="6" name="Text 2"/>
          <p:cNvSpPr/>
          <p:nvPr/>
        </p:nvSpPr>
        <p:spPr>
          <a:xfrm>
            <a:off x="864037" y="1972985"/>
            <a:ext cx="7415927" cy="1543050"/>
          </a:xfrm>
          <a:prstGeom prst="rect">
            <a:avLst/>
          </a:prstGeom>
          <a:noFill/>
          <a:ln/>
        </p:spPr>
        <p:txBody>
          <a:bodyPr wrap="square" rtlCol="0" anchor="t"/>
          <a:lstStyle/>
          <a:p>
            <a:pPr marL="0" indent="0">
              <a:lnSpc>
                <a:spcPts val="6075"/>
              </a:lnSpc>
              <a:buNone/>
            </a:pPr>
            <a:r>
              <a:rPr lang="en-US" sz="6000" dirty="0">
                <a:solidFill>
                  <a:srgbClr val="5955EB"/>
                </a:solidFill>
                <a:latin typeface="Times New Roman" panose="02020603050405020304" pitchFamily="18" charset="0"/>
                <a:ea typeface="Libre Baskerville" pitchFamily="34" charset="-122"/>
                <a:cs typeface="Times New Roman" panose="02020603050405020304" pitchFamily="18" charset="0"/>
              </a:rPr>
              <a:t>Conclusion and Future Considerations</a:t>
            </a:r>
            <a:endParaRPr lang="en-US" sz="6000" dirty="0">
              <a:latin typeface="Times New Roman" panose="02020603050405020304" pitchFamily="18" charset="0"/>
              <a:cs typeface="Times New Roman" panose="02020603050405020304" pitchFamily="18" charset="0"/>
            </a:endParaRPr>
          </a:p>
        </p:txBody>
      </p:sp>
      <p:sp>
        <p:nvSpPr>
          <p:cNvPr id="7" name="Text 3"/>
          <p:cNvSpPr/>
          <p:nvPr/>
        </p:nvSpPr>
        <p:spPr>
          <a:xfrm>
            <a:off x="864037" y="3886319"/>
            <a:ext cx="7415927" cy="2370296"/>
          </a:xfrm>
          <a:prstGeom prst="rect">
            <a:avLst/>
          </a:prstGeom>
          <a:noFill/>
          <a:ln/>
        </p:spPr>
        <p:txBody>
          <a:bodyPr wrap="square" rtlCol="0" anchor="t"/>
          <a:lstStyle/>
          <a:p>
            <a:pPr marL="0" indent="0" algn="just">
              <a:lnSpc>
                <a:spcPts val="3110"/>
              </a:lnSpc>
              <a:buNone/>
            </a:pPr>
            <a:r>
              <a:rPr lang="en-US" sz="3000" dirty="0">
                <a:solidFill>
                  <a:srgbClr val="49495A"/>
                </a:solidFill>
                <a:latin typeface="Times New Roman" panose="02020603050405020304" pitchFamily="18" charset="0"/>
                <a:ea typeface="Open Sans" pitchFamily="34" charset="-122"/>
                <a:cs typeface="Times New Roman" panose="02020603050405020304" pitchFamily="18" charset="0"/>
              </a:rPr>
              <a:t>The online voting system offers a secure, accessible, and user-friendly platform that empowers citizens to participate in the democratic process. As technology continues to evolve, the system will adapt to incorporate emerging innovations and address emerging challenges, ensuring the integrity and inclusivity of elections for generations to come.</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481</Words>
  <Application>Microsoft Office PowerPoint</Application>
  <PresentationFormat>Custom</PresentationFormat>
  <Paragraphs>56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Thangirala Sai Kumar Reddy</cp:lastModifiedBy>
  <cp:revision>2</cp:revision>
  <dcterms:created xsi:type="dcterms:W3CDTF">2024-07-04T03:22:43Z</dcterms:created>
  <dcterms:modified xsi:type="dcterms:W3CDTF">2024-07-04T04:17:02Z</dcterms:modified>
</cp:coreProperties>
</file>