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1430000" cy="6273800"/>
  <p:notesSz cx="11430000" cy="627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57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  <a:path w="11420475"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2462" y="477678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137030" y="257174"/>
                </a:moveTo>
                <a:lnTo>
                  <a:pt x="120144" y="257174"/>
                </a:lnTo>
                <a:lnTo>
                  <a:pt x="111782" y="256350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137030" y="0"/>
                </a:lnTo>
                <a:lnTo>
                  <a:pt x="185596" y="13018"/>
                </a:lnTo>
                <a:lnTo>
                  <a:pt x="225482" y="43632"/>
                </a:lnTo>
                <a:lnTo>
                  <a:pt x="250617" y="87178"/>
                </a:lnTo>
                <a:lnTo>
                  <a:pt x="257175" y="128587"/>
                </a:lnTo>
                <a:lnTo>
                  <a:pt x="257174" y="137030"/>
                </a:lnTo>
                <a:lnTo>
                  <a:pt x="244155" y="185595"/>
                </a:lnTo>
                <a:lnTo>
                  <a:pt x="213542" y="225482"/>
                </a:lnTo>
                <a:lnTo>
                  <a:pt x="169995" y="250617"/>
                </a:lnTo>
                <a:lnTo>
                  <a:pt x="137030" y="257174"/>
                </a:lnTo>
                <a:close/>
              </a:path>
            </a:pathLst>
          </a:custGeom>
          <a:solidFill>
            <a:srgbClr val="D9E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52462" y="4776787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175" y="128587"/>
                </a:moveTo>
                <a:lnTo>
                  <a:pt x="257174" y="137030"/>
                </a:lnTo>
                <a:lnTo>
                  <a:pt x="256351" y="145392"/>
                </a:lnTo>
                <a:lnTo>
                  <a:pt x="254704" y="153672"/>
                </a:lnTo>
                <a:lnTo>
                  <a:pt x="253056" y="161953"/>
                </a:lnTo>
                <a:lnTo>
                  <a:pt x="235503" y="200026"/>
                </a:lnTo>
                <a:lnTo>
                  <a:pt x="207047" y="230812"/>
                </a:lnTo>
                <a:lnTo>
                  <a:pt x="200026" y="235503"/>
                </a:lnTo>
                <a:lnTo>
                  <a:pt x="193006" y="240194"/>
                </a:lnTo>
                <a:lnTo>
                  <a:pt x="185596" y="244155"/>
                </a:lnTo>
                <a:lnTo>
                  <a:pt x="177795" y="247386"/>
                </a:lnTo>
                <a:lnTo>
                  <a:pt x="169995" y="250617"/>
                </a:lnTo>
                <a:lnTo>
                  <a:pt x="128587" y="257174"/>
                </a:lnTo>
                <a:lnTo>
                  <a:pt x="120144" y="257174"/>
                </a:lnTo>
                <a:lnTo>
                  <a:pt x="79379" y="247386"/>
                </a:lnTo>
                <a:lnTo>
                  <a:pt x="71578" y="244155"/>
                </a:lnTo>
                <a:lnTo>
                  <a:pt x="64168" y="240194"/>
                </a:lnTo>
                <a:lnTo>
                  <a:pt x="57148" y="235503"/>
                </a:lnTo>
                <a:lnTo>
                  <a:pt x="50127" y="230812"/>
                </a:lnTo>
                <a:lnTo>
                  <a:pt x="21670" y="200026"/>
                </a:lnTo>
                <a:lnTo>
                  <a:pt x="4117" y="161953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9788" y="79378"/>
                </a:lnTo>
                <a:lnTo>
                  <a:pt x="31692" y="43632"/>
                </a:lnTo>
                <a:lnTo>
                  <a:pt x="37662" y="37661"/>
                </a:lnTo>
                <a:lnTo>
                  <a:pt x="43632" y="31691"/>
                </a:lnTo>
                <a:lnTo>
                  <a:pt x="50127" y="26360"/>
                </a:lnTo>
                <a:lnTo>
                  <a:pt x="57148" y="21670"/>
                </a:lnTo>
                <a:lnTo>
                  <a:pt x="64168" y="16979"/>
                </a:lnTo>
                <a:lnTo>
                  <a:pt x="71578" y="13018"/>
                </a:lnTo>
                <a:lnTo>
                  <a:pt x="79379" y="9787"/>
                </a:lnTo>
                <a:lnTo>
                  <a:pt x="87179" y="6556"/>
                </a:lnTo>
                <a:lnTo>
                  <a:pt x="95220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7" y="0"/>
                </a:lnTo>
                <a:lnTo>
                  <a:pt x="137030" y="0"/>
                </a:lnTo>
                <a:lnTo>
                  <a:pt x="145392" y="823"/>
                </a:lnTo>
                <a:lnTo>
                  <a:pt x="153673" y="2470"/>
                </a:lnTo>
                <a:lnTo>
                  <a:pt x="161954" y="4117"/>
                </a:lnTo>
                <a:lnTo>
                  <a:pt x="200026" y="21670"/>
                </a:lnTo>
                <a:lnTo>
                  <a:pt x="207047" y="26360"/>
                </a:lnTo>
                <a:lnTo>
                  <a:pt x="213542" y="31691"/>
                </a:lnTo>
                <a:lnTo>
                  <a:pt x="219512" y="37661"/>
                </a:lnTo>
                <a:lnTo>
                  <a:pt x="225482" y="43632"/>
                </a:lnTo>
                <a:lnTo>
                  <a:pt x="230813" y="50127"/>
                </a:lnTo>
                <a:lnTo>
                  <a:pt x="235503" y="57147"/>
                </a:lnTo>
                <a:lnTo>
                  <a:pt x="240194" y="64167"/>
                </a:lnTo>
                <a:lnTo>
                  <a:pt x="254704" y="103500"/>
                </a:lnTo>
                <a:lnTo>
                  <a:pt x="257174" y="120144"/>
                </a:lnTo>
                <a:lnTo>
                  <a:pt x="257175" y="12858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0" y="0"/>
                </a:moveTo>
                <a:lnTo>
                  <a:pt x="11429999" y="0"/>
                </a:lnTo>
                <a:lnTo>
                  <a:pt x="11429999" y="6000749"/>
                </a:lnTo>
                <a:lnTo>
                  <a:pt x="0" y="60007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  <a:path w="11420475"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0362" y="1366693"/>
            <a:ext cx="8169275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317" y="1296121"/>
            <a:ext cx="7675364" cy="1281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806" y="808181"/>
            <a:ext cx="5551805" cy="437626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655" marR="17780">
              <a:lnSpc>
                <a:spcPct val="88600"/>
              </a:lnSpc>
              <a:spcBef>
                <a:spcPts val="785"/>
              </a:spcBef>
            </a:pPr>
            <a:r>
              <a:rPr sz="4750" spc="-11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750" spc="-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750" spc="-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750" spc="-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4750" spc="-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750" spc="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750" spc="-7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50" spc="1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750" spc="-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750" spc="-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750" spc="-3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750" spc="-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750" spc="-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750" spc="-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750" spc="3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75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750" spc="-5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47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750" spc="-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750" spc="-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750" spc="-2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750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750" spc="-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5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750" spc="-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750" spc="-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750" spc="-55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4750" spc="-40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750" spc="-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750" spc="-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750" spc="-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75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750" spc="-3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750" spc="-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4750" spc="-2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750" spc="-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750" spc="3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750" spc="-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50" spc="-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75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750" spc="-4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750" spc="-2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750" spc="13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4750" spc="-22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750" spc="-2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750" spc="-2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750" spc="-3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750" spc="-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750" spc="-7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50" spc="-190" dirty="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endParaRPr sz="4750">
              <a:latin typeface="Trebuchet MS"/>
              <a:cs typeface="Trebuchet MS"/>
            </a:endParaRPr>
          </a:p>
          <a:p>
            <a:pPr marL="33655" marR="30480">
              <a:lnSpc>
                <a:spcPct val="113300"/>
              </a:lnSpc>
              <a:spcBef>
                <a:spcPts val="1845"/>
              </a:spcBef>
            </a:pP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Learn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how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use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Power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BI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detect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fraudulent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credit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card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transactions </a:t>
            </a:r>
            <a:r>
              <a:rPr sz="1600" spc="-4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quickly, accurately,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easily.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Get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detailed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overview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project, 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understand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dataset,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explore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key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finding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insights.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19093"/>
            <a:ext cx="294322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D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120" dirty="0"/>
              <a:t>a</a:t>
            </a:r>
            <a:r>
              <a:rPr spc="-580" dirty="0"/>
              <a:t> </a:t>
            </a:r>
            <a:r>
              <a:rPr spc="240" dirty="0"/>
              <a:t>M</a:t>
            </a:r>
            <a:r>
              <a:rPr spc="-125" dirty="0"/>
              <a:t>o</a:t>
            </a:r>
            <a:r>
              <a:rPr spc="-135" dirty="0"/>
              <a:t>d</a:t>
            </a:r>
            <a:r>
              <a:rPr spc="-160" dirty="0"/>
              <a:t>e</a:t>
            </a:r>
            <a:r>
              <a:rPr spc="-295" dirty="0"/>
              <a:t>l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150" dirty="0"/>
              <a:t>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95549"/>
            <a:ext cx="3981450" cy="1885950"/>
            <a:chOff x="1647824" y="2495549"/>
            <a:chExt cx="3981450" cy="1885950"/>
          </a:xfrm>
        </p:grpSpPr>
        <p:sp>
          <p:nvSpPr>
            <p:cNvPr id="4" name="object 4"/>
            <p:cNvSpPr/>
            <p:nvPr/>
          </p:nvSpPr>
          <p:spPr>
            <a:xfrm>
              <a:off x="1652587" y="2500312"/>
              <a:ext cx="3971925" cy="1876425"/>
            </a:xfrm>
            <a:custGeom>
              <a:avLst/>
              <a:gdLst/>
              <a:ahLst/>
              <a:cxnLst/>
              <a:rect l="l" t="t" r="r" b="b"/>
              <a:pathLst>
                <a:path w="3971925" h="1876425">
                  <a:moveTo>
                    <a:pt x="3922976" y="1876424"/>
                  </a:moveTo>
                  <a:lnTo>
                    <a:pt x="48947" y="1876424"/>
                  </a:lnTo>
                  <a:lnTo>
                    <a:pt x="45541" y="1876088"/>
                  </a:lnTo>
                  <a:lnTo>
                    <a:pt x="10739" y="1856001"/>
                  </a:lnTo>
                  <a:lnTo>
                    <a:pt x="0" y="1827476"/>
                  </a:lnTo>
                  <a:lnTo>
                    <a:pt x="0" y="1824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827476"/>
                  </a:lnTo>
                  <a:lnTo>
                    <a:pt x="3954148" y="1863512"/>
                  </a:lnTo>
                  <a:lnTo>
                    <a:pt x="3926383" y="1876088"/>
                  </a:lnTo>
                  <a:lnTo>
                    <a:pt x="3922976" y="187642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500312"/>
              <a:ext cx="3971925" cy="1876425"/>
            </a:xfrm>
            <a:custGeom>
              <a:avLst/>
              <a:gdLst/>
              <a:ahLst/>
              <a:cxnLst/>
              <a:rect l="l" t="t" r="r" b="b"/>
              <a:pathLst>
                <a:path w="3971925" h="1876425">
                  <a:moveTo>
                    <a:pt x="0" y="1824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824037"/>
                  </a:lnTo>
                  <a:lnTo>
                    <a:pt x="3956580" y="1861080"/>
                  </a:lnTo>
                  <a:lnTo>
                    <a:pt x="3919537" y="1876424"/>
                  </a:lnTo>
                  <a:lnTo>
                    <a:pt x="52387" y="1876424"/>
                  </a:lnTo>
                  <a:lnTo>
                    <a:pt x="32339" y="1872436"/>
                  </a:lnTo>
                  <a:lnTo>
                    <a:pt x="29161" y="1871119"/>
                  </a:lnTo>
                  <a:lnTo>
                    <a:pt x="2671" y="1840906"/>
                  </a:lnTo>
                  <a:lnTo>
                    <a:pt x="0" y="1827476"/>
                  </a:lnTo>
                  <a:lnTo>
                    <a:pt x="0" y="182403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1337" y="2620096"/>
            <a:ext cx="3516629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9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modeling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is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process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creating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conceptual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representation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in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order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3" y="2495549"/>
            <a:ext cx="3990975" cy="1885950"/>
            <a:chOff x="5800723" y="2495549"/>
            <a:chExt cx="3990975" cy="1885950"/>
          </a:xfrm>
        </p:grpSpPr>
        <p:sp>
          <p:nvSpPr>
            <p:cNvPr id="8" name="object 8"/>
            <p:cNvSpPr/>
            <p:nvPr/>
          </p:nvSpPr>
          <p:spPr>
            <a:xfrm>
              <a:off x="5805486" y="2500312"/>
              <a:ext cx="3981450" cy="1876425"/>
            </a:xfrm>
            <a:custGeom>
              <a:avLst/>
              <a:gdLst/>
              <a:ahLst/>
              <a:cxnLst/>
              <a:rect l="l" t="t" r="r" b="b"/>
              <a:pathLst>
                <a:path w="3981450" h="1876425">
                  <a:moveTo>
                    <a:pt x="3932502" y="1876424"/>
                  </a:moveTo>
                  <a:lnTo>
                    <a:pt x="48948" y="1876424"/>
                  </a:lnTo>
                  <a:lnTo>
                    <a:pt x="45540" y="1876088"/>
                  </a:lnTo>
                  <a:lnTo>
                    <a:pt x="10740" y="1856001"/>
                  </a:lnTo>
                  <a:lnTo>
                    <a:pt x="0" y="1827476"/>
                  </a:lnTo>
                  <a:lnTo>
                    <a:pt x="0" y="18240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827476"/>
                  </a:lnTo>
                  <a:lnTo>
                    <a:pt x="3963673" y="1863512"/>
                  </a:lnTo>
                  <a:lnTo>
                    <a:pt x="3935908" y="1876088"/>
                  </a:lnTo>
                  <a:lnTo>
                    <a:pt x="3932502" y="187642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6" y="2500312"/>
              <a:ext cx="3981450" cy="1876425"/>
            </a:xfrm>
            <a:custGeom>
              <a:avLst/>
              <a:gdLst/>
              <a:ahLst/>
              <a:cxnLst/>
              <a:rect l="l" t="t" r="r" b="b"/>
              <a:pathLst>
                <a:path w="3981450" h="1876425">
                  <a:moveTo>
                    <a:pt x="0" y="1824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824037"/>
                  </a:lnTo>
                  <a:lnTo>
                    <a:pt x="3981450" y="1827476"/>
                  </a:lnTo>
                  <a:lnTo>
                    <a:pt x="3981114" y="1830883"/>
                  </a:lnTo>
                  <a:lnTo>
                    <a:pt x="3980442" y="1834257"/>
                  </a:lnTo>
                  <a:lnTo>
                    <a:pt x="3979771" y="1837630"/>
                  </a:lnTo>
                  <a:lnTo>
                    <a:pt x="3972620" y="1853141"/>
                  </a:lnTo>
                  <a:lnTo>
                    <a:pt x="3970710" y="1856001"/>
                  </a:lnTo>
                  <a:lnTo>
                    <a:pt x="3958165" y="1867595"/>
                  </a:lnTo>
                  <a:lnTo>
                    <a:pt x="3955306" y="1869506"/>
                  </a:lnTo>
                  <a:lnTo>
                    <a:pt x="3929062" y="1876424"/>
                  </a:lnTo>
                  <a:lnTo>
                    <a:pt x="52388" y="1876424"/>
                  </a:lnTo>
                  <a:lnTo>
                    <a:pt x="32339" y="1872436"/>
                  </a:lnTo>
                  <a:lnTo>
                    <a:pt x="29161" y="1871119"/>
                  </a:lnTo>
                  <a:lnTo>
                    <a:pt x="2670" y="1840906"/>
                  </a:lnTo>
                  <a:lnTo>
                    <a:pt x="0" y="1827476"/>
                  </a:lnTo>
                  <a:lnTo>
                    <a:pt x="0" y="182403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9" y="2620096"/>
            <a:ext cx="3404870" cy="15576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27685">
              <a:lnSpc>
                <a:spcPts val="2100"/>
              </a:lnSpc>
              <a:spcBef>
                <a:spcPts val="414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mm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55" dirty="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9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6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hn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ue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19"/>
              </a:spcBef>
            </a:pPr>
            <a:r>
              <a:rPr sz="1600" spc="2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0" dirty="0">
                <a:solidFill>
                  <a:srgbClr val="E4DFDE"/>
                </a:solidFill>
                <a:latin typeface="Trebuchet MS"/>
                <a:cs typeface="Trebuchet MS"/>
              </a:rPr>
              <a:t>g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ue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  <a:path w="11420475"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499918"/>
            <a:ext cx="477012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45" dirty="0"/>
              <a:t>S</a:t>
            </a:r>
            <a:r>
              <a:rPr spc="-85" dirty="0"/>
              <a:t>u</a:t>
            </a:r>
            <a:r>
              <a:rPr spc="-235" dirty="0"/>
              <a:t>mm</a:t>
            </a:r>
            <a:r>
              <a:rPr spc="-155" dirty="0"/>
              <a:t>a</a:t>
            </a:r>
            <a:r>
              <a:rPr spc="-145" dirty="0"/>
              <a:t>r</a:t>
            </a:r>
            <a:r>
              <a:rPr spc="25" dirty="0"/>
              <a:t>y</a:t>
            </a:r>
            <a:r>
              <a:rPr spc="-675" dirty="0"/>
              <a:t> </a:t>
            </a:r>
            <a:r>
              <a:rPr spc="-125" dirty="0"/>
              <a:t>o</a:t>
            </a:r>
            <a:r>
              <a:rPr spc="-160" dirty="0"/>
              <a:t>f</a:t>
            </a:r>
            <a:r>
              <a:rPr spc="-670" dirty="0"/>
              <a:t> </a:t>
            </a:r>
            <a:r>
              <a:rPr spc="-320" dirty="0"/>
              <a:t>t</a:t>
            </a:r>
            <a:r>
              <a:rPr spc="-90" dirty="0"/>
              <a:t>h</a:t>
            </a:r>
            <a:r>
              <a:rPr spc="-140" dirty="0"/>
              <a:t>e</a:t>
            </a:r>
            <a:r>
              <a:rPr spc="-560" dirty="0"/>
              <a:t> </a:t>
            </a:r>
            <a:r>
              <a:rPr spc="-60" dirty="0"/>
              <a:t>P</a:t>
            </a:r>
            <a:r>
              <a:rPr spc="-295" dirty="0"/>
              <a:t>r</a:t>
            </a:r>
            <a:r>
              <a:rPr spc="-125" dirty="0"/>
              <a:t>o</a:t>
            </a:r>
            <a:r>
              <a:rPr spc="-655" dirty="0"/>
              <a:t>j</a:t>
            </a:r>
            <a:r>
              <a:rPr spc="-160" dirty="0"/>
              <a:t>e</a:t>
            </a:r>
            <a:r>
              <a:rPr spc="-35" dirty="0"/>
              <a:t>c</a:t>
            </a:r>
            <a:r>
              <a:rPr spc="-254" dirty="0"/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47825" y="1536701"/>
            <a:ext cx="8143874" cy="2438399"/>
            <a:chOff x="1647825" y="1485899"/>
            <a:chExt cx="8143874" cy="243839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1485899"/>
              <a:ext cx="3943349" cy="2438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350" y="1485899"/>
              <a:ext cx="3943349" cy="2438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30362" y="4077421"/>
            <a:ext cx="3629660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20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project?</a:t>
            </a:r>
            <a:endParaRPr sz="2000">
              <a:latin typeface="Trebuchet MS"/>
              <a:cs typeface="Trebuchet MS"/>
            </a:endParaRPr>
          </a:p>
          <a:p>
            <a:pPr marL="12700" marR="141605">
              <a:lnSpc>
                <a:spcPct val="113300"/>
              </a:lnSpc>
              <a:spcBef>
                <a:spcPts val="1040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320" dirty="0">
                <a:solidFill>
                  <a:srgbClr val="E4DFDE"/>
                </a:solidFill>
                <a:latin typeface="Trebuchet MS"/>
                <a:cs typeface="Trebuchet MS"/>
              </a:rPr>
              <a:t>j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undetected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using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traditional</a:t>
            </a:r>
            <a:r>
              <a:rPr sz="1600" spc="-1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methods.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887" y="4077421"/>
            <a:ext cx="3900170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30" dirty="0">
                <a:solidFill>
                  <a:srgbClr val="E4DFDE"/>
                </a:solidFill>
                <a:latin typeface="Trebuchet MS"/>
                <a:cs typeface="Trebuchet MS"/>
              </a:rPr>
              <a:t>y 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visualizations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summaries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allowed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analysts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153150"/>
          </a:xfrm>
          <a:custGeom>
            <a:avLst/>
            <a:gdLst/>
            <a:ahLst/>
            <a:cxnLst/>
            <a:rect l="l" t="t" r="r" b="b"/>
            <a:pathLst>
              <a:path w="11430000" h="6153150">
                <a:moveTo>
                  <a:pt x="0" y="0"/>
                </a:moveTo>
                <a:lnTo>
                  <a:pt x="11429999" y="0"/>
                </a:lnTo>
                <a:lnTo>
                  <a:pt x="11429999" y="6153149"/>
                </a:lnTo>
                <a:lnTo>
                  <a:pt x="0" y="61531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6148705"/>
          </a:xfrm>
          <a:custGeom>
            <a:avLst/>
            <a:gdLst/>
            <a:ahLst/>
            <a:cxnLst/>
            <a:rect l="l" t="t" r="r" b="b"/>
            <a:pathLst>
              <a:path w="11420475" h="6148705">
                <a:moveTo>
                  <a:pt x="0" y="0"/>
                </a:moveTo>
                <a:lnTo>
                  <a:pt x="11420474" y="0"/>
                </a:lnTo>
                <a:lnTo>
                  <a:pt x="11420474" y="6148387"/>
                </a:lnTo>
              </a:path>
              <a:path w="11420475" h="6148705">
                <a:moveTo>
                  <a:pt x="0" y="61483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376093"/>
            <a:ext cx="401320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4" dirty="0"/>
              <a:t>K</a:t>
            </a:r>
            <a:r>
              <a:rPr spc="-235" dirty="0"/>
              <a:t>e</a:t>
            </a:r>
            <a:r>
              <a:rPr spc="25" dirty="0"/>
              <a:t>y</a:t>
            </a:r>
            <a:r>
              <a:rPr spc="-675" dirty="0"/>
              <a:t> </a:t>
            </a:r>
            <a:r>
              <a:rPr spc="-229" dirty="0"/>
              <a:t>F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-135" dirty="0"/>
              <a:t>d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150" dirty="0"/>
              <a:t>g</a:t>
            </a:r>
            <a:r>
              <a:rPr spc="-605" dirty="0"/>
              <a:t> </a:t>
            </a:r>
            <a:r>
              <a:rPr spc="-229" dirty="0"/>
              <a:t>I</a:t>
            </a:r>
            <a:r>
              <a:rPr spc="-85" dirty="0"/>
              <a:t>n</a:t>
            </a:r>
            <a:r>
              <a:rPr spc="170" dirty="0"/>
              <a:t>s</a:t>
            </a:r>
            <a:r>
              <a:rPr spc="-405" dirty="0"/>
              <a:t>i</a:t>
            </a:r>
            <a:r>
              <a:rPr spc="85" dirty="0"/>
              <a:t>g</a:t>
            </a:r>
            <a:r>
              <a:rPr spc="-90" dirty="0"/>
              <a:t>h</a:t>
            </a:r>
            <a:r>
              <a:rPr spc="-395" dirty="0"/>
              <a:t>t</a:t>
            </a:r>
            <a:r>
              <a:rPr spc="295" dirty="0"/>
              <a:t>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4" y="3190279"/>
            <a:ext cx="8143875" cy="790575"/>
            <a:chOff x="1647824" y="3190279"/>
            <a:chExt cx="8143875" cy="790575"/>
          </a:xfrm>
        </p:grpSpPr>
        <p:sp>
          <p:nvSpPr>
            <p:cNvPr id="6" name="object 6"/>
            <p:cNvSpPr/>
            <p:nvPr/>
          </p:nvSpPr>
          <p:spPr>
            <a:xfrm>
              <a:off x="1647812" y="3380790"/>
              <a:ext cx="8143875" cy="600075"/>
            </a:xfrm>
            <a:custGeom>
              <a:avLst/>
              <a:gdLst/>
              <a:ahLst/>
              <a:cxnLst/>
              <a:rect l="l" t="t" r="r" b="b"/>
              <a:pathLst>
                <a:path w="8143875" h="600075">
                  <a:moveTo>
                    <a:pt x="8143875" y="584"/>
                  </a:moveTo>
                  <a:lnTo>
                    <a:pt x="2697518" y="584"/>
                  </a:lnTo>
                  <a:lnTo>
                    <a:pt x="2697518" y="0"/>
                  </a:lnTo>
                  <a:lnTo>
                    <a:pt x="2668943" y="0"/>
                  </a:lnTo>
                  <a:lnTo>
                    <a:pt x="2668943" y="584"/>
                  </a:lnTo>
                  <a:lnTo>
                    <a:pt x="0" y="584"/>
                  </a:lnTo>
                  <a:lnTo>
                    <a:pt x="0" y="38684"/>
                  </a:lnTo>
                  <a:lnTo>
                    <a:pt x="2668943" y="38684"/>
                  </a:lnTo>
                  <a:lnTo>
                    <a:pt x="2668943" y="600075"/>
                  </a:lnTo>
                  <a:lnTo>
                    <a:pt x="2697518" y="600075"/>
                  </a:lnTo>
                  <a:lnTo>
                    <a:pt x="2697518" y="38684"/>
                  </a:lnTo>
                  <a:lnTo>
                    <a:pt x="8143875" y="38684"/>
                  </a:lnTo>
                  <a:lnTo>
                    <a:pt x="8143875" y="58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8612" y="3195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38612" y="3195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80999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65655" y="365655"/>
                  </a:lnTo>
                  <a:lnTo>
                    <a:pt x="363223" y="368088"/>
                  </a:lnTo>
                  <a:lnTo>
                    <a:pt x="360577" y="370259"/>
                  </a:lnTo>
                  <a:lnTo>
                    <a:pt x="357717" y="372171"/>
                  </a:lnTo>
                  <a:lnTo>
                    <a:pt x="354857" y="374082"/>
                  </a:lnTo>
                  <a:lnTo>
                    <a:pt x="351838" y="375695"/>
                  </a:lnTo>
                  <a:lnTo>
                    <a:pt x="348660" y="377012"/>
                  </a:lnTo>
                  <a:lnTo>
                    <a:pt x="345482" y="378328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58220" y="3149870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525" y="4096471"/>
            <a:ext cx="4751070" cy="156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 algn="ctr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13300"/>
              </a:lnSpc>
              <a:spcBef>
                <a:spcPts val="1040"/>
              </a:spcBef>
            </a:pP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project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uncovered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several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patterns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fraudulent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behavior,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including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transactions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made at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unusual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times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or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locations,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h 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unu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05625" y="2781895"/>
            <a:ext cx="390525" cy="790575"/>
            <a:chOff x="6905625" y="2781895"/>
            <a:chExt cx="390525" cy="790575"/>
          </a:xfrm>
        </p:grpSpPr>
        <p:sp>
          <p:nvSpPr>
            <p:cNvPr id="12" name="object 12"/>
            <p:cNvSpPr/>
            <p:nvPr/>
          </p:nvSpPr>
          <p:spPr>
            <a:xfrm>
              <a:off x="7088534" y="2781895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4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00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0387" y="319623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10387" y="319623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0945" y="3151060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6032" y="1296121"/>
            <a:ext cx="4946650" cy="128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 algn="ctr">
              <a:lnSpc>
                <a:spcPct val="100000"/>
              </a:lnSpc>
              <a:spcBef>
                <a:spcPts val="95"/>
              </a:spcBef>
            </a:pPr>
            <a:r>
              <a:rPr sz="2000" spc="-100" dirty="0">
                <a:solidFill>
                  <a:srgbClr val="E4DFDE"/>
                </a:solidFill>
                <a:latin typeface="Trebuchet MS"/>
                <a:cs typeface="Trebuchet MS"/>
              </a:rPr>
              <a:t>What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E4DFDE"/>
                </a:solidFill>
                <a:latin typeface="Trebuchet MS"/>
                <a:cs typeface="Trebuchet MS"/>
              </a:rPr>
              <a:t>were</a:t>
            </a:r>
            <a:r>
              <a:rPr sz="2000" spc="-2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2000" spc="-2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implications</a:t>
            </a:r>
            <a:r>
              <a:rPr sz="2000" spc="-3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2000" spc="-3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E4DFDE"/>
                </a:solidFill>
                <a:latin typeface="Trebuchet MS"/>
                <a:cs typeface="Trebuchet MS"/>
              </a:rPr>
              <a:t>these</a:t>
            </a:r>
            <a:r>
              <a:rPr sz="2000" spc="-2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E4DFDE"/>
                </a:solidFill>
                <a:latin typeface="Trebuchet MS"/>
                <a:cs typeface="Trebuchet MS"/>
              </a:rPr>
              <a:t>findings?</a:t>
            </a:r>
            <a:endParaRPr sz="2000">
              <a:latin typeface="Trebuchet MS"/>
              <a:cs typeface="Trebuchet MS"/>
            </a:endParaRPr>
          </a:p>
          <a:p>
            <a:pPr marL="12065" marR="5080" indent="6985" algn="ctr">
              <a:lnSpc>
                <a:spcPct val="111300"/>
              </a:lnSpc>
              <a:spcBef>
                <a:spcPts val="1080"/>
              </a:spcBef>
            </a:pP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The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findings 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suggest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fraudsters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are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becoming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more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sophisticated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in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their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tactics,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credit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card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issuers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need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to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60055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429999" y="6000749"/>
                </a:moveTo>
                <a:lnTo>
                  <a:pt x="0" y="60007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000749"/>
                </a:lnTo>
                <a:close/>
              </a:path>
            </a:pathLst>
          </a:custGeom>
          <a:solidFill>
            <a:srgbClr val="2625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1366693"/>
            <a:ext cx="449262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80" dirty="0"/>
              <a:t>F</a:t>
            </a:r>
            <a:r>
              <a:rPr spc="-85" dirty="0"/>
              <a:t>u</a:t>
            </a:r>
            <a:r>
              <a:rPr spc="-395" dirty="0"/>
              <a:t>t</a:t>
            </a:r>
            <a:r>
              <a:rPr spc="-85" dirty="0"/>
              <a:t>u</a:t>
            </a:r>
            <a:r>
              <a:rPr spc="-295" dirty="0"/>
              <a:t>r</a:t>
            </a:r>
            <a:r>
              <a:rPr spc="-140" dirty="0"/>
              <a:t>e</a:t>
            </a:r>
            <a:r>
              <a:rPr spc="-560" dirty="0"/>
              <a:t> </a:t>
            </a:r>
            <a:r>
              <a:rPr spc="-120" dirty="0"/>
              <a:t>E</a:t>
            </a:r>
            <a:r>
              <a:rPr spc="-85" dirty="0"/>
              <a:t>n</a:t>
            </a:r>
            <a:r>
              <a:rPr spc="-90" dirty="0"/>
              <a:t>h</a:t>
            </a:r>
            <a:r>
              <a:rPr spc="-155" dirty="0"/>
              <a:t>a</a:t>
            </a:r>
            <a:r>
              <a:rPr spc="-85" dirty="0"/>
              <a:t>n</a:t>
            </a:r>
            <a:r>
              <a:rPr spc="-35" dirty="0"/>
              <a:t>c</a:t>
            </a:r>
            <a:r>
              <a:rPr spc="-160" dirty="0"/>
              <a:t>e</a:t>
            </a:r>
            <a:r>
              <a:rPr spc="-235" dirty="0"/>
              <a:t>m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-395" dirty="0"/>
              <a:t>t</a:t>
            </a:r>
            <a:r>
              <a:rPr spc="295" dirty="0"/>
              <a:t>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4" y="2390774"/>
            <a:ext cx="381000" cy="390525"/>
            <a:chOff x="1647824" y="2390774"/>
            <a:chExt cx="381000" cy="390525"/>
          </a:xfrm>
        </p:grpSpPr>
        <p:sp>
          <p:nvSpPr>
            <p:cNvPr id="6" name="object 6"/>
            <p:cNvSpPr/>
            <p:nvPr/>
          </p:nvSpPr>
          <p:spPr>
            <a:xfrm>
              <a:off x="1652587" y="23955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1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5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7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587" y="23955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6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39" y="335459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8803" y="34548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48192" y="372170"/>
                  </a:lnTo>
                  <a:lnTo>
                    <a:pt x="345332" y="374081"/>
                  </a:lnTo>
                  <a:lnTo>
                    <a:pt x="322527" y="380999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48947" y="380999"/>
                  </a:lnTo>
                  <a:lnTo>
                    <a:pt x="45541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35517" y="378328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26142" y="374081"/>
                  </a:lnTo>
                  <a:lnTo>
                    <a:pt x="23282" y="372170"/>
                  </a:lnTo>
                  <a:lnTo>
                    <a:pt x="20422" y="370259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87575" y="2401021"/>
            <a:ext cx="3446145" cy="21005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407034">
              <a:lnSpc>
                <a:spcPts val="2100"/>
              </a:lnSpc>
              <a:spcBef>
                <a:spcPts val="414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3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2000" spc="-3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60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enhancements?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300"/>
              </a:lnSpc>
              <a:spcBef>
                <a:spcPts val="1040"/>
              </a:spcBef>
            </a:pP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Integrating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machine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learning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algorithms,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real-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time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integration,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expanding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4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320" dirty="0">
                <a:solidFill>
                  <a:srgbClr val="E4DFDE"/>
                </a:solidFill>
                <a:latin typeface="Trebuchet MS"/>
                <a:cs typeface="Trebuchet MS"/>
              </a:rPr>
              <a:t>j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enhancements.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0723" y="2390774"/>
            <a:ext cx="390525" cy="390525"/>
            <a:chOff x="5800723" y="2390774"/>
            <a:chExt cx="390525" cy="390525"/>
          </a:xfrm>
        </p:grpSpPr>
        <p:sp>
          <p:nvSpPr>
            <p:cNvPr id="10" name="object 10"/>
            <p:cNvSpPr/>
            <p:nvPr/>
          </p:nvSpPr>
          <p:spPr>
            <a:xfrm>
              <a:off x="5805486" y="2395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8" y="380999"/>
                  </a:lnTo>
                  <a:lnTo>
                    <a:pt x="45540" y="380664"/>
                  </a:lnTo>
                  <a:lnTo>
                    <a:pt x="10740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32052" y="0"/>
                  </a:lnTo>
                  <a:lnTo>
                    <a:pt x="368087" y="17775"/>
                  </a:lnTo>
                  <a:lnTo>
                    <a:pt x="381000" y="48947"/>
                  </a:lnTo>
                  <a:lnTo>
                    <a:pt x="381000" y="332052"/>
                  </a:lnTo>
                  <a:lnTo>
                    <a:pt x="363223" y="368087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5486" y="23955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20421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28613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3" y="1006"/>
                  </a:lnTo>
                  <a:lnTo>
                    <a:pt x="342207" y="1677"/>
                  </a:lnTo>
                  <a:lnTo>
                    <a:pt x="374081" y="26142"/>
                  </a:lnTo>
                  <a:lnTo>
                    <a:pt x="381000" y="48947"/>
                  </a:lnTo>
                  <a:lnTo>
                    <a:pt x="381000" y="52387"/>
                  </a:lnTo>
                  <a:lnTo>
                    <a:pt x="381000" y="328612"/>
                  </a:lnTo>
                  <a:lnTo>
                    <a:pt x="381000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1" y="342206"/>
                  </a:lnTo>
                  <a:lnTo>
                    <a:pt x="378328" y="345482"/>
                  </a:lnTo>
                  <a:lnTo>
                    <a:pt x="377011" y="348660"/>
                  </a:lnTo>
                  <a:lnTo>
                    <a:pt x="375694" y="351838"/>
                  </a:lnTo>
                  <a:lnTo>
                    <a:pt x="357717" y="372170"/>
                  </a:lnTo>
                  <a:lnTo>
                    <a:pt x="354856" y="374081"/>
                  </a:lnTo>
                  <a:lnTo>
                    <a:pt x="332052" y="380999"/>
                  </a:lnTo>
                  <a:lnTo>
                    <a:pt x="328613" y="380999"/>
                  </a:lnTo>
                  <a:lnTo>
                    <a:pt x="52388" y="380999"/>
                  </a:lnTo>
                  <a:lnTo>
                    <a:pt x="48948" y="380999"/>
                  </a:lnTo>
                  <a:lnTo>
                    <a:pt x="45540" y="380664"/>
                  </a:lnTo>
                  <a:lnTo>
                    <a:pt x="42167" y="379993"/>
                  </a:lnTo>
                  <a:lnTo>
                    <a:pt x="38793" y="379322"/>
                  </a:lnTo>
                  <a:lnTo>
                    <a:pt x="35518" y="378328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26142" y="374081"/>
                  </a:lnTo>
                  <a:lnTo>
                    <a:pt x="23282" y="372170"/>
                  </a:lnTo>
                  <a:lnTo>
                    <a:pt x="20421" y="370259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65051" y="2359890"/>
            <a:ext cx="432625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50995" algn="l"/>
              </a:tabLst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	</a:t>
            </a: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5237" y="2401021"/>
            <a:ext cx="3272154" cy="18243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262255">
              <a:lnSpc>
                <a:spcPts val="2100"/>
              </a:lnSpc>
              <a:spcBef>
                <a:spcPts val="414"/>
              </a:spcBef>
            </a:pP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5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34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enh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110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2000" spc="-60" dirty="0">
                <a:solidFill>
                  <a:srgbClr val="E4DFDE"/>
                </a:solidFill>
                <a:latin typeface="Trebuchet MS"/>
                <a:cs typeface="Trebuchet MS"/>
              </a:rPr>
              <a:t>help?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000"/>
              </a:lnSpc>
              <a:spcBef>
                <a:spcPts val="1045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ov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4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19093"/>
            <a:ext cx="249364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95549"/>
            <a:ext cx="3981450" cy="1885950"/>
            <a:chOff x="1647824" y="2495549"/>
            <a:chExt cx="3981450" cy="1885950"/>
          </a:xfrm>
        </p:grpSpPr>
        <p:sp>
          <p:nvSpPr>
            <p:cNvPr id="4" name="object 4"/>
            <p:cNvSpPr/>
            <p:nvPr/>
          </p:nvSpPr>
          <p:spPr>
            <a:xfrm>
              <a:off x="1652587" y="2500312"/>
              <a:ext cx="3971925" cy="1876425"/>
            </a:xfrm>
            <a:custGeom>
              <a:avLst/>
              <a:gdLst/>
              <a:ahLst/>
              <a:cxnLst/>
              <a:rect l="l" t="t" r="r" b="b"/>
              <a:pathLst>
                <a:path w="3971925" h="1876425">
                  <a:moveTo>
                    <a:pt x="3922976" y="1876424"/>
                  </a:moveTo>
                  <a:lnTo>
                    <a:pt x="48947" y="1876424"/>
                  </a:lnTo>
                  <a:lnTo>
                    <a:pt x="45541" y="1876088"/>
                  </a:lnTo>
                  <a:lnTo>
                    <a:pt x="10739" y="1856001"/>
                  </a:lnTo>
                  <a:lnTo>
                    <a:pt x="0" y="1827476"/>
                  </a:lnTo>
                  <a:lnTo>
                    <a:pt x="0" y="18240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827476"/>
                  </a:lnTo>
                  <a:lnTo>
                    <a:pt x="3954148" y="1863512"/>
                  </a:lnTo>
                  <a:lnTo>
                    <a:pt x="3926383" y="1876088"/>
                  </a:lnTo>
                  <a:lnTo>
                    <a:pt x="3922976" y="187642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500312"/>
              <a:ext cx="3971925" cy="1876425"/>
            </a:xfrm>
            <a:custGeom>
              <a:avLst/>
              <a:gdLst/>
              <a:ahLst/>
              <a:cxnLst/>
              <a:rect l="l" t="t" r="r" b="b"/>
              <a:pathLst>
                <a:path w="3971925" h="1876425">
                  <a:moveTo>
                    <a:pt x="0" y="1824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824037"/>
                  </a:lnTo>
                  <a:lnTo>
                    <a:pt x="3956580" y="1861080"/>
                  </a:lnTo>
                  <a:lnTo>
                    <a:pt x="3919537" y="1876424"/>
                  </a:lnTo>
                  <a:lnTo>
                    <a:pt x="52387" y="1876424"/>
                  </a:lnTo>
                  <a:lnTo>
                    <a:pt x="32339" y="1872436"/>
                  </a:lnTo>
                  <a:lnTo>
                    <a:pt x="29161" y="1871119"/>
                  </a:lnTo>
                  <a:lnTo>
                    <a:pt x="2671" y="1840906"/>
                  </a:lnTo>
                  <a:lnTo>
                    <a:pt x="0" y="1827476"/>
                  </a:lnTo>
                  <a:lnTo>
                    <a:pt x="0" y="182403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1337" y="2620096"/>
            <a:ext cx="3550920" cy="15576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14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6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98425">
              <a:lnSpc>
                <a:spcPct val="113300"/>
              </a:lnSpc>
              <a:spcBef>
                <a:spcPts val="1019"/>
              </a:spcBef>
            </a:pP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Anomalies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are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often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early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indicators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3" y="2495549"/>
            <a:ext cx="3990975" cy="1885950"/>
            <a:chOff x="5800723" y="2495549"/>
            <a:chExt cx="3990975" cy="1885950"/>
          </a:xfrm>
        </p:grpSpPr>
        <p:sp>
          <p:nvSpPr>
            <p:cNvPr id="8" name="object 8"/>
            <p:cNvSpPr/>
            <p:nvPr/>
          </p:nvSpPr>
          <p:spPr>
            <a:xfrm>
              <a:off x="5805486" y="2500312"/>
              <a:ext cx="3981450" cy="1876425"/>
            </a:xfrm>
            <a:custGeom>
              <a:avLst/>
              <a:gdLst/>
              <a:ahLst/>
              <a:cxnLst/>
              <a:rect l="l" t="t" r="r" b="b"/>
              <a:pathLst>
                <a:path w="3981450" h="1876425">
                  <a:moveTo>
                    <a:pt x="3932502" y="1876424"/>
                  </a:moveTo>
                  <a:lnTo>
                    <a:pt x="48948" y="1876424"/>
                  </a:lnTo>
                  <a:lnTo>
                    <a:pt x="45540" y="1876088"/>
                  </a:lnTo>
                  <a:lnTo>
                    <a:pt x="10740" y="1856001"/>
                  </a:lnTo>
                  <a:lnTo>
                    <a:pt x="0" y="1827476"/>
                  </a:lnTo>
                  <a:lnTo>
                    <a:pt x="0" y="18240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827476"/>
                  </a:lnTo>
                  <a:lnTo>
                    <a:pt x="3963673" y="1863512"/>
                  </a:lnTo>
                  <a:lnTo>
                    <a:pt x="3935908" y="1876088"/>
                  </a:lnTo>
                  <a:lnTo>
                    <a:pt x="3932502" y="187642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6" y="2500312"/>
              <a:ext cx="3981450" cy="1876425"/>
            </a:xfrm>
            <a:custGeom>
              <a:avLst/>
              <a:gdLst/>
              <a:ahLst/>
              <a:cxnLst/>
              <a:rect l="l" t="t" r="r" b="b"/>
              <a:pathLst>
                <a:path w="3981450" h="1876425">
                  <a:moveTo>
                    <a:pt x="0" y="18240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824037"/>
                  </a:lnTo>
                  <a:lnTo>
                    <a:pt x="3981450" y="1827476"/>
                  </a:lnTo>
                  <a:lnTo>
                    <a:pt x="3981114" y="1830883"/>
                  </a:lnTo>
                  <a:lnTo>
                    <a:pt x="3980442" y="1834257"/>
                  </a:lnTo>
                  <a:lnTo>
                    <a:pt x="3979771" y="1837630"/>
                  </a:lnTo>
                  <a:lnTo>
                    <a:pt x="3972620" y="1853141"/>
                  </a:lnTo>
                  <a:lnTo>
                    <a:pt x="3970710" y="1856001"/>
                  </a:lnTo>
                  <a:lnTo>
                    <a:pt x="3958165" y="1867595"/>
                  </a:lnTo>
                  <a:lnTo>
                    <a:pt x="3955306" y="1869506"/>
                  </a:lnTo>
                  <a:lnTo>
                    <a:pt x="3929062" y="1876424"/>
                  </a:lnTo>
                  <a:lnTo>
                    <a:pt x="52388" y="1876424"/>
                  </a:lnTo>
                  <a:lnTo>
                    <a:pt x="32339" y="1872436"/>
                  </a:lnTo>
                  <a:lnTo>
                    <a:pt x="29161" y="1871119"/>
                  </a:lnTo>
                  <a:lnTo>
                    <a:pt x="2670" y="1840906"/>
                  </a:lnTo>
                  <a:lnTo>
                    <a:pt x="0" y="1827476"/>
                  </a:lnTo>
                  <a:lnTo>
                    <a:pt x="0" y="182403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9" y="2620096"/>
            <a:ext cx="3482340" cy="15576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93725">
              <a:lnSpc>
                <a:spcPts val="2100"/>
              </a:lnSpc>
              <a:spcBef>
                <a:spcPts val="414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65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-3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20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13300"/>
              </a:lnSpc>
              <a:spcBef>
                <a:spcPts val="1019"/>
              </a:spcBef>
            </a:pPr>
            <a:r>
              <a:rPr sz="1600" spc="-1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vo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h 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new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tactics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technologies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emerging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every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day.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267450"/>
          </a:xfrm>
          <a:custGeom>
            <a:avLst/>
            <a:gdLst/>
            <a:ahLst/>
            <a:cxnLst/>
            <a:rect l="l" t="t" r="r" b="b"/>
            <a:pathLst>
              <a:path w="11430000" h="6267450">
                <a:moveTo>
                  <a:pt x="0" y="0"/>
                </a:moveTo>
                <a:lnTo>
                  <a:pt x="11429999" y="0"/>
                </a:lnTo>
                <a:lnTo>
                  <a:pt x="11429999" y="6267449"/>
                </a:lnTo>
                <a:lnTo>
                  <a:pt x="0" y="6267449"/>
                </a:lnTo>
                <a:lnTo>
                  <a:pt x="0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" y="4762"/>
            <a:ext cx="11420475" cy="6263005"/>
          </a:xfrm>
          <a:custGeom>
            <a:avLst/>
            <a:gdLst/>
            <a:ahLst/>
            <a:cxnLst/>
            <a:rect l="l" t="t" r="r" b="b"/>
            <a:pathLst>
              <a:path w="11420475" h="6263005">
                <a:moveTo>
                  <a:pt x="0" y="0"/>
                </a:moveTo>
                <a:lnTo>
                  <a:pt x="11420474" y="0"/>
                </a:lnTo>
                <a:lnTo>
                  <a:pt x="11420474" y="6262687"/>
                </a:lnTo>
              </a:path>
              <a:path w="11420475" h="6263005">
                <a:moveTo>
                  <a:pt x="0" y="62626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0362" y="376093"/>
            <a:ext cx="249682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Background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47825" y="1352550"/>
            <a:ext cx="8143875" cy="2438400"/>
            <a:chOff x="1647825" y="1352550"/>
            <a:chExt cx="8143875" cy="24384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1352550"/>
              <a:ext cx="3943349" cy="2438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350" y="1352550"/>
              <a:ext cx="3943349" cy="2438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30362" y="3944071"/>
            <a:ext cx="3775710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-45" dirty="0">
                <a:solidFill>
                  <a:srgbClr val="E4DFDE"/>
                </a:solidFill>
                <a:latin typeface="Trebuchet MS"/>
                <a:cs typeface="Trebuchet MS"/>
              </a:rPr>
              <a:t>It's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unauthorized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use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credit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or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debit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card, </a:t>
            </a:r>
            <a:r>
              <a:rPr sz="1600" spc="-4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nu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7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ne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goods.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887" y="3944071"/>
            <a:ext cx="3910965" cy="18338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14"/>
              </a:spcBef>
            </a:pP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185420">
              <a:lnSpc>
                <a:spcPct val="113300"/>
              </a:lnSpc>
              <a:spcBef>
                <a:spcPts val="1019"/>
              </a:spcBef>
            </a:pP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Advanced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analytics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tools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like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Power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BI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can </a:t>
            </a:r>
            <a:r>
              <a:rPr sz="1600" spc="-4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help </a:t>
            </a:r>
            <a:r>
              <a:rPr sz="1600" spc="-50" dirty="0">
                <a:solidFill>
                  <a:srgbClr val="E4DFDE"/>
                </a:solidFill>
                <a:latin typeface="Trebuchet MS"/>
                <a:cs typeface="Trebuchet MS"/>
              </a:rPr>
              <a:t>us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detect patterns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in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large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datasets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accurately.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2166793"/>
            <a:ext cx="216979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5" dirty="0"/>
              <a:t>O</a:t>
            </a:r>
            <a:r>
              <a:rPr spc="-135" dirty="0"/>
              <a:t>b</a:t>
            </a:r>
            <a:r>
              <a:rPr spc="-655" dirty="0"/>
              <a:t>j</a:t>
            </a:r>
            <a:r>
              <a:rPr spc="-160" dirty="0"/>
              <a:t>e</a:t>
            </a:r>
            <a:r>
              <a:rPr spc="-35" dirty="0"/>
              <a:t>c</a:t>
            </a:r>
            <a:r>
              <a:rPr spc="-395" dirty="0"/>
              <a:t>t</a:t>
            </a:r>
            <a:r>
              <a:rPr spc="-405" dirty="0"/>
              <a:t>i</a:t>
            </a:r>
            <a:r>
              <a:rPr spc="-165" dirty="0"/>
              <a:t>v</a:t>
            </a:r>
            <a:r>
              <a:rPr spc="-160" dirty="0"/>
              <a:t>e</a:t>
            </a:r>
            <a:r>
              <a:rPr spc="29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3190874"/>
            <a:ext cx="381000" cy="390525"/>
            <a:chOff x="1647824" y="3190874"/>
            <a:chExt cx="381000" cy="390525"/>
          </a:xfrm>
        </p:grpSpPr>
        <p:sp>
          <p:nvSpPr>
            <p:cNvPr id="4" name="object 4"/>
            <p:cNvSpPr/>
            <p:nvPr/>
          </p:nvSpPr>
          <p:spPr>
            <a:xfrm>
              <a:off x="1652587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1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7"/>
                  </a:lnTo>
                  <a:lnTo>
                    <a:pt x="325934" y="380663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35957" y="2671"/>
                  </a:lnTo>
                  <a:lnTo>
                    <a:pt x="339135" y="3987"/>
                  </a:lnTo>
                  <a:lnTo>
                    <a:pt x="342313" y="5303"/>
                  </a:lnTo>
                  <a:lnTo>
                    <a:pt x="345332" y="6917"/>
                  </a:lnTo>
                  <a:lnTo>
                    <a:pt x="348192" y="8829"/>
                  </a:lnTo>
                  <a:lnTo>
                    <a:pt x="351052" y="10739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69797" y="38792"/>
                  </a:lnTo>
                  <a:lnTo>
                    <a:pt x="370468" y="42166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39" y="335458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8803" y="345481"/>
                  </a:lnTo>
                  <a:lnTo>
                    <a:pt x="367487" y="348659"/>
                  </a:lnTo>
                  <a:lnTo>
                    <a:pt x="366170" y="351837"/>
                  </a:lnTo>
                  <a:lnTo>
                    <a:pt x="364557" y="354856"/>
                  </a:lnTo>
                  <a:lnTo>
                    <a:pt x="362646" y="357716"/>
                  </a:lnTo>
                  <a:lnTo>
                    <a:pt x="360734" y="360577"/>
                  </a:lnTo>
                  <a:lnTo>
                    <a:pt x="325934" y="380663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15344" y="365655"/>
                  </a:lnTo>
                  <a:lnTo>
                    <a:pt x="12911" y="363223"/>
                  </a:lnTo>
                  <a:lnTo>
                    <a:pt x="10739" y="360577"/>
                  </a:lnTo>
                  <a:lnTo>
                    <a:pt x="8828" y="357716"/>
                  </a:lnTo>
                  <a:lnTo>
                    <a:pt x="6917" y="354856"/>
                  </a:lnTo>
                  <a:lnTo>
                    <a:pt x="5304" y="351837"/>
                  </a:lnTo>
                  <a:lnTo>
                    <a:pt x="3987" y="348659"/>
                  </a:lnTo>
                  <a:lnTo>
                    <a:pt x="2671" y="345481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5051" y="3201121"/>
            <a:ext cx="2439035" cy="2100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34975" marR="357505" indent="-422909">
              <a:lnSpc>
                <a:spcPct val="81700"/>
              </a:lnSpc>
              <a:spcBef>
                <a:spcPts val="220"/>
              </a:spcBef>
              <a:tabLst>
                <a:tab pos="434975" algn="l"/>
              </a:tabLst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	</a:t>
            </a:r>
            <a:r>
              <a:rPr sz="3000" spc="-254" baseline="1388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179" baseline="1388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spc="-127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434" baseline="1388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3000" spc="-179" baseline="1388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3000" spc="-262" baseline="1388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3000" spc="-195" baseline="1388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spc="-262" baseline="1388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3000" spc="-195" baseline="1388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3000" spc="-202" baseline="1388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2000" spc="-25" dirty="0">
                <a:solidFill>
                  <a:srgbClr val="E4DFDE"/>
                </a:solidFill>
                <a:latin typeface="Trebuchet MS"/>
                <a:cs typeface="Trebuchet MS"/>
              </a:rPr>
              <a:t>loss</a:t>
            </a:r>
            <a:endParaRPr sz="2000">
              <a:latin typeface="Trebuchet MS"/>
              <a:cs typeface="Trebuchet MS"/>
            </a:endParaRPr>
          </a:p>
          <a:p>
            <a:pPr marL="434975" marR="5080">
              <a:lnSpc>
                <a:spcPct val="113300"/>
              </a:lnSpc>
              <a:spcBef>
                <a:spcPts val="1045"/>
              </a:spcBef>
            </a:pP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q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, 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  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9599" y="3190874"/>
            <a:ext cx="381000" cy="390525"/>
            <a:chOff x="4419599" y="3190874"/>
            <a:chExt cx="381000" cy="390525"/>
          </a:xfrm>
        </p:grpSpPr>
        <p:sp>
          <p:nvSpPr>
            <p:cNvPr id="8" name="object 8"/>
            <p:cNvSpPr/>
            <p:nvPr/>
          </p:nvSpPr>
          <p:spPr>
            <a:xfrm>
              <a:off x="4424361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7"/>
                  </a:lnTo>
                  <a:lnTo>
                    <a:pt x="325934" y="380663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4361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35957" y="2671"/>
                  </a:lnTo>
                  <a:lnTo>
                    <a:pt x="339135" y="3987"/>
                  </a:lnTo>
                  <a:lnTo>
                    <a:pt x="342313" y="5303"/>
                  </a:lnTo>
                  <a:lnTo>
                    <a:pt x="345332" y="6917"/>
                  </a:lnTo>
                  <a:lnTo>
                    <a:pt x="348192" y="8829"/>
                  </a:lnTo>
                  <a:lnTo>
                    <a:pt x="351052" y="10739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56131" y="365655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15343" y="365655"/>
                  </a:lnTo>
                  <a:lnTo>
                    <a:pt x="3987" y="348659"/>
                  </a:lnTo>
                  <a:lnTo>
                    <a:pt x="2671" y="345481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17776" y="3201121"/>
            <a:ext cx="2468880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5"/>
              </a:lnSpc>
              <a:tabLst>
                <a:tab pos="454025" algn="l"/>
              </a:tabLst>
            </a:pP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	</a:t>
            </a:r>
            <a:r>
              <a:rPr sz="3000" spc="-179" baseline="1388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3000" spc="-352" baseline="1388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3000" spc="-120" baseline="1388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3000" spc="-375" baseline="1388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spc="-209" baseline="1388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3000" spc="-577" baseline="1388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3000" spc="52" baseline="1388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3000" spc="-375" baseline="1388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3000" spc="-120" baseline="1388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3000" spc="-322" baseline="1388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240" baseline="1388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3000" spc="202" baseline="1388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endParaRPr sz="3000" baseline="1388">
              <a:latin typeface="Trebuchet MS"/>
              <a:cs typeface="Trebuchet MS"/>
            </a:endParaRPr>
          </a:p>
          <a:p>
            <a:pPr marL="454025" marR="5080">
              <a:lnSpc>
                <a:spcPct val="113300"/>
              </a:lnSpc>
              <a:spcBef>
                <a:spcPts val="890"/>
              </a:spcBef>
            </a:pP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, 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4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45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91374" y="3190874"/>
            <a:ext cx="381000" cy="390525"/>
            <a:chOff x="7191374" y="3190874"/>
            <a:chExt cx="381000" cy="390525"/>
          </a:xfrm>
        </p:grpSpPr>
        <p:sp>
          <p:nvSpPr>
            <p:cNvPr id="12" name="object 12"/>
            <p:cNvSpPr/>
            <p:nvPr/>
          </p:nvSpPr>
          <p:spPr>
            <a:xfrm>
              <a:off x="7196136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40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7"/>
                  </a:lnTo>
                  <a:lnTo>
                    <a:pt x="325934" y="380663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96136" y="319563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3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8" y="1006"/>
                  </a:lnTo>
                  <a:lnTo>
                    <a:pt x="332681" y="1677"/>
                  </a:lnTo>
                  <a:lnTo>
                    <a:pt x="335956" y="2671"/>
                  </a:lnTo>
                  <a:lnTo>
                    <a:pt x="339135" y="3987"/>
                  </a:lnTo>
                  <a:lnTo>
                    <a:pt x="342312" y="5303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2"/>
                  </a:lnTo>
                  <a:lnTo>
                    <a:pt x="370468" y="42166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40" y="335458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8803" y="345481"/>
                  </a:lnTo>
                  <a:lnTo>
                    <a:pt x="367486" y="348659"/>
                  </a:lnTo>
                  <a:lnTo>
                    <a:pt x="366170" y="351837"/>
                  </a:lnTo>
                  <a:lnTo>
                    <a:pt x="364556" y="354856"/>
                  </a:lnTo>
                  <a:lnTo>
                    <a:pt x="362645" y="357716"/>
                  </a:lnTo>
                  <a:lnTo>
                    <a:pt x="360734" y="360577"/>
                  </a:lnTo>
                  <a:lnTo>
                    <a:pt x="325934" y="380663"/>
                  </a:lnTo>
                  <a:lnTo>
                    <a:pt x="319088" y="380999"/>
                  </a:lnTo>
                  <a:lnTo>
                    <a:pt x="52388" y="380999"/>
                  </a:lnTo>
                  <a:lnTo>
                    <a:pt x="15344" y="365655"/>
                  </a:lnTo>
                  <a:lnTo>
                    <a:pt x="12911" y="363223"/>
                  </a:lnTo>
                  <a:lnTo>
                    <a:pt x="10740" y="360577"/>
                  </a:lnTo>
                  <a:lnTo>
                    <a:pt x="8829" y="357716"/>
                  </a:lnTo>
                  <a:lnTo>
                    <a:pt x="6918" y="354856"/>
                  </a:lnTo>
                  <a:lnTo>
                    <a:pt x="5304" y="351837"/>
                  </a:lnTo>
                  <a:lnTo>
                    <a:pt x="3988" y="348659"/>
                  </a:lnTo>
                  <a:lnTo>
                    <a:pt x="2671" y="345481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89551" y="3201121"/>
            <a:ext cx="2485390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75"/>
              </a:lnSpc>
              <a:tabLst>
                <a:tab pos="454025" algn="l"/>
              </a:tabLst>
            </a:pPr>
            <a:r>
              <a:rPr sz="2400" spc="75" dirty="0">
                <a:solidFill>
                  <a:srgbClr val="E4DFDE"/>
                </a:solidFill>
                <a:latin typeface="Trebuchet MS"/>
                <a:cs typeface="Trebuchet MS"/>
              </a:rPr>
              <a:t>3	</a:t>
            </a:r>
            <a:r>
              <a:rPr sz="3000" spc="-240" baseline="1388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3000" spc="-322" baseline="1388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3000" spc="-179" baseline="1388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3000" spc="-352" baseline="1388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3000" spc="-120" baseline="1388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3000" spc="-89" baseline="1388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3000" spc="-127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434" baseline="1388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3000" spc="-179" baseline="1388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3000" spc="-262" baseline="1388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spc="-262" baseline="1388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3000" spc="-142" baseline="1388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3000" spc="-104" baseline="1388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3000" baseline="1388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endParaRPr sz="3000" baseline="1388">
              <a:latin typeface="Trebuchet MS"/>
              <a:cs typeface="Trebuchet MS"/>
            </a:endParaRPr>
          </a:p>
          <a:p>
            <a:pPr marL="454025" marR="5080">
              <a:lnSpc>
                <a:spcPct val="113300"/>
              </a:lnSpc>
              <a:spcBef>
                <a:spcPts val="890"/>
              </a:spcBef>
            </a:pP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ov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nee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nu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9" cy="1590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  <a:path w="11420475"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423718"/>
            <a:ext cx="425450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5" dirty="0"/>
              <a:t>O</a:t>
            </a:r>
            <a:r>
              <a:rPr spc="-165" dirty="0"/>
              <a:t>v</a:t>
            </a:r>
            <a:r>
              <a:rPr spc="-160" dirty="0"/>
              <a:t>e</a:t>
            </a:r>
            <a:r>
              <a:rPr spc="-145" dirty="0"/>
              <a:t>r</a:t>
            </a:r>
            <a:r>
              <a:rPr spc="-90" dirty="0"/>
              <a:t>v</a:t>
            </a:r>
            <a:r>
              <a:rPr spc="-405" dirty="0"/>
              <a:t>i</a:t>
            </a:r>
            <a:r>
              <a:rPr spc="-160" dirty="0"/>
              <a:t>e</a:t>
            </a:r>
            <a:r>
              <a:rPr spc="-75" dirty="0"/>
              <a:t>w</a:t>
            </a:r>
            <a:r>
              <a:rPr spc="-665" dirty="0"/>
              <a:t> </a:t>
            </a:r>
            <a:r>
              <a:rPr spc="-125" dirty="0"/>
              <a:t>o</a:t>
            </a:r>
            <a:r>
              <a:rPr spc="-160" dirty="0"/>
              <a:t>f</a:t>
            </a:r>
            <a:r>
              <a:rPr spc="-670" dirty="0"/>
              <a:t> </a:t>
            </a:r>
            <a:r>
              <a:rPr spc="-60" dirty="0"/>
              <a:t>P</a:t>
            </a:r>
            <a:r>
              <a:rPr spc="-200" dirty="0"/>
              <a:t>o</a:t>
            </a:r>
            <a:r>
              <a:rPr spc="-275" dirty="0"/>
              <a:t>w</a:t>
            </a:r>
            <a:r>
              <a:rPr spc="-160" dirty="0"/>
              <a:t>er</a:t>
            </a:r>
            <a:r>
              <a:rPr spc="-600" dirty="0"/>
              <a:t> </a:t>
            </a:r>
            <a:r>
              <a:rPr spc="-90" dirty="0"/>
              <a:t>B</a:t>
            </a:r>
            <a:r>
              <a:rPr spc="-155" dirty="0"/>
              <a:t>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47824" y="2971204"/>
            <a:ext cx="8143875" cy="790575"/>
            <a:chOff x="1647824" y="2971204"/>
            <a:chExt cx="8143875" cy="790575"/>
          </a:xfrm>
        </p:grpSpPr>
        <p:sp>
          <p:nvSpPr>
            <p:cNvPr id="5" name="object 5"/>
            <p:cNvSpPr/>
            <p:nvPr/>
          </p:nvSpPr>
          <p:spPr>
            <a:xfrm>
              <a:off x="1647812" y="3161715"/>
              <a:ext cx="8143875" cy="600075"/>
            </a:xfrm>
            <a:custGeom>
              <a:avLst/>
              <a:gdLst/>
              <a:ahLst/>
              <a:cxnLst/>
              <a:rect l="l" t="t" r="r" b="b"/>
              <a:pathLst>
                <a:path w="8143875" h="600075">
                  <a:moveTo>
                    <a:pt x="8143875" y="584"/>
                  </a:moveTo>
                  <a:lnTo>
                    <a:pt x="2002193" y="584"/>
                  </a:lnTo>
                  <a:lnTo>
                    <a:pt x="2002193" y="0"/>
                  </a:lnTo>
                  <a:lnTo>
                    <a:pt x="1973618" y="0"/>
                  </a:lnTo>
                  <a:lnTo>
                    <a:pt x="1973618" y="584"/>
                  </a:lnTo>
                  <a:lnTo>
                    <a:pt x="0" y="584"/>
                  </a:lnTo>
                  <a:lnTo>
                    <a:pt x="0" y="38684"/>
                  </a:lnTo>
                  <a:lnTo>
                    <a:pt x="1973618" y="38684"/>
                  </a:lnTo>
                  <a:lnTo>
                    <a:pt x="1973618" y="600075"/>
                  </a:lnTo>
                  <a:lnTo>
                    <a:pt x="2002193" y="600075"/>
                  </a:lnTo>
                  <a:lnTo>
                    <a:pt x="2002193" y="38684"/>
                  </a:lnTo>
                  <a:lnTo>
                    <a:pt x="8143875" y="38684"/>
                  </a:lnTo>
                  <a:lnTo>
                    <a:pt x="8143875" y="58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2812" y="2975966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2812" y="2975966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65276" y="2940320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6821" y="3877396"/>
            <a:ext cx="3481704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065" marR="5080" algn="ctr">
              <a:lnSpc>
                <a:spcPct val="113300"/>
              </a:lnSpc>
              <a:spcBef>
                <a:spcPts val="1040"/>
              </a:spcBef>
            </a:pP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Power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BI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is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suite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business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analytics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tools </a:t>
            </a:r>
            <a:r>
              <a:rPr sz="1600" spc="-4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e 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insights.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499" y="2562820"/>
            <a:ext cx="381000" cy="800100"/>
            <a:chOff x="5524499" y="2562820"/>
            <a:chExt cx="381000" cy="800100"/>
          </a:xfrm>
        </p:grpSpPr>
        <p:sp>
          <p:nvSpPr>
            <p:cNvPr id="11" name="object 11"/>
            <p:cNvSpPr/>
            <p:nvPr/>
          </p:nvSpPr>
          <p:spPr>
            <a:xfrm>
              <a:off x="5697884" y="25628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262" y="297715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9262" y="2977157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25057" y="2931985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9424" y="1353271"/>
            <a:ext cx="3663950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spc="-155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3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endParaRPr sz="2000">
              <a:latin typeface="Trebuchet MS"/>
              <a:cs typeface="Trebuchet MS"/>
            </a:endParaRPr>
          </a:p>
          <a:p>
            <a:pPr marL="12065" marR="5080" indent="-52069" algn="ctr">
              <a:lnSpc>
                <a:spcPct val="113300"/>
              </a:lnSpc>
              <a:spcBef>
                <a:spcPts val="1040"/>
              </a:spcBef>
            </a:pP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Powerful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visualization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tools,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flexible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connectivity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options,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built-in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E4DFDE"/>
                </a:solidFill>
                <a:latin typeface="Trebuchet MS"/>
                <a:cs typeface="Trebuchet MS"/>
              </a:rPr>
              <a:t>AI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capabilities.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00950" y="2971204"/>
            <a:ext cx="390525" cy="790575"/>
            <a:chOff x="7600950" y="2971204"/>
            <a:chExt cx="390525" cy="790575"/>
          </a:xfrm>
        </p:grpSpPr>
        <p:sp>
          <p:nvSpPr>
            <p:cNvPr id="17" name="object 17"/>
            <p:cNvSpPr/>
            <p:nvPr/>
          </p:nvSpPr>
          <p:spPr>
            <a:xfrm>
              <a:off x="7774334" y="3161704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05712" y="297596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05712" y="297596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80999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65655" y="365655"/>
                  </a:lnTo>
                  <a:lnTo>
                    <a:pt x="363223" y="368088"/>
                  </a:lnTo>
                  <a:lnTo>
                    <a:pt x="360577" y="370259"/>
                  </a:lnTo>
                  <a:lnTo>
                    <a:pt x="357717" y="372171"/>
                  </a:lnTo>
                  <a:lnTo>
                    <a:pt x="354857" y="374082"/>
                  </a:lnTo>
                  <a:lnTo>
                    <a:pt x="351838" y="375695"/>
                  </a:lnTo>
                  <a:lnTo>
                    <a:pt x="348660" y="377012"/>
                  </a:lnTo>
                  <a:lnTo>
                    <a:pt x="345482" y="378328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03889" y="2940320"/>
            <a:ext cx="1955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75" dirty="0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41032" y="3877396"/>
            <a:ext cx="3474085" cy="156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065" marR="5080" algn="ctr">
              <a:lnSpc>
                <a:spcPct val="113300"/>
              </a:lnSpc>
              <a:spcBef>
                <a:spcPts val="1040"/>
              </a:spcBef>
            </a:pP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7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.  </a:t>
            </a:r>
            <a:r>
              <a:rPr sz="1600" spc="-45" dirty="0">
                <a:solidFill>
                  <a:srgbClr val="E4DFDE"/>
                </a:solidFill>
                <a:latin typeface="Trebuchet MS"/>
                <a:cs typeface="Trebuchet MS"/>
              </a:rPr>
              <a:t>It's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also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part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 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Microsoft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eco-system,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r  </a:t>
            </a:r>
            <a:r>
              <a:rPr sz="1600" spc="110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oo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  <a:path w="11420475" h="5996305">
                <a:moveTo>
                  <a:pt x="0" y="5995987"/>
                </a:moveTo>
                <a:lnTo>
                  <a:pt x="0" y="0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0362" y="376093"/>
            <a:ext cx="362966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D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120" dirty="0"/>
              <a:t>a</a:t>
            </a:r>
            <a:r>
              <a:rPr spc="-580" dirty="0"/>
              <a:t> </a:t>
            </a:r>
            <a:r>
              <a:rPr spc="-60" dirty="0"/>
              <a:t>P</a:t>
            </a:r>
            <a:r>
              <a:rPr spc="-295" dirty="0"/>
              <a:t>r</a:t>
            </a:r>
            <a:r>
              <a:rPr spc="-160" dirty="0"/>
              <a:t>e</a:t>
            </a:r>
            <a:r>
              <a:rPr spc="170" dirty="0"/>
              <a:t>s</a:t>
            </a:r>
            <a:r>
              <a:rPr spc="-160" dirty="0"/>
              <a:t>e</a:t>
            </a:r>
            <a:r>
              <a:rPr spc="-85" dirty="0"/>
              <a:t>n</a:t>
            </a:r>
            <a:r>
              <a:rPr spc="-395" dirty="0"/>
              <a:t>t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405" dirty="0"/>
              <a:t>i</a:t>
            </a:r>
            <a:r>
              <a:rPr spc="-125" dirty="0"/>
              <a:t>o</a:t>
            </a:r>
            <a:r>
              <a:rPr spc="-60" dirty="0"/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47825" y="1352549"/>
            <a:ext cx="8143875" cy="2438400"/>
            <a:chOff x="1647825" y="1352549"/>
            <a:chExt cx="8143875" cy="2438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1352549"/>
              <a:ext cx="3943349" cy="2438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350" y="1352549"/>
              <a:ext cx="3943349" cy="24383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30362" y="3944071"/>
            <a:ext cx="3859529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2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3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summarizing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into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visual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format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is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easy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un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0887" y="3944071"/>
            <a:ext cx="3971925" cy="155765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375920">
              <a:lnSpc>
                <a:spcPts val="2100"/>
              </a:lnSpc>
              <a:spcBef>
                <a:spcPts val="414"/>
              </a:spcBef>
            </a:pP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1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19"/>
              </a:spcBef>
            </a:pP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Line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charts,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scatter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plots,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histograms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are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just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few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 examples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of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visualizations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can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help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identify </a:t>
            </a:r>
            <a:r>
              <a:rPr sz="1600" spc="-4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1509568"/>
            <a:ext cx="546544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 dirty="0"/>
              <a:t>U</a:t>
            </a:r>
            <a:r>
              <a:rPr spc="-85" dirty="0"/>
              <a:t>n</a:t>
            </a:r>
            <a:r>
              <a:rPr spc="-135" dirty="0"/>
              <a:t>d</a:t>
            </a:r>
            <a:r>
              <a:rPr spc="-160" dirty="0"/>
              <a:t>e</a:t>
            </a:r>
            <a:r>
              <a:rPr spc="-220" dirty="0"/>
              <a:t>r</a:t>
            </a:r>
            <a:r>
              <a:rPr spc="170" dirty="0"/>
              <a:t>s</a:t>
            </a:r>
            <a:r>
              <a:rPr spc="-395" dirty="0"/>
              <a:t>t</a:t>
            </a:r>
            <a:r>
              <a:rPr spc="-155" dirty="0"/>
              <a:t>a</a:t>
            </a:r>
            <a:r>
              <a:rPr spc="-85" dirty="0"/>
              <a:t>n</a:t>
            </a:r>
            <a:r>
              <a:rPr spc="-135" dirty="0"/>
              <a:t>d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150" dirty="0"/>
              <a:t>g</a:t>
            </a:r>
            <a:r>
              <a:rPr spc="-605" dirty="0"/>
              <a:t> </a:t>
            </a:r>
            <a:r>
              <a:rPr spc="-320" dirty="0"/>
              <a:t>t</a:t>
            </a:r>
            <a:r>
              <a:rPr spc="-90" dirty="0"/>
              <a:t>h</a:t>
            </a:r>
            <a:r>
              <a:rPr spc="-140" dirty="0"/>
              <a:t>e</a:t>
            </a:r>
            <a:r>
              <a:rPr spc="-560" dirty="0"/>
              <a:t> </a:t>
            </a:r>
            <a:r>
              <a:rPr spc="-55" dirty="0"/>
              <a:t>D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155" dirty="0"/>
              <a:t>a</a:t>
            </a:r>
            <a:r>
              <a:rPr spc="170" dirty="0"/>
              <a:t>s</a:t>
            </a:r>
            <a:r>
              <a:rPr spc="-160" dirty="0"/>
              <a:t>e</a:t>
            </a:r>
            <a:r>
              <a:rPr spc="-254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86024"/>
            <a:ext cx="3981450" cy="1905000"/>
            <a:chOff x="1647824" y="2486024"/>
            <a:chExt cx="3981450" cy="1905000"/>
          </a:xfrm>
        </p:grpSpPr>
        <p:sp>
          <p:nvSpPr>
            <p:cNvPr id="4" name="object 4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3922976" y="1895474"/>
                  </a:moveTo>
                  <a:lnTo>
                    <a:pt x="48947" y="1895474"/>
                  </a:lnTo>
                  <a:lnTo>
                    <a:pt x="45541" y="1895139"/>
                  </a:lnTo>
                  <a:lnTo>
                    <a:pt x="10739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846527"/>
                  </a:lnTo>
                  <a:lnTo>
                    <a:pt x="3954148" y="1882562"/>
                  </a:lnTo>
                  <a:lnTo>
                    <a:pt x="3926383" y="1895139"/>
                  </a:lnTo>
                  <a:lnTo>
                    <a:pt x="3922976" y="1895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490787"/>
              <a:ext cx="3971925" cy="1895475"/>
            </a:xfrm>
            <a:custGeom>
              <a:avLst/>
              <a:gdLst/>
              <a:ahLst/>
              <a:cxnLst/>
              <a:rect l="l" t="t" r="r" b="b"/>
              <a:pathLst>
                <a:path w="3971925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22976" y="0"/>
                  </a:lnTo>
                  <a:lnTo>
                    <a:pt x="3926383" y="335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843087"/>
                  </a:lnTo>
                  <a:lnTo>
                    <a:pt x="3956580" y="1880130"/>
                  </a:lnTo>
                  <a:lnTo>
                    <a:pt x="3922976" y="1895474"/>
                  </a:lnTo>
                  <a:lnTo>
                    <a:pt x="3919537" y="1895474"/>
                  </a:lnTo>
                  <a:lnTo>
                    <a:pt x="52387" y="1895474"/>
                  </a:lnTo>
                  <a:lnTo>
                    <a:pt x="48947" y="1895474"/>
                  </a:lnTo>
                  <a:lnTo>
                    <a:pt x="45541" y="1895139"/>
                  </a:lnTo>
                  <a:lnTo>
                    <a:pt x="23282" y="1886645"/>
                  </a:lnTo>
                  <a:lnTo>
                    <a:pt x="20422" y="1884734"/>
                  </a:lnTo>
                  <a:lnTo>
                    <a:pt x="1006" y="1853307"/>
                  </a:lnTo>
                  <a:lnTo>
                    <a:pt x="335" y="1849934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1337" y="2610571"/>
            <a:ext cx="3525520" cy="156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1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2000"/>
              </a:lnSpc>
              <a:spcBef>
                <a:spcPts val="1140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z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n 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0" dirty="0">
                <a:solidFill>
                  <a:srgbClr val="E4DFDE"/>
                </a:solidFill>
                <a:latin typeface="Trebuchet MS"/>
                <a:cs typeface="Trebuchet MS"/>
              </a:rPr>
              <a:t>g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d  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more.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3" y="2486024"/>
            <a:ext cx="3990975" cy="1905000"/>
            <a:chOff x="5800723" y="2486024"/>
            <a:chExt cx="3990975" cy="1905000"/>
          </a:xfrm>
        </p:grpSpPr>
        <p:sp>
          <p:nvSpPr>
            <p:cNvPr id="8" name="object 8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3932502" y="1895474"/>
                  </a:move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846527"/>
                  </a:lnTo>
                  <a:lnTo>
                    <a:pt x="3963673" y="1882562"/>
                  </a:lnTo>
                  <a:lnTo>
                    <a:pt x="3935908" y="1895139"/>
                  </a:lnTo>
                  <a:lnTo>
                    <a:pt x="3932502" y="1895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6" y="2490787"/>
              <a:ext cx="3981450" cy="1895475"/>
            </a:xfrm>
            <a:custGeom>
              <a:avLst/>
              <a:gdLst/>
              <a:ahLst/>
              <a:cxnLst/>
              <a:rect l="l" t="t" r="r" b="b"/>
              <a:pathLst>
                <a:path w="3981450" h="1895475">
                  <a:moveTo>
                    <a:pt x="0" y="1843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32502" y="0"/>
                  </a:lnTo>
                  <a:lnTo>
                    <a:pt x="3935908" y="335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843087"/>
                  </a:lnTo>
                  <a:lnTo>
                    <a:pt x="3981450" y="1846527"/>
                  </a:lnTo>
                  <a:lnTo>
                    <a:pt x="3981114" y="1849934"/>
                  </a:lnTo>
                  <a:lnTo>
                    <a:pt x="3980442" y="1853307"/>
                  </a:lnTo>
                  <a:lnTo>
                    <a:pt x="3979771" y="1856680"/>
                  </a:lnTo>
                  <a:lnTo>
                    <a:pt x="3972620" y="1872191"/>
                  </a:lnTo>
                  <a:lnTo>
                    <a:pt x="3970710" y="1875052"/>
                  </a:lnTo>
                  <a:lnTo>
                    <a:pt x="3958165" y="1886645"/>
                  </a:lnTo>
                  <a:lnTo>
                    <a:pt x="3955306" y="1888556"/>
                  </a:lnTo>
                  <a:lnTo>
                    <a:pt x="3932502" y="1895474"/>
                  </a:lnTo>
                  <a:lnTo>
                    <a:pt x="3929062" y="1895474"/>
                  </a:lnTo>
                  <a:lnTo>
                    <a:pt x="52388" y="1895474"/>
                  </a:lnTo>
                  <a:lnTo>
                    <a:pt x="48948" y="1895474"/>
                  </a:lnTo>
                  <a:lnTo>
                    <a:pt x="45540" y="1895139"/>
                  </a:lnTo>
                  <a:lnTo>
                    <a:pt x="10740" y="1875052"/>
                  </a:lnTo>
                  <a:lnTo>
                    <a:pt x="0" y="1846527"/>
                  </a:lnTo>
                  <a:lnTo>
                    <a:pt x="0" y="1843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8999" y="2610571"/>
            <a:ext cx="3556635" cy="1557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0"/>
              </a:spcBef>
            </a:pPr>
            <a:r>
              <a:rPr sz="2000" spc="-3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mm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ue</a:t>
            </a:r>
            <a:r>
              <a:rPr sz="2000" spc="110" dirty="0">
                <a:solidFill>
                  <a:srgbClr val="E4DFDE"/>
                </a:solidFill>
                <a:latin typeface="Trebuchet MS"/>
                <a:cs typeface="Trebuchet MS"/>
              </a:rPr>
              <a:t>s 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4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3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40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8419">
              <a:lnSpc>
                <a:spcPct val="111300"/>
              </a:lnSpc>
              <a:spcBef>
                <a:spcPts val="1040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Missing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data, duplicates,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incorrect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mm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ue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ff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566593"/>
            <a:ext cx="568515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29" dirty="0"/>
              <a:t>I</a:t>
            </a:r>
            <a:r>
              <a:rPr spc="-235" dirty="0"/>
              <a:t>m</a:t>
            </a:r>
            <a:r>
              <a:rPr spc="-135" dirty="0"/>
              <a:t>p</a:t>
            </a:r>
            <a:r>
              <a:rPr spc="-125" dirty="0"/>
              <a:t>o</a:t>
            </a:r>
            <a:r>
              <a:rPr spc="-145" dirty="0"/>
              <a:t>r</a:t>
            </a:r>
            <a:r>
              <a:rPr spc="-395" dirty="0"/>
              <a:t>t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150" dirty="0"/>
              <a:t>g</a:t>
            </a:r>
            <a:r>
              <a:rPr spc="-605" dirty="0"/>
              <a:t> </a:t>
            </a:r>
            <a:r>
              <a:rPr spc="-55" dirty="0"/>
              <a:t>D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120" dirty="0"/>
              <a:t>a</a:t>
            </a:r>
            <a:r>
              <a:rPr spc="-580" dirty="0"/>
              <a:t> 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-395" dirty="0"/>
              <a:t>t</a:t>
            </a:r>
            <a:r>
              <a:rPr spc="-50" dirty="0"/>
              <a:t>o</a:t>
            </a:r>
            <a:r>
              <a:rPr spc="-615" dirty="0"/>
              <a:t> </a:t>
            </a:r>
            <a:r>
              <a:rPr spc="-60" dirty="0"/>
              <a:t>P</a:t>
            </a:r>
            <a:r>
              <a:rPr spc="-200" dirty="0"/>
              <a:t>o</a:t>
            </a:r>
            <a:r>
              <a:rPr spc="-275" dirty="0"/>
              <a:t>w</a:t>
            </a:r>
            <a:r>
              <a:rPr spc="-160" dirty="0"/>
              <a:t>er</a:t>
            </a:r>
            <a:r>
              <a:rPr spc="-600" dirty="0"/>
              <a:t> </a:t>
            </a:r>
            <a:r>
              <a:rPr spc="-90" dirty="0"/>
              <a:t>B</a:t>
            </a:r>
            <a:r>
              <a:rPr spc="-155" dirty="0"/>
              <a:t>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22118" y="1552574"/>
            <a:ext cx="990600" cy="3781425"/>
            <a:chOff x="5522118" y="1552574"/>
            <a:chExt cx="990600" cy="3781425"/>
          </a:xfrm>
        </p:grpSpPr>
        <p:sp>
          <p:nvSpPr>
            <p:cNvPr id="4" name="object 4"/>
            <p:cNvSpPr/>
            <p:nvPr/>
          </p:nvSpPr>
          <p:spPr>
            <a:xfrm>
              <a:off x="5695937" y="1552587"/>
              <a:ext cx="817244" cy="3781425"/>
            </a:xfrm>
            <a:custGeom>
              <a:avLst/>
              <a:gdLst/>
              <a:ahLst/>
              <a:cxnLst/>
              <a:rect l="l" t="t" r="r" b="b"/>
              <a:pathLst>
                <a:path w="817245" h="3781425">
                  <a:moveTo>
                    <a:pt x="38100" y="0"/>
                  </a:moveTo>
                  <a:lnTo>
                    <a:pt x="0" y="0"/>
                  </a:lnTo>
                  <a:lnTo>
                    <a:pt x="0" y="3781412"/>
                  </a:lnTo>
                  <a:lnTo>
                    <a:pt x="38100" y="3781412"/>
                  </a:lnTo>
                  <a:lnTo>
                    <a:pt x="38100" y="0"/>
                  </a:lnTo>
                  <a:close/>
                </a:path>
                <a:path w="817245" h="3781425">
                  <a:moveTo>
                    <a:pt x="816775" y="306730"/>
                  </a:moveTo>
                  <a:lnTo>
                    <a:pt x="216700" y="306730"/>
                  </a:lnTo>
                  <a:lnTo>
                    <a:pt x="216700" y="335305"/>
                  </a:lnTo>
                  <a:lnTo>
                    <a:pt x="816775" y="335305"/>
                  </a:lnTo>
                  <a:lnTo>
                    <a:pt x="816775" y="306730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26881" y="1690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26881" y="1690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54857" y="364557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42206" y="369797"/>
                  </a:lnTo>
                  <a:lnTo>
                    <a:pt x="338832" y="370468"/>
                  </a:lnTo>
                  <a:lnTo>
                    <a:pt x="335459" y="371139"/>
                  </a:lnTo>
                  <a:lnTo>
                    <a:pt x="332052" y="371474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44108" y="1645515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275" y="1667596"/>
            <a:ext cx="3053080" cy="15481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407670">
              <a:lnSpc>
                <a:spcPts val="2100"/>
              </a:lnSpc>
              <a:spcBef>
                <a:spcPts val="414"/>
              </a:spcBef>
            </a:pPr>
            <a:r>
              <a:rPr sz="20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8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: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nne</a:t>
            </a:r>
            <a:r>
              <a:rPr sz="2000" spc="-70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20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4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3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55" dirty="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source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1300"/>
              </a:lnSpc>
              <a:spcBef>
                <a:spcPts val="1060"/>
              </a:spcBef>
            </a:pP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0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15" dirty="0">
                <a:solidFill>
                  <a:srgbClr val="E4DFDE"/>
                </a:solidFill>
                <a:latin typeface="Trebuchet MS"/>
                <a:cs typeface="Trebuchet MS"/>
              </a:rPr>
              <a:t>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x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el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hee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,  </a:t>
            </a:r>
            <a:r>
              <a:rPr sz="1600" spc="-1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2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30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-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6805" y="2543174"/>
            <a:ext cx="981075" cy="381000"/>
            <a:chOff x="4926805" y="2543174"/>
            <a:chExt cx="981075" cy="381000"/>
          </a:xfrm>
        </p:grpSpPr>
        <p:sp>
          <p:nvSpPr>
            <p:cNvPr id="10" name="object 10"/>
            <p:cNvSpPr/>
            <p:nvPr/>
          </p:nvSpPr>
          <p:spPr>
            <a:xfrm>
              <a:off x="4926805" y="2716559"/>
              <a:ext cx="600075" cy="28575"/>
            </a:xfrm>
            <a:custGeom>
              <a:avLst/>
              <a:gdLst/>
              <a:ahLst/>
              <a:cxnLst/>
              <a:rect l="l" t="t" r="r" b="b"/>
              <a:pathLst>
                <a:path w="600075" h="28575">
                  <a:moveTo>
                    <a:pt x="600074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28574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1643" y="25479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1643" y="25479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19087"/>
                  </a:lnTo>
                  <a:lnTo>
                    <a:pt x="367487" y="339135"/>
                  </a:lnTo>
                  <a:lnTo>
                    <a:pt x="366170" y="342313"/>
                  </a:lnTo>
                  <a:lnTo>
                    <a:pt x="339135" y="367487"/>
                  </a:lnTo>
                  <a:lnTo>
                    <a:pt x="335957" y="368803"/>
                  </a:lnTo>
                  <a:lnTo>
                    <a:pt x="332681" y="369797"/>
                  </a:lnTo>
                  <a:lnTo>
                    <a:pt x="329307" y="370468"/>
                  </a:lnTo>
                  <a:lnTo>
                    <a:pt x="325934" y="371139"/>
                  </a:lnTo>
                  <a:lnTo>
                    <a:pt x="322527" y="371474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7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25058" y="2502765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0362" y="2524846"/>
            <a:ext cx="3167380" cy="154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0"/>
              </a:lnSpc>
              <a:spcBef>
                <a:spcPts val="95"/>
              </a:spcBef>
            </a:pPr>
            <a:r>
              <a:rPr sz="20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: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35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4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3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R="8255" algn="r">
              <a:lnSpc>
                <a:spcPts val="2250"/>
              </a:lnSpc>
            </a:pPr>
            <a:r>
              <a:rPr sz="2000" spc="-110" dirty="0">
                <a:solidFill>
                  <a:srgbClr val="E4DFDE"/>
                </a:solidFill>
                <a:latin typeface="Trebuchet MS"/>
                <a:cs typeface="Trebuchet MS"/>
              </a:rPr>
              <a:t>BI</a:t>
            </a:r>
            <a:endParaRPr sz="2000">
              <a:latin typeface="Trebuchet MS"/>
              <a:cs typeface="Trebuchet MS"/>
            </a:endParaRPr>
          </a:p>
          <a:p>
            <a:pPr marL="93345" marR="56515" indent="297180" algn="r">
              <a:lnSpc>
                <a:spcPct val="113300"/>
              </a:lnSpc>
              <a:spcBef>
                <a:spcPts val="1040"/>
              </a:spcBef>
            </a:pP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10" dirty="0">
                <a:solidFill>
                  <a:srgbClr val="E4DFDE"/>
                </a:solidFill>
                <a:latin typeface="Trebuchet MS"/>
                <a:cs typeface="Trebuchet MS"/>
              </a:rPr>
              <a:t>'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v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nne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60" dirty="0">
                <a:solidFill>
                  <a:srgbClr val="E4DFDE"/>
                </a:solidFill>
                <a:latin typeface="Trebuchet MS"/>
                <a:cs typeface="Trebuchet MS"/>
              </a:rPr>
              <a:t>a 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2118" y="3724275"/>
            <a:ext cx="990600" cy="390525"/>
            <a:chOff x="5522118" y="3724275"/>
            <a:chExt cx="990600" cy="390525"/>
          </a:xfrm>
        </p:grpSpPr>
        <p:sp>
          <p:nvSpPr>
            <p:cNvPr id="16" name="object 16"/>
            <p:cNvSpPr/>
            <p:nvPr/>
          </p:nvSpPr>
          <p:spPr>
            <a:xfrm>
              <a:off x="5912643" y="3897659"/>
              <a:ext cx="600075" cy="38100"/>
            </a:xfrm>
            <a:custGeom>
              <a:avLst/>
              <a:gdLst/>
              <a:ahLst/>
              <a:cxnLst/>
              <a:rect l="l" t="t" r="r" b="b"/>
              <a:pathLst>
                <a:path w="600075" h="38100">
                  <a:moveTo>
                    <a:pt x="600074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600074" y="0"/>
                  </a:lnTo>
                  <a:lnTo>
                    <a:pt x="600074" y="38099"/>
                  </a:lnTo>
                  <a:close/>
                </a:path>
              </a:pathLst>
            </a:custGeom>
            <a:solidFill>
              <a:srgbClr val="13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6881" y="37290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26881" y="37290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80999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65655" y="365655"/>
                  </a:lnTo>
                  <a:lnTo>
                    <a:pt x="363223" y="368088"/>
                  </a:lnTo>
                  <a:lnTo>
                    <a:pt x="360577" y="370259"/>
                  </a:lnTo>
                  <a:lnTo>
                    <a:pt x="357717" y="372171"/>
                  </a:lnTo>
                  <a:lnTo>
                    <a:pt x="354857" y="374082"/>
                  </a:lnTo>
                  <a:lnTo>
                    <a:pt x="351838" y="375695"/>
                  </a:lnTo>
                  <a:lnTo>
                    <a:pt x="348660" y="377012"/>
                  </a:lnTo>
                  <a:lnTo>
                    <a:pt x="345482" y="378328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25058" y="3693390"/>
            <a:ext cx="1955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75" dirty="0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5275" y="3705946"/>
            <a:ext cx="2945765" cy="129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0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E4DFDE"/>
                </a:solidFill>
                <a:latin typeface="Trebuchet MS"/>
                <a:cs typeface="Trebuchet MS"/>
              </a:rPr>
              <a:t>3</a:t>
            </a:r>
            <a:r>
              <a:rPr sz="2000" spc="-235" dirty="0">
                <a:solidFill>
                  <a:srgbClr val="E4DFDE"/>
                </a:solidFill>
                <a:latin typeface="Trebuchet MS"/>
                <a:cs typeface="Trebuchet MS"/>
              </a:rPr>
              <a:t>: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3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8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w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E4DFDE"/>
                </a:solidFill>
                <a:latin typeface="Trebuchet MS"/>
                <a:cs typeface="Trebuchet MS"/>
              </a:rPr>
              <a:t>B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85" dirty="0">
                <a:solidFill>
                  <a:srgbClr val="E4DFDE"/>
                </a:solidFill>
                <a:latin typeface="Trebuchet MS"/>
                <a:cs typeface="Trebuchet MS"/>
              </a:rPr>
              <a:t>, 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h</a:t>
            </a:r>
            <a:r>
              <a:rPr sz="1600" spc="-90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ee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t  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21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70" dirty="0">
                <a:solidFill>
                  <a:srgbClr val="E4DFDE"/>
                </a:solidFill>
                <a:latin typeface="Trebuchet MS"/>
                <a:cs typeface="Trebuchet MS"/>
              </a:rPr>
              <a:t>y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nee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11420475" cy="5996305"/>
          </a:xfrm>
          <a:custGeom>
            <a:avLst/>
            <a:gdLst/>
            <a:ahLst/>
            <a:cxnLst/>
            <a:rect l="l" t="t" r="r" b="b"/>
            <a:pathLst>
              <a:path w="11420475" h="5996305">
                <a:moveTo>
                  <a:pt x="0" y="0"/>
                </a:moveTo>
                <a:lnTo>
                  <a:pt x="11420474" y="0"/>
                </a:lnTo>
                <a:lnTo>
                  <a:pt x="11420474" y="5995987"/>
                </a:lnTo>
              </a:path>
            </a:pathLst>
          </a:custGeom>
          <a:ln w="9524">
            <a:solidFill>
              <a:srgbClr val="56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6487" y="833293"/>
            <a:ext cx="3702050" cy="11671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725"/>
              </a:spcBef>
            </a:pPr>
            <a:r>
              <a:rPr spc="-55" dirty="0"/>
              <a:t>D</a:t>
            </a:r>
            <a:r>
              <a:rPr spc="-155" dirty="0"/>
              <a:t>a</a:t>
            </a:r>
            <a:r>
              <a:rPr spc="-395" dirty="0"/>
              <a:t>t</a:t>
            </a:r>
            <a:r>
              <a:rPr spc="-120" dirty="0"/>
              <a:t>a</a:t>
            </a:r>
            <a:r>
              <a:rPr spc="-580" dirty="0"/>
              <a:t> </a:t>
            </a:r>
            <a:r>
              <a:rPr spc="10" dirty="0"/>
              <a:t>C</a:t>
            </a:r>
            <a:r>
              <a:rPr spc="-295" dirty="0"/>
              <a:t>l</a:t>
            </a:r>
            <a:r>
              <a:rPr spc="-160" dirty="0"/>
              <a:t>e</a:t>
            </a:r>
            <a:r>
              <a:rPr spc="-155" dirty="0"/>
              <a:t>a</a:t>
            </a:r>
            <a:r>
              <a:rPr spc="-85" dirty="0"/>
              <a:t>n</a:t>
            </a:r>
            <a:r>
              <a:rPr spc="-405" dirty="0"/>
              <a:t>i</a:t>
            </a:r>
            <a:r>
              <a:rPr spc="-85" dirty="0"/>
              <a:t>n</a:t>
            </a:r>
            <a:r>
              <a:rPr spc="150" dirty="0"/>
              <a:t>g</a:t>
            </a:r>
            <a:r>
              <a:rPr spc="-605" dirty="0"/>
              <a:t> </a:t>
            </a:r>
            <a:r>
              <a:rPr spc="-155" dirty="0"/>
              <a:t>a</a:t>
            </a:r>
            <a:r>
              <a:rPr spc="-85" dirty="0"/>
              <a:t>n</a:t>
            </a:r>
            <a:r>
              <a:rPr spc="-40" dirty="0"/>
              <a:t>d  </a:t>
            </a:r>
            <a:r>
              <a:rPr spc="-195" dirty="0"/>
              <a:t>Transformation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33949" y="2400299"/>
            <a:ext cx="381000" cy="381000"/>
            <a:chOff x="4933949" y="2400299"/>
            <a:chExt cx="381000" cy="381000"/>
          </a:xfrm>
        </p:grpSpPr>
        <p:sp>
          <p:nvSpPr>
            <p:cNvPr id="5" name="object 5"/>
            <p:cNvSpPr/>
            <p:nvPr/>
          </p:nvSpPr>
          <p:spPr>
            <a:xfrm>
              <a:off x="4938711" y="2405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8" y="371474"/>
                  </a:lnTo>
                  <a:lnTo>
                    <a:pt x="45540" y="371139"/>
                  </a:lnTo>
                  <a:lnTo>
                    <a:pt x="10740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22527" y="0"/>
                  </a:lnTo>
                  <a:lnTo>
                    <a:pt x="358562" y="17776"/>
                  </a:lnTo>
                  <a:lnTo>
                    <a:pt x="371475" y="48947"/>
                  </a:lnTo>
                  <a:lnTo>
                    <a:pt x="371475" y="322527"/>
                  </a:lnTo>
                  <a:lnTo>
                    <a:pt x="353698" y="358562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8711" y="240506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9" y="23282"/>
                  </a:lnTo>
                  <a:lnTo>
                    <a:pt x="10740" y="20422"/>
                  </a:lnTo>
                  <a:lnTo>
                    <a:pt x="12911" y="17776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35956" y="2671"/>
                  </a:lnTo>
                  <a:lnTo>
                    <a:pt x="339135" y="3987"/>
                  </a:lnTo>
                  <a:lnTo>
                    <a:pt x="342313" y="5303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7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7"/>
                  </a:lnTo>
                  <a:lnTo>
                    <a:pt x="371140" y="325934"/>
                  </a:lnTo>
                  <a:lnTo>
                    <a:pt x="370468" y="329307"/>
                  </a:lnTo>
                  <a:lnTo>
                    <a:pt x="369797" y="332681"/>
                  </a:lnTo>
                  <a:lnTo>
                    <a:pt x="368803" y="335957"/>
                  </a:lnTo>
                  <a:lnTo>
                    <a:pt x="367486" y="339135"/>
                  </a:lnTo>
                  <a:lnTo>
                    <a:pt x="366170" y="342313"/>
                  </a:lnTo>
                  <a:lnTo>
                    <a:pt x="348192" y="362645"/>
                  </a:lnTo>
                  <a:lnTo>
                    <a:pt x="345332" y="364556"/>
                  </a:lnTo>
                  <a:lnTo>
                    <a:pt x="322527" y="371474"/>
                  </a:lnTo>
                  <a:lnTo>
                    <a:pt x="319088" y="371474"/>
                  </a:lnTo>
                  <a:lnTo>
                    <a:pt x="52388" y="371474"/>
                  </a:lnTo>
                  <a:lnTo>
                    <a:pt x="48948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7"/>
                  </a:lnTo>
                  <a:lnTo>
                    <a:pt x="35518" y="368803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26142" y="364556"/>
                  </a:lnTo>
                  <a:lnTo>
                    <a:pt x="23282" y="362645"/>
                  </a:lnTo>
                  <a:lnTo>
                    <a:pt x="20422" y="360734"/>
                  </a:lnTo>
                  <a:lnTo>
                    <a:pt x="17776" y="358562"/>
                  </a:lnTo>
                  <a:lnTo>
                    <a:pt x="15344" y="356130"/>
                  </a:lnTo>
                  <a:lnTo>
                    <a:pt x="12911" y="353698"/>
                  </a:lnTo>
                  <a:lnTo>
                    <a:pt x="3988" y="339135"/>
                  </a:lnTo>
                  <a:lnTo>
                    <a:pt x="2671" y="335957"/>
                  </a:lnTo>
                  <a:lnTo>
                    <a:pt x="1678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1176" y="2359890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E4DFDE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699" y="2401021"/>
            <a:ext cx="4687570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Why</a:t>
            </a:r>
            <a:r>
              <a:rPr sz="2000" spc="-34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E4DFDE"/>
                </a:solidFill>
                <a:latin typeface="Trebuchet MS"/>
                <a:cs typeface="Trebuchet MS"/>
              </a:rPr>
              <a:t>is</a:t>
            </a:r>
            <a:r>
              <a:rPr sz="2000" spc="-38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E4DFDE"/>
                </a:solidFill>
                <a:latin typeface="Trebuchet MS"/>
                <a:cs typeface="Trebuchet MS"/>
              </a:rPr>
              <a:t>cleaning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important?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40"/>
              </a:spcBef>
            </a:pP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cleaning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is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50" dirty="0">
                <a:solidFill>
                  <a:srgbClr val="E4DFDE"/>
                </a:solidFill>
                <a:latin typeface="Trebuchet MS"/>
                <a:cs typeface="Trebuchet MS"/>
              </a:rPr>
              <a:t>important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because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it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ensures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that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the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is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cc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u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23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p</a:t>
            </a:r>
            <a:r>
              <a:rPr sz="1600" spc="-204" dirty="0">
                <a:solidFill>
                  <a:srgbClr val="E4DFDE"/>
                </a:solidFill>
                <a:latin typeface="Trebuchet MS"/>
                <a:cs typeface="Trebuchet MS"/>
              </a:rPr>
              <a:t>l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</a:t>
            </a:r>
            <a:r>
              <a:rPr sz="1600" spc="-210" dirty="0">
                <a:solidFill>
                  <a:srgbClr val="E4DFDE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5" dirty="0">
                <a:solidFill>
                  <a:srgbClr val="E4DFDE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E4DFDE"/>
                </a:solidFill>
                <a:latin typeface="Trebuchet MS"/>
                <a:cs typeface="Trebuchet MS"/>
              </a:rPr>
              <a:t>c</a:t>
            </a:r>
            <a:r>
              <a:rPr sz="1600" spc="-65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90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1600" spc="-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E4DFDE"/>
                </a:solidFill>
                <a:latin typeface="Trebuchet MS"/>
                <a:cs typeface="Trebuchet MS"/>
              </a:rPr>
              <a:t>en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1600" spc="-220" dirty="0">
                <a:solidFill>
                  <a:srgbClr val="E4DFDE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33949" y="3752849"/>
            <a:ext cx="381000" cy="381000"/>
            <a:chOff x="4933949" y="3752849"/>
            <a:chExt cx="381000" cy="381000"/>
          </a:xfrm>
        </p:grpSpPr>
        <p:sp>
          <p:nvSpPr>
            <p:cNvPr id="10" name="object 10"/>
            <p:cNvSpPr/>
            <p:nvPr/>
          </p:nvSpPr>
          <p:spPr>
            <a:xfrm>
              <a:off x="4938711" y="37576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8" y="371474"/>
                  </a:lnTo>
                  <a:lnTo>
                    <a:pt x="45540" y="371139"/>
                  </a:lnTo>
                  <a:lnTo>
                    <a:pt x="10740" y="351051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22527" y="0"/>
                  </a:lnTo>
                  <a:lnTo>
                    <a:pt x="358562" y="17775"/>
                  </a:lnTo>
                  <a:lnTo>
                    <a:pt x="371475" y="48947"/>
                  </a:lnTo>
                  <a:lnTo>
                    <a:pt x="371475" y="322527"/>
                  </a:lnTo>
                  <a:lnTo>
                    <a:pt x="353698" y="358562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11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8711" y="375761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8" y="38792"/>
                  </a:lnTo>
                  <a:lnTo>
                    <a:pt x="2671" y="35517"/>
                  </a:lnTo>
                  <a:lnTo>
                    <a:pt x="3988" y="32338"/>
                  </a:lnTo>
                  <a:lnTo>
                    <a:pt x="5304" y="29160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8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19088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60734" y="20421"/>
                  </a:lnTo>
                  <a:lnTo>
                    <a:pt x="362645" y="23282"/>
                  </a:lnTo>
                  <a:lnTo>
                    <a:pt x="364556" y="26142"/>
                  </a:lnTo>
                  <a:lnTo>
                    <a:pt x="366170" y="29161"/>
                  </a:lnTo>
                  <a:lnTo>
                    <a:pt x="367486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7"/>
                  </a:lnTo>
                  <a:lnTo>
                    <a:pt x="371140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7"/>
                  </a:lnTo>
                  <a:lnTo>
                    <a:pt x="371140" y="325933"/>
                  </a:lnTo>
                  <a:lnTo>
                    <a:pt x="370468" y="329307"/>
                  </a:lnTo>
                  <a:lnTo>
                    <a:pt x="369797" y="332680"/>
                  </a:lnTo>
                  <a:lnTo>
                    <a:pt x="368803" y="335956"/>
                  </a:lnTo>
                  <a:lnTo>
                    <a:pt x="367486" y="339134"/>
                  </a:lnTo>
                  <a:lnTo>
                    <a:pt x="366170" y="342312"/>
                  </a:lnTo>
                  <a:lnTo>
                    <a:pt x="348192" y="362645"/>
                  </a:lnTo>
                  <a:lnTo>
                    <a:pt x="345332" y="364556"/>
                  </a:lnTo>
                  <a:lnTo>
                    <a:pt x="322527" y="371474"/>
                  </a:lnTo>
                  <a:lnTo>
                    <a:pt x="319088" y="371474"/>
                  </a:lnTo>
                  <a:lnTo>
                    <a:pt x="52388" y="371474"/>
                  </a:lnTo>
                  <a:lnTo>
                    <a:pt x="48948" y="371474"/>
                  </a:lnTo>
                  <a:lnTo>
                    <a:pt x="45540" y="371139"/>
                  </a:lnTo>
                  <a:lnTo>
                    <a:pt x="23282" y="362645"/>
                  </a:lnTo>
                  <a:lnTo>
                    <a:pt x="20422" y="360734"/>
                  </a:lnTo>
                  <a:lnTo>
                    <a:pt x="17776" y="358562"/>
                  </a:lnTo>
                  <a:lnTo>
                    <a:pt x="15344" y="356130"/>
                  </a:lnTo>
                  <a:lnTo>
                    <a:pt x="12911" y="353698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13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32126" y="3712440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E4DFDE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3699" y="3753571"/>
            <a:ext cx="5165725" cy="12814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988694">
              <a:lnSpc>
                <a:spcPts val="2100"/>
              </a:lnSpc>
              <a:spcBef>
                <a:spcPts val="414"/>
              </a:spcBef>
            </a:pPr>
            <a:r>
              <a:rPr sz="2000" spc="-100" dirty="0">
                <a:solidFill>
                  <a:srgbClr val="E4DFDE"/>
                </a:solidFill>
                <a:latin typeface="Trebuchet MS"/>
                <a:cs typeface="Trebuchet MS"/>
              </a:rPr>
              <a:t>What</a:t>
            </a:r>
            <a:r>
              <a:rPr sz="2000" spc="-3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E4DFDE"/>
                </a:solidFill>
                <a:latin typeface="Trebuchet MS"/>
                <a:cs typeface="Trebuchet MS"/>
              </a:rPr>
              <a:t>are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E4DFDE"/>
                </a:solidFill>
                <a:latin typeface="Trebuchet MS"/>
                <a:cs typeface="Trebuchet MS"/>
              </a:rPr>
              <a:t>some</a:t>
            </a:r>
            <a:r>
              <a:rPr sz="2000" spc="-29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common</a:t>
            </a:r>
            <a:r>
              <a:rPr sz="2000" spc="-32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2000" spc="-33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E4DFDE"/>
                </a:solidFill>
                <a:latin typeface="Trebuchet MS"/>
                <a:cs typeface="Trebuchet MS"/>
              </a:rPr>
              <a:t>cleaning</a:t>
            </a:r>
            <a:r>
              <a:rPr sz="2000" spc="-35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2000" spc="-58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120" dirty="0">
                <a:solidFill>
                  <a:srgbClr val="E4DFDE"/>
                </a:solidFill>
                <a:latin typeface="Trebuchet MS"/>
                <a:cs typeface="Trebuchet MS"/>
              </a:rPr>
              <a:t>f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160" dirty="0">
                <a:solidFill>
                  <a:srgbClr val="E4DFDE"/>
                </a:solidFill>
                <a:latin typeface="Trebuchet MS"/>
                <a:cs typeface="Trebuchet MS"/>
              </a:rPr>
              <a:t>r</a:t>
            </a:r>
            <a:r>
              <a:rPr sz="2000" spc="-215" dirty="0">
                <a:solidFill>
                  <a:srgbClr val="E4DFDE"/>
                </a:solidFill>
                <a:latin typeface="Trebuchet MS"/>
                <a:cs typeface="Trebuchet MS"/>
              </a:rPr>
              <a:t>m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E4DFDE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E4DFDE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E4DFDE"/>
                </a:solidFill>
                <a:latin typeface="Trebuchet MS"/>
                <a:cs typeface="Trebuchet MS"/>
              </a:rPr>
              <a:t>n</a:t>
            </a:r>
            <a:r>
              <a:rPr sz="2000" spc="-33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2000" spc="-250" dirty="0">
                <a:solidFill>
                  <a:srgbClr val="E4DFDE"/>
                </a:solidFill>
                <a:latin typeface="Trebuchet MS"/>
                <a:cs typeface="Trebuchet MS"/>
              </a:rPr>
              <a:t>t</a:t>
            </a:r>
            <a:r>
              <a:rPr sz="2000" spc="-130" dirty="0">
                <a:solidFill>
                  <a:srgbClr val="E4DFDE"/>
                </a:solidFill>
                <a:latin typeface="Trebuchet MS"/>
                <a:cs typeface="Trebuchet MS"/>
              </a:rPr>
              <a:t>a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-90" dirty="0">
                <a:solidFill>
                  <a:srgbClr val="E4DFDE"/>
                </a:solidFill>
                <a:latin typeface="Trebuchet MS"/>
                <a:cs typeface="Trebuchet MS"/>
              </a:rPr>
              <a:t>k</a:t>
            </a:r>
            <a:r>
              <a:rPr sz="2000" spc="35" dirty="0">
                <a:solidFill>
                  <a:srgbClr val="E4DFDE"/>
                </a:solidFill>
                <a:latin typeface="Trebuchet MS"/>
                <a:cs typeface="Trebuchet MS"/>
              </a:rPr>
              <a:t>s</a:t>
            </a:r>
            <a:r>
              <a:rPr sz="2000" spc="210" dirty="0">
                <a:solidFill>
                  <a:srgbClr val="E4DFDE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13300"/>
              </a:lnSpc>
              <a:spcBef>
                <a:spcPts val="1019"/>
              </a:spcBef>
            </a:pPr>
            <a:r>
              <a:rPr sz="1600" spc="-114" dirty="0">
                <a:solidFill>
                  <a:srgbClr val="E4DFDE"/>
                </a:solidFill>
                <a:latin typeface="Trebuchet MS"/>
                <a:cs typeface="Trebuchet MS"/>
              </a:rPr>
              <a:t>Removing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duplicates,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adjusting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 </a:t>
            </a:r>
            <a:r>
              <a:rPr sz="1600" spc="-125" dirty="0">
                <a:solidFill>
                  <a:srgbClr val="E4DFDE"/>
                </a:solidFill>
                <a:latin typeface="Trebuchet MS"/>
                <a:cs typeface="Trebuchet MS"/>
              </a:rPr>
              <a:t>types,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creating calculated </a:t>
            </a:r>
            <a:r>
              <a:rPr sz="1600" spc="-4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E4DFDE"/>
                </a:solidFill>
                <a:latin typeface="Trebuchet MS"/>
                <a:cs typeface="Trebuchet MS"/>
              </a:rPr>
              <a:t>columns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E4DFDE"/>
                </a:solidFill>
                <a:latin typeface="Trebuchet MS"/>
                <a:cs typeface="Trebuchet MS"/>
              </a:rPr>
              <a:t>are</a:t>
            </a:r>
            <a:r>
              <a:rPr sz="1600" spc="-195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E4DFDE"/>
                </a:solidFill>
                <a:latin typeface="Trebuchet MS"/>
                <a:cs typeface="Trebuchet MS"/>
              </a:rPr>
              <a:t>some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common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data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E4DFDE"/>
                </a:solidFill>
                <a:latin typeface="Trebuchet MS"/>
                <a:cs typeface="Trebuchet MS"/>
              </a:rPr>
              <a:t>cleaning</a:t>
            </a:r>
            <a:r>
              <a:rPr sz="1600" spc="-16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E4DFDE"/>
                </a:solidFill>
                <a:latin typeface="Trebuchet MS"/>
                <a:cs typeface="Trebuchet MS"/>
              </a:rPr>
              <a:t>and</a:t>
            </a:r>
            <a:r>
              <a:rPr sz="1600" spc="-17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E4DFDE"/>
                </a:solidFill>
                <a:latin typeface="Trebuchet MS"/>
                <a:cs typeface="Trebuchet MS"/>
              </a:rPr>
              <a:t>transformation</a:t>
            </a:r>
            <a:r>
              <a:rPr sz="1600" spc="-200" dirty="0">
                <a:solidFill>
                  <a:srgbClr val="E4DFDE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E4DFDE"/>
                </a:solidFill>
                <a:latin typeface="Trebuchet MS"/>
                <a:cs typeface="Trebuchet MS"/>
              </a:rPr>
              <a:t>tasks.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787</Words>
  <Application>Microsoft Office PowerPoint</Application>
  <PresentationFormat>Custom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Introduction</vt:lpstr>
      <vt:lpstr>Background</vt:lpstr>
      <vt:lpstr>Objectives</vt:lpstr>
      <vt:lpstr>Overview of Power BI</vt:lpstr>
      <vt:lpstr>Data Presentation</vt:lpstr>
      <vt:lpstr>Understanding the Dataset</vt:lpstr>
      <vt:lpstr>Importing Data into Power BI</vt:lpstr>
      <vt:lpstr>Data Cleaning and  Transformation</vt:lpstr>
      <vt:lpstr>Data Modeling</vt:lpstr>
      <vt:lpstr>Summary of the Project</vt:lpstr>
      <vt:lpstr>Key Finding Insights</vt:lpstr>
      <vt:lpstr>Future Enhancements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virat</dc:creator>
  <cp:lastModifiedBy>virat</cp:lastModifiedBy>
  <cp:revision>1</cp:revision>
  <dcterms:created xsi:type="dcterms:W3CDTF">2023-07-30T16:23:46Z</dcterms:created>
  <dcterms:modified xsi:type="dcterms:W3CDTF">2023-07-30T16:27:33Z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2023-07-30T00:00:00Z</vt:filetime>
  </property>
</Properties>
</file>