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9366250"/>
  <p:notesSz cx="11430000" cy="9366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37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4169"/>
            <a:ext cx="971550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12E2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000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" y="4762"/>
            <a:ext cx="0" cy="5996305"/>
          </a:xfrm>
          <a:custGeom>
            <a:avLst/>
            <a:gdLst/>
            <a:ahLst/>
            <a:cxnLst/>
            <a:rect l="l" t="t" r="r" b="b"/>
            <a:pathLst>
              <a:path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12E2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12E2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29999" cy="6000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6962" y="1150778"/>
            <a:ext cx="9236074" cy="60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12E2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477" y="1196784"/>
            <a:ext cx="10139044" cy="2009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487" y="1196784"/>
            <a:ext cx="5868035" cy="200913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ct val="92700"/>
              </a:lnSpc>
              <a:spcBef>
                <a:spcPts val="525"/>
              </a:spcBef>
            </a:pPr>
            <a:r>
              <a:rPr sz="4550" spc="-365" dirty="0"/>
              <a:t>H</a:t>
            </a:r>
            <a:r>
              <a:rPr sz="4550" spc="-60" dirty="0"/>
              <a:t>u</a:t>
            </a:r>
            <a:r>
              <a:rPr sz="4550" spc="-45" dirty="0"/>
              <a:t>m</a:t>
            </a:r>
            <a:r>
              <a:rPr sz="4550" spc="-290" dirty="0"/>
              <a:t>a</a:t>
            </a:r>
            <a:r>
              <a:rPr sz="4550" spc="-60" dirty="0"/>
              <a:t>n</a:t>
            </a:r>
            <a:r>
              <a:rPr sz="4550" spc="-305" dirty="0"/>
              <a:t> </a:t>
            </a:r>
            <a:r>
              <a:rPr sz="4550" spc="-565" dirty="0"/>
              <a:t>A</a:t>
            </a:r>
            <a:r>
              <a:rPr sz="4550" spc="-254" dirty="0"/>
              <a:t>c</a:t>
            </a:r>
            <a:r>
              <a:rPr sz="4550" spc="229" dirty="0"/>
              <a:t>t</a:t>
            </a:r>
            <a:r>
              <a:rPr sz="4550" spc="85" dirty="0"/>
              <a:t>i</a:t>
            </a:r>
            <a:r>
              <a:rPr sz="4550" spc="-180" dirty="0"/>
              <a:t>v</a:t>
            </a:r>
            <a:r>
              <a:rPr sz="4550" spc="85" dirty="0"/>
              <a:t>i</a:t>
            </a:r>
            <a:r>
              <a:rPr sz="4550" spc="229" dirty="0"/>
              <a:t>t</a:t>
            </a:r>
            <a:r>
              <a:rPr sz="4550" spc="-114" dirty="0"/>
              <a:t>y  </a:t>
            </a:r>
            <a:r>
              <a:rPr sz="4550" spc="-815" dirty="0"/>
              <a:t>R</a:t>
            </a:r>
            <a:r>
              <a:rPr sz="4550" spc="-285" dirty="0"/>
              <a:t>e</a:t>
            </a:r>
            <a:r>
              <a:rPr sz="4550" spc="-254" dirty="0"/>
              <a:t>c</a:t>
            </a:r>
            <a:r>
              <a:rPr sz="4550" spc="-60" dirty="0"/>
              <a:t>o</a:t>
            </a:r>
            <a:r>
              <a:rPr sz="4550" spc="-285" dirty="0"/>
              <a:t>g</a:t>
            </a:r>
            <a:r>
              <a:rPr sz="4550" spc="-60" dirty="0"/>
              <a:t>n</a:t>
            </a:r>
            <a:r>
              <a:rPr sz="4550" spc="85" dirty="0"/>
              <a:t>i</a:t>
            </a:r>
            <a:r>
              <a:rPr sz="4550" spc="229" dirty="0"/>
              <a:t>t</a:t>
            </a:r>
            <a:r>
              <a:rPr sz="4550" spc="85" dirty="0"/>
              <a:t>i</a:t>
            </a:r>
            <a:r>
              <a:rPr sz="4550" spc="-60" dirty="0"/>
              <a:t>on</a:t>
            </a:r>
            <a:r>
              <a:rPr sz="4550" spc="-305" dirty="0"/>
              <a:t> </a:t>
            </a:r>
            <a:r>
              <a:rPr sz="4550" spc="-740" dirty="0"/>
              <a:t>C</a:t>
            </a:r>
            <a:r>
              <a:rPr sz="4550" spc="-60" dirty="0"/>
              <a:t>o</a:t>
            </a:r>
            <a:r>
              <a:rPr sz="4550" spc="-45" dirty="0"/>
              <a:t>m</a:t>
            </a:r>
            <a:r>
              <a:rPr sz="4550" spc="-60" dirty="0"/>
              <a:t>pon</a:t>
            </a:r>
            <a:r>
              <a:rPr sz="4550" spc="-285" dirty="0"/>
              <a:t>e</a:t>
            </a:r>
            <a:r>
              <a:rPr sz="4550" spc="-60" dirty="0"/>
              <a:t>n</a:t>
            </a:r>
            <a:r>
              <a:rPr sz="4550" spc="254" dirty="0"/>
              <a:t>t  </a:t>
            </a:r>
            <a:r>
              <a:rPr sz="4550" spc="-490" dirty="0"/>
              <a:t>P</a:t>
            </a:r>
            <a:r>
              <a:rPr sz="4550" spc="-20" dirty="0"/>
              <a:t>r</a:t>
            </a:r>
            <a:r>
              <a:rPr sz="4550" spc="-60" dirty="0"/>
              <a:t>o</a:t>
            </a:r>
            <a:r>
              <a:rPr sz="4550" spc="85" dirty="0"/>
              <a:t>j</a:t>
            </a:r>
            <a:r>
              <a:rPr sz="4550" spc="-285" dirty="0"/>
              <a:t>e</a:t>
            </a:r>
            <a:r>
              <a:rPr sz="4550" spc="-254" dirty="0"/>
              <a:t>c</a:t>
            </a:r>
            <a:r>
              <a:rPr sz="4550" spc="260" dirty="0"/>
              <a:t>t</a:t>
            </a:r>
            <a:r>
              <a:rPr sz="4550" spc="-340" dirty="0"/>
              <a:t> </a:t>
            </a:r>
            <a:r>
              <a:rPr sz="4550" spc="-60" dirty="0"/>
              <a:t>u</a:t>
            </a:r>
            <a:r>
              <a:rPr sz="4550" spc="-405" dirty="0"/>
              <a:t>s</a:t>
            </a:r>
            <a:r>
              <a:rPr sz="4550" spc="85" dirty="0"/>
              <a:t>i</a:t>
            </a:r>
            <a:r>
              <a:rPr sz="4550" spc="-60" dirty="0"/>
              <a:t>n</a:t>
            </a:r>
            <a:r>
              <a:rPr sz="4550" spc="-250" dirty="0"/>
              <a:t>g</a:t>
            </a:r>
            <a:r>
              <a:rPr sz="4550" spc="-345" dirty="0"/>
              <a:t> </a:t>
            </a:r>
            <a:r>
              <a:rPr sz="4550" spc="-685" dirty="0"/>
              <a:t>T</a:t>
            </a:r>
            <a:r>
              <a:rPr sz="4550" spc="-290" dirty="0"/>
              <a:t>a</a:t>
            </a:r>
            <a:r>
              <a:rPr sz="4550" spc="-60" dirty="0"/>
              <a:t>b</a:t>
            </a:r>
            <a:r>
              <a:rPr sz="4550" spc="80" dirty="0"/>
              <a:t>l</a:t>
            </a:r>
            <a:r>
              <a:rPr sz="4550" spc="-360" dirty="0"/>
              <a:t>e</a:t>
            </a:r>
            <a:r>
              <a:rPr sz="4550" spc="-290" dirty="0"/>
              <a:t>a</a:t>
            </a:r>
            <a:r>
              <a:rPr sz="4550" spc="-75" dirty="0"/>
              <a:t>u</a:t>
            </a:r>
            <a:endParaRPr sz="4550"/>
          </a:p>
        </p:txBody>
      </p:sp>
      <p:sp>
        <p:nvSpPr>
          <p:cNvPr id="6" name="object 6"/>
          <p:cNvSpPr txBox="1"/>
          <p:nvPr/>
        </p:nvSpPr>
        <p:spPr>
          <a:xfrm>
            <a:off x="4916487" y="3393439"/>
            <a:ext cx="5775325" cy="79746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60"/>
              </a:spcBef>
            </a:pP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We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all</a:t>
            </a:r>
            <a:r>
              <a:rPr sz="1350" spc="-16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know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how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crucial</a:t>
            </a:r>
            <a:r>
              <a:rPr sz="1350" spc="-16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healthy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lifestyle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is,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and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identifying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</a:t>
            </a:r>
            <a:r>
              <a:rPr sz="1350" spc="-22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right</a:t>
            </a:r>
            <a:r>
              <a:rPr sz="1350" spc="-17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physical </a:t>
            </a:r>
            <a:r>
              <a:rPr sz="1350" spc="-40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activity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plays 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 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vital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role.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In 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this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presentation,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we 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will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introduce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you </a:t>
            </a:r>
            <a:r>
              <a:rPr sz="1350" spc="40" dirty="0">
                <a:solidFill>
                  <a:srgbClr val="262525"/>
                </a:solidFill>
                <a:latin typeface="Tahoma"/>
                <a:cs typeface="Tahoma"/>
              </a:rPr>
              <a:t>to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 </a:t>
            </a:r>
            <a:r>
              <a:rPr sz="1350" spc="-40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Human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262525"/>
                </a:solidFill>
                <a:latin typeface="Tahoma"/>
                <a:cs typeface="Tahoma"/>
              </a:rPr>
              <a:t>Activity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Recognition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(HAR)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Component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Project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using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40">
                <a:solidFill>
                  <a:srgbClr val="262525"/>
                </a:solidFill>
                <a:latin typeface="Tahoma"/>
                <a:cs typeface="Tahoma"/>
              </a:rPr>
              <a:t>Tableau</a:t>
            </a:r>
            <a:r>
              <a:rPr sz="1350" spc="-40" smtClean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7055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705600"/>
          </a:xfrm>
          <a:custGeom>
            <a:avLst/>
            <a:gdLst/>
            <a:ahLst/>
            <a:cxnLst/>
            <a:rect l="l" t="t" r="r" b="b"/>
            <a:pathLst>
              <a:path w="11430000" h="6705600">
                <a:moveTo>
                  <a:pt x="0" y="0"/>
                </a:moveTo>
                <a:lnTo>
                  <a:pt x="11429999" y="0"/>
                </a:lnTo>
                <a:lnTo>
                  <a:pt x="11429999" y="6705599"/>
                </a:lnTo>
                <a:lnTo>
                  <a:pt x="0" y="6705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" y="4762"/>
            <a:ext cx="0" cy="6701155"/>
          </a:xfrm>
          <a:custGeom>
            <a:avLst/>
            <a:gdLst/>
            <a:ahLst/>
            <a:cxnLst/>
            <a:rect l="l" t="t" r="r" b="b"/>
            <a:pathLst>
              <a:path h="6701155">
                <a:moveTo>
                  <a:pt x="0" y="6700837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0362" y="426878"/>
            <a:ext cx="7446009" cy="607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Integrating</a:t>
            </a:r>
            <a:r>
              <a:rPr spc="-290" dirty="0"/>
              <a:t> </a:t>
            </a:r>
            <a:r>
              <a:rPr spc="-200" dirty="0"/>
              <a:t>Tableau</a:t>
            </a:r>
            <a:r>
              <a:rPr spc="-285" dirty="0"/>
              <a:t> </a:t>
            </a:r>
            <a:r>
              <a:rPr spc="5" dirty="0"/>
              <a:t>for</a:t>
            </a:r>
            <a:r>
              <a:rPr spc="-295" dirty="0"/>
              <a:t> </a:t>
            </a:r>
            <a:r>
              <a:rPr spc="-120" dirty="0"/>
              <a:t>visual</a:t>
            </a:r>
            <a:r>
              <a:rPr spc="-245" dirty="0"/>
              <a:t> </a:t>
            </a:r>
            <a:r>
              <a:rPr spc="-160" dirty="0"/>
              <a:t>analysis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47824" y="3733204"/>
            <a:ext cx="8143875" cy="790575"/>
            <a:chOff x="1647824" y="3733204"/>
            <a:chExt cx="8143875" cy="790575"/>
          </a:xfrm>
        </p:grpSpPr>
        <p:sp>
          <p:nvSpPr>
            <p:cNvPr id="7" name="object 7"/>
            <p:cNvSpPr/>
            <p:nvPr/>
          </p:nvSpPr>
          <p:spPr>
            <a:xfrm>
              <a:off x="1647812" y="3923715"/>
              <a:ext cx="8143875" cy="600075"/>
            </a:xfrm>
            <a:custGeom>
              <a:avLst/>
              <a:gdLst/>
              <a:ahLst/>
              <a:cxnLst/>
              <a:rect l="l" t="t" r="r" b="b"/>
              <a:pathLst>
                <a:path w="8143875" h="600075">
                  <a:moveTo>
                    <a:pt x="8143875" y="584"/>
                  </a:moveTo>
                  <a:lnTo>
                    <a:pt x="1316393" y="584"/>
                  </a:lnTo>
                  <a:lnTo>
                    <a:pt x="1316393" y="0"/>
                  </a:lnTo>
                  <a:lnTo>
                    <a:pt x="1278293" y="0"/>
                  </a:lnTo>
                  <a:lnTo>
                    <a:pt x="1278293" y="584"/>
                  </a:lnTo>
                  <a:lnTo>
                    <a:pt x="0" y="584"/>
                  </a:lnTo>
                  <a:lnTo>
                    <a:pt x="0" y="38684"/>
                  </a:lnTo>
                  <a:lnTo>
                    <a:pt x="1278293" y="38684"/>
                  </a:lnTo>
                  <a:lnTo>
                    <a:pt x="1278293" y="600075"/>
                  </a:lnTo>
                  <a:lnTo>
                    <a:pt x="1316393" y="600075"/>
                  </a:lnTo>
                  <a:lnTo>
                    <a:pt x="1316393" y="38684"/>
                  </a:lnTo>
                  <a:lnTo>
                    <a:pt x="8143875" y="38684"/>
                  </a:lnTo>
                  <a:lnTo>
                    <a:pt x="8143875" y="58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7487" y="373796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7487" y="373796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59087" y="3758604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8487" y="4669551"/>
            <a:ext cx="2148205" cy="15309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88290" marR="330200" algn="ctr">
              <a:lnSpc>
                <a:spcPts val="2100"/>
              </a:lnSpc>
              <a:spcBef>
                <a:spcPts val="325"/>
              </a:spcBef>
            </a:pP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u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3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25" dirty="0">
                <a:solidFill>
                  <a:srgbClr val="262525"/>
                </a:solidFill>
                <a:latin typeface="Microsoft Sans Serif"/>
                <a:cs typeface="Microsoft Sans Serif"/>
              </a:rPr>
              <a:t>o  </a:t>
            </a:r>
            <a:r>
              <a:rPr sz="1900" spc="-100" dirty="0">
                <a:solidFill>
                  <a:srgbClr val="262525"/>
                </a:solidFill>
                <a:latin typeface="Microsoft Sans Serif"/>
                <a:cs typeface="Microsoft Sans Serif"/>
              </a:rPr>
              <a:t>Tableau</a:t>
            </a:r>
            <a:endParaRPr sz="1900">
              <a:latin typeface="Microsoft Sans Serif"/>
              <a:cs typeface="Microsoft Sans Serif"/>
            </a:endParaRPr>
          </a:p>
          <a:p>
            <a:pPr marL="12700" marR="5080" indent="-26670" algn="ctr">
              <a:lnSpc>
                <a:spcPct val="134300"/>
              </a:lnSpc>
              <a:spcBef>
                <a:spcPts val="900"/>
              </a:spcBef>
            </a:pP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  </a:t>
            </a:r>
            <a:r>
              <a:rPr sz="1350" spc="-12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3850" y="3324820"/>
            <a:ext cx="390525" cy="790575"/>
            <a:chOff x="4133850" y="3324820"/>
            <a:chExt cx="390525" cy="790575"/>
          </a:xfrm>
        </p:grpSpPr>
        <p:sp>
          <p:nvSpPr>
            <p:cNvPr id="13" name="object 13"/>
            <p:cNvSpPr/>
            <p:nvPr/>
          </p:nvSpPr>
          <p:spPr>
            <a:xfrm>
              <a:off x="4316759" y="3324820"/>
              <a:ext cx="28575" cy="600075"/>
            </a:xfrm>
            <a:custGeom>
              <a:avLst/>
              <a:gdLst/>
              <a:ahLst/>
              <a:cxnLst/>
              <a:rect l="l" t="t" r="r" b="b"/>
              <a:pathLst>
                <a:path w="28575" h="600075">
                  <a:moveTo>
                    <a:pt x="28574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8612" y="373915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2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22527"/>
                  </a:lnTo>
                  <a:lnTo>
                    <a:pt x="363223" y="358563"/>
                  </a:lnTo>
                  <a:lnTo>
                    <a:pt x="335459" y="371139"/>
                  </a:lnTo>
                  <a:lnTo>
                    <a:pt x="332052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8612" y="373915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19087"/>
                  </a:lnTo>
                  <a:lnTo>
                    <a:pt x="380999" y="322527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7"/>
                  </a:lnTo>
                  <a:lnTo>
                    <a:pt x="348660" y="367487"/>
                  </a:lnTo>
                  <a:lnTo>
                    <a:pt x="345482" y="368803"/>
                  </a:lnTo>
                  <a:lnTo>
                    <a:pt x="342206" y="369797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2" y="371474"/>
                  </a:lnTo>
                  <a:lnTo>
                    <a:pt x="328612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44975" y="3759794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3450" y="1326276"/>
            <a:ext cx="166370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54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mp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10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7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1037" y="1592976"/>
            <a:ext cx="2188210" cy="153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5"/>
              </a:spcBef>
            </a:pPr>
            <a:r>
              <a:rPr sz="1900" spc="-50" dirty="0">
                <a:solidFill>
                  <a:srgbClr val="262525"/>
                </a:solidFill>
                <a:latin typeface="Microsoft Sans Serif"/>
                <a:cs typeface="Microsoft Sans Serif"/>
              </a:rPr>
              <a:t>Preparation</a:t>
            </a:r>
            <a:endParaRPr sz="1900">
              <a:latin typeface="Microsoft Sans Serif"/>
              <a:cs typeface="Microsoft Sans Serif"/>
            </a:endParaRPr>
          </a:p>
          <a:p>
            <a:pPr marL="12700" marR="5080" indent="-2540" algn="ctr">
              <a:lnSpc>
                <a:spcPct val="132700"/>
              </a:lnSpc>
              <a:spcBef>
                <a:spcPts val="965"/>
              </a:spcBef>
            </a:pPr>
            <a:r>
              <a:rPr sz="1350" spc="-55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2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130" dirty="0">
                <a:solidFill>
                  <a:srgbClr val="262525"/>
                </a:solidFill>
                <a:latin typeface="Tahoma"/>
                <a:cs typeface="Tahoma"/>
              </a:rPr>
              <a:t>, 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j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 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24499" y="3733204"/>
            <a:ext cx="381000" cy="790575"/>
            <a:chOff x="5524499" y="3733204"/>
            <a:chExt cx="381000" cy="790575"/>
          </a:xfrm>
        </p:grpSpPr>
        <p:sp>
          <p:nvSpPr>
            <p:cNvPr id="20" name="object 20"/>
            <p:cNvSpPr/>
            <p:nvPr/>
          </p:nvSpPr>
          <p:spPr>
            <a:xfrm>
              <a:off x="5697884" y="3923704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29262" y="373796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29262" y="373796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30862" y="3758604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3587" y="4669551"/>
            <a:ext cx="2260600" cy="15309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0970" marR="153670" algn="ctr">
              <a:lnSpc>
                <a:spcPts val="2100"/>
              </a:lnSpc>
              <a:spcBef>
                <a:spcPts val="325"/>
              </a:spcBef>
            </a:pPr>
            <a:r>
              <a:rPr sz="1900" spc="-3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55" dirty="0">
                <a:solidFill>
                  <a:srgbClr val="262525"/>
                </a:solidFill>
                <a:latin typeface="Microsoft Sans Serif"/>
                <a:cs typeface="Microsoft Sans Serif"/>
              </a:rPr>
              <a:t>v</a:t>
            </a:r>
            <a:r>
              <a:rPr sz="1900" spc="-80" dirty="0">
                <a:solidFill>
                  <a:srgbClr val="262525"/>
                </a:solidFill>
                <a:latin typeface="Microsoft Sans Serif"/>
                <a:cs typeface="Microsoft Sans Serif"/>
              </a:rPr>
              <a:t>e  </a:t>
            </a:r>
            <a:r>
              <a:rPr sz="1900" spc="-55" dirty="0">
                <a:solidFill>
                  <a:srgbClr val="262525"/>
                </a:solidFill>
                <a:latin typeface="Microsoft Sans Serif"/>
                <a:cs typeface="Microsoft Sans Serif"/>
              </a:rPr>
              <a:t>Visualization</a:t>
            </a:r>
            <a:endParaRPr sz="1900">
              <a:latin typeface="Microsoft Sans Serif"/>
              <a:cs typeface="Microsoft Sans Serif"/>
            </a:endParaRPr>
          </a:p>
          <a:p>
            <a:pPr marL="12700" marR="5080" indent="-7620" algn="ctr">
              <a:lnSpc>
                <a:spcPct val="134300"/>
              </a:lnSpc>
              <a:spcBef>
                <a:spcPts val="900"/>
              </a:spcBef>
            </a:pPr>
            <a:r>
              <a:rPr sz="1350" spc="13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30" dirty="0">
                <a:solidFill>
                  <a:srgbClr val="262525"/>
                </a:solidFill>
                <a:latin typeface="Tahoma"/>
                <a:cs typeface="Tahoma"/>
              </a:rPr>
              <a:t>, 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su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45" dirty="0">
                <a:solidFill>
                  <a:srgbClr val="262525"/>
                </a:solidFill>
                <a:latin typeface="Tahoma"/>
                <a:cs typeface="Tahoma"/>
              </a:rPr>
              <a:t>l 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2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05625" y="3324820"/>
            <a:ext cx="390525" cy="790575"/>
            <a:chOff x="6905625" y="3324820"/>
            <a:chExt cx="390525" cy="790575"/>
          </a:xfrm>
        </p:grpSpPr>
        <p:sp>
          <p:nvSpPr>
            <p:cNvPr id="26" name="object 26"/>
            <p:cNvSpPr/>
            <p:nvPr/>
          </p:nvSpPr>
          <p:spPr>
            <a:xfrm>
              <a:off x="7088534" y="3324820"/>
              <a:ext cx="28575" cy="600075"/>
            </a:xfrm>
            <a:custGeom>
              <a:avLst/>
              <a:gdLst/>
              <a:ahLst/>
              <a:cxnLst/>
              <a:rect l="l" t="t" r="r" b="b"/>
              <a:pathLst>
                <a:path w="28575" h="600075">
                  <a:moveTo>
                    <a:pt x="28574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10387" y="373915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2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22527"/>
                  </a:lnTo>
                  <a:lnTo>
                    <a:pt x="363223" y="358563"/>
                  </a:lnTo>
                  <a:lnTo>
                    <a:pt x="335459" y="371139"/>
                  </a:lnTo>
                  <a:lnTo>
                    <a:pt x="332052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10387" y="373915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19087"/>
                  </a:lnTo>
                  <a:lnTo>
                    <a:pt x="380999" y="322527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7"/>
                  </a:lnTo>
                  <a:lnTo>
                    <a:pt x="348660" y="367487"/>
                  </a:lnTo>
                  <a:lnTo>
                    <a:pt x="345482" y="368803"/>
                  </a:lnTo>
                  <a:lnTo>
                    <a:pt x="342206" y="369797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2" y="371474"/>
                  </a:lnTo>
                  <a:lnTo>
                    <a:pt x="328612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6750" y="3759794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59474" y="1602501"/>
            <a:ext cx="2254885" cy="1521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0970" marR="154940" algn="ctr">
              <a:lnSpc>
                <a:spcPts val="2100"/>
              </a:lnSpc>
              <a:spcBef>
                <a:spcPts val="325"/>
              </a:spcBef>
            </a:pPr>
            <a:r>
              <a:rPr sz="1900" spc="-225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dd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55" dirty="0">
                <a:solidFill>
                  <a:srgbClr val="262525"/>
                </a:solidFill>
                <a:latin typeface="Microsoft Sans Serif"/>
                <a:cs typeface="Microsoft Sans Serif"/>
              </a:rPr>
              <a:t>v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50" dirty="0">
                <a:solidFill>
                  <a:srgbClr val="262525"/>
                </a:solidFill>
                <a:latin typeface="Microsoft Sans Serif"/>
                <a:cs typeface="Microsoft Sans Serif"/>
              </a:rPr>
              <a:t>y  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65" dirty="0">
                <a:solidFill>
                  <a:srgbClr val="262525"/>
                </a:solidFill>
                <a:latin typeface="Microsoft Sans Serif"/>
                <a:cs typeface="Microsoft Sans Serif"/>
              </a:rPr>
              <a:t>F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il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endParaRPr sz="19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31900"/>
              </a:lnSpc>
              <a:spcBef>
                <a:spcPts val="940"/>
              </a:spcBef>
            </a:pP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il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 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su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z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5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296275" y="3733204"/>
            <a:ext cx="381000" cy="790575"/>
            <a:chOff x="8296275" y="3733204"/>
            <a:chExt cx="381000" cy="790575"/>
          </a:xfrm>
        </p:grpSpPr>
        <p:sp>
          <p:nvSpPr>
            <p:cNvPr id="32" name="object 32"/>
            <p:cNvSpPr/>
            <p:nvPr/>
          </p:nvSpPr>
          <p:spPr>
            <a:xfrm>
              <a:off x="8469659" y="3923704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01037" y="373796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01037" y="373796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02637" y="3758604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8225" y="4669551"/>
            <a:ext cx="2197100" cy="154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900" spc="-145" dirty="0">
                <a:solidFill>
                  <a:srgbClr val="262525"/>
                </a:solidFill>
                <a:latin typeface="Microsoft Sans Serif"/>
                <a:cs typeface="Microsoft Sans Serif"/>
              </a:rPr>
              <a:t>B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u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il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a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54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hbo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endParaRPr sz="1900">
              <a:latin typeface="Microsoft Sans Serif"/>
              <a:cs typeface="Microsoft Sans Serif"/>
            </a:endParaRPr>
          </a:p>
          <a:p>
            <a:pPr marL="21590" marR="41910" indent="-3810" algn="ctr">
              <a:lnSpc>
                <a:spcPct val="134300"/>
              </a:lnSpc>
              <a:spcBef>
                <a:spcPts val="940"/>
              </a:spcBef>
            </a:pP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sh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45" dirty="0">
                <a:solidFill>
                  <a:srgbClr val="262525"/>
                </a:solidFill>
                <a:latin typeface="Tahoma"/>
                <a:cs typeface="Tahoma"/>
              </a:rPr>
              <a:t>t 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45" dirty="0">
                <a:solidFill>
                  <a:srgbClr val="262525"/>
                </a:solidFill>
                <a:latin typeface="Tahoma"/>
                <a:cs typeface="Tahoma"/>
              </a:rPr>
              <a:t>t 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 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shares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ahoma"/>
                <a:cs typeface="Tahoma"/>
              </a:rPr>
              <a:t>it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262525"/>
                </a:solidFill>
                <a:latin typeface="Tahoma"/>
                <a:cs typeface="Tahoma"/>
              </a:rPr>
              <a:t>with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stakeholders.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560353"/>
            <a:ext cx="5234940" cy="607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25" dirty="0"/>
              <a:t>D</a:t>
            </a:r>
            <a:r>
              <a:rPr spc="-240" dirty="0"/>
              <a:t>e</a:t>
            </a:r>
            <a:r>
              <a:rPr spc="65" dirty="0"/>
              <a:t>f</a:t>
            </a:r>
            <a:r>
              <a:rPr spc="30" dirty="0"/>
              <a:t>i</a:t>
            </a:r>
            <a:r>
              <a:rPr spc="-90" dirty="0"/>
              <a:t>n</a:t>
            </a:r>
            <a:r>
              <a:rPr spc="30" dirty="0"/>
              <a:t>i</a:t>
            </a:r>
            <a:r>
              <a:rPr spc="215" dirty="0"/>
              <a:t>t</a:t>
            </a:r>
            <a:r>
              <a:rPr spc="30" dirty="0"/>
              <a:t>i</a:t>
            </a:r>
            <a:r>
              <a:rPr spc="-95" dirty="0"/>
              <a:t>o</a:t>
            </a:r>
            <a:r>
              <a:rPr spc="-55" dirty="0"/>
              <a:t>n</a:t>
            </a:r>
            <a:r>
              <a:rPr spc="-295" dirty="0"/>
              <a:t> </a:t>
            </a:r>
            <a:r>
              <a:rPr spc="-245" dirty="0"/>
              <a:t>a</a:t>
            </a:r>
            <a:r>
              <a:rPr spc="-90" dirty="0"/>
              <a:t>n</a:t>
            </a:r>
            <a:r>
              <a:rPr spc="-25" dirty="0"/>
              <a:t>d</a:t>
            </a:r>
            <a:r>
              <a:rPr spc="-254" dirty="0"/>
              <a:t> </a:t>
            </a:r>
            <a:r>
              <a:rPr spc="-85" dirty="0"/>
              <a:t>I</a:t>
            </a:r>
            <a:r>
              <a:rPr spc="-25" dirty="0"/>
              <a:t>m</a:t>
            </a:r>
            <a:r>
              <a:rPr spc="-20" dirty="0"/>
              <a:t>p</a:t>
            </a:r>
            <a:r>
              <a:rPr spc="-95" dirty="0"/>
              <a:t>o</a:t>
            </a:r>
            <a:r>
              <a:rPr spc="5" dirty="0"/>
              <a:t>r</a:t>
            </a:r>
            <a:r>
              <a:rPr spc="140" dirty="0"/>
              <a:t>t</a:t>
            </a:r>
            <a:r>
              <a:rPr spc="-245" dirty="0"/>
              <a:t>a</a:t>
            </a:r>
            <a:r>
              <a:rPr spc="-90" dirty="0"/>
              <a:t>n</a:t>
            </a:r>
            <a:r>
              <a:rPr spc="-254" dirty="0"/>
              <a:t>c</a:t>
            </a:r>
            <a:r>
              <a:rPr spc="-24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4" y="2486024"/>
            <a:ext cx="3981450" cy="1905000"/>
            <a:chOff x="1647824" y="2486024"/>
            <a:chExt cx="3981450" cy="1905000"/>
          </a:xfrm>
        </p:grpSpPr>
        <p:sp>
          <p:nvSpPr>
            <p:cNvPr id="4" name="object 4"/>
            <p:cNvSpPr/>
            <p:nvPr/>
          </p:nvSpPr>
          <p:spPr>
            <a:xfrm>
              <a:off x="1652587" y="2490787"/>
              <a:ext cx="3971925" cy="1895475"/>
            </a:xfrm>
            <a:custGeom>
              <a:avLst/>
              <a:gdLst/>
              <a:ahLst/>
              <a:cxnLst/>
              <a:rect l="l" t="t" r="r" b="b"/>
              <a:pathLst>
                <a:path w="3971925" h="1895475">
                  <a:moveTo>
                    <a:pt x="3922976" y="1895474"/>
                  </a:moveTo>
                  <a:lnTo>
                    <a:pt x="48947" y="1895474"/>
                  </a:lnTo>
                  <a:lnTo>
                    <a:pt x="45541" y="1895139"/>
                  </a:lnTo>
                  <a:lnTo>
                    <a:pt x="10739" y="1875052"/>
                  </a:lnTo>
                  <a:lnTo>
                    <a:pt x="0" y="1846527"/>
                  </a:lnTo>
                  <a:lnTo>
                    <a:pt x="0" y="1843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5"/>
                  </a:lnTo>
                  <a:lnTo>
                    <a:pt x="3971924" y="48947"/>
                  </a:lnTo>
                  <a:lnTo>
                    <a:pt x="3971924" y="1846527"/>
                  </a:lnTo>
                  <a:lnTo>
                    <a:pt x="3954148" y="1882562"/>
                  </a:lnTo>
                  <a:lnTo>
                    <a:pt x="3926383" y="1895139"/>
                  </a:lnTo>
                  <a:lnTo>
                    <a:pt x="3922976" y="1895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490787"/>
              <a:ext cx="3971925" cy="1895475"/>
            </a:xfrm>
            <a:custGeom>
              <a:avLst/>
              <a:gdLst/>
              <a:ahLst/>
              <a:cxnLst/>
              <a:rect l="l" t="t" r="r" b="b"/>
              <a:pathLst>
                <a:path w="3971925" h="1895475">
                  <a:moveTo>
                    <a:pt x="0" y="1843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22976" y="0"/>
                  </a:lnTo>
                  <a:lnTo>
                    <a:pt x="3926383" y="335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3"/>
                  </a:lnTo>
                  <a:lnTo>
                    <a:pt x="3959012" y="17775"/>
                  </a:lnTo>
                  <a:lnTo>
                    <a:pt x="3971924" y="52387"/>
                  </a:lnTo>
                  <a:lnTo>
                    <a:pt x="3971924" y="1843087"/>
                  </a:lnTo>
                  <a:lnTo>
                    <a:pt x="3956580" y="1880130"/>
                  </a:lnTo>
                  <a:lnTo>
                    <a:pt x="3922976" y="1895474"/>
                  </a:lnTo>
                  <a:lnTo>
                    <a:pt x="3919537" y="1895474"/>
                  </a:lnTo>
                  <a:lnTo>
                    <a:pt x="52387" y="1895474"/>
                  </a:lnTo>
                  <a:lnTo>
                    <a:pt x="48947" y="1895474"/>
                  </a:lnTo>
                  <a:lnTo>
                    <a:pt x="45541" y="1895139"/>
                  </a:lnTo>
                  <a:lnTo>
                    <a:pt x="23282" y="1886645"/>
                  </a:lnTo>
                  <a:lnTo>
                    <a:pt x="20422" y="1884734"/>
                  </a:lnTo>
                  <a:lnTo>
                    <a:pt x="1006" y="1853307"/>
                  </a:lnTo>
                  <a:lnTo>
                    <a:pt x="335" y="1849934"/>
                  </a:lnTo>
                  <a:lnTo>
                    <a:pt x="0" y="1846527"/>
                  </a:lnTo>
                  <a:lnTo>
                    <a:pt x="0" y="1843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1337" y="2640726"/>
            <a:ext cx="3513454" cy="126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300" dirty="0">
                <a:solidFill>
                  <a:srgbClr val="262525"/>
                </a:solidFill>
                <a:latin typeface="Microsoft Sans Serif"/>
                <a:cs typeface="Microsoft Sans Serif"/>
              </a:rPr>
              <a:t>W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h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10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7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9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175" dirty="0">
                <a:solidFill>
                  <a:srgbClr val="262525"/>
                </a:solidFill>
                <a:latin typeface="Microsoft Sans Serif"/>
                <a:cs typeface="Microsoft Sans Serif"/>
              </a:rPr>
              <a:t>H</a:t>
            </a:r>
            <a:r>
              <a:rPr sz="1900" spc="-225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33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260" dirty="0">
                <a:solidFill>
                  <a:srgbClr val="262525"/>
                </a:solidFill>
                <a:latin typeface="Microsoft Sans Serif"/>
                <a:cs typeface="Microsoft Sans Serif"/>
              </a:rPr>
              <a:t>?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1900"/>
              </a:lnSpc>
              <a:spcBef>
                <a:spcPts val="1055"/>
              </a:spcBef>
            </a:pPr>
            <a:r>
              <a:rPr sz="1350" spc="13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hn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g 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hu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 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5" dirty="0">
                <a:solidFill>
                  <a:srgbClr val="262525"/>
                </a:solidFill>
                <a:latin typeface="Tahoma"/>
                <a:cs typeface="Tahoma"/>
              </a:rPr>
              <a:t>-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0723" y="2486024"/>
            <a:ext cx="3990975" cy="1905000"/>
            <a:chOff x="5800723" y="2486024"/>
            <a:chExt cx="3990975" cy="1905000"/>
          </a:xfrm>
        </p:grpSpPr>
        <p:sp>
          <p:nvSpPr>
            <p:cNvPr id="8" name="object 8"/>
            <p:cNvSpPr/>
            <p:nvPr/>
          </p:nvSpPr>
          <p:spPr>
            <a:xfrm>
              <a:off x="5805486" y="2490787"/>
              <a:ext cx="3981450" cy="1895475"/>
            </a:xfrm>
            <a:custGeom>
              <a:avLst/>
              <a:gdLst/>
              <a:ahLst/>
              <a:cxnLst/>
              <a:rect l="l" t="t" r="r" b="b"/>
              <a:pathLst>
                <a:path w="3981450" h="1895475">
                  <a:moveTo>
                    <a:pt x="3932502" y="1895474"/>
                  </a:moveTo>
                  <a:lnTo>
                    <a:pt x="48948" y="1895474"/>
                  </a:lnTo>
                  <a:lnTo>
                    <a:pt x="45540" y="1895139"/>
                  </a:lnTo>
                  <a:lnTo>
                    <a:pt x="10740" y="1875052"/>
                  </a:lnTo>
                  <a:lnTo>
                    <a:pt x="0" y="1846527"/>
                  </a:lnTo>
                  <a:lnTo>
                    <a:pt x="0" y="184308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5"/>
                  </a:lnTo>
                  <a:lnTo>
                    <a:pt x="3981450" y="48947"/>
                  </a:lnTo>
                  <a:lnTo>
                    <a:pt x="3981450" y="1846527"/>
                  </a:lnTo>
                  <a:lnTo>
                    <a:pt x="3963673" y="1882562"/>
                  </a:lnTo>
                  <a:lnTo>
                    <a:pt x="3935908" y="1895139"/>
                  </a:lnTo>
                  <a:lnTo>
                    <a:pt x="3932502" y="1895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5486" y="2490787"/>
              <a:ext cx="3981450" cy="1895475"/>
            </a:xfrm>
            <a:custGeom>
              <a:avLst/>
              <a:gdLst/>
              <a:ahLst/>
              <a:cxnLst/>
              <a:rect l="l" t="t" r="r" b="b"/>
              <a:pathLst>
                <a:path w="3981450" h="1895475">
                  <a:moveTo>
                    <a:pt x="0" y="1843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32502" y="0"/>
                  </a:lnTo>
                  <a:lnTo>
                    <a:pt x="3935908" y="335"/>
                  </a:lnTo>
                  <a:lnTo>
                    <a:pt x="3966105" y="15343"/>
                  </a:lnTo>
                  <a:lnTo>
                    <a:pt x="3968538" y="17775"/>
                  </a:lnTo>
                  <a:lnTo>
                    <a:pt x="3980442" y="42166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843087"/>
                  </a:lnTo>
                  <a:lnTo>
                    <a:pt x="3981450" y="1846527"/>
                  </a:lnTo>
                  <a:lnTo>
                    <a:pt x="3981114" y="1849934"/>
                  </a:lnTo>
                  <a:lnTo>
                    <a:pt x="3980442" y="1853307"/>
                  </a:lnTo>
                  <a:lnTo>
                    <a:pt x="3979771" y="1856680"/>
                  </a:lnTo>
                  <a:lnTo>
                    <a:pt x="3972620" y="1872191"/>
                  </a:lnTo>
                  <a:lnTo>
                    <a:pt x="3970710" y="1875052"/>
                  </a:lnTo>
                  <a:lnTo>
                    <a:pt x="3958165" y="1886645"/>
                  </a:lnTo>
                  <a:lnTo>
                    <a:pt x="3955306" y="1888556"/>
                  </a:lnTo>
                  <a:lnTo>
                    <a:pt x="3932502" y="1895474"/>
                  </a:lnTo>
                  <a:lnTo>
                    <a:pt x="3929062" y="1895474"/>
                  </a:lnTo>
                  <a:lnTo>
                    <a:pt x="52388" y="1895474"/>
                  </a:lnTo>
                  <a:lnTo>
                    <a:pt x="48948" y="1895474"/>
                  </a:lnTo>
                  <a:lnTo>
                    <a:pt x="45540" y="1895139"/>
                  </a:lnTo>
                  <a:lnTo>
                    <a:pt x="10740" y="1875052"/>
                  </a:lnTo>
                  <a:lnTo>
                    <a:pt x="0" y="1846527"/>
                  </a:lnTo>
                  <a:lnTo>
                    <a:pt x="0" y="1843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9" y="2640726"/>
            <a:ext cx="3188335" cy="154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9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300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8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f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204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-125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2700"/>
              </a:lnSpc>
              <a:spcBef>
                <a:spcPts val="1040"/>
              </a:spcBef>
            </a:pP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5" dirty="0">
                <a:solidFill>
                  <a:srgbClr val="262525"/>
                </a:solidFill>
                <a:latin typeface="Tahoma"/>
                <a:cs typeface="Tahoma"/>
              </a:rPr>
              <a:t>-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 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 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several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applications,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such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as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healthcare</a:t>
            </a:r>
            <a:r>
              <a:rPr sz="1350" spc="-22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or </a:t>
            </a:r>
            <a:r>
              <a:rPr sz="1350" spc="4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k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93535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9353550"/>
          </a:xfrm>
          <a:custGeom>
            <a:avLst/>
            <a:gdLst/>
            <a:ahLst/>
            <a:cxnLst/>
            <a:rect l="l" t="t" r="r" b="b"/>
            <a:pathLst>
              <a:path w="11430000" h="9353550">
                <a:moveTo>
                  <a:pt x="0" y="0"/>
                </a:moveTo>
                <a:lnTo>
                  <a:pt x="11429999" y="0"/>
                </a:lnTo>
                <a:lnTo>
                  <a:pt x="11429999" y="9353549"/>
                </a:lnTo>
                <a:lnTo>
                  <a:pt x="0" y="9353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" y="4762"/>
            <a:ext cx="0" cy="9349105"/>
          </a:xfrm>
          <a:custGeom>
            <a:avLst/>
            <a:gdLst/>
            <a:ahLst/>
            <a:cxnLst/>
            <a:rect l="l" t="t" r="r" b="b"/>
            <a:pathLst>
              <a:path h="9349105">
                <a:moveTo>
                  <a:pt x="0" y="9348787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0362" y="433736"/>
            <a:ext cx="306832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-390" dirty="0"/>
              <a:t>D</a:t>
            </a:r>
            <a:r>
              <a:rPr sz="3750" spc="-295" dirty="0"/>
              <a:t>a</a:t>
            </a:r>
            <a:r>
              <a:rPr sz="3750" spc="155" dirty="0"/>
              <a:t>t</a:t>
            </a:r>
            <a:r>
              <a:rPr sz="3750" spc="-190" dirty="0"/>
              <a:t>a</a:t>
            </a:r>
            <a:r>
              <a:rPr sz="3750" spc="-275" dirty="0"/>
              <a:t> </a:t>
            </a:r>
            <a:r>
              <a:rPr sz="3750" spc="-535" dirty="0"/>
              <a:t>C</a:t>
            </a:r>
            <a:r>
              <a:rPr sz="3750" spc="-70" dirty="0"/>
              <a:t>o</a:t>
            </a:r>
            <a:r>
              <a:rPr sz="3750" spc="114" dirty="0"/>
              <a:t>ll</a:t>
            </a:r>
            <a:r>
              <a:rPr sz="3750" spc="-215" dirty="0"/>
              <a:t>e</a:t>
            </a:r>
            <a:r>
              <a:rPr sz="3750" spc="-155" dirty="0"/>
              <a:t>c</a:t>
            </a:r>
            <a:r>
              <a:rPr sz="3750" spc="229" dirty="0"/>
              <a:t>t</a:t>
            </a:r>
            <a:r>
              <a:rPr sz="3750" spc="40" dirty="0"/>
              <a:t>i</a:t>
            </a:r>
            <a:r>
              <a:rPr sz="3750" spc="-70" dirty="0"/>
              <a:t>o</a:t>
            </a:r>
            <a:r>
              <a:rPr sz="3750" spc="-30" dirty="0"/>
              <a:t>n</a:t>
            </a:r>
            <a:endParaRPr sz="37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825" y="1352549"/>
            <a:ext cx="3943349" cy="2438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30362" y="3977655"/>
            <a:ext cx="3681729" cy="984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19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850" spc="-105" dirty="0">
                <a:solidFill>
                  <a:srgbClr val="312E2A"/>
                </a:solidFill>
                <a:latin typeface="Microsoft Sans Serif"/>
                <a:cs typeface="Microsoft Sans Serif"/>
              </a:rPr>
              <a:t>c</a:t>
            </a:r>
            <a:r>
              <a:rPr sz="1850" spc="80" dirty="0">
                <a:solidFill>
                  <a:srgbClr val="312E2A"/>
                </a:solidFill>
                <a:latin typeface="Microsoft Sans Serif"/>
                <a:cs typeface="Microsoft Sans Serif"/>
              </a:rPr>
              <a:t>t</a:t>
            </a:r>
            <a:r>
              <a:rPr sz="1850" spc="2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850" spc="-30" dirty="0">
                <a:solidFill>
                  <a:srgbClr val="312E2A"/>
                </a:solidFill>
                <a:latin typeface="Microsoft Sans Serif"/>
                <a:cs typeface="Microsoft Sans Serif"/>
              </a:rPr>
              <a:t>v</a:t>
            </a:r>
            <a:r>
              <a:rPr sz="1850" spc="2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850" spc="80" dirty="0">
                <a:solidFill>
                  <a:srgbClr val="312E2A"/>
                </a:solidFill>
                <a:latin typeface="Microsoft Sans Serif"/>
                <a:cs typeface="Microsoft Sans Serif"/>
              </a:rPr>
              <a:t>t</a:t>
            </a:r>
            <a:r>
              <a:rPr sz="1850" spc="-50" dirty="0">
                <a:solidFill>
                  <a:srgbClr val="312E2A"/>
                </a:solidFill>
                <a:latin typeface="Microsoft Sans Serif"/>
                <a:cs typeface="Microsoft Sans Serif"/>
              </a:rPr>
              <a:t>y</a:t>
            </a:r>
            <a:r>
              <a:rPr sz="1850" spc="-100" dirty="0">
                <a:solidFill>
                  <a:srgbClr val="312E2A"/>
                </a:solidFill>
                <a:latin typeface="Microsoft Sans Serif"/>
                <a:cs typeface="Microsoft Sans Serif"/>
              </a:rPr>
              <a:t> </a:t>
            </a:r>
            <a:r>
              <a:rPr sz="1850" spc="-235" dirty="0">
                <a:solidFill>
                  <a:srgbClr val="312E2A"/>
                </a:solidFill>
                <a:latin typeface="Microsoft Sans Serif"/>
                <a:cs typeface="Microsoft Sans Serif"/>
              </a:rPr>
              <a:t>T</a:t>
            </a:r>
            <a:r>
              <a:rPr sz="1850" spc="-20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850" spc="-6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850" spc="-105" dirty="0">
                <a:solidFill>
                  <a:srgbClr val="312E2A"/>
                </a:solidFill>
                <a:latin typeface="Microsoft Sans Serif"/>
                <a:cs typeface="Microsoft Sans Serif"/>
              </a:rPr>
              <a:t>c</a:t>
            </a:r>
            <a:r>
              <a:rPr sz="1850" spc="-30" dirty="0">
                <a:solidFill>
                  <a:srgbClr val="312E2A"/>
                </a:solidFill>
                <a:latin typeface="Microsoft Sans Serif"/>
                <a:cs typeface="Microsoft Sans Serif"/>
              </a:rPr>
              <a:t>k</a:t>
            </a:r>
            <a:r>
              <a:rPr sz="185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55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850" spc="-140" dirty="0">
                <a:solidFill>
                  <a:srgbClr val="312E2A"/>
                </a:solidFill>
                <a:latin typeface="Microsoft Sans Serif"/>
                <a:cs typeface="Microsoft Sans Serif"/>
              </a:rPr>
              <a:t>s</a:t>
            </a:r>
            <a:endParaRPr sz="185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50"/>
              </a:spcBef>
            </a:pP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Collect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data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on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various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movements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and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activities, </a:t>
            </a:r>
            <a:r>
              <a:rPr sz="1350" spc="-40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9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q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nsu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8349" y="1352549"/>
            <a:ext cx="3943349" cy="2438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30887" y="3977655"/>
            <a:ext cx="3756660" cy="984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250" dirty="0">
                <a:solidFill>
                  <a:srgbClr val="312E2A"/>
                </a:solidFill>
                <a:latin typeface="Microsoft Sans Serif"/>
                <a:cs typeface="Microsoft Sans Serif"/>
              </a:rPr>
              <a:t>W</a:t>
            </a:r>
            <a:r>
              <a:rPr sz="185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-6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850" spc="-20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850" spc="-6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850" spc="15" dirty="0">
                <a:solidFill>
                  <a:srgbClr val="312E2A"/>
                </a:solidFill>
                <a:latin typeface="Microsoft Sans Serif"/>
                <a:cs typeface="Microsoft Sans Serif"/>
              </a:rPr>
              <a:t>b</a:t>
            </a:r>
            <a:r>
              <a:rPr sz="1850" spc="25" dirty="0">
                <a:solidFill>
                  <a:srgbClr val="312E2A"/>
                </a:solidFill>
                <a:latin typeface="Microsoft Sans Serif"/>
                <a:cs typeface="Microsoft Sans Serif"/>
              </a:rPr>
              <a:t>l</a:t>
            </a:r>
            <a:r>
              <a:rPr sz="1850" spc="-95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-155" dirty="0">
                <a:solidFill>
                  <a:srgbClr val="312E2A"/>
                </a:solidFill>
                <a:latin typeface="Microsoft Sans Serif"/>
                <a:cs typeface="Microsoft Sans Serif"/>
              </a:rPr>
              <a:t> </a:t>
            </a:r>
            <a:r>
              <a:rPr sz="1850" spc="-215" dirty="0">
                <a:solidFill>
                  <a:srgbClr val="312E2A"/>
                </a:solidFill>
                <a:latin typeface="Microsoft Sans Serif"/>
                <a:cs typeface="Microsoft Sans Serif"/>
              </a:rPr>
              <a:t>D</a:t>
            </a:r>
            <a:r>
              <a:rPr sz="185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-30" dirty="0">
                <a:solidFill>
                  <a:srgbClr val="312E2A"/>
                </a:solidFill>
                <a:latin typeface="Microsoft Sans Serif"/>
                <a:cs typeface="Microsoft Sans Serif"/>
              </a:rPr>
              <a:t>v</a:t>
            </a:r>
            <a:r>
              <a:rPr sz="1850" spc="2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850" spc="-180" dirty="0">
                <a:solidFill>
                  <a:srgbClr val="312E2A"/>
                </a:solidFill>
                <a:latin typeface="Microsoft Sans Serif"/>
                <a:cs typeface="Microsoft Sans Serif"/>
              </a:rPr>
              <a:t>c</a:t>
            </a:r>
            <a:r>
              <a:rPr sz="185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-140" dirty="0">
                <a:solidFill>
                  <a:srgbClr val="312E2A"/>
                </a:solidFill>
                <a:latin typeface="Microsoft Sans Serif"/>
                <a:cs typeface="Microsoft Sans Serif"/>
              </a:rPr>
              <a:t>s</a:t>
            </a:r>
            <a:endParaRPr sz="185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50"/>
              </a:spcBef>
            </a:pP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Devices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like</a:t>
            </a:r>
            <a:r>
              <a:rPr sz="1350" spc="-22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Smartwatches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and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Bracelets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262525"/>
                </a:solidFill>
                <a:latin typeface="Tahoma"/>
                <a:cs typeface="Tahoma"/>
              </a:rPr>
              <a:t>to</a:t>
            </a:r>
            <a:r>
              <a:rPr sz="1350" spc="-19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collect </a:t>
            </a:r>
            <a:r>
              <a:rPr sz="1350" spc="-40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data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and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measure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various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activities.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7825" y="5248275"/>
            <a:ext cx="3943349" cy="2438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0362" y="7873380"/>
            <a:ext cx="3359785" cy="984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290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85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-105" dirty="0">
                <a:solidFill>
                  <a:srgbClr val="312E2A"/>
                </a:solidFill>
                <a:latin typeface="Microsoft Sans Serif"/>
                <a:cs typeface="Microsoft Sans Serif"/>
              </a:rPr>
              <a:t>s</a:t>
            </a:r>
            <a:r>
              <a:rPr sz="185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-6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850" spc="55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850" spc="-105" dirty="0">
                <a:solidFill>
                  <a:srgbClr val="312E2A"/>
                </a:solidFill>
                <a:latin typeface="Microsoft Sans Serif"/>
                <a:cs typeface="Microsoft Sans Serif"/>
              </a:rPr>
              <a:t>c</a:t>
            </a:r>
            <a:r>
              <a:rPr sz="1850" spc="-5" dirty="0">
                <a:solidFill>
                  <a:srgbClr val="312E2A"/>
                </a:solidFill>
                <a:latin typeface="Microsoft Sans Serif"/>
                <a:cs typeface="Microsoft Sans Serif"/>
              </a:rPr>
              <a:t>h</a:t>
            </a:r>
            <a:r>
              <a:rPr sz="1850" spc="-95" dirty="0">
                <a:solidFill>
                  <a:srgbClr val="312E2A"/>
                </a:solidFill>
                <a:latin typeface="Microsoft Sans Serif"/>
                <a:cs typeface="Microsoft Sans Serif"/>
              </a:rPr>
              <a:t> </a:t>
            </a:r>
            <a:r>
              <a:rPr sz="1850" spc="-340" dirty="0">
                <a:solidFill>
                  <a:srgbClr val="312E2A"/>
                </a:solidFill>
                <a:latin typeface="Microsoft Sans Serif"/>
                <a:cs typeface="Microsoft Sans Serif"/>
              </a:rPr>
              <a:t>S</a:t>
            </a:r>
            <a:r>
              <a:rPr sz="1850" spc="80" dirty="0">
                <a:solidFill>
                  <a:srgbClr val="312E2A"/>
                </a:solidFill>
                <a:latin typeface="Microsoft Sans Serif"/>
                <a:cs typeface="Microsoft Sans Serif"/>
              </a:rPr>
              <a:t>t</a:t>
            </a:r>
            <a:r>
              <a:rPr sz="1850" spc="20" dirty="0">
                <a:solidFill>
                  <a:srgbClr val="312E2A"/>
                </a:solidFill>
                <a:latin typeface="Microsoft Sans Serif"/>
                <a:cs typeface="Microsoft Sans Serif"/>
              </a:rPr>
              <a:t>u</a:t>
            </a:r>
            <a:r>
              <a:rPr sz="1850" spc="15" dirty="0">
                <a:solidFill>
                  <a:srgbClr val="312E2A"/>
                </a:solidFill>
                <a:latin typeface="Microsoft Sans Serif"/>
                <a:cs typeface="Microsoft Sans Serif"/>
              </a:rPr>
              <a:t>d</a:t>
            </a:r>
            <a:r>
              <a:rPr sz="1850" spc="2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85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850" spc="-140" dirty="0">
                <a:solidFill>
                  <a:srgbClr val="312E2A"/>
                </a:solidFill>
                <a:latin typeface="Microsoft Sans Serif"/>
                <a:cs typeface="Microsoft Sans Serif"/>
              </a:rPr>
              <a:t>s</a:t>
            </a:r>
            <a:endParaRPr sz="185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50"/>
              </a:spcBef>
            </a:pP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Conducting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data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collection</a:t>
            </a:r>
            <a:r>
              <a:rPr sz="1350" spc="-19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activities</a:t>
            </a:r>
            <a:r>
              <a:rPr sz="1350" spc="-17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through </a:t>
            </a:r>
            <a:r>
              <a:rPr sz="1350" spc="-40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4762"/>
            <a:ext cx="0" cy="5996305"/>
          </a:xfrm>
          <a:custGeom>
            <a:avLst/>
            <a:gdLst/>
            <a:ahLst/>
            <a:cxnLst/>
            <a:rect l="l" t="t" r="r" b="b"/>
            <a:pathLst>
              <a:path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617378"/>
            <a:ext cx="3573145" cy="607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25" dirty="0"/>
              <a:t>D</a:t>
            </a:r>
            <a:r>
              <a:rPr spc="-320" dirty="0"/>
              <a:t>a</a:t>
            </a:r>
            <a:r>
              <a:rPr spc="140" dirty="0"/>
              <a:t>t</a:t>
            </a:r>
            <a:r>
              <a:rPr spc="-215" dirty="0"/>
              <a:t>a</a:t>
            </a:r>
            <a:r>
              <a:rPr spc="-285" dirty="0"/>
              <a:t> </a:t>
            </a:r>
            <a:r>
              <a:rPr spc="-440" dirty="0"/>
              <a:t>P</a:t>
            </a:r>
            <a:r>
              <a:rPr spc="5" dirty="0"/>
              <a:t>r</a:t>
            </a:r>
            <a:r>
              <a:rPr spc="-240" dirty="0"/>
              <a:t>e</a:t>
            </a:r>
            <a:r>
              <a:rPr spc="-330" dirty="0"/>
              <a:t>s</a:t>
            </a:r>
            <a:r>
              <a:rPr spc="-240" dirty="0"/>
              <a:t>e</a:t>
            </a:r>
            <a:r>
              <a:rPr spc="-90" dirty="0"/>
              <a:t>n</a:t>
            </a:r>
            <a:r>
              <a:rPr spc="140" dirty="0"/>
              <a:t>t</a:t>
            </a:r>
            <a:r>
              <a:rPr spc="-320" dirty="0"/>
              <a:t>a</a:t>
            </a:r>
            <a:r>
              <a:rPr spc="215" dirty="0"/>
              <a:t>t</a:t>
            </a:r>
            <a:r>
              <a:rPr spc="30" dirty="0"/>
              <a:t>i</a:t>
            </a:r>
            <a:r>
              <a:rPr spc="-95" dirty="0"/>
              <a:t>o</a:t>
            </a:r>
            <a:r>
              <a:rPr spc="-55" dirty="0"/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47824" y="3114079"/>
            <a:ext cx="8143875" cy="790575"/>
            <a:chOff x="1647824" y="3114079"/>
            <a:chExt cx="8143875" cy="790575"/>
          </a:xfrm>
        </p:grpSpPr>
        <p:sp>
          <p:nvSpPr>
            <p:cNvPr id="5" name="object 5"/>
            <p:cNvSpPr/>
            <p:nvPr/>
          </p:nvSpPr>
          <p:spPr>
            <a:xfrm>
              <a:off x="1647812" y="3304590"/>
              <a:ext cx="8143875" cy="600075"/>
            </a:xfrm>
            <a:custGeom>
              <a:avLst/>
              <a:gdLst/>
              <a:ahLst/>
              <a:cxnLst/>
              <a:rect l="l" t="t" r="r" b="b"/>
              <a:pathLst>
                <a:path w="8143875" h="600075">
                  <a:moveTo>
                    <a:pt x="8143875" y="584"/>
                  </a:moveTo>
                  <a:lnTo>
                    <a:pt x="2002193" y="584"/>
                  </a:lnTo>
                  <a:lnTo>
                    <a:pt x="2002193" y="0"/>
                  </a:lnTo>
                  <a:lnTo>
                    <a:pt x="1973618" y="0"/>
                  </a:lnTo>
                  <a:lnTo>
                    <a:pt x="1973618" y="584"/>
                  </a:lnTo>
                  <a:lnTo>
                    <a:pt x="0" y="584"/>
                  </a:lnTo>
                  <a:lnTo>
                    <a:pt x="0" y="29159"/>
                  </a:lnTo>
                  <a:lnTo>
                    <a:pt x="1973618" y="29159"/>
                  </a:lnTo>
                  <a:lnTo>
                    <a:pt x="1973618" y="600075"/>
                  </a:lnTo>
                  <a:lnTo>
                    <a:pt x="2002193" y="600075"/>
                  </a:lnTo>
                  <a:lnTo>
                    <a:pt x="2002193" y="29159"/>
                  </a:lnTo>
                  <a:lnTo>
                    <a:pt x="8143875" y="29159"/>
                  </a:lnTo>
                  <a:lnTo>
                    <a:pt x="8143875" y="58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2812" y="311884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22527"/>
                  </a:lnTo>
                  <a:lnTo>
                    <a:pt x="353698" y="358563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2812" y="311884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19087"/>
                  </a:lnTo>
                  <a:lnTo>
                    <a:pt x="367487" y="339135"/>
                  </a:lnTo>
                  <a:lnTo>
                    <a:pt x="366170" y="342313"/>
                  </a:lnTo>
                  <a:lnTo>
                    <a:pt x="339135" y="367487"/>
                  </a:lnTo>
                  <a:lnTo>
                    <a:pt x="335957" y="368803"/>
                  </a:lnTo>
                  <a:lnTo>
                    <a:pt x="332681" y="369797"/>
                  </a:lnTo>
                  <a:lnTo>
                    <a:pt x="329307" y="370468"/>
                  </a:lnTo>
                  <a:lnTo>
                    <a:pt x="325934" y="371139"/>
                  </a:lnTo>
                  <a:lnTo>
                    <a:pt x="322527" y="371474"/>
                  </a:lnTo>
                  <a:lnTo>
                    <a:pt x="319087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52031" y="3139479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8956" y="4050426"/>
            <a:ext cx="3626485" cy="98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5"/>
              </a:spcBef>
            </a:pPr>
            <a:r>
              <a:rPr sz="1900" spc="-340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b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l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9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120" dirty="0">
                <a:solidFill>
                  <a:srgbClr val="262525"/>
                </a:solidFill>
                <a:latin typeface="Microsoft Sans Serif"/>
                <a:cs typeface="Microsoft Sans Serif"/>
              </a:rPr>
              <a:t>&amp;</a:t>
            </a:r>
            <a:r>
              <a:rPr sz="1900" spc="-15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8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p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h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endParaRPr sz="1900">
              <a:latin typeface="Microsoft Sans Serif"/>
              <a:cs typeface="Microsoft Sans Serif"/>
            </a:endParaRPr>
          </a:p>
          <a:p>
            <a:pPr marL="12065" marR="5080" algn="ctr">
              <a:lnSpc>
                <a:spcPct val="134300"/>
              </a:lnSpc>
              <a:spcBef>
                <a:spcPts val="940"/>
              </a:spcBef>
            </a:pP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Convey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insights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through</a:t>
            </a:r>
            <a:r>
              <a:rPr sz="1350" spc="-19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visual</a:t>
            </a:r>
            <a:r>
              <a:rPr sz="1350" spc="-16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representation</a:t>
            </a:r>
            <a:r>
              <a:rPr sz="1350" spc="-19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of </a:t>
            </a:r>
            <a:r>
              <a:rPr sz="1350" spc="-40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499" y="2705695"/>
            <a:ext cx="381000" cy="790575"/>
            <a:chOff x="5524499" y="2705695"/>
            <a:chExt cx="381000" cy="790575"/>
          </a:xfrm>
        </p:grpSpPr>
        <p:sp>
          <p:nvSpPr>
            <p:cNvPr id="11" name="object 11"/>
            <p:cNvSpPr/>
            <p:nvPr/>
          </p:nvSpPr>
          <p:spPr>
            <a:xfrm>
              <a:off x="5697884" y="2705695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262" y="311050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9262" y="311050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20422" y="10739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32681" y="379322"/>
                  </a:lnTo>
                  <a:lnTo>
                    <a:pt x="329307" y="379993"/>
                  </a:lnTo>
                  <a:lnTo>
                    <a:pt x="325934" y="380664"/>
                  </a:lnTo>
                  <a:lnTo>
                    <a:pt x="322527" y="380999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48947" y="380999"/>
                  </a:lnTo>
                  <a:lnTo>
                    <a:pt x="45540" y="380664"/>
                  </a:lnTo>
                  <a:lnTo>
                    <a:pt x="42167" y="379993"/>
                  </a:lnTo>
                  <a:lnTo>
                    <a:pt x="38793" y="379322"/>
                  </a:lnTo>
                  <a:lnTo>
                    <a:pt x="35517" y="378328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30862" y="3140670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7337" y="1516776"/>
            <a:ext cx="3207385" cy="98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5"/>
              </a:spcBef>
            </a:pPr>
            <a:r>
              <a:rPr sz="1900" spc="-175" dirty="0">
                <a:solidFill>
                  <a:srgbClr val="262525"/>
                </a:solidFill>
                <a:latin typeface="Microsoft Sans Serif"/>
                <a:cs typeface="Microsoft Sans Serif"/>
              </a:rPr>
              <a:t>H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10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7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40" dirty="0">
                <a:solidFill>
                  <a:srgbClr val="262525"/>
                </a:solidFill>
                <a:latin typeface="Microsoft Sans Serif"/>
                <a:cs typeface="Microsoft Sans Serif"/>
              </a:rPr>
              <a:t>M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pp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endParaRPr sz="19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34300"/>
              </a:lnSpc>
              <a:spcBef>
                <a:spcPts val="940"/>
              </a:spcBef>
            </a:pP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q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 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5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00950" y="3114079"/>
            <a:ext cx="390525" cy="790575"/>
            <a:chOff x="7600950" y="3114079"/>
            <a:chExt cx="390525" cy="790575"/>
          </a:xfrm>
        </p:grpSpPr>
        <p:sp>
          <p:nvSpPr>
            <p:cNvPr id="17" name="object 17"/>
            <p:cNvSpPr/>
            <p:nvPr/>
          </p:nvSpPr>
          <p:spPr>
            <a:xfrm>
              <a:off x="7774334" y="3304579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05712" y="311884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2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22527"/>
                  </a:lnTo>
                  <a:lnTo>
                    <a:pt x="363223" y="358563"/>
                  </a:lnTo>
                  <a:lnTo>
                    <a:pt x="335459" y="371139"/>
                  </a:lnTo>
                  <a:lnTo>
                    <a:pt x="332052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05712" y="311884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19087"/>
                  </a:lnTo>
                  <a:lnTo>
                    <a:pt x="380999" y="322527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7"/>
                  </a:lnTo>
                  <a:lnTo>
                    <a:pt x="348660" y="367487"/>
                  </a:lnTo>
                  <a:lnTo>
                    <a:pt x="345482" y="368803"/>
                  </a:lnTo>
                  <a:lnTo>
                    <a:pt x="342206" y="369797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2" y="371474"/>
                  </a:lnTo>
                  <a:lnTo>
                    <a:pt x="328612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09693" y="3139479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0430" y="4050426"/>
            <a:ext cx="3580129" cy="1254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05"/>
              </a:spcBef>
            </a:pPr>
            <a:r>
              <a:rPr sz="1900" spc="-300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h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262525"/>
                </a:solidFill>
                <a:latin typeface="Microsoft Sans Serif"/>
                <a:cs typeface="Microsoft Sans Serif"/>
              </a:rPr>
              <a:t>w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h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37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55" dirty="0">
                <a:solidFill>
                  <a:srgbClr val="262525"/>
                </a:solidFill>
                <a:latin typeface="Microsoft Sans Serif"/>
                <a:cs typeface="Microsoft Sans Serif"/>
              </a:rPr>
              <a:t>k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ho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l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endParaRPr sz="19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31900"/>
              </a:lnSpc>
              <a:spcBef>
                <a:spcPts val="980"/>
              </a:spcBef>
            </a:pP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Three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different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ways </a:t>
            </a:r>
            <a:r>
              <a:rPr sz="1350" spc="40" dirty="0">
                <a:solidFill>
                  <a:srgbClr val="262525"/>
                </a:solidFill>
                <a:latin typeface="Tahoma"/>
                <a:cs typeface="Tahoma"/>
              </a:rPr>
              <a:t>to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share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results 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- 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14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x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g 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262525"/>
                </a:solidFill>
                <a:latin typeface="Tahoma"/>
                <a:cs typeface="Tahoma"/>
              </a:rPr>
              <a:t>w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5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3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229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14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x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31590">
              <a:lnSpc>
                <a:spcPct val="100000"/>
              </a:lnSpc>
              <a:spcBef>
                <a:spcPts val="110"/>
              </a:spcBef>
            </a:pPr>
            <a:r>
              <a:rPr spc="-440" dirty="0"/>
              <a:t>P</a:t>
            </a:r>
            <a:r>
              <a:rPr spc="5" dirty="0"/>
              <a:t>r</a:t>
            </a:r>
            <a:r>
              <a:rPr spc="-240" dirty="0"/>
              <a:t>e</a:t>
            </a:r>
            <a:r>
              <a:rPr spc="-95" dirty="0"/>
              <a:t>p</a:t>
            </a:r>
            <a:r>
              <a:rPr spc="-245" dirty="0"/>
              <a:t>a</a:t>
            </a:r>
            <a:r>
              <a:rPr spc="5" dirty="0"/>
              <a:t>r</a:t>
            </a:r>
            <a:r>
              <a:rPr spc="30" dirty="0"/>
              <a:t>i</a:t>
            </a:r>
            <a:r>
              <a:rPr spc="-90" dirty="0"/>
              <a:t>n</a:t>
            </a:r>
            <a:r>
              <a:rPr spc="-210" dirty="0"/>
              <a:t>g</a:t>
            </a:r>
            <a:r>
              <a:rPr spc="-290" dirty="0"/>
              <a:t> </a:t>
            </a:r>
            <a:r>
              <a:rPr spc="215" dirty="0"/>
              <a:t>t</a:t>
            </a:r>
            <a:r>
              <a:rPr spc="-90" dirty="0"/>
              <a:t>h</a:t>
            </a:r>
            <a:r>
              <a:rPr spc="-245" dirty="0"/>
              <a:t>e</a:t>
            </a:r>
            <a:r>
              <a:rPr spc="-254" dirty="0"/>
              <a:t> </a:t>
            </a:r>
            <a:r>
              <a:rPr spc="-275" dirty="0"/>
              <a:t>H</a:t>
            </a:r>
            <a:r>
              <a:rPr spc="-515" dirty="0"/>
              <a:t>A</a:t>
            </a:r>
            <a:r>
              <a:rPr spc="-605" dirty="0"/>
              <a:t>R</a:t>
            </a:r>
            <a:r>
              <a:rPr spc="-229" dirty="0"/>
              <a:t> </a:t>
            </a:r>
            <a:r>
              <a:rPr spc="-425" dirty="0"/>
              <a:t>D</a:t>
            </a:r>
            <a:r>
              <a:rPr spc="-320" dirty="0"/>
              <a:t>a</a:t>
            </a:r>
            <a:r>
              <a:rPr spc="140" dirty="0"/>
              <a:t>t</a:t>
            </a:r>
            <a:r>
              <a:rPr spc="-215" dirty="0"/>
              <a:t>a</a:t>
            </a:r>
            <a:r>
              <a:rPr spc="-285" dirty="0"/>
              <a:t> </a:t>
            </a:r>
            <a:r>
              <a:rPr spc="-515" dirty="0"/>
              <a:t>S</a:t>
            </a:r>
            <a:r>
              <a:rPr spc="-240" dirty="0"/>
              <a:t>e</a:t>
            </a:r>
            <a:r>
              <a:rPr spc="215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33949" y="2124074"/>
            <a:ext cx="381000" cy="390525"/>
            <a:chOff x="4933949" y="2124074"/>
            <a:chExt cx="381000" cy="390525"/>
          </a:xfrm>
        </p:grpSpPr>
        <p:sp>
          <p:nvSpPr>
            <p:cNvPr id="4" name="object 4"/>
            <p:cNvSpPr/>
            <p:nvPr/>
          </p:nvSpPr>
          <p:spPr>
            <a:xfrm>
              <a:off x="4938711" y="21288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8" y="380999"/>
                  </a:lnTo>
                  <a:lnTo>
                    <a:pt x="45540" y="380664"/>
                  </a:lnTo>
                  <a:lnTo>
                    <a:pt x="10740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322527" y="0"/>
                  </a:lnTo>
                  <a:lnTo>
                    <a:pt x="358562" y="17776"/>
                  </a:lnTo>
                  <a:lnTo>
                    <a:pt x="371475" y="48947"/>
                  </a:lnTo>
                  <a:lnTo>
                    <a:pt x="371475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8711" y="21288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8" y="38793"/>
                  </a:lnTo>
                  <a:lnTo>
                    <a:pt x="2671" y="35517"/>
                  </a:lnTo>
                  <a:lnTo>
                    <a:pt x="3988" y="32339"/>
                  </a:lnTo>
                  <a:lnTo>
                    <a:pt x="5304" y="29161"/>
                  </a:lnTo>
                  <a:lnTo>
                    <a:pt x="6918" y="26142"/>
                  </a:lnTo>
                  <a:lnTo>
                    <a:pt x="8829" y="23282"/>
                  </a:lnTo>
                  <a:lnTo>
                    <a:pt x="10740" y="20422"/>
                  </a:lnTo>
                  <a:lnTo>
                    <a:pt x="12911" y="17776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8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19088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60734" y="20422"/>
                  </a:lnTo>
                  <a:lnTo>
                    <a:pt x="362645" y="23282"/>
                  </a:lnTo>
                  <a:lnTo>
                    <a:pt x="364556" y="26142"/>
                  </a:lnTo>
                  <a:lnTo>
                    <a:pt x="366170" y="29161"/>
                  </a:lnTo>
                  <a:lnTo>
                    <a:pt x="367486" y="32339"/>
                  </a:lnTo>
                  <a:lnTo>
                    <a:pt x="368803" y="35517"/>
                  </a:lnTo>
                  <a:lnTo>
                    <a:pt x="369797" y="38793"/>
                  </a:lnTo>
                  <a:lnTo>
                    <a:pt x="370468" y="42167"/>
                  </a:lnTo>
                  <a:lnTo>
                    <a:pt x="371140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71475" y="332052"/>
                  </a:lnTo>
                  <a:lnTo>
                    <a:pt x="371140" y="335458"/>
                  </a:lnTo>
                  <a:lnTo>
                    <a:pt x="370468" y="338832"/>
                  </a:lnTo>
                  <a:lnTo>
                    <a:pt x="369797" y="342206"/>
                  </a:lnTo>
                  <a:lnTo>
                    <a:pt x="368803" y="345482"/>
                  </a:lnTo>
                  <a:lnTo>
                    <a:pt x="367486" y="348660"/>
                  </a:lnTo>
                  <a:lnTo>
                    <a:pt x="366170" y="351838"/>
                  </a:lnTo>
                  <a:lnTo>
                    <a:pt x="364556" y="354857"/>
                  </a:lnTo>
                  <a:lnTo>
                    <a:pt x="362645" y="357717"/>
                  </a:lnTo>
                  <a:lnTo>
                    <a:pt x="360734" y="360577"/>
                  </a:lnTo>
                  <a:lnTo>
                    <a:pt x="348192" y="372170"/>
                  </a:lnTo>
                  <a:lnTo>
                    <a:pt x="345332" y="374081"/>
                  </a:lnTo>
                  <a:lnTo>
                    <a:pt x="319088" y="380999"/>
                  </a:lnTo>
                  <a:lnTo>
                    <a:pt x="52388" y="380999"/>
                  </a:lnTo>
                  <a:lnTo>
                    <a:pt x="23282" y="372170"/>
                  </a:lnTo>
                  <a:lnTo>
                    <a:pt x="20422" y="370259"/>
                  </a:lnTo>
                  <a:lnTo>
                    <a:pt x="17776" y="368088"/>
                  </a:lnTo>
                  <a:lnTo>
                    <a:pt x="15344" y="365655"/>
                  </a:lnTo>
                  <a:lnTo>
                    <a:pt x="12911" y="363223"/>
                  </a:lnTo>
                  <a:lnTo>
                    <a:pt x="10740" y="360577"/>
                  </a:lnTo>
                  <a:lnTo>
                    <a:pt x="8829" y="357717"/>
                  </a:lnTo>
                  <a:lnTo>
                    <a:pt x="6918" y="354857"/>
                  </a:lnTo>
                  <a:lnTo>
                    <a:pt x="5304" y="351838"/>
                  </a:lnTo>
                  <a:lnTo>
                    <a:pt x="3988" y="348660"/>
                  </a:lnTo>
                  <a:lnTo>
                    <a:pt x="2671" y="345482"/>
                  </a:lnTo>
                  <a:lnTo>
                    <a:pt x="1678" y="342206"/>
                  </a:lnTo>
                  <a:lnTo>
                    <a:pt x="1006" y="338832"/>
                  </a:lnTo>
                  <a:lnTo>
                    <a:pt x="335" y="335458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37930" y="2159000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3699" y="2164476"/>
            <a:ext cx="2261235" cy="1254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37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204" dirty="0">
                <a:solidFill>
                  <a:srgbClr val="262525"/>
                </a:solidFill>
                <a:latin typeface="Microsoft Sans Serif"/>
                <a:cs typeface="Microsoft Sans Serif"/>
              </a:rPr>
              <a:t>x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f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m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3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endParaRPr sz="1900">
              <a:latin typeface="Microsoft Sans Serif"/>
              <a:cs typeface="Microsoft Sans Serif"/>
            </a:endParaRPr>
          </a:p>
          <a:p>
            <a:pPr marL="12700" marR="14604">
              <a:lnSpc>
                <a:spcPct val="131900"/>
              </a:lnSpc>
              <a:spcBef>
                <a:spcPts val="980"/>
              </a:spcBef>
            </a:pP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x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45" dirty="0">
                <a:solidFill>
                  <a:srgbClr val="262525"/>
                </a:solidFill>
                <a:latin typeface="Tahoma"/>
                <a:cs typeface="Tahoma"/>
              </a:rPr>
              <a:t>t 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w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a  sources.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43848" y="2124074"/>
            <a:ext cx="390525" cy="390525"/>
            <a:chOff x="7943848" y="2124074"/>
            <a:chExt cx="390525" cy="390525"/>
          </a:xfrm>
        </p:grpSpPr>
        <p:sp>
          <p:nvSpPr>
            <p:cNvPr id="9" name="object 9"/>
            <p:cNvSpPr/>
            <p:nvPr/>
          </p:nvSpPr>
          <p:spPr>
            <a:xfrm>
              <a:off x="7948610" y="21288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8" y="380999"/>
                  </a:lnTo>
                  <a:lnTo>
                    <a:pt x="45540" y="380664"/>
                  </a:lnTo>
                  <a:lnTo>
                    <a:pt x="10738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332052" y="0"/>
                  </a:lnTo>
                  <a:lnTo>
                    <a:pt x="368087" y="17776"/>
                  </a:lnTo>
                  <a:lnTo>
                    <a:pt x="380999" y="48947"/>
                  </a:lnTo>
                  <a:lnTo>
                    <a:pt x="380999" y="332052"/>
                  </a:lnTo>
                  <a:lnTo>
                    <a:pt x="363223" y="368088"/>
                  </a:lnTo>
                  <a:lnTo>
                    <a:pt x="335459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0" y="21288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6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0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28613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57716" y="8828"/>
                  </a:lnTo>
                  <a:lnTo>
                    <a:pt x="360577" y="10739"/>
                  </a:lnTo>
                  <a:lnTo>
                    <a:pt x="380664" y="45540"/>
                  </a:lnTo>
                  <a:lnTo>
                    <a:pt x="381000" y="52387"/>
                  </a:lnTo>
                  <a:lnTo>
                    <a:pt x="381000" y="328612"/>
                  </a:lnTo>
                  <a:lnTo>
                    <a:pt x="372170" y="357717"/>
                  </a:lnTo>
                  <a:lnTo>
                    <a:pt x="370259" y="360577"/>
                  </a:lnTo>
                  <a:lnTo>
                    <a:pt x="357717" y="372170"/>
                  </a:lnTo>
                  <a:lnTo>
                    <a:pt x="354856" y="374081"/>
                  </a:lnTo>
                  <a:lnTo>
                    <a:pt x="328613" y="380999"/>
                  </a:lnTo>
                  <a:lnTo>
                    <a:pt x="52388" y="380999"/>
                  </a:lnTo>
                  <a:lnTo>
                    <a:pt x="48948" y="380999"/>
                  </a:lnTo>
                  <a:lnTo>
                    <a:pt x="45540" y="380664"/>
                  </a:lnTo>
                  <a:lnTo>
                    <a:pt x="42167" y="379993"/>
                  </a:lnTo>
                  <a:lnTo>
                    <a:pt x="38792" y="379321"/>
                  </a:lnTo>
                  <a:lnTo>
                    <a:pt x="35517" y="378328"/>
                  </a:lnTo>
                  <a:lnTo>
                    <a:pt x="32339" y="377011"/>
                  </a:lnTo>
                  <a:lnTo>
                    <a:pt x="29160" y="375695"/>
                  </a:lnTo>
                  <a:lnTo>
                    <a:pt x="26142" y="374081"/>
                  </a:lnTo>
                  <a:lnTo>
                    <a:pt x="23282" y="372170"/>
                  </a:lnTo>
                  <a:lnTo>
                    <a:pt x="20422" y="370259"/>
                  </a:lnTo>
                  <a:lnTo>
                    <a:pt x="17776" y="368088"/>
                  </a:lnTo>
                  <a:lnTo>
                    <a:pt x="15343" y="365655"/>
                  </a:lnTo>
                  <a:lnTo>
                    <a:pt x="12910" y="363223"/>
                  </a:lnTo>
                  <a:lnTo>
                    <a:pt x="10738" y="360577"/>
                  </a:lnTo>
                  <a:lnTo>
                    <a:pt x="8827" y="357717"/>
                  </a:lnTo>
                  <a:lnTo>
                    <a:pt x="6917" y="354857"/>
                  </a:lnTo>
                  <a:lnTo>
                    <a:pt x="5303" y="351838"/>
                  </a:lnTo>
                  <a:lnTo>
                    <a:pt x="3986" y="348660"/>
                  </a:lnTo>
                  <a:lnTo>
                    <a:pt x="2670" y="345482"/>
                  </a:lnTo>
                  <a:lnTo>
                    <a:pt x="1677" y="342206"/>
                  </a:lnTo>
                  <a:lnTo>
                    <a:pt x="1005" y="338832"/>
                  </a:lnTo>
                  <a:lnTo>
                    <a:pt x="335" y="335458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52593" y="2159000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8362" y="2164476"/>
            <a:ext cx="2186305" cy="97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f</a:t>
            </a:r>
            <a:r>
              <a:rPr sz="1900" spc="-55" dirty="0">
                <a:solidFill>
                  <a:srgbClr val="262525"/>
                </a:solidFill>
                <a:latin typeface="Microsoft Sans Serif"/>
                <a:cs typeface="Microsoft Sans Serif"/>
              </a:rPr>
              <a:t>y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95" dirty="0">
                <a:solidFill>
                  <a:srgbClr val="262525"/>
                </a:solidFill>
                <a:latin typeface="Microsoft Sans Serif"/>
                <a:cs typeface="Microsoft Sans Serif"/>
              </a:rPr>
              <a:t>P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tt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29600"/>
              </a:lnSpc>
              <a:spcBef>
                <a:spcPts val="1015"/>
              </a:spcBef>
            </a:pPr>
            <a:r>
              <a:rPr sz="1350" spc="13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5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 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33949" y="3752849"/>
            <a:ext cx="381000" cy="390525"/>
            <a:chOff x="4933949" y="3752849"/>
            <a:chExt cx="381000" cy="390525"/>
          </a:xfrm>
        </p:grpSpPr>
        <p:sp>
          <p:nvSpPr>
            <p:cNvPr id="14" name="object 14"/>
            <p:cNvSpPr/>
            <p:nvPr/>
          </p:nvSpPr>
          <p:spPr>
            <a:xfrm>
              <a:off x="4938711" y="375761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8" y="380999"/>
                  </a:lnTo>
                  <a:lnTo>
                    <a:pt x="45540" y="380664"/>
                  </a:lnTo>
                  <a:lnTo>
                    <a:pt x="10740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322527" y="0"/>
                  </a:lnTo>
                  <a:lnTo>
                    <a:pt x="358562" y="17775"/>
                  </a:lnTo>
                  <a:lnTo>
                    <a:pt x="371475" y="48947"/>
                  </a:lnTo>
                  <a:lnTo>
                    <a:pt x="371475" y="332052"/>
                  </a:lnTo>
                  <a:lnTo>
                    <a:pt x="353698" y="368087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38711" y="375761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8" y="38792"/>
                  </a:lnTo>
                  <a:lnTo>
                    <a:pt x="2671" y="35517"/>
                  </a:lnTo>
                  <a:lnTo>
                    <a:pt x="3988" y="32338"/>
                  </a:lnTo>
                  <a:lnTo>
                    <a:pt x="5304" y="29160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8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19088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60734" y="20421"/>
                  </a:lnTo>
                  <a:lnTo>
                    <a:pt x="362645" y="23282"/>
                  </a:lnTo>
                  <a:lnTo>
                    <a:pt x="364556" y="26142"/>
                  </a:lnTo>
                  <a:lnTo>
                    <a:pt x="366170" y="29161"/>
                  </a:lnTo>
                  <a:lnTo>
                    <a:pt x="367486" y="32339"/>
                  </a:lnTo>
                  <a:lnTo>
                    <a:pt x="368803" y="35517"/>
                  </a:lnTo>
                  <a:lnTo>
                    <a:pt x="369797" y="38793"/>
                  </a:lnTo>
                  <a:lnTo>
                    <a:pt x="370468" y="42167"/>
                  </a:lnTo>
                  <a:lnTo>
                    <a:pt x="371140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71475" y="332052"/>
                  </a:lnTo>
                  <a:lnTo>
                    <a:pt x="371140" y="335458"/>
                  </a:lnTo>
                  <a:lnTo>
                    <a:pt x="370468" y="338832"/>
                  </a:lnTo>
                  <a:lnTo>
                    <a:pt x="369797" y="342206"/>
                  </a:lnTo>
                  <a:lnTo>
                    <a:pt x="368803" y="345481"/>
                  </a:lnTo>
                  <a:lnTo>
                    <a:pt x="367486" y="348659"/>
                  </a:lnTo>
                  <a:lnTo>
                    <a:pt x="366170" y="351837"/>
                  </a:lnTo>
                  <a:lnTo>
                    <a:pt x="364556" y="354856"/>
                  </a:lnTo>
                  <a:lnTo>
                    <a:pt x="362645" y="357716"/>
                  </a:lnTo>
                  <a:lnTo>
                    <a:pt x="360734" y="360577"/>
                  </a:lnTo>
                  <a:lnTo>
                    <a:pt x="348192" y="372170"/>
                  </a:lnTo>
                  <a:lnTo>
                    <a:pt x="345332" y="374081"/>
                  </a:lnTo>
                  <a:lnTo>
                    <a:pt x="319088" y="380999"/>
                  </a:lnTo>
                  <a:lnTo>
                    <a:pt x="52388" y="380999"/>
                  </a:lnTo>
                  <a:lnTo>
                    <a:pt x="23282" y="372170"/>
                  </a:lnTo>
                  <a:lnTo>
                    <a:pt x="20422" y="370259"/>
                  </a:lnTo>
                  <a:lnTo>
                    <a:pt x="17776" y="368087"/>
                  </a:lnTo>
                  <a:lnTo>
                    <a:pt x="15344" y="365655"/>
                  </a:lnTo>
                  <a:lnTo>
                    <a:pt x="12911" y="363223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7930" y="3778249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3699" y="3783726"/>
            <a:ext cx="5085080" cy="98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3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l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5" dirty="0">
                <a:solidFill>
                  <a:srgbClr val="262525"/>
                </a:solidFill>
                <a:latin typeface="Microsoft Sans Serif"/>
                <a:cs typeface="Microsoft Sans Serif"/>
              </a:rPr>
              <a:t>f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m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40"/>
              </a:spcBef>
            </a:pP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Cleanse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and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preprocess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data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set</a:t>
            </a:r>
            <a:r>
              <a:rPr sz="1350" spc="-17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by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removing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noise,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transforming </a:t>
            </a:r>
            <a:r>
              <a:rPr sz="1350" spc="-40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su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z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616075"/>
            <a:ext cx="35064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90" dirty="0">
                <a:latin typeface="Lucida Sans Unicode"/>
                <a:cs typeface="Lucida Sans Unicode"/>
              </a:rPr>
              <a:t>D</a:t>
            </a:r>
            <a:r>
              <a:rPr sz="3350" spc="-55" dirty="0">
                <a:latin typeface="Lucida Sans Unicode"/>
                <a:cs typeface="Lucida Sans Unicode"/>
              </a:rPr>
              <a:t>a</a:t>
            </a:r>
            <a:r>
              <a:rPr sz="3350" spc="-60" dirty="0">
                <a:latin typeface="Lucida Sans Unicode"/>
                <a:cs typeface="Lucida Sans Unicode"/>
              </a:rPr>
              <a:t>t</a:t>
            </a:r>
            <a:r>
              <a:rPr sz="3350" spc="20" dirty="0">
                <a:latin typeface="Lucida Sans Unicode"/>
                <a:cs typeface="Lucida Sans Unicode"/>
              </a:rPr>
              <a:t>a</a:t>
            </a:r>
            <a:r>
              <a:rPr sz="3350" spc="-135" dirty="0">
                <a:latin typeface="Lucida Sans Unicode"/>
                <a:cs typeface="Lucida Sans Unicode"/>
              </a:rPr>
              <a:t>s</a:t>
            </a:r>
            <a:r>
              <a:rPr sz="3350" spc="5" dirty="0">
                <a:latin typeface="Lucida Sans Unicode"/>
                <a:cs typeface="Lucida Sans Unicode"/>
              </a:rPr>
              <a:t>e</a:t>
            </a:r>
            <a:r>
              <a:rPr sz="3350" spc="15" dirty="0">
                <a:latin typeface="Lucida Sans Unicode"/>
                <a:cs typeface="Lucida Sans Unicode"/>
              </a:rPr>
              <a:t>t</a:t>
            </a:r>
            <a:r>
              <a:rPr sz="3350" spc="-310" dirty="0">
                <a:latin typeface="Lucida Sans Unicode"/>
                <a:cs typeface="Lucida Sans Unicode"/>
              </a:rPr>
              <a:t> </a:t>
            </a:r>
            <a:r>
              <a:rPr sz="3350" spc="215" dirty="0">
                <a:latin typeface="Lucida Sans Unicode"/>
                <a:cs typeface="Lucida Sans Unicode"/>
              </a:rPr>
              <a:t>S</a:t>
            </a:r>
            <a:r>
              <a:rPr sz="3350" spc="5" dirty="0">
                <a:latin typeface="Lucida Sans Unicode"/>
                <a:cs typeface="Lucida Sans Unicode"/>
              </a:rPr>
              <a:t>elec</a:t>
            </a:r>
            <a:r>
              <a:rPr sz="3350" spc="15" dirty="0">
                <a:latin typeface="Lucida Sans Unicode"/>
                <a:cs typeface="Lucida Sans Unicode"/>
              </a:rPr>
              <a:t>t</a:t>
            </a:r>
            <a:r>
              <a:rPr sz="3350" spc="-75" dirty="0">
                <a:latin typeface="Lucida Sans Unicode"/>
                <a:cs typeface="Lucida Sans Unicode"/>
              </a:rPr>
              <a:t>i</a:t>
            </a:r>
            <a:r>
              <a:rPr sz="3350" spc="-40" dirty="0">
                <a:latin typeface="Lucida Sans Unicode"/>
                <a:cs typeface="Lucida Sans Unicode"/>
              </a:rPr>
              <a:t>o</a:t>
            </a:r>
            <a:r>
              <a:rPr sz="3350" spc="-25" dirty="0">
                <a:latin typeface="Lucida Sans Unicode"/>
                <a:cs typeface="Lucida Sans Unicode"/>
              </a:rPr>
              <a:t>n</a:t>
            </a:r>
            <a:endParaRPr sz="335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7824" y="2486024"/>
            <a:ext cx="3981450" cy="1905000"/>
            <a:chOff x="1647824" y="2486024"/>
            <a:chExt cx="3981450" cy="1905000"/>
          </a:xfrm>
        </p:grpSpPr>
        <p:sp>
          <p:nvSpPr>
            <p:cNvPr id="4" name="object 4"/>
            <p:cNvSpPr/>
            <p:nvPr/>
          </p:nvSpPr>
          <p:spPr>
            <a:xfrm>
              <a:off x="1652587" y="2490787"/>
              <a:ext cx="3971925" cy="1895475"/>
            </a:xfrm>
            <a:custGeom>
              <a:avLst/>
              <a:gdLst/>
              <a:ahLst/>
              <a:cxnLst/>
              <a:rect l="l" t="t" r="r" b="b"/>
              <a:pathLst>
                <a:path w="3971925" h="1895475">
                  <a:moveTo>
                    <a:pt x="3922976" y="1895474"/>
                  </a:moveTo>
                  <a:lnTo>
                    <a:pt x="48947" y="1895474"/>
                  </a:lnTo>
                  <a:lnTo>
                    <a:pt x="45541" y="1895139"/>
                  </a:lnTo>
                  <a:lnTo>
                    <a:pt x="10739" y="1875052"/>
                  </a:lnTo>
                  <a:lnTo>
                    <a:pt x="0" y="1846527"/>
                  </a:lnTo>
                  <a:lnTo>
                    <a:pt x="0" y="1843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5"/>
                  </a:lnTo>
                  <a:lnTo>
                    <a:pt x="3971924" y="48947"/>
                  </a:lnTo>
                  <a:lnTo>
                    <a:pt x="3971924" y="1846527"/>
                  </a:lnTo>
                  <a:lnTo>
                    <a:pt x="3954148" y="1882562"/>
                  </a:lnTo>
                  <a:lnTo>
                    <a:pt x="3926383" y="1895139"/>
                  </a:lnTo>
                  <a:lnTo>
                    <a:pt x="3922976" y="1895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490787"/>
              <a:ext cx="3971925" cy="1895475"/>
            </a:xfrm>
            <a:custGeom>
              <a:avLst/>
              <a:gdLst/>
              <a:ahLst/>
              <a:cxnLst/>
              <a:rect l="l" t="t" r="r" b="b"/>
              <a:pathLst>
                <a:path w="3971925" h="1895475">
                  <a:moveTo>
                    <a:pt x="0" y="1843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22976" y="0"/>
                  </a:lnTo>
                  <a:lnTo>
                    <a:pt x="3926383" y="335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3"/>
                  </a:lnTo>
                  <a:lnTo>
                    <a:pt x="3959012" y="17775"/>
                  </a:lnTo>
                  <a:lnTo>
                    <a:pt x="3971924" y="52387"/>
                  </a:lnTo>
                  <a:lnTo>
                    <a:pt x="3971924" y="1843087"/>
                  </a:lnTo>
                  <a:lnTo>
                    <a:pt x="3956580" y="1880130"/>
                  </a:lnTo>
                  <a:lnTo>
                    <a:pt x="3922976" y="1895474"/>
                  </a:lnTo>
                  <a:lnTo>
                    <a:pt x="3919537" y="1895474"/>
                  </a:lnTo>
                  <a:lnTo>
                    <a:pt x="52387" y="1895474"/>
                  </a:lnTo>
                  <a:lnTo>
                    <a:pt x="48947" y="1895474"/>
                  </a:lnTo>
                  <a:lnTo>
                    <a:pt x="45541" y="1895139"/>
                  </a:lnTo>
                  <a:lnTo>
                    <a:pt x="23282" y="1886645"/>
                  </a:lnTo>
                  <a:lnTo>
                    <a:pt x="20422" y="1884734"/>
                  </a:lnTo>
                  <a:lnTo>
                    <a:pt x="1006" y="1853307"/>
                  </a:lnTo>
                  <a:lnTo>
                    <a:pt x="335" y="1849934"/>
                  </a:lnTo>
                  <a:lnTo>
                    <a:pt x="0" y="1846527"/>
                  </a:lnTo>
                  <a:lnTo>
                    <a:pt x="0" y="1843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1337" y="2668587"/>
            <a:ext cx="3631565" cy="1236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262525"/>
                </a:solidFill>
                <a:latin typeface="Lucida Sans Unicode"/>
                <a:cs typeface="Lucida Sans Unicode"/>
              </a:rPr>
              <a:t>R</a:t>
            </a:r>
            <a:r>
              <a:rPr sz="1650" spc="30" dirty="0">
                <a:solidFill>
                  <a:srgbClr val="262525"/>
                </a:solidFill>
                <a:latin typeface="Lucida Sans Unicode"/>
                <a:cs typeface="Lucida Sans Unicode"/>
              </a:rPr>
              <a:t>o</a:t>
            </a:r>
            <a:r>
              <a:rPr sz="1650" spc="-30" dirty="0">
                <a:solidFill>
                  <a:srgbClr val="262525"/>
                </a:solidFill>
                <a:latin typeface="Lucida Sans Unicode"/>
                <a:cs typeface="Lucida Sans Unicode"/>
              </a:rPr>
              <a:t>l</a:t>
            </a:r>
            <a:r>
              <a:rPr sz="1650" spc="15" dirty="0">
                <a:solidFill>
                  <a:srgbClr val="262525"/>
                </a:solidFill>
                <a:latin typeface="Lucida Sans Unicode"/>
                <a:cs typeface="Lucida Sans Unicode"/>
              </a:rPr>
              <a:t>e</a:t>
            </a:r>
            <a:r>
              <a:rPr sz="1650" spc="-185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262525"/>
                </a:solidFill>
                <a:latin typeface="Lucida Sans Unicode"/>
                <a:cs typeface="Lucida Sans Unicode"/>
              </a:rPr>
              <a:t>o</a:t>
            </a:r>
            <a:r>
              <a:rPr sz="1650" spc="-60" dirty="0">
                <a:solidFill>
                  <a:srgbClr val="262525"/>
                </a:solidFill>
                <a:latin typeface="Lucida Sans Unicode"/>
                <a:cs typeface="Lucida Sans Unicode"/>
              </a:rPr>
              <a:t>f</a:t>
            </a:r>
            <a:r>
              <a:rPr sz="1650" spc="-175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r>
              <a:rPr sz="1650" spc="-114" dirty="0">
                <a:solidFill>
                  <a:srgbClr val="262525"/>
                </a:solidFill>
                <a:latin typeface="Lucida Sans Unicode"/>
                <a:cs typeface="Lucida Sans Unicode"/>
              </a:rPr>
              <a:t>D</a:t>
            </a:r>
            <a:r>
              <a:rPr sz="1650" spc="55" dirty="0">
                <a:solidFill>
                  <a:srgbClr val="262525"/>
                </a:solidFill>
                <a:latin typeface="Lucida Sans Unicode"/>
                <a:cs typeface="Lucida Sans Unicode"/>
              </a:rPr>
              <a:t>a</a:t>
            </a:r>
            <a:r>
              <a:rPr sz="1650" spc="-100" dirty="0">
                <a:solidFill>
                  <a:srgbClr val="262525"/>
                </a:solidFill>
                <a:latin typeface="Lucida Sans Unicode"/>
                <a:cs typeface="Lucida Sans Unicode"/>
              </a:rPr>
              <a:t>t</a:t>
            </a:r>
            <a:r>
              <a:rPr sz="1650" spc="55" dirty="0">
                <a:solidFill>
                  <a:srgbClr val="262525"/>
                </a:solidFill>
                <a:latin typeface="Lucida Sans Unicode"/>
                <a:cs typeface="Lucida Sans Unicode"/>
              </a:rPr>
              <a:t>a</a:t>
            </a:r>
            <a:r>
              <a:rPr sz="1650" spc="-20" dirty="0">
                <a:solidFill>
                  <a:srgbClr val="262525"/>
                </a:solidFill>
                <a:latin typeface="Lucida Sans Unicode"/>
                <a:cs typeface="Lucida Sans Unicode"/>
              </a:rPr>
              <a:t>se</a:t>
            </a:r>
            <a:r>
              <a:rPr sz="1650" spc="15" dirty="0">
                <a:solidFill>
                  <a:srgbClr val="262525"/>
                </a:solidFill>
                <a:latin typeface="Lucida Sans Unicode"/>
                <a:cs typeface="Lucida Sans Unicode"/>
              </a:rPr>
              <a:t>t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1900"/>
              </a:lnSpc>
              <a:spcBef>
                <a:spcPts val="1105"/>
              </a:spcBef>
            </a:pP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ff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3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R  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model.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0723" y="2486024"/>
            <a:ext cx="3990975" cy="1905000"/>
            <a:chOff x="5800723" y="2486024"/>
            <a:chExt cx="3990975" cy="1905000"/>
          </a:xfrm>
        </p:grpSpPr>
        <p:sp>
          <p:nvSpPr>
            <p:cNvPr id="8" name="object 8"/>
            <p:cNvSpPr/>
            <p:nvPr/>
          </p:nvSpPr>
          <p:spPr>
            <a:xfrm>
              <a:off x="5805486" y="2490787"/>
              <a:ext cx="3981450" cy="1895475"/>
            </a:xfrm>
            <a:custGeom>
              <a:avLst/>
              <a:gdLst/>
              <a:ahLst/>
              <a:cxnLst/>
              <a:rect l="l" t="t" r="r" b="b"/>
              <a:pathLst>
                <a:path w="3981450" h="1895475">
                  <a:moveTo>
                    <a:pt x="3932502" y="1895474"/>
                  </a:moveTo>
                  <a:lnTo>
                    <a:pt x="48948" y="1895474"/>
                  </a:lnTo>
                  <a:lnTo>
                    <a:pt x="45540" y="1895139"/>
                  </a:lnTo>
                  <a:lnTo>
                    <a:pt x="10740" y="1875052"/>
                  </a:lnTo>
                  <a:lnTo>
                    <a:pt x="0" y="1846527"/>
                  </a:lnTo>
                  <a:lnTo>
                    <a:pt x="0" y="184308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5"/>
                  </a:lnTo>
                  <a:lnTo>
                    <a:pt x="3981450" y="48947"/>
                  </a:lnTo>
                  <a:lnTo>
                    <a:pt x="3981450" y="1846527"/>
                  </a:lnTo>
                  <a:lnTo>
                    <a:pt x="3963673" y="1882562"/>
                  </a:lnTo>
                  <a:lnTo>
                    <a:pt x="3935908" y="1895139"/>
                  </a:lnTo>
                  <a:lnTo>
                    <a:pt x="3932502" y="1895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5486" y="2490787"/>
              <a:ext cx="3981450" cy="1895475"/>
            </a:xfrm>
            <a:custGeom>
              <a:avLst/>
              <a:gdLst/>
              <a:ahLst/>
              <a:cxnLst/>
              <a:rect l="l" t="t" r="r" b="b"/>
              <a:pathLst>
                <a:path w="3981450" h="1895475">
                  <a:moveTo>
                    <a:pt x="0" y="1843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32502" y="0"/>
                  </a:lnTo>
                  <a:lnTo>
                    <a:pt x="3935908" y="335"/>
                  </a:lnTo>
                  <a:lnTo>
                    <a:pt x="3966105" y="15343"/>
                  </a:lnTo>
                  <a:lnTo>
                    <a:pt x="3968538" y="17775"/>
                  </a:lnTo>
                  <a:lnTo>
                    <a:pt x="3980442" y="42166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843087"/>
                  </a:lnTo>
                  <a:lnTo>
                    <a:pt x="3981450" y="1846527"/>
                  </a:lnTo>
                  <a:lnTo>
                    <a:pt x="3981114" y="1849934"/>
                  </a:lnTo>
                  <a:lnTo>
                    <a:pt x="3980442" y="1853307"/>
                  </a:lnTo>
                  <a:lnTo>
                    <a:pt x="3979771" y="1856680"/>
                  </a:lnTo>
                  <a:lnTo>
                    <a:pt x="3972620" y="1872191"/>
                  </a:lnTo>
                  <a:lnTo>
                    <a:pt x="3970710" y="1875052"/>
                  </a:lnTo>
                  <a:lnTo>
                    <a:pt x="3958165" y="1886645"/>
                  </a:lnTo>
                  <a:lnTo>
                    <a:pt x="3955306" y="1888556"/>
                  </a:lnTo>
                  <a:lnTo>
                    <a:pt x="3932502" y="1895474"/>
                  </a:lnTo>
                  <a:lnTo>
                    <a:pt x="3929062" y="1895474"/>
                  </a:lnTo>
                  <a:lnTo>
                    <a:pt x="52388" y="1895474"/>
                  </a:lnTo>
                  <a:lnTo>
                    <a:pt x="48948" y="1895474"/>
                  </a:lnTo>
                  <a:lnTo>
                    <a:pt x="45540" y="1895139"/>
                  </a:lnTo>
                  <a:lnTo>
                    <a:pt x="10740" y="1875052"/>
                  </a:lnTo>
                  <a:lnTo>
                    <a:pt x="0" y="1846527"/>
                  </a:lnTo>
                  <a:lnTo>
                    <a:pt x="0" y="1843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9" y="2668587"/>
            <a:ext cx="3439795" cy="1512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5" dirty="0">
                <a:solidFill>
                  <a:srgbClr val="262525"/>
                </a:solidFill>
                <a:latin typeface="Lucida Sans Unicode"/>
                <a:cs typeface="Lucida Sans Unicode"/>
              </a:rPr>
              <a:t>F</a:t>
            </a:r>
            <a:r>
              <a:rPr sz="1650" spc="55" dirty="0">
                <a:solidFill>
                  <a:srgbClr val="262525"/>
                </a:solidFill>
                <a:latin typeface="Lucida Sans Unicode"/>
                <a:cs typeface="Lucida Sans Unicode"/>
              </a:rPr>
              <a:t>a</a:t>
            </a:r>
            <a:r>
              <a:rPr sz="1650" spc="-25" dirty="0">
                <a:solidFill>
                  <a:srgbClr val="262525"/>
                </a:solidFill>
                <a:latin typeface="Lucida Sans Unicode"/>
                <a:cs typeface="Lucida Sans Unicode"/>
              </a:rPr>
              <a:t>ct</a:t>
            </a:r>
            <a:r>
              <a:rPr sz="1650" spc="30" dirty="0">
                <a:solidFill>
                  <a:srgbClr val="262525"/>
                </a:solidFill>
                <a:latin typeface="Lucida Sans Unicode"/>
                <a:cs typeface="Lucida Sans Unicode"/>
              </a:rPr>
              <a:t>o</a:t>
            </a:r>
            <a:r>
              <a:rPr sz="1650" spc="-5" dirty="0">
                <a:solidFill>
                  <a:srgbClr val="262525"/>
                </a:solidFill>
                <a:latin typeface="Lucida Sans Unicode"/>
                <a:cs typeface="Lucida Sans Unicode"/>
              </a:rPr>
              <a:t>r</a:t>
            </a:r>
            <a:r>
              <a:rPr sz="1650" spc="-55" dirty="0">
                <a:solidFill>
                  <a:srgbClr val="262525"/>
                </a:solidFill>
                <a:latin typeface="Lucida Sans Unicode"/>
                <a:cs typeface="Lucida Sans Unicode"/>
              </a:rPr>
              <a:t>s</a:t>
            </a:r>
            <a:r>
              <a:rPr sz="1650" spc="-114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262525"/>
                </a:solidFill>
                <a:latin typeface="Lucida Sans Unicode"/>
                <a:cs typeface="Lucida Sans Unicode"/>
              </a:rPr>
              <a:t>t</a:t>
            </a:r>
            <a:r>
              <a:rPr sz="1650" spc="5" dirty="0">
                <a:solidFill>
                  <a:srgbClr val="262525"/>
                </a:solidFill>
                <a:latin typeface="Lucida Sans Unicode"/>
                <a:cs typeface="Lucida Sans Unicode"/>
              </a:rPr>
              <a:t>o</a:t>
            </a:r>
            <a:r>
              <a:rPr sz="1650" spc="-12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r>
              <a:rPr sz="1650" spc="-95" dirty="0">
                <a:solidFill>
                  <a:srgbClr val="262525"/>
                </a:solidFill>
                <a:latin typeface="Lucida Sans Unicode"/>
                <a:cs typeface="Lucida Sans Unicode"/>
              </a:rPr>
              <a:t>C</a:t>
            </a:r>
            <a:r>
              <a:rPr sz="1650" spc="30" dirty="0">
                <a:solidFill>
                  <a:srgbClr val="262525"/>
                </a:solidFill>
                <a:latin typeface="Lucida Sans Unicode"/>
                <a:cs typeface="Lucida Sans Unicode"/>
              </a:rPr>
              <a:t>o</a:t>
            </a:r>
            <a:r>
              <a:rPr sz="1650" spc="25" dirty="0">
                <a:solidFill>
                  <a:srgbClr val="262525"/>
                </a:solidFill>
                <a:latin typeface="Lucida Sans Unicode"/>
                <a:cs typeface="Lucida Sans Unicode"/>
              </a:rPr>
              <a:t>n</a:t>
            </a:r>
            <a:r>
              <a:rPr sz="1650" spc="-20" dirty="0">
                <a:solidFill>
                  <a:srgbClr val="262525"/>
                </a:solidFill>
                <a:latin typeface="Lucida Sans Unicode"/>
                <a:cs typeface="Lucida Sans Unicode"/>
              </a:rPr>
              <a:t>s</a:t>
            </a:r>
            <a:r>
              <a:rPr sz="1650" spc="-30" dirty="0">
                <a:solidFill>
                  <a:srgbClr val="262525"/>
                </a:solidFill>
                <a:latin typeface="Lucida Sans Unicode"/>
                <a:cs typeface="Lucida Sans Unicode"/>
              </a:rPr>
              <a:t>i</a:t>
            </a:r>
            <a:r>
              <a:rPr sz="1650" spc="5" dirty="0">
                <a:solidFill>
                  <a:srgbClr val="262525"/>
                </a:solidFill>
                <a:latin typeface="Lucida Sans Unicode"/>
                <a:cs typeface="Lucida Sans Unicode"/>
              </a:rPr>
              <a:t>d</a:t>
            </a:r>
            <a:r>
              <a:rPr sz="1650" spc="-20" dirty="0">
                <a:solidFill>
                  <a:srgbClr val="262525"/>
                </a:solidFill>
                <a:latin typeface="Lucida Sans Unicode"/>
                <a:cs typeface="Lucida Sans Unicode"/>
              </a:rPr>
              <a:t>e</a:t>
            </a:r>
            <a:r>
              <a:rPr sz="1650" spc="-25" dirty="0">
                <a:solidFill>
                  <a:srgbClr val="262525"/>
                </a:solidFill>
                <a:latin typeface="Lucida Sans Unicode"/>
                <a:cs typeface="Lucida Sans Unicode"/>
              </a:rPr>
              <a:t>r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700"/>
              </a:lnSpc>
              <a:spcBef>
                <a:spcPts val="1090"/>
              </a:spcBef>
            </a:pP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Factors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such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as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size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of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dataset,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data </a:t>
            </a:r>
            <a:r>
              <a:rPr sz="1350" spc="-40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5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us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sh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550703"/>
            <a:ext cx="3848735" cy="607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25" dirty="0"/>
              <a:t>D</a:t>
            </a:r>
            <a:r>
              <a:rPr spc="-320" dirty="0"/>
              <a:t>a</a:t>
            </a:r>
            <a:r>
              <a:rPr spc="140" dirty="0"/>
              <a:t>t</a:t>
            </a:r>
            <a:r>
              <a:rPr spc="-215" dirty="0"/>
              <a:t>a</a:t>
            </a:r>
            <a:r>
              <a:rPr spc="-285" dirty="0"/>
              <a:t> </a:t>
            </a:r>
            <a:r>
              <a:rPr spc="-440" dirty="0"/>
              <a:t>P</a:t>
            </a:r>
            <a:r>
              <a:rPr spc="5" dirty="0"/>
              <a:t>r</a:t>
            </a:r>
            <a:r>
              <a:rPr spc="-240" dirty="0"/>
              <a:t>e</a:t>
            </a:r>
            <a:r>
              <a:rPr spc="-20" dirty="0"/>
              <a:t>p</a:t>
            </a:r>
            <a:r>
              <a:rPr spc="5" dirty="0"/>
              <a:t>r</a:t>
            </a:r>
            <a:r>
              <a:rPr spc="-95" dirty="0"/>
              <a:t>o</a:t>
            </a:r>
            <a:r>
              <a:rPr spc="-254" dirty="0"/>
              <a:t>c</a:t>
            </a:r>
            <a:r>
              <a:rPr spc="-240" dirty="0"/>
              <a:t>e</a:t>
            </a:r>
            <a:r>
              <a:rPr spc="-330" dirty="0"/>
              <a:t>ss</a:t>
            </a:r>
            <a:r>
              <a:rPr spc="30" dirty="0"/>
              <a:t>i</a:t>
            </a:r>
            <a:r>
              <a:rPr spc="-90" dirty="0"/>
              <a:t>n</a:t>
            </a:r>
            <a:r>
              <a:rPr spc="-210" dirty="0"/>
              <a:t>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22118" y="1476374"/>
            <a:ext cx="990600" cy="3924300"/>
            <a:chOff x="5522118" y="1476374"/>
            <a:chExt cx="990600" cy="3924300"/>
          </a:xfrm>
        </p:grpSpPr>
        <p:sp>
          <p:nvSpPr>
            <p:cNvPr id="4" name="object 4"/>
            <p:cNvSpPr/>
            <p:nvPr/>
          </p:nvSpPr>
          <p:spPr>
            <a:xfrm>
              <a:off x="5695937" y="1476387"/>
              <a:ext cx="817244" cy="3924300"/>
            </a:xfrm>
            <a:custGeom>
              <a:avLst/>
              <a:gdLst/>
              <a:ahLst/>
              <a:cxnLst/>
              <a:rect l="l" t="t" r="r" b="b"/>
              <a:pathLst>
                <a:path w="817245" h="3924300">
                  <a:moveTo>
                    <a:pt x="38100" y="0"/>
                  </a:moveTo>
                  <a:lnTo>
                    <a:pt x="0" y="0"/>
                  </a:lnTo>
                  <a:lnTo>
                    <a:pt x="0" y="3924287"/>
                  </a:lnTo>
                  <a:lnTo>
                    <a:pt x="38100" y="3924287"/>
                  </a:lnTo>
                  <a:lnTo>
                    <a:pt x="38100" y="0"/>
                  </a:lnTo>
                  <a:close/>
                </a:path>
                <a:path w="817245" h="3924300">
                  <a:moveTo>
                    <a:pt x="816775" y="306730"/>
                  </a:moveTo>
                  <a:lnTo>
                    <a:pt x="216700" y="306730"/>
                  </a:lnTo>
                  <a:lnTo>
                    <a:pt x="216700" y="344830"/>
                  </a:lnTo>
                  <a:lnTo>
                    <a:pt x="816775" y="344830"/>
                  </a:lnTo>
                  <a:lnTo>
                    <a:pt x="816775" y="30673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26881" y="16144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2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22527"/>
                  </a:lnTo>
                  <a:lnTo>
                    <a:pt x="363223" y="358563"/>
                  </a:lnTo>
                  <a:lnTo>
                    <a:pt x="335459" y="371139"/>
                  </a:lnTo>
                  <a:lnTo>
                    <a:pt x="332052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6881" y="16144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19087"/>
                  </a:lnTo>
                  <a:lnTo>
                    <a:pt x="380999" y="322527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7"/>
                  </a:lnTo>
                  <a:lnTo>
                    <a:pt x="348660" y="367487"/>
                  </a:lnTo>
                  <a:lnTo>
                    <a:pt x="345482" y="368803"/>
                  </a:lnTo>
                  <a:lnTo>
                    <a:pt x="342206" y="369797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2" y="371474"/>
                  </a:lnTo>
                  <a:lnTo>
                    <a:pt x="328612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30862" y="1635125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275" y="1621551"/>
            <a:ext cx="2988310" cy="126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65" dirty="0">
                <a:solidFill>
                  <a:srgbClr val="262525"/>
                </a:solidFill>
                <a:latin typeface="Microsoft Sans Serif"/>
                <a:cs typeface="Microsoft Sans Serif"/>
              </a:rPr>
              <a:t>F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u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25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300" dirty="0">
                <a:solidFill>
                  <a:srgbClr val="262525"/>
                </a:solidFill>
                <a:latin typeface="Microsoft Sans Serif"/>
                <a:cs typeface="Microsoft Sans Serif"/>
              </a:rPr>
              <a:t>S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li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40"/>
              </a:spcBef>
            </a:pPr>
            <a:r>
              <a:rPr sz="1350" spc="14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ze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li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 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26805" y="2466974"/>
            <a:ext cx="981075" cy="381000"/>
            <a:chOff x="4926805" y="2466974"/>
            <a:chExt cx="981075" cy="381000"/>
          </a:xfrm>
        </p:grpSpPr>
        <p:sp>
          <p:nvSpPr>
            <p:cNvPr id="10" name="object 10"/>
            <p:cNvSpPr/>
            <p:nvPr/>
          </p:nvSpPr>
          <p:spPr>
            <a:xfrm>
              <a:off x="4926805" y="2640359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600074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38099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1643" y="24717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22527"/>
                  </a:lnTo>
                  <a:lnTo>
                    <a:pt x="353698" y="358563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31643" y="24717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19087"/>
                  </a:lnTo>
                  <a:lnTo>
                    <a:pt x="367487" y="339135"/>
                  </a:lnTo>
                  <a:lnTo>
                    <a:pt x="366170" y="342313"/>
                  </a:lnTo>
                  <a:lnTo>
                    <a:pt x="339135" y="367487"/>
                  </a:lnTo>
                  <a:lnTo>
                    <a:pt x="335957" y="368803"/>
                  </a:lnTo>
                  <a:lnTo>
                    <a:pt x="332681" y="369797"/>
                  </a:lnTo>
                  <a:lnTo>
                    <a:pt x="329307" y="370468"/>
                  </a:lnTo>
                  <a:lnTo>
                    <a:pt x="325934" y="371139"/>
                  </a:lnTo>
                  <a:lnTo>
                    <a:pt x="322527" y="371474"/>
                  </a:lnTo>
                  <a:lnTo>
                    <a:pt x="319087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0862" y="2492374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1325" y="2478801"/>
            <a:ext cx="3072130" cy="126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9840">
              <a:lnSpc>
                <a:spcPct val="100000"/>
              </a:lnSpc>
              <a:spcBef>
                <a:spcPts val="105"/>
              </a:spcBef>
            </a:pPr>
            <a:r>
              <a:rPr sz="1900" spc="-265" dirty="0">
                <a:solidFill>
                  <a:srgbClr val="262525"/>
                </a:solidFill>
                <a:latin typeface="Microsoft Sans Serif"/>
                <a:cs typeface="Microsoft Sans Serif"/>
              </a:rPr>
              <a:t>F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u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25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16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37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204" dirty="0">
                <a:solidFill>
                  <a:srgbClr val="262525"/>
                </a:solidFill>
                <a:latin typeface="Microsoft Sans Serif"/>
                <a:cs typeface="Microsoft Sans Serif"/>
              </a:rPr>
              <a:t>x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30" dirty="0">
                <a:solidFill>
                  <a:srgbClr val="262525"/>
                </a:solidFill>
                <a:latin typeface="Microsoft Sans Serif"/>
                <a:cs typeface="Microsoft Sans Serif"/>
              </a:rPr>
              <a:t>c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3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endParaRPr sz="1900">
              <a:latin typeface="Microsoft Sans Serif"/>
              <a:cs typeface="Microsoft Sans Serif"/>
            </a:endParaRPr>
          </a:p>
          <a:p>
            <a:pPr marL="497840" marR="27305" indent="-485775" algn="r">
              <a:lnSpc>
                <a:spcPct val="134300"/>
              </a:lnSpc>
              <a:spcBef>
                <a:spcPts val="940"/>
              </a:spcBef>
            </a:pP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Identify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most</a:t>
            </a:r>
            <a:r>
              <a:rPr sz="1350" spc="-17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relevant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features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in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 </a:t>
            </a:r>
            <a:r>
              <a:rPr sz="1350" spc="-40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endParaRPr sz="13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predictions.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22118" y="3381375"/>
            <a:ext cx="990600" cy="390525"/>
            <a:chOff x="5522118" y="3381375"/>
            <a:chExt cx="990600" cy="390525"/>
          </a:xfrm>
        </p:grpSpPr>
        <p:sp>
          <p:nvSpPr>
            <p:cNvPr id="16" name="object 16"/>
            <p:cNvSpPr/>
            <p:nvPr/>
          </p:nvSpPr>
          <p:spPr>
            <a:xfrm>
              <a:off x="5912643" y="3564284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6000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28574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6881" y="33861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32052"/>
                  </a:lnTo>
                  <a:lnTo>
                    <a:pt x="363223" y="368088"/>
                  </a:lnTo>
                  <a:lnTo>
                    <a:pt x="335459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26881" y="33861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20422" y="10739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74082" y="26142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28612"/>
                  </a:lnTo>
                  <a:lnTo>
                    <a:pt x="380999" y="332052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2" y="342206"/>
                  </a:lnTo>
                  <a:lnTo>
                    <a:pt x="354857" y="374082"/>
                  </a:lnTo>
                  <a:lnTo>
                    <a:pt x="348660" y="377012"/>
                  </a:lnTo>
                  <a:lnTo>
                    <a:pt x="345482" y="378328"/>
                  </a:lnTo>
                  <a:lnTo>
                    <a:pt x="342206" y="379322"/>
                  </a:lnTo>
                  <a:lnTo>
                    <a:pt x="338832" y="379993"/>
                  </a:lnTo>
                  <a:lnTo>
                    <a:pt x="335459" y="380664"/>
                  </a:lnTo>
                  <a:lnTo>
                    <a:pt x="332052" y="380999"/>
                  </a:lnTo>
                  <a:lnTo>
                    <a:pt x="328612" y="380999"/>
                  </a:lnTo>
                  <a:lnTo>
                    <a:pt x="52387" y="380999"/>
                  </a:lnTo>
                  <a:lnTo>
                    <a:pt x="48947" y="380999"/>
                  </a:lnTo>
                  <a:lnTo>
                    <a:pt x="45540" y="380664"/>
                  </a:lnTo>
                  <a:lnTo>
                    <a:pt x="42167" y="379993"/>
                  </a:lnTo>
                  <a:lnTo>
                    <a:pt x="38793" y="379322"/>
                  </a:lnTo>
                  <a:lnTo>
                    <a:pt x="35517" y="378328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30862" y="3416299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5275" y="3393201"/>
            <a:ext cx="3011170" cy="181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54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1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20" dirty="0">
                <a:solidFill>
                  <a:srgbClr val="262525"/>
                </a:solidFill>
                <a:latin typeface="Microsoft Sans Serif"/>
                <a:cs typeface="Microsoft Sans Serif"/>
              </a:rPr>
              <a:t>P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p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3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40"/>
              </a:spcBef>
            </a:pP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2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21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45" dirty="0">
                <a:solidFill>
                  <a:srgbClr val="262525"/>
                </a:solidFill>
                <a:latin typeface="Tahoma"/>
                <a:cs typeface="Tahoma"/>
              </a:rPr>
              <a:t>w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40" dirty="0">
                <a:solidFill>
                  <a:srgbClr val="262525"/>
                </a:solidFill>
                <a:latin typeface="Tahoma"/>
                <a:cs typeface="Tahoma"/>
              </a:rPr>
              <a:t>:</a:t>
            </a:r>
            <a:r>
              <a:rPr sz="1350" spc="-16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g 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 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70" dirty="0">
                <a:solidFill>
                  <a:srgbClr val="262525"/>
                </a:solidFill>
                <a:latin typeface="Tahoma"/>
                <a:cs typeface="Tahoma"/>
              </a:rPr>
              <a:t>/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'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4762"/>
            <a:ext cx="0" cy="5996305"/>
          </a:xfrm>
          <a:custGeom>
            <a:avLst/>
            <a:gdLst/>
            <a:ahLst/>
            <a:cxnLst/>
            <a:rect l="l" t="t" r="r" b="b"/>
            <a:pathLst>
              <a:path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550703"/>
            <a:ext cx="3230245" cy="607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5" dirty="0"/>
              <a:t>M</a:t>
            </a:r>
            <a:r>
              <a:rPr spc="-95" dirty="0"/>
              <a:t>o</a:t>
            </a:r>
            <a:r>
              <a:rPr spc="-20" dirty="0"/>
              <a:t>d</a:t>
            </a:r>
            <a:r>
              <a:rPr spc="-240" dirty="0"/>
              <a:t>e</a:t>
            </a:r>
            <a:r>
              <a:rPr spc="90" dirty="0"/>
              <a:t>l</a:t>
            </a:r>
            <a:r>
              <a:rPr spc="-245" dirty="0"/>
              <a:t> </a:t>
            </a:r>
            <a:r>
              <a:rPr spc="-515" dirty="0"/>
              <a:t>S</a:t>
            </a:r>
            <a:r>
              <a:rPr spc="-240" dirty="0"/>
              <a:t>e</a:t>
            </a:r>
            <a:r>
              <a:rPr spc="105" dirty="0"/>
              <a:t>l</a:t>
            </a:r>
            <a:r>
              <a:rPr spc="-240" dirty="0"/>
              <a:t>e</a:t>
            </a:r>
            <a:r>
              <a:rPr spc="-180" dirty="0"/>
              <a:t>c</a:t>
            </a:r>
            <a:r>
              <a:rPr spc="215" dirty="0"/>
              <a:t>t</a:t>
            </a:r>
            <a:r>
              <a:rPr spc="30" dirty="0"/>
              <a:t>i</a:t>
            </a:r>
            <a:r>
              <a:rPr spc="-95" dirty="0"/>
              <a:t>o</a:t>
            </a:r>
            <a:r>
              <a:rPr spc="-55"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1485899"/>
            <a:ext cx="3943349" cy="2438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0362" y="4107576"/>
            <a:ext cx="3944620" cy="126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40" dirty="0">
                <a:solidFill>
                  <a:srgbClr val="312E2A"/>
                </a:solidFill>
                <a:latin typeface="Microsoft Sans Serif"/>
                <a:cs typeface="Microsoft Sans Serif"/>
              </a:rPr>
              <a:t>M</a:t>
            </a:r>
            <a:r>
              <a:rPr sz="1900" spc="-9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90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c</a:t>
            </a:r>
            <a:r>
              <a:rPr sz="1900" spc="-10" dirty="0">
                <a:solidFill>
                  <a:srgbClr val="312E2A"/>
                </a:solidFill>
                <a:latin typeface="Microsoft Sans Serif"/>
                <a:cs typeface="Microsoft Sans Serif"/>
              </a:rPr>
              <a:t>h</a:t>
            </a:r>
            <a:r>
              <a:rPr sz="1900" spc="1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312E2A"/>
                </a:solidFill>
                <a:latin typeface="Microsoft Sans Serif"/>
                <a:cs typeface="Microsoft Sans Serif"/>
              </a:rPr>
              <a:t>n</a:t>
            </a:r>
            <a:r>
              <a:rPr sz="1900" spc="-125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900" spc="-165" dirty="0">
                <a:solidFill>
                  <a:srgbClr val="312E2A"/>
                </a:solidFill>
                <a:latin typeface="Microsoft Sans Serif"/>
                <a:cs typeface="Microsoft Sans Serif"/>
              </a:rPr>
              <a:t> L</a:t>
            </a:r>
            <a:r>
              <a:rPr sz="1900" spc="-16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900" spc="-9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900" spc="40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900" spc="-10" dirty="0">
                <a:solidFill>
                  <a:srgbClr val="312E2A"/>
                </a:solidFill>
                <a:latin typeface="Microsoft Sans Serif"/>
                <a:cs typeface="Microsoft Sans Serif"/>
              </a:rPr>
              <a:t>n</a:t>
            </a:r>
            <a:r>
              <a:rPr sz="1900" spc="1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312E2A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312E2A"/>
                </a:solidFill>
                <a:latin typeface="Microsoft Sans Serif"/>
                <a:cs typeface="Microsoft Sans Serif"/>
              </a:rPr>
              <a:t>g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40"/>
              </a:spcBef>
            </a:pP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Identify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best</a:t>
            </a:r>
            <a:r>
              <a:rPr sz="1350" spc="-18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type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of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machine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learning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models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like </a:t>
            </a:r>
            <a:r>
              <a:rPr sz="1350" spc="-40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Random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Forest,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Neural</a:t>
            </a:r>
            <a:r>
              <a:rPr sz="1350" spc="-17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Networks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262525"/>
                </a:solidFill>
                <a:latin typeface="Tahoma"/>
                <a:cs typeface="Tahoma"/>
              </a:rPr>
              <a:t>to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used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525"/>
                </a:solidFill>
                <a:latin typeface="Tahoma"/>
                <a:cs typeface="Tahoma"/>
              </a:rPr>
              <a:t>for</a:t>
            </a:r>
            <a:r>
              <a:rPr sz="1350" spc="-22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the 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3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8349" y="1485899"/>
            <a:ext cx="3943349" cy="2438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30887" y="4107576"/>
            <a:ext cx="3672204" cy="98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330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900" spc="-16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900" spc="-85" dirty="0">
                <a:solidFill>
                  <a:srgbClr val="312E2A"/>
                </a:solidFill>
                <a:latin typeface="Microsoft Sans Serif"/>
                <a:cs typeface="Microsoft Sans Serif"/>
              </a:rPr>
              <a:t>g</a:t>
            </a:r>
            <a:r>
              <a:rPr sz="1900" spc="40" dirty="0">
                <a:solidFill>
                  <a:srgbClr val="312E2A"/>
                </a:solidFill>
                <a:latin typeface="Microsoft Sans Serif"/>
                <a:cs typeface="Microsoft Sans Serif"/>
              </a:rPr>
              <a:t>r</a:t>
            </a:r>
            <a:r>
              <a:rPr sz="1900" spc="-160" dirty="0">
                <a:solidFill>
                  <a:srgbClr val="312E2A"/>
                </a:solidFill>
                <a:latin typeface="Microsoft Sans Serif"/>
                <a:cs typeface="Microsoft Sans Serif"/>
              </a:rPr>
              <a:t>e</a:t>
            </a:r>
            <a:r>
              <a:rPr sz="190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ss</a:t>
            </a:r>
            <a:r>
              <a:rPr sz="1900" spc="1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312E2A"/>
                </a:solidFill>
                <a:latin typeface="Microsoft Sans Serif"/>
                <a:cs typeface="Microsoft Sans Serif"/>
              </a:rPr>
              <a:t>o</a:t>
            </a:r>
            <a:r>
              <a:rPr sz="1900" spc="-30" dirty="0">
                <a:solidFill>
                  <a:srgbClr val="312E2A"/>
                </a:solidFill>
                <a:latin typeface="Microsoft Sans Serif"/>
                <a:cs typeface="Microsoft Sans Serif"/>
              </a:rPr>
              <a:t>n</a:t>
            </a:r>
            <a:r>
              <a:rPr sz="1900" spc="-110" dirty="0">
                <a:solidFill>
                  <a:srgbClr val="312E2A"/>
                </a:solidFill>
                <a:latin typeface="Microsoft Sans Serif"/>
                <a:cs typeface="Microsoft Sans Serif"/>
              </a:rPr>
              <a:t> </a:t>
            </a:r>
            <a:r>
              <a:rPr sz="1900" spc="-225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312E2A"/>
                </a:solidFill>
                <a:latin typeface="Microsoft Sans Serif"/>
                <a:cs typeface="Microsoft Sans Serif"/>
              </a:rPr>
              <a:t>n</a:t>
            </a:r>
            <a:r>
              <a:rPr sz="1900" spc="-90" dirty="0">
                <a:solidFill>
                  <a:srgbClr val="312E2A"/>
                </a:solidFill>
                <a:latin typeface="Microsoft Sans Serif"/>
                <a:cs typeface="Microsoft Sans Serif"/>
              </a:rPr>
              <a:t>a</a:t>
            </a:r>
            <a:r>
              <a:rPr sz="1900" spc="15" dirty="0">
                <a:solidFill>
                  <a:srgbClr val="312E2A"/>
                </a:solidFill>
                <a:latin typeface="Microsoft Sans Serif"/>
                <a:cs typeface="Microsoft Sans Serif"/>
              </a:rPr>
              <a:t>l</a:t>
            </a:r>
            <a:r>
              <a:rPr sz="1900" spc="-55" dirty="0">
                <a:solidFill>
                  <a:srgbClr val="312E2A"/>
                </a:solidFill>
                <a:latin typeface="Microsoft Sans Serif"/>
                <a:cs typeface="Microsoft Sans Serif"/>
              </a:rPr>
              <a:t>y</a:t>
            </a:r>
            <a:r>
              <a:rPr sz="1900" spc="-130" dirty="0">
                <a:solidFill>
                  <a:srgbClr val="312E2A"/>
                </a:solidFill>
                <a:latin typeface="Microsoft Sans Serif"/>
                <a:cs typeface="Microsoft Sans Serif"/>
              </a:rPr>
              <a:t>s</a:t>
            </a:r>
            <a:r>
              <a:rPr sz="1900" spc="15" dirty="0">
                <a:solidFill>
                  <a:srgbClr val="312E2A"/>
                </a:solidFill>
                <a:latin typeface="Microsoft Sans Serif"/>
                <a:cs typeface="Microsoft Sans Serif"/>
              </a:rPr>
              <a:t>i</a:t>
            </a:r>
            <a:r>
              <a:rPr sz="1900" spc="-165" dirty="0">
                <a:solidFill>
                  <a:srgbClr val="312E2A"/>
                </a:solidFill>
                <a:latin typeface="Microsoft Sans Serif"/>
                <a:cs typeface="Microsoft Sans Serif"/>
              </a:rPr>
              <a:t>s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40"/>
              </a:spcBef>
            </a:pPr>
            <a:r>
              <a:rPr sz="1350" spc="85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15" dirty="0">
                <a:solidFill>
                  <a:srgbClr val="262525"/>
                </a:solidFill>
                <a:latin typeface="Tahoma"/>
                <a:cs typeface="Tahoma"/>
              </a:rPr>
              <a:t>y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nsh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 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45" dirty="0">
                <a:solidFill>
                  <a:srgbClr val="262525"/>
                </a:solidFill>
                <a:latin typeface="Tahoma"/>
                <a:cs typeface="Tahoma"/>
              </a:rPr>
              <a:t>w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b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il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560353"/>
            <a:ext cx="6030595" cy="607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Model</a:t>
            </a:r>
            <a:r>
              <a:rPr spc="-245" dirty="0"/>
              <a:t> </a:t>
            </a:r>
            <a:r>
              <a:rPr spc="-140" dirty="0"/>
              <a:t>Training</a:t>
            </a:r>
            <a:r>
              <a:rPr spc="-285" dirty="0"/>
              <a:t> </a:t>
            </a:r>
            <a:r>
              <a:rPr spc="-120" dirty="0"/>
              <a:t>and</a:t>
            </a:r>
            <a:r>
              <a:rPr spc="-254" dirty="0"/>
              <a:t> </a:t>
            </a:r>
            <a:r>
              <a:rPr spc="-125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4" y="2533649"/>
            <a:ext cx="381000" cy="381000"/>
            <a:chOff x="1647824" y="2533649"/>
            <a:chExt cx="381000" cy="381000"/>
          </a:xfrm>
        </p:grpSpPr>
        <p:sp>
          <p:nvSpPr>
            <p:cNvPr id="4" name="object 4"/>
            <p:cNvSpPr/>
            <p:nvPr/>
          </p:nvSpPr>
          <p:spPr>
            <a:xfrm>
              <a:off x="1652587" y="25384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1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5"/>
                  </a:lnTo>
                  <a:lnTo>
                    <a:pt x="371475" y="48947"/>
                  </a:lnTo>
                  <a:lnTo>
                    <a:pt x="371475" y="322527"/>
                  </a:lnTo>
                  <a:lnTo>
                    <a:pt x="353698" y="358563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5384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48192" y="8828"/>
                  </a:lnTo>
                  <a:lnTo>
                    <a:pt x="351052" y="10739"/>
                  </a:lnTo>
                  <a:lnTo>
                    <a:pt x="353698" y="12911"/>
                  </a:lnTo>
                  <a:lnTo>
                    <a:pt x="356131" y="15343"/>
                  </a:lnTo>
                  <a:lnTo>
                    <a:pt x="358563" y="17775"/>
                  </a:lnTo>
                  <a:lnTo>
                    <a:pt x="360734" y="20422"/>
                  </a:lnTo>
                  <a:lnTo>
                    <a:pt x="362645" y="23282"/>
                  </a:lnTo>
                  <a:lnTo>
                    <a:pt x="364556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69797" y="38792"/>
                  </a:lnTo>
                  <a:lnTo>
                    <a:pt x="370468" y="42166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7"/>
                  </a:lnTo>
                  <a:lnTo>
                    <a:pt x="371139" y="325934"/>
                  </a:lnTo>
                  <a:lnTo>
                    <a:pt x="370468" y="329307"/>
                  </a:lnTo>
                  <a:lnTo>
                    <a:pt x="369797" y="332681"/>
                  </a:lnTo>
                  <a:lnTo>
                    <a:pt x="368803" y="335956"/>
                  </a:lnTo>
                  <a:lnTo>
                    <a:pt x="367487" y="339134"/>
                  </a:lnTo>
                  <a:lnTo>
                    <a:pt x="366170" y="342312"/>
                  </a:lnTo>
                  <a:lnTo>
                    <a:pt x="364557" y="345331"/>
                  </a:lnTo>
                  <a:lnTo>
                    <a:pt x="362646" y="348192"/>
                  </a:lnTo>
                  <a:lnTo>
                    <a:pt x="360734" y="351052"/>
                  </a:lnTo>
                  <a:lnTo>
                    <a:pt x="358563" y="353698"/>
                  </a:lnTo>
                  <a:lnTo>
                    <a:pt x="356131" y="356130"/>
                  </a:lnTo>
                  <a:lnTo>
                    <a:pt x="353698" y="358563"/>
                  </a:lnTo>
                  <a:lnTo>
                    <a:pt x="319087" y="371474"/>
                  </a:lnTo>
                  <a:lnTo>
                    <a:pt x="52387" y="371474"/>
                  </a:lnTo>
                  <a:lnTo>
                    <a:pt x="23282" y="362645"/>
                  </a:lnTo>
                  <a:lnTo>
                    <a:pt x="20422" y="360734"/>
                  </a:lnTo>
                  <a:lnTo>
                    <a:pt x="17776" y="358563"/>
                  </a:lnTo>
                  <a:lnTo>
                    <a:pt x="15344" y="356130"/>
                  </a:lnTo>
                  <a:lnTo>
                    <a:pt x="12911" y="353698"/>
                  </a:lnTo>
                  <a:lnTo>
                    <a:pt x="10739" y="351052"/>
                  </a:lnTo>
                  <a:lnTo>
                    <a:pt x="8828" y="348192"/>
                  </a:lnTo>
                  <a:lnTo>
                    <a:pt x="6917" y="34533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7575" y="2564526"/>
            <a:ext cx="1846580" cy="154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40" dirty="0">
                <a:solidFill>
                  <a:srgbClr val="262525"/>
                </a:solidFill>
                <a:latin typeface="Microsoft Sans Serif"/>
                <a:cs typeface="Microsoft Sans Serif"/>
              </a:rPr>
              <a:t>M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45" dirty="0">
                <a:solidFill>
                  <a:srgbClr val="262525"/>
                </a:solidFill>
                <a:latin typeface="Microsoft Sans Serif"/>
                <a:cs typeface="Microsoft Sans Serif"/>
              </a:rPr>
              <a:t>l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5" dirty="0">
                <a:solidFill>
                  <a:srgbClr val="262525"/>
                </a:solidFill>
                <a:latin typeface="Microsoft Sans Serif"/>
                <a:cs typeface="Microsoft Sans Serif"/>
              </a:rPr>
              <a:t>g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40"/>
              </a:spcBef>
            </a:pPr>
            <a:r>
              <a:rPr sz="1350" spc="13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19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200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g 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us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p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25" dirty="0">
                <a:solidFill>
                  <a:srgbClr val="262525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9599" y="2533649"/>
            <a:ext cx="381000" cy="381000"/>
            <a:chOff x="4419599" y="2533649"/>
            <a:chExt cx="381000" cy="381000"/>
          </a:xfrm>
        </p:grpSpPr>
        <p:sp>
          <p:nvSpPr>
            <p:cNvPr id="8" name="object 8"/>
            <p:cNvSpPr/>
            <p:nvPr/>
          </p:nvSpPr>
          <p:spPr>
            <a:xfrm>
              <a:off x="4424361" y="25384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5"/>
                  </a:lnTo>
                  <a:lnTo>
                    <a:pt x="371474" y="48947"/>
                  </a:lnTo>
                  <a:lnTo>
                    <a:pt x="371474" y="322527"/>
                  </a:lnTo>
                  <a:lnTo>
                    <a:pt x="353698" y="358563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4361" y="25384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48192" y="8828"/>
                  </a:lnTo>
                  <a:lnTo>
                    <a:pt x="351052" y="10739"/>
                  </a:lnTo>
                  <a:lnTo>
                    <a:pt x="353698" y="12911"/>
                  </a:lnTo>
                  <a:lnTo>
                    <a:pt x="356131" y="15343"/>
                  </a:lnTo>
                  <a:lnTo>
                    <a:pt x="358563" y="17775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56131" y="356130"/>
                  </a:lnTo>
                  <a:lnTo>
                    <a:pt x="353698" y="358563"/>
                  </a:lnTo>
                  <a:lnTo>
                    <a:pt x="319087" y="371474"/>
                  </a:lnTo>
                  <a:lnTo>
                    <a:pt x="52387" y="371474"/>
                  </a:lnTo>
                  <a:lnTo>
                    <a:pt x="15343" y="356130"/>
                  </a:lnTo>
                  <a:lnTo>
                    <a:pt x="12911" y="353698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1806" y="2559049"/>
            <a:ext cx="2940050" cy="3340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83840" algn="l"/>
              </a:tabLst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	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9349" y="2564526"/>
            <a:ext cx="1978660" cy="154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240" dirty="0">
                <a:solidFill>
                  <a:srgbClr val="262525"/>
                </a:solidFill>
                <a:latin typeface="Microsoft Sans Serif"/>
                <a:cs typeface="Microsoft Sans Serif"/>
              </a:rPr>
              <a:t>M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d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45" dirty="0">
                <a:solidFill>
                  <a:srgbClr val="262525"/>
                </a:solidFill>
                <a:latin typeface="Microsoft Sans Serif"/>
                <a:cs typeface="Microsoft Sans Serif"/>
              </a:rPr>
              <a:t>l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 </a:t>
            </a:r>
            <a:r>
              <a:rPr sz="1900" spc="-295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-55" dirty="0">
                <a:solidFill>
                  <a:srgbClr val="262525"/>
                </a:solidFill>
                <a:latin typeface="Microsoft Sans Serif"/>
                <a:cs typeface="Microsoft Sans Serif"/>
              </a:rPr>
              <a:t>v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l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u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i</a:t>
            </a:r>
            <a:r>
              <a:rPr sz="1900" spc="-10" dirty="0">
                <a:solidFill>
                  <a:srgbClr val="262525"/>
                </a:solidFill>
                <a:latin typeface="Microsoft Sans Serif"/>
                <a:cs typeface="Microsoft Sans Serif"/>
              </a:rPr>
              <a:t>o</a:t>
            </a:r>
            <a:r>
              <a:rPr sz="1900" spc="-30" dirty="0">
                <a:solidFill>
                  <a:srgbClr val="262525"/>
                </a:solidFill>
                <a:latin typeface="Microsoft Sans Serif"/>
                <a:cs typeface="Microsoft Sans Serif"/>
              </a:rPr>
              <a:t>n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  <a:spcBef>
                <a:spcPts val="940"/>
              </a:spcBef>
            </a:pP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u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 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25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-75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  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204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v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20" dirty="0">
                <a:solidFill>
                  <a:srgbClr val="262525"/>
                </a:solidFill>
                <a:latin typeface="Tahoma"/>
                <a:cs typeface="Tahoma"/>
              </a:rPr>
              <a:t>f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60" dirty="0">
                <a:solidFill>
                  <a:srgbClr val="262525"/>
                </a:solidFill>
                <a:latin typeface="Tahoma"/>
                <a:cs typeface="Tahoma"/>
              </a:rPr>
              <a:t>g</a:t>
            </a:r>
            <a:r>
              <a:rPr sz="1350" spc="-21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50" dirty="0">
                <a:solidFill>
                  <a:srgbClr val="262525"/>
                </a:solidFill>
                <a:latin typeface="Tahoma"/>
                <a:cs typeface="Tahoma"/>
              </a:rPr>
              <a:t>r  </a:t>
            </a:r>
            <a:r>
              <a:rPr sz="1350" spc="5" dirty="0">
                <a:solidFill>
                  <a:srgbClr val="262525"/>
                </a:solidFill>
                <a:latin typeface="Tahoma"/>
                <a:cs typeface="Tahoma"/>
              </a:rPr>
              <a:t>underfitting.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1374" y="2533649"/>
            <a:ext cx="381000" cy="381000"/>
            <a:chOff x="7191374" y="2533649"/>
            <a:chExt cx="381000" cy="381000"/>
          </a:xfrm>
        </p:grpSpPr>
        <p:sp>
          <p:nvSpPr>
            <p:cNvPr id="13" name="object 13"/>
            <p:cNvSpPr/>
            <p:nvPr/>
          </p:nvSpPr>
          <p:spPr>
            <a:xfrm>
              <a:off x="7196136" y="25384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40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2" y="17775"/>
                  </a:lnTo>
                  <a:lnTo>
                    <a:pt x="371475" y="48947"/>
                  </a:lnTo>
                  <a:lnTo>
                    <a:pt x="371475" y="322527"/>
                  </a:lnTo>
                  <a:lnTo>
                    <a:pt x="353698" y="358563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6136" y="25384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9" y="23282"/>
                  </a:lnTo>
                  <a:lnTo>
                    <a:pt x="10740" y="20422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3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8" y="0"/>
                  </a:lnTo>
                  <a:lnTo>
                    <a:pt x="319088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8" y="1006"/>
                  </a:lnTo>
                  <a:lnTo>
                    <a:pt x="332681" y="1677"/>
                  </a:lnTo>
                  <a:lnTo>
                    <a:pt x="364557" y="26142"/>
                  </a:lnTo>
                  <a:lnTo>
                    <a:pt x="367486" y="32339"/>
                  </a:lnTo>
                  <a:lnTo>
                    <a:pt x="368803" y="35517"/>
                  </a:lnTo>
                  <a:lnTo>
                    <a:pt x="369797" y="38792"/>
                  </a:lnTo>
                  <a:lnTo>
                    <a:pt x="370468" y="42166"/>
                  </a:lnTo>
                  <a:lnTo>
                    <a:pt x="371140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7"/>
                  </a:lnTo>
                  <a:lnTo>
                    <a:pt x="371140" y="325934"/>
                  </a:lnTo>
                  <a:lnTo>
                    <a:pt x="370468" y="329307"/>
                  </a:lnTo>
                  <a:lnTo>
                    <a:pt x="369797" y="332681"/>
                  </a:lnTo>
                  <a:lnTo>
                    <a:pt x="368803" y="335956"/>
                  </a:lnTo>
                  <a:lnTo>
                    <a:pt x="367486" y="339134"/>
                  </a:lnTo>
                  <a:lnTo>
                    <a:pt x="366170" y="342312"/>
                  </a:lnTo>
                  <a:lnTo>
                    <a:pt x="364556" y="345331"/>
                  </a:lnTo>
                  <a:lnTo>
                    <a:pt x="362645" y="348192"/>
                  </a:lnTo>
                  <a:lnTo>
                    <a:pt x="360734" y="351052"/>
                  </a:lnTo>
                  <a:lnTo>
                    <a:pt x="348192" y="362645"/>
                  </a:lnTo>
                  <a:lnTo>
                    <a:pt x="345331" y="364556"/>
                  </a:lnTo>
                  <a:lnTo>
                    <a:pt x="319088" y="371474"/>
                  </a:lnTo>
                  <a:lnTo>
                    <a:pt x="52388" y="371474"/>
                  </a:lnTo>
                  <a:lnTo>
                    <a:pt x="15344" y="356130"/>
                  </a:lnTo>
                  <a:lnTo>
                    <a:pt x="12911" y="353698"/>
                  </a:lnTo>
                  <a:lnTo>
                    <a:pt x="10740" y="351052"/>
                  </a:lnTo>
                  <a:lnTo>
                    <a:pt x="8829" y="348192"/>
                  </a:lnTo>
                  <a:lnTo>
                    <a:pt x="6918" y="345331"/>
                  </a:lnTo>
                  <a:lnTo>
                    <a:pt x="5304" y="342312"/>
                  </a:lnTo>
                  <a:lnTo>
                    <a:pt x="3988" y="339134"/>
                  </a:lnTo>
                  <a:lnTo>
                    <a:pt x="2671" y="335956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95356" y="2559049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90" dirty="0">
                <a:solidFill>
                  <a:srgbClr val="262525"/>
                </a:solidFill>
                <a:latin typeface="Lucida Sans Unicode"/>
                <a:cs typeface="Lucida Sans Unicode"/>
              </a:rPr>
              <a:t> 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1125" y="2564526"/>
            <a:ext cx="1670685" cy="18072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25"/>
              </a:spcBef>
            </a:pPr>
            <a:r>
              <a:rPr sz="1900" spc="-175" dirty="0">
                <a:solidFill>
                  <a:srgbClr val="262525"/>
                </a:solidFill>
                <a:latin typeface="Microsoft Sans Serif"/>
                <a:cs typeface="Microsoft Sans Serif"/>
              </a:rPr>
              <a:t>H</a:t>
            </a:r>
            <a:r>
              <a:rPr sz="1900" spc="-55" dirty="0">
                <a:solidFill>
                  <a:srgbClr val="262525"/>
                </a:solidFill>
                <a:latin typeface="Microsoft Sans Serif"/>
                <a:cs typeface="Microsoft Sans Serif"/>
              </a:rPr>
              <a:t>y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p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40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p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35" dirty="0">
                <a:solidFill>
                  <a:srgbClr val="262525"/>
                </a:solidFill>
                <a:latin typeface="Microsoft Sans Serif"/>
                <a:cs typeface="Microsoft Sans Serif"/>
              </a:rPr>
              <a:t>r</a:t>
            </a:r>
            <a:r>
              <a:rPr sz="1900" spc="-90" dirty="0">
                <a:solidFill>
                  <a:srgbClr val="262525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262525"/>
                </a:solidFill>
                <a:latin typeface="Microsoft Sans Serif"/>
                <a:cs typeface="Microsoft Sans Serif"/>
              </a:rPr>
              <a:t>m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65" dirty="0">
                <a:solidFill>
                  <a:srgbClr val="262525"/>
                </a:solidFill>
                <a:latin typeface="Microsoft Sans Serif"/>
                <a:cs typeface="Microsoft Sans Serif"/>
              </a:rPr>
              <a:t>t</a:t>
            </a:r>
            <a:r>
              <a:rPr sz="1900" spc="-160" dirty="0">
                <a:solidFill>
                  <a:srgbClr val="262525"/>
                </a:solidFill>
                <a:latin typeface="Microsoft Sans Serif"/>
                <a:cs typeface="Microsoft Sans Serif"/>
              </a:rPr>
              <a:t>e</a:t>
            </a:r>
            <a:r>
              <a:rPr sz="1900" spc="15" dirty="0">
                <a:solidFill>
                  <a:srgbClr val="262525"/>
                </a:solidFill>
                <a:latin typeface="Microsoft Sans Serif"/>
                <a:cs typeface="Microsoft Sans Serif"/>
              </a:rPr>
              <a:t>r  </a:t>
            </a:r>
            <a:r>
              <a:rPr sz="1900" spc="-65" dirty="0">
                <a:solidFill>
                  <a:srgbClr val="262525"/>
                </a:solidFill>
                <a:latin typeface="Microsoft Sans Serif"/>
                <a:cs typeface="Microsoft Sans Serif"/>
              </a:rPr>
              <a:t>Tuning</a:t>
            </a:r>
            <a:endParaRPr sz="1900">
              <a:latin typeface="Microsoft Sans Serif"/>
              <a:cs typeface="Microsoft Sans Serif"/>
            </a:endParaRPr>
          </a:p>
          <a:p>
            <a:pPr marL="12700" marR="70485">
              <a:lnSpc>
                <a:spcPct val="134300"/>
              </a:lnSpc>
              <a:spcBef>
                <a:spcPts val="900"/>
              </a:spcBef>
            </a:pPr>
            <a:r>
              <a:rPr sz="1350" spc="9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i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ze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'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  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yp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p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35" dirty="0">
                <a:solidFill>
                  <a:srgbClr val="262525"/>
                </a:solidFill>
                <a:latin typeface="Tahoma"/>
                <a:cs typeface="Tahoma"/>
              </a:rPr>
              <a:t>r</a:t>
            </a:r>
            <a:r>
              <a:rPr sz="1350" spc="-20" dirty="0">
                <a:solidFill>
                  <a:srgbClr val="262525"/>
                </a:solidFill>
                <a:latin typeface="Tahoma"/>
                <a:cs typeface="Tahoma"/>
              </a:rPr>
              <a:t>s</a:t>
            </a:r>
            <a:r>
              <a:rPr sz="1350" spc="-185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  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nh</a:t>
            </a:r>
            <a:r>
              <a:rPr sz="1350" spc="-35" dirty="0">
                <a:solidFill>
                  <a:srgbClr val="262525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n</a:t>
            </a:r>
            <a:r>
              <a:rPr sz="1350" spc="-30" dirty="0">
                <a:solidFill>
                  <a:srgbClr val="262525"/>
                </a:solidFill>
                <a:latin typeface="Tahoma"/>
                <a:cs typeface="Tahoma"/>
              </a:rPr>
              <a:t>c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ahoma"/>
                <a:cs typeface="Tahoma"/>
              </a:rPr>
              <a:t>t</a:t>
            </a:r>
            <a:r>
              <a:rPr sz="1350" spc="-10" dirty="0">
                <a:solidFill>
                  <a:srgbClr val="262525"/>
                </a:solidFill>
                <a:latin typeface="Tahoma"/>
                <a:cs typeface="Tahoma"/>
              </a:rPr>
              <a:t>h</a:t>
            </a:r>
            <a:r>
              <a:rPr sz="1350" spc="-5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-229" dirty="0">
                <a:solidFill>
                  <a:srgbClr val="262525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m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o</a:t>
            </a:r>
            <a:r>
              <a:rPr sz="1350" dirty="0">
                <a:solidFill>
                  <a:srgbClr val="262525"/>
                </a:solidFill>
                <a:latin typeface="Tahoma"/>
                <a:cs typeface="Tahoma"/>
              </a:rPr>
              <a:t>d</a:t>
            </a:r>
            <a:r>
              <a:rPr sz="1350" spc="-40" dirty="0">
                <a:solidFill>
                  <a:srgbClr val="262525"/>
                </a:solidFill>
                <a:latin typeface="Tahoma"/>
                <a:cs typeface="Tahoma"/>
              </a:rPr>
              <a:t>e</a:t>
            </a:r>
            <a:r>
              <a:rPr sz="1350" spc="60" dirty="0">
                <a:solidFill>
                  <a:srgbClr val="262525"/>
                </a:solidFill>
                <a:latin typeface="Tahoma"/>
                <a:cs typeface="Tahoma"/>
              </a:rPr>
              <a:t>l</a:t>
            </a:r>
            <a:r>
              <a:rPr sz="1350" spc="10" dirty="0">
                <a:solidFill>
                  <a:srgbClr val="262525"/>
                </a:solidFill>
                <a:latin typeface="Tahoma"/>
                <a:cs typeface="Tahoma"/>
              </a:rPr>
              <a:t>'</a:t>
            </a:r>
            <a:r>
              <a:rPr sz="1350" spc="-15" dirty="0">
                <a:solidFill>
                  <a:srgbClr val="262525"/>
                </a:solidFill>
                <a:latin typeface="Tahoma"/>
                <a:cs typeface="Tahoma"/>
              </a:rPr>
              <a:t>s  performance.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597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Human Activity  Recognition Component  Project using Tableau</vt:lpstr>
      <vt:lpstr>Definition and Importance</vt:lpstr>
      <vt:lpstr>Data Collection</vt:lpstr>
      <vt:lpstr>Data Presentation</vt:lpstr>
      <vt:lpstr>Preparing the HAR Data Set</vt:lpstr>
      <vt:lpstr>Dataset Selection</vt:lpstr>
      <vt:lpstr>Data Preprocessing</vt:lpstr>
      <vt:lpstr>Model Selection</vt:lpstr>
      <vt:lpstr>Model Training and Evaluation</vt:lpstr>
      <vt:lpstr>Integrating Tableau for visual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 Recognition Component  Project using Tableau</dc:title>
  <dc:creator>virat</dc:creator>
  <cp:lastModifiedBy>virat</cp:lastModifiedBy>
  <cp:revision>1</cp:revision>
  <dcterms:created xsi:type="dcterms:W3CDTF">2023-07-30T16:44:39Z</dcterms:created>
  <dcterms:modified xsi:type="dcterms:W3CDTF">2023-07-30T16:47:11Z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2023-07-30T00:00:00Z</vt:filetime>
  </property>
</Properties>
</file>