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63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57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400000"/>
                <a:alpha val="70000"/>
              </a:schemeClr>
            </a:gs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227560-244E-4221-B1FE-381F8DE4262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23D16C-20D6-4F31-928F-F75F95F3F39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057399"/>
          </a:xfr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OPERATION OF VENDING MACHINE FOR SUBSIDIZATION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6400800" cy="44196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UNDER THE GUIDANCE OF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S.RAMBABU(</a:t>
            </a:r>
            <a:r>
              <a:rPr lang="en-US" sz="2000" dirty="0" err="1">
                <a:solidFill>
                  <a:schemeClr val="tx1"/>
                </a:solidFill>
              </a:rPr>
              <a:t>Asst.Professor</a:t>
            </a:r>
            <a:r>
              <a:rPr lang="en-US" dirty="0">
                <a:solidFill>
                  <a:schemeClr val="tx1"/>
                </a:solidFill>
              </a:rPr>
              <a:t>.)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STUDENT :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V. SAIKUMAR    - 14951A0490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A vending machine is a device which dispenses items such as snacks </a:t>
            </a:r>
            <a:r>
              <a:rPr lang="en-US" sz="2800"/>
              <a:t>, drinks </a:t>
            </a:r>
            <a:r>
              <a:rPr lang="en-US" sz="2800" dirty="0"/>
              <a:t>etc when cash is given as input to it.</a:t>
            </a:r>
          </a:p>
          <a:p>
            <a:r>
              <a:rPr lang="en-IN" sz="2800" dirty="0"/>
              <a:t> It is completely automated and does not involve any manpower.</a:t>
            </a:r>
            <a:endParaRPr lang="en-US" sz="2800" dirty="0"/>
          </a:p>
          <a:p>
            <a:r>
              <a:rPr lang="en-US" sz="2800" dirty="0"/>
              <a:t>It is now one of the most preferred machines in countries like Japan , Singapore and Malaysia.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Existing model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Vending machines are usually accessed by everyone. </a:t>
            </a:r>
          </a:p>
          <a:p>
            <a:r>
              <a:rPr lang="en-US" sz="2800" dirty="0"/>
              <a:t>There is no subsidization.</a:t>
            </a:r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1371600" cy="381000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For eg</a:t>
            </a:r>
            <a:r>
              <a:rPr lang="en-IN" sz="2800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382000" cy="685800"/>
          </a:xfrm>
          <a:noFill/>
          <a:ln>
            <a:noFill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main Objective of this model is that the Vending machine has customized input , </a:t>
            </a:r>
            <a:r>
              <a:rPr lang="en-US" sz="1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grouped for the Subsidization of the items to be sold.</a:t>
            </a:r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2"/>
          </p:nvPr>
        </p:nvGraphicFramePr>
        <p:xfrm>
          <a:off x="381000" y="2438400"/>
          <a:ext cx="7924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192">
                <a:tc>
                  <a:txBody>
                    <a:bodyPr/>
                    <a:lstStyle/>
                    <a:p>
                      <a:r>
                        <a:rPr lang="en-IN" sz="2400" dirty="0"/>
                        <a:t>        </a:t>
                      </a:r>
                      <a:r>
                        <a:rPr lang="en-IN" sz="2400" baseline="0" dirty="0"/>
                        <a:t>  </a:t>
                      </a:r>
                      <a:r>
                        <a:rPr lang="en-IN" sz="2400" dirty="0"/>
                        <a:t> Year</a:t>
                      </a:r>
                    </a:p>
                  </a:txBody>
                  <a:tcPr marL="44891" marR="44891"/>
                </a:tc>
                <a:tc>
                  <a:txBody>
                    <a:bodyPr/>
                    <a:lstStyle/>
                    <a:p>
                      <a:r>
                        <a:rPr lang="en-IN" sz="2400" baseline="0" dirty="0"/>
                        <a:t>        PRICE OF PRODUCT</a:t>
                      </a:r>
                      <a:endParaRPr lang="en-IN" sz="2400" dirty="0"/>
                    </a:p>
                  </a:txBody>
                  <a:tcPr marL="44891" marR="448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First</a:t>
                      </a:r>
                    </a:p>
                  </a:txBody>
                  <a:tcPr marL="44891" marR="44891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      20</a:t>
                      </a:r>
                    </a:p>
                  </a:txBody>
                  <a:tcPr marL="44891" marR="448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Second</a:t>
                      </a:r>
                    </a:p>
                  </a:txBody>
                  <a:tcPr marL="44891" marR="44891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      15</a:t>
                      </a:r>
                    </a:p>
                  </a:txBody>
                  <a:tcPr marL="44891" marR="448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Third</a:t>
                      </a:r>
                    </a:p>
                  </a:txBody>
                  <a:tcPr marL="44891" marR="44891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      10</a:t>
                      </a:r>
                    </a:p>
                  </a:txBody>
                  <a:tcPr marL="44891" marR="448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Four</a:t>
                      </a:r>
                    </a:p>
                  </a:txBody>
                  <a:tcPr marL="44891" marR="44891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       5</a:t>
                      </a:r>
                    </a:p>
                  </a:txBody>
                  <a:tcPr marL="44891" marR="448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2819400" cy="551688"/>
          </a:xfrm>
          <a:prstGeom prst="rect">
            <a:avLst/>
          </a:prstGeom>
        </p:spPr>
        <p:txBody>
          <a:bodyPr vert="horz" lIns="0" tIns="4572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 model 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4953000"/>
            <a:ext cx="8229600" cy="141732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One of the features of this model is that , there is an option of Cancellation of  the product even after the input is given upto a specified amount.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Other feature is that it can be given PIN for each input.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914400"/>
          </a:xfrm>
        </p:spPr>
        <p:txBody>
          <a:bodyPr>
            <a:normAutofit/>
          </a:bodyPr>
          <a:lstStyle/>
          <a:p>
            <a:r>
              <a:rPr lang="en-US" sz="2800" dirty="0"/>
              <a:t>State Diagram for First Year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                    		      10</a:t>
            </a:r>
          </a:p>
          <a:p>
            <a:pPr>
              <a:buNone/>
            </a:pPr>
            <a:r>
              <a:rPr lang="en-US" sz="2400" dirty="0"/>
              <a:t>   0                                     </a:t>
            </a:r>
            <a:r>
              <a:rPr lang="en-US" sz="2000" dirty="0"/>
              <a:t>                                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400" dirty="0"/>
              <a:t>              </a:t>
            </a:r>
            <a:r>
              <a:rPr lang="en-US" sz="2000" dirty="0"/>
              <a:t>5                    5                    5                       5</a:t>
            </a:r>
            <a:r>
              <a:rPr lang="en-US" sz="2400" dirty="0"/>
              <a:t>                                              </a:t>
            </a:r>
          </a:p>
          <a:p>
            <a:pPr>
              <a:buNone/>
            </a:pPr>
            <a:r>
              <a:rPr lang="en-US" sz="2400" dirty="0"/>
              <a:t>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2400" dirty="0"/>
              <a:t>                   10                                     10                                                     </a:t>
            </a:r>
          </a:p>
          <a:p>
            <a:pPr>
              <a:buNone/>
            </a:pPr>
            <a:r>
              <a:rPr lang="en-US" sz="2400" dirty="0"/>
              <a:t>                                                                                               </a:t>
            </a:r>
          </a:p>
          <a:p>
            <a:pPr>
              <a:buNone/>
            </a:pPr>
            <a:r>
              <a:rPr lang="en-US" sz="2400" dirty="0"/>
              <a:t>                                                                     10</a:t>
            </a:r>
          </a:p>
          <a:p>
            <a:pPr marL="457200" indent="-45720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5 and 10 coins are accepted as input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S4 : Product  =1</a:t>
            </a:r>
          </a:p>
          <a:p>
            <a:pPr>
              <a:buNone/>
            </a:pPr>
            <a:r>
              <a:rPr lang="en-US" sz="2000" dirty="0"/>
              <a:t>	  Balance  =0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S5 : Product = 1</a:t>
            </a:r>
          </a:p>
          <a:p>
            <a:pPr>
              <a:buNone/>
            </a:pPr>
            <a:r>
              <a:rPr lang="en-US" sz="2000" dirty="0"/>
              <a:t>	   Balance =5  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As price of product decreases , states also decreases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981200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So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19812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S1</a:t>
            </a:r>
          </a:p>
        </p:txBody>
      </p:sp>
      <p:sp>
        <p:nvSpPr>
          <p:cNvPr id="7" name="Oval 6"/>
          <p:cNvSpPr/>
          <p:nvPr/>
        </p:nvSpPr>
        <p:spPr>
          <a:xfrm>
            <a:off x="3276600" y="19812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S2</a:t>
            </a:r>
          </a:p>
        </p:txBody>
      </p:sp>
      <p:sp>
        <p:nvSpPr>
          <p:cNvPr id="8" name="Oval 7"/>
          <p:cNvSpPr/>
          <p:nvPr/>
        </p:nvSpPr>
        <p:spPr>
          <a:xfrm>
            <a:off x="4800600" y="19812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S3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19812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S4</a:t>
            </a:r>
          </a:p>
        </p:txBody>
      </p:sp>
      <p:sp>
        <p:nvSpPr>
          <p:cNvPr id="10" name="Oval 9"/>
          <p:cNvSpPr/>
          <p:nvPr/>
        </p:nvSpPr>
        <p:spPr>
          <a:xfrm>
            <a:off x="6477000" y="3352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S5</a:t>
            </a:r>
          </a:p>
        </p:txBody>
      </p:sp>
      <p:cxnSp>
        <p:nvCxnSpPr>
          <p:cNvPr id="38" name="Straight Arrow Connector 37"/>
          <p:cNvCxnSpPr>
            <a:stCxn id="6" idx="6"/>
            <a:endCxn id="7" idx="2"/>
          </p:cNvCxnSpPr>
          <p:nvPr/>
        </p:nvCxnSpPr>
        <p:spPr>
          <a:xfrm>
            <a:off x="2819400" y="2438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6" idx="2"/>
          </p:cNvCxnSpPr>
          <p:nvPr/>
        </p:nvCxnSpPr>
        <p:spPr>
          <a:xfrm>
            <a:off x="1371600" y="2438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10" idx="3"/>
          </p:cNvCxnSpPr>
          <p:nvPr/>
        </p:nvCxnSpPr>
        <p:spPr>
          <a:xfrm>
            <a:off x="5257800" y="2895600"/>
            <a:ext cx="1353111" cy="1237689"/>
          </a:xfrm>
          <a:prstGeom prst="curvedConnector4">
            <a:avLst>
              <a:gd name="adj1" fmla="val -1553"/>
              <a:gd name="adj2" fmla="val 102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6"/>
            <a:endCxn id="8" idx="2"/>
          </p:cNvCxnSpPr>
          <p:nvPr/>
        </p:nvCxnSpPr>
        <p:spPr>
          <a:xfrm>
            <a:off x="4191000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6"/>
            <a:endCxn id="9" idx="2"/>
          </p:cNvCxnSpPr>
          <p:nvPr/>
        </p:nvCxnSpPr>
        <p:spPr>
          <a:xfrm>
            <a:off x="5715000" y="2438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>
            <a:off x="5409406" y="1372394"/>
            <a:ext cx="1588" cy="3048000"/>
          </a:xfrm>
          <a:prstGeom prst="curvedConnector3">
            <a:avLst>
              <a:gd name="adj1" fmla="val 20352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2285206" y="1372394"/>
            <a:ext cx="1588" cy="3048000"/>
          </a:xfrm>
          <a:prstGeom prst="curvedConnector3">
            <a:avLst>
              <a:gd name="adj1" fmla="val 183666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3733006" y="381794"/>
            <a:ext cx="1588" cy="3200400"/>
          </a:xfrm>
          <a:prstGeom prst="curvedConnector3">
            <a:avLst>
              <a:gd name="adj1" fmla="val 30942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endCxn id="5" idx="0"/>
          </p:cNvCxnSpPr>
          <p:nvPr/>
        </p:nvCxnSpPr>
        <p:spPr>
          <a:xfrm flipV="1">
            <a:off x="533400" y="1981200"/>
            <a:ext cx="381000" cy="152400"/>
          </a:xfrm>
          <a:prstGeom prst="curvedConnector4">
            <a:avLst>
              <a:gd name="adj1" fmla="val -34483"/>
              <a:gd name="adj2" fmla="val 181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9" idx="1"/>
            <a:endCxn id="5" idx="7"/>
          </p:cNvCxnSpPr>
          <p:nvPr/>
        </p:nvCxnSpPr>
        <p:spPr>
          <a:xfrm rot="16200000" flipV="1">
            <a:off x="3886200" y="-533400"/>
            <a:ext cx="1588" cy="5297022"/>
          </a:xfrm>
          <a:prstGeom prst="curvedConnector3">
            <a:avLst>
              <a:gd name="adj1" fmla="val 645253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5" idx="3"/>
          </p:cNvCxnSpPr>
          <p:nvPr/>
        </p:nvCxnSpPr>
        <p:spPr>
          <a:xfrm rot="10800000">
            <a:off x="591112" y="2761690"/>
            <a:ext cx="6190689" cy="15055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State Diagram for Cancellation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/>
              <a:t>                    </a:t>
            </a:r>
            <a:r>
              <a:rPr lang="en-US" sz="2400" dirty="0"/>
              <a:t>  10</a:t>
            </a:r>
          </a:p>
          <a:p>
            <a:pPr lvl="1">
              <a:buNone/>
            </a:pPr>
            <a:r>
              <a:rPr lang="en-US" sz="2400" dirty="0"/>
              <a:t>                  </a:t>
            </a:r>
          </a:p>
          <a:p>
            <a:pPr lvl="1">
              <a:buNone/>
            </a:pPr>
            <a:r>
              <a:rPr lang="en-US" sz="2400" dirty="0"/>
              <a:t>                   5                      5                    5</a:t>
            </a:r>
          </a:p>
          <a:p>
            <a:pPr lvl="1">
              <a:buNone/>
            </a:pPr>
            <a:r>
              <a:rPr lang="en-US" sz="2400" dirty="0"/>
              <a:t>                                                               10                                 </a:t>
            </a:r>
          </a:p>
          <a:p>
            <a:pPr lvl="1">
              <a:buNone/>
            </a:pPr>
            <a:r>
              <a:rPr lang="en-US" sz="2400" dirty="0"/>
              <a:t>      ret=0	          ret =5           ret=10           ret=15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After  return, next state =S0 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1219200" y="22860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So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22860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S1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22860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S2</a:t>
            </a:r>
          </a:p>
        </p:txBody>
      </p:sp>
      <p:sp>
        <p:nvSpPr>
          <p:cNvPr id="7" name="Oval 6"/>
          <p:cNvSpPr/>
          <p:nvPr/>
        </p:nvSpPr>
        <p:spPr>
          <a:xfrm>
            <a:off x="5943600" y="22860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S3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1336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3810000" y="2743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>
            <a:off x="5334000" y="2743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 flipV="1">
            <a:off x="3276600" y="685005"/>
            <a:ext cx="1588" cy="32004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4"/>
            <a:endCxn id="7" idx="4"/>
          </p:cNvCxnSpPr>
          <p:nvPr/>
        </p:nvCxnSpPr>
        <p:spPr>
          <a:xfrm rot="16200000" flipH="1">
            <a:off x="4876800" y="1676400"/>
            <a:ext cx="1588" cy="30480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ADVANTAGES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981200"/>
            <a:ext cx="8382000" cy="4495800"/>
          </a:xfrm>
        </p:spPr>
        <p:txBody>
          <a:bodyPr>
            <a:normAutofit/>
          </a:bodyPr>
          <a:lstStyle/>
          <a:p>
            <a:pPr algn="l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As there will be Grouped Inputs present , </a:t>
            </a:r>
            <a:r>
              <a:rPr lang="en-US" sz="2400" dirty="0"/>
              <a:t>t</a:t>
            </a:r>
            <a:r>
              <a:rPr lang="en-US" sz="2400" dirty="0">
                <a:solidFill>
                  <a:schemeClr val="tx1"/>
                </a:solidFill>
              </a:rPr>
              <a:t>he Subsidization process can performed.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The process can be secured as there will be Selective Inputs.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The process will be helpful to increase sales of product.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APPLICATIONS: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r>
              <a:rPr lang="en-US" sz="2400" dirty="0"/>
              <a:t> It can be used in colleges where  this model will be useful enough for students.</a:t>
            </a:r>
          </a:p>
          <a:p>
            <a:endParaRPr lang="en-US" sz="2400" dirty="0"/>
          </a:p>
          <a:p>
            <a:r>
              <a:rPr lang="en-US" sz="2400" dirty="0"/>
              <a:t> It can also be used in various organizations such as Factories , Corporate Offices etc. Where subsidized rates can be given to experienced personnel with grouped inputs.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                  </a:t>
            </a:r>
            <a:r>
              <a:rPr lang="en-IN" sz="6000" dirty="0">
                <a:solidFill>
                  <a:srgbClr val="00B050"/>
                </a:solidFill>
              </a:rPr>
              <a:t>THANK 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439</TotalTime>
  <Words>404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OPERATION OF VENDING MACHINE FOR SUBSIDIZATION</vt:lpstr>
      <vt:lpstr>Introduction:</vt:lpstr>
      <vt:lpstr>Existing model :</vt:lpstr>
      <vt:lpstr>For eg:</vt:lpstr>
      <vt:lpstr>State Diagram for First Year :</vt:lpstr>
      <vt:lpstr>State Diagram for Cancellation :</vt:lpstr>
      <vt:lpstr>ADVANTAGES :</vt:lpstr>
      <vt:lpstr>APPLICATIONS: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OF VENDING MACHINE FOR SUBSIDIZATION</dc:title>
  <dc:creator>ADMIN</dc:creator>
  <cp:lastModifiedBy>Saikumar vurukonda</cp:lastModifiedBy>
  <cp:revision>59</cp:revision>
  <dcterms:created xsi:type="dcterms:W3CDTF">2017-07-30T12:09:58Z</dcterms:created>
  <dcterms:modified xsi:type="dcterms:W3CDTF">2021-04-13T21:44:25Z</dcterms:modified>
</cp:coreProperties>
</file>