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78" r:id="rId2"/>
    <p:sldId id="259" r:id="rId3"/>
    <p:sldId id="268" r:id="rId4"/>
    <p:sldId id="279" r:id="rId5"/>
    <p:sldId id="283" r:id="rId6"/>
    <p:sldId id="285" r:id="rId7"/>
    <p:sldId id="286" r:id="rId8"/>
    <p:sldId id="287" r:id="rId9"/>
    <p:sldId id="281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D6FF"/>
    <a:srgbClr val="96ACBC"/>
    <a:srgbClr val="73FEFF"/>
    <a:srgbClr val="DEEBF7"/>
    <a:srgbClr val="FF8AD8"/>
    <a:srgbClr val="FF9718"/>
    <a:srgbClr val="F30253"/>
    <a:srgbClr val="7ECEFE"/>
    <a:srgbClr val="2185C6"/>
    <a:srgbClr val="1B3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10"/>
    <p:restoredTop sz="96341"/>
  </p:normalViewPr>
  <p:slideViewPr>
    <p:cSldViewPr snapToGrid="0" snapToObjects="1">
      <p:cViewPr varScale="1">
        <p:scale>
          <a:sx n="105" d="100"/>
          <a:sy n="105" d="100"/>
        </p:scale>
        <p:origin x="216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5EE80-2B3A-0F49-9293-42B1A02ED964}" type="datetimeFigureOut">
              <a:rPr lang="en-US" smtClean="0"/>
              <a:t>4/12/21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32BAC-5CF8-B743-9E00-B8E0D4FEA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51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3865-BF35-2F45-9AF4-5F60000DF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7B17E-A40A-8046-B2B0-7DEA86538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A4EA0-96EF-524C-978C-4529C759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C7BD9-0C54-7249-ADD2-828CF46FF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 UT 2021 - C2.T1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3FF29-7AF9-694E-8481-37849B5A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208B-829B-1D45-8616-9050E9725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8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ABD90-B996-5E4D-8752-00225D12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F7A10-C64D-B642-B290-E5B076434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E3834-0CB2-5148-8CE3-EAFC072F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821E5-2703-1944-8B0A-19E78BF57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 UT 2021 - C2.T1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4C6C9-F051-A946-8F06-319AA30D0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208B-829B-1D45-8616-9050E9725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1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323E81-24AD-4442-8789-07EEBA9ED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0EC3B-1E1D-8144-A0CB-7FA91EDD9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6C4C6-16C4-2B4D-A7BB-0BFBE7FC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991C4-3FD1-334C-9521-61FE221CD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 UT 2021 - C2.T1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025D8-6305-0543-B0CA-EC1B1CC0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208B-829B-1D45-8616-9050E9725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6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1BDD-A38F-1649-B9E3-B54D7DD7C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C78D6-A762-BB43-A296-669AEE06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36B97-2197-F547-AB2B-D285D1ED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015CE-8AB7-9744-889F-F332CAE7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 UT 2021 - C2.T1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BD9D6-B0E2-9D4B-A1A1-8E39DCA6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208B-829B-1D45-8616-9050E9725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2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E903-1097-8F48-B68A-24FDEFF5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CC61E-D530-A842-9C33-76E28161C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37705-FF58-F14A-8A2C-E8E810C1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7E92E-9B3D-E34D-A253-4DCDD0FF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 UT 2021 - C2.T1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C850D-1847-FC46-ADE0-C2BFD489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208B-829B-1D45-8616-9050E9725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3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E610-B715-4C46-BF07-2B5282704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93C7-F324-A046-8BD8-12C7B7D53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AC0ED-AFCD-E64A-B19F-E1DBCA911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F4D0A-80E3-F149-9A0B-C935846D7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EBAE3-3AD3-5D4F-8A15-7ABF99EF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 UT 2021 - C2.T1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1808-50FD-9F4A-B396-AAE83BD5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208B-829B-1D45-8616-9050E9725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A3C2-7AEB-144C-933A-0F6A7AE9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76A3B-28AD-CE40-AF31-A9DC30ED7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AEED9-EFB9-754A-9DC3-821D4E5F9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2124D-9CDF-2246-8889-2659B6CC1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373EB-C6C0-FA4D-88B8-83C11CF14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76CEDE-7D6A-0347-9364-31D757DFF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B294B8-CBC4-6841-912E-C134CEB48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 UT 2021 - C2.T1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701C98-11AC-5C4F-8134-DA1CE62B7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208B-829B-1D45-8616-9050E9725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7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DA66-523E-4146-83FE-CC683821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1B6AE-C2A3-4B46-84F0-EBECDB715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2CC70-48E5-4C4B-8BBF-5B19B7210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 UT 2021 - C2.T1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E9A5E-D084-DC4C-ADE6-0A85F1E8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208B-829B-1D45-8616-9050E9725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7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5978F8-FF8D-5F4E-AE9F-3EB777B04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3A6A89-7F5D-1C47-81CE-998538C6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 UT 2021 - C2.T1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228A3-00A9-2D4D-915C-65C6748F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208B-829B-1D45-8616-9050E9725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3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7DBE-579C-8A43-AAD9-4E45D605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C0C9D-B9EA-4244-AB37-DF875E49D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42589-815C-B148-A2F6-64780D97E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E8EDC-8C89-2847-8D0B-3CD8626EF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445E0-3043-8543-A99B-C5576BF1C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 UT 2021 - C2.T1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00454-2615-0E41-B2E8-49A11B92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208B-829B-1D45-8616-9050E9725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8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44828-C61E-EE49-A5B8-2258BD8C6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8DF952-22C9-F044-8B29-030069AC2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AD322-A02F-1046-A9A2-833119598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9AB4B-5C9C-D943-B20C-E16FD9B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002FB-D280-8F4A-A7D6-631E3DDB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 UT 2021 - C2.T1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89338-246B-7646-B0B5-86CCC77D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208B-829B-1D45-8616-9050E9725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3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85BC23-1659-3140-ABD4-A99B7B424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A322C-FE0F-FB4F-907F-4DB32AEC2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4BD69-D643-8241-88DE-62DB46E2A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4/12/21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581E3-4D56-874A-8335-E0DDD76D9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 UT 2021 - C2.T1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796F4-B03C-3842-852D-28289EB37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3208B-829B-1D45-8616-9050E9725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3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BE499-49C7-0C4D-A357-0157C17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6E1A2-35F9-FA49-BDDB-8EF6E711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 UT 2021 - C2.T1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F6A17C-6E24-3A48-869D-34C6ECB1ECA4}"/>
              </a:ext>
            </a:extLst>
          </p:cNvPr>
          <p:cNvSpPr txBox="1"/>
          <p:nvPr/>
        </p:nvSpPr>
        <p:spPr>
          <a:xfrm>
            <a:off x="533400" y="3897414"/>
            <a:ext cx="8153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solidFill>
                  <a:schemeClr val="bg2">
                    <a:lumMod val="10000"/>
                  </a:schemeClr>
                </a:solidFill>
                <a:latin typeface="FOT-FWArabic-B" panose="02000800000000000000" pitchFamily="2" charset="-78"/>
                <a:ea typeface="FOTC-ARNewHeiGB Ultra" panose="020B0A00000000000000" pitchFamily="34" charset="-122"/>
                <a:cs typeface="FOT-FWArabic-B" panose="02000800000000000000" pitchFamily="2" charset="-78"/>
              </a:rPr>
              <a:t>C2.T1_Data Science framework report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F7DCA8-9CB7-114D-A961-EAA80A42B989}"/>
              </a:ext>
            </a:extLst>
          </p:cNvPr>
          <p:cNvSpPr/>
          <p:nvPr/>
        </p:nvSpPr>
        <p:spPr>
          <a:xfrm>
            <a:off x="8826500" y="3897414"/>
            <a:ext cx="1346200" cy="172868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94855C-6AC2-A444-ADB8-C0CE4D162C87}"/>
              </a:ext>
            </a:extLst>
          </p:cNvPr>
          <p:cNvSpPr txBox="1"/>
          <p:nvPr/>
        </p:nvSpPr>
        <p:spPr>
          <a:xfrm>
            <a:off x="8953500" y="4346258"/>
            <a:ext cx="106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DA UT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23EB52-3605-B84D-8BD0-A72188706E02}"/>
              </a:ext>
            </a:extLst>
          </p:cNvPr>
          <p:cNvSpPr txBox="1"/>
          <p:nvPr/>
        </p:nvSpPr>
        <p:spPr>
          <a:xfrm>
            <a:off x="5194300" y="5321559"/>
            <a:ext cx="349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Helvetica" pitchFamily="2" charset="0"/>
                <a:ea typeface="Meiryo UI" panose="020B0604030504040204" pitchFamily="34" charset="-128"/>
              </a:rPr>
              <a:t>Created by Jie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237C0-2716-6149-95A6-4DC03B5D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208B-829B-1D45-8616-9050E9725AF5}" type="slidenum">
              <a:rPr lang="en-US" smtClean="0"/>
              <a:t>1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F6A567-A530-6849-8287-5E8AC7D53686}"/>
              </a:ext>
            </a:extLst>
          </p:cNvPr>
          <p:cNvSpPr/>
          <p:nvPr/>
        </p:nvSpPr>
        <p:spPr>
          <a:xfrm>
            <a:off x="10172700" y="0"/>
            <a:ext cx="2019300" cy="685800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1713EC-5BA8-AE4F-B690-782A2553B4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8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BE499-49C7-0C4D-A357-0157C17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6E1A2-35F9-FA49-BDDB-8EF6E711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 UT 2021 - C2.T1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750D5-F742-404A-B8F4-70CBE52D6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208B-829B-1D45-8616-9050E9725AF5}" type="slidenum">
              <a:rPr lang="en-US" smtClean="0"/>
              <a:t>10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C287B6C-E37B-B34B-9611-AAC2F7FC4594}"/>
              </a:ext>
            </a:extLst>
          </p:cNvPr>
          <p:cNvCxnSpPr>
            <a:cxnSpLocks/>
          </p:cNvCxnSpPr>
          <p:nvPr/>
        </p:nvCxnSpPr>
        <p:spPr>
          <a:xfrm>
            <a:off x="838200" y="3416606"/>
            <a:ext cx="105156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F6A17C-6E24-3A48-869D-34C6ECB1ECA4}"/>
              </a:ext>
            </a:extLst>
          </p:cNvPr>
          <p:cNvSpPr txBox="1"/>
          <p:nvPr/>
        </p:nvSpPr>
        <p:spPr>
          <a:xfrm>
            <a:off x="3268873" y="2742931"/>
            <a:ext cx="5654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>
                    <a:lumMod val="10000"/>
                  </a:schemeClr>
                </a:solidFill>
              </a:rPr>
              <a:t>Thank you for your attention!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94855C-6AC2-A444-ADB8-C0CE4D162C87}"/>
              </a:ext>
            </a:extLst>
          </p:cNvPr>
          <p:cNvSpPr txBox="1"/>
          <p:nvPr/>
        </p:nvSpPr>
        <p:spPr>
          <a:xfrm>
            <a:off x="2984500" y="3543607"/>
            <a:ext cx="622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- EOF -</a:t>
            </a:r>
          </a:p>
        </p:txBody>
      </p:sp>
    </p:spTree>
    <p:extLst>
      <p:ext uri="{BB962C8B-B14F-4D97-AF65-F5344CB8AC3E}">
        <p14:creationId xmlns:p14="http://schemas.microsoft.com/office/powerpoint/2010/main" val="276933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40D108-0DAE-6D4F-A79B-198143178A71}"/>
              </a:ext>
            </a:extLst>
          </p:cNvPr>
          <p:cNvCxnSpPr>
            <a:cxnSpLocks/>
          </p:cNvCxnSpPr>
          <p:nvPr/>
        </p:nvCxnSpPr>
        <p:spPr>
          <a:xfrm>
            <a:off x="838200" y="1397306"/>
            <a:ext cx="1051560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8A85F7-B1D3-CF45-BDA4-96FB3DD30F9A}"/>
              </a:ext>
            </a:extLst>
          </p:cNvPr>
          <p:cNvSpPr txBox="1"/>
          <p:nvPr/>
        </p:nvSpPr>
        <p:spPr>
          <a:xfrm>
            <a:off x="838200" y="870333"/>
            <a:ext cx="4882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Table of Contents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This report is made up of 4 different parts.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E586813-EDFA-7B4F-BDAD-2593EC31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4/12/21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C509993-4436-D34F-8864-3DE8EC9C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 UT 2021 - C2.T1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E8F546A-7BD0-D14B-8020-C01F70DE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208B-829B-1D45-8616-9050E9725AF5}" type="slidenum">
              <a:rPr lang="en-US" smtClean="0"/>
              <a:t>2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6E51E9-673F-F84C-B66D-13AFBF791D57}"/>
              </a:ext>
            </a:extLst>
          </p:cNvPr>
          <p:cNvSpPr txBox="1"/>
          <p:nvPr/>
        </p:nvSpPr>
        <p:spPr>
          <a:xfrm>
            <a:off x="838200" y="145181"/>
            <a:ext cx="488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Contents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BC4B53-8F7A-2845-956A-E26C24295511}"/>
              </a:ext>
            </a:extLst>
          </p:cNvPr>
          <p:cNvSpPr txBox="1"/>
          <p:nvPr/>
        </p:nvSpPr>
        <p:spPr>
          <a:xfrm>
            <a:off x="838200" y="1718595"/>
            <a:ext cx="4882308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Overview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Description of Data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Analysis Plan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327417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40D108-0DAE-6D4F-A79B-198143178A71}"/>
              </a:ext>
            </a:extLst>
          </p:cNvPr>
          <p:cNvCxnSpPr>
            <a:cxnSpLocks/>
          </p:cNvCxnSpPr>
          <p:nvPr/>
        </p:nvCxnSpPr>
        <p:spPr>
          <a:xfrm>
            <a:off x="838200" y="1397306"/>
            <a:ext cx="1051560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8A85F7-B1D3-CF45-BDA4-96FB3DD30F9A}"/>
              </a:ext>
            </a:extLst>
          </p:cNvPr>
          <p:cNvSpPr txBox="1"/>
          <p:nvPr/>
        </p:nvSpPr>
        <p:spPr>
          <a:xfrm>
            <a:off x="838200" y="870333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Abstract of Project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The goal is to build a much better way to improve the credit scoring service.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E586813-EDFA-7B4F-BDAD-2593EC31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4/12/21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C509993-4436-D34F-8864-3DE8EC9C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 UT 2021 - C2.T1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E8F546A-7BD0-D14B-8020-C01F70DE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208B-829B-1D45-8616-9050E9725AF5}" type="slidenum">
              <a:rPr lang="en-US" smtClean="0"/>
              <a:t>3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6E51E9-673F-F84C-B66D-13AFBF791D57}"/>
              </a:ext>
            </a:extLst>
          </p:cNvPr>
          <p:cNvSpPr txBox="1"/>
          <p:nvPr/>
        </p:nvSpPr>
        <p:spPr>
          <a:xfrm>
            <a:off x="838200" y="145181"/>
            <a:ext cx="488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09EAB6-D039-3C49-BF6C-20CD048B4944}"/>
              </a:ext>
            </a:extLst>
          </p:cNvPr>
          <p:cNvSpPr txBox="1"/>
          <p:nvPr/>
        </p:nvSpPr>
        <p:spPr>
          <a:xfrm>
            <a:off x="838199" y="1586362"/>
            <a:ext cx="10878519" cy="4255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Client: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Credit One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b="1" dirty="0">
                <a:solidFill>
                  <a:srgbClr val="E7E6E6">
                    <a:lumMod val="10000"/>
                  </a:srgbClr>
                </a:solidFill>
              </a:rPr>
              <a:t>Background:</a:t>
            </a:r>
          </a:p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srgbClr val="E7E6E6">
                    <a:lumMod val="10000"/>
                  </a:srgbClr>
                </a:solidFill>
              </a:rPr>
              <a:t>The number of customers, who have defaulted on loans they have secured from various partners, has increased.</a:t>
            </a:r>
          </a:p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srgbClr val="E7E6E6">
                    <a:lumMod val="10000"/>
                  </a:srgbClr>
                </a:solidFill>
              </a:rPr>
              <a:t>Credit One as their credit scoring service, need to solve this problem right away.</a:t>
            </a:r>
          </a:p>
          <a:p>
            <a:pPr lvl="0">
              <a:lnSpc>
                <a:spcPct val="150000"/>
              </a:lnSpc>
            </a:pPr>
            <a:endParaRPr lang="en-US" sz="1600" dirty="0">
              <a:solidFill>
                <a:srgbClr val="E7E6E6">
                  <a:lumMod val="10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Final Goals: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/>
              <a:t>To </a:t>
            </a:r>
            <a:r>
              <a:rPr lang="en-US" sz="1600" i="1" dirty="0">
                <a:solidFill>
                  <a:schemeClr val="bg2">
                    <a:lumMod val="10000"/>
                  </a:schemeClr>
                </a:solidFill>
              </a:rPr>
              <a:t>design and implement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/>
              <a:t>a creative, empirically sound solution to understand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chemeClr val="accent1"/>
                </a:solidFill>
              </a:rPr>
              <a:t>If someone should be approved or not (at the very least)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chemeClr val="accent1"/>
                </a:solidFill>
              </a:rPr>
              <a:t>How much credit to allow someone to use (if it is possible)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2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40D108-0DAE-6D4F-A79B-198143178A71}"/>
              </a:ext>
            </a:extLst>
          </p:cNvPr>
          <p:cNvCxnSpPr>
            <a:cxnSpLocks/>
          </p:cNvCxnSpPr>
          <p:nvPr/>
        </p:nvCxnSpPr>
        <p:spPr>
          <a:xfrm>
            <a:off x="838200" y="1397306"/>
            <a:ext cx="1051560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8A85F7-B1D3-CF45-BDA4-96FB3DD30F9A}"/>
              </a:ext>
            </a:extLst>
          </p:cNvPr>
          <p:cNvSpPr txBox="1"/>
          <p:nvPr/>
        </p:nvSpPr>
        <p:spPr>
          <a:xfrm>
            <a:off x="838200" y="870333"/>
            <a:ext cx="10325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Customers Default Payments Data Set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The dataset consists of 30,000 customers default payments information.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E586813-EDFA-7B4F-BDAD-2593EC31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4/12/21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C509993-4436-D34F-8864-3DE8EC9C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 UT 2021 - C2.T1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E8F546A-7BD0-D14B-8020-C01F70DE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208B-829B-1D45-8616-9050E9725AF5}" type="slidenum">
              <a:rPr lang="en-US" smtClean="0"/>
              <a:t>4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C68DB0-0470-B643-AF12-5146B4952710}"/>
              </a:ext>
            </a:extLst>
          </p:cNvPr>
          <p:cNvSpPr txBox="1"/>
          <p:nvPr/>
        </p:nvSpPr>
        <p:spPr>
          <a:xfrm>
            <a:off x="4038600" y="1586362"/>
            <a:ext cx="7631624" cy="4901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Source: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Credit One</a:t>
            </a:r>
          </a:p>
          <a:p>
            <a:pPr>
              <a:lnSpc>
                <a:spcPct val="150000"/>
              </a:lnSpc>
            </a:pPr>
            <a:endParaRPr lang="en-US" sz="6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Data Set Information: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The customers default payments information </a:t>
            </a:r>
            <a:r>
              <a:rPr lang="en-US" sz="1600" i="1" dirty="0">
                <a:solidFill>
                  <a:schemeClr val="accent1"/>
                </a:solidFill>
              </a:rPr>
              <a:t>from Apr to Sep, 2005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Number of Instances: </a:t>
            </a:r>
            <a:r>
              <a:rPr lang="en-US" sz="1600" i="1" dirty="0">
                <a:solidFill>
                  <a:schemeClr val="accent1"/>
                </a:solidFill>
              </a:rPr>
              <a:t>30,000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(after data cleansing)</a:t>
            </a:r>
          </a:p>
          <a:p>
            <a:pPr>
              <a:lnSpc>
                <a:spcPct val="150000"/>
              </a:lnSpc>
            </a:pPr>
            <a:endParaRPr lang="en-US" sz="6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Attribute Information:</a:t>
            </a:r>
          </a:p>
          <a:p>
            <a:pPr>
              <a:lnSpc>
                <a:spcPct val="150000"/>
              </a:lnSpc>
            </a:pPr>
            <a:r>
              <a:rPr lang="en-US" sz="1600" i="1" dirty="0">
                <a:solidFill>
                  <a:schemeClr val="accent1"/>
                </a:solidFill>
              </a:rPr>
              <a:t>Total 25 attributes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:</a:t>
            </a:r>
            <a:endParaRPr lang="en-US" sz="1600" i="1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‘ID’, ‘LIMIT_BAL’ (amount of the given credit), ‘SEX’, ‘EDUCATION’, ‘MARRIAGE’, ‘AGE’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‘PAY_0’ to ‘PAY_6’ (past monthly payment records)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‘BILL_AMT1’ to ‘BILL_AMT6’ (past monthly amount of bill statement)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‘PAY_AMT1’ to ‘PAY_AMT6’ (past monthly amount of previous payment)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‘default payment next month’ (default or not)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6E51E9-673F-F84C-B66D-13AFBF791D57}"/>
              </a:ext>
            </a:extLst>
          </p:cNvPr>
          <p:cNvSpPr txBox="1"/>
          <p:nvPr/>
        </p:nvSpPr>
        <p:spPr>
          <a:xfrm>
            <a:off x="838200" y="145181"/>
            <a:ext cx="488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Description of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6BEEDE-99CE-CA49-95A8-DC0D0F014E31}"/>
              </a:ext>
            </a:extLst>
          </p:cNvPr>
          <p:cNvSpPr txBox="1"/>
          <p:nvPr/>
        </p:nvSpPr>
        <p:spPr>
          <a:xfrm>
            <a:off x="1171575" y="3396246"/>
            <a:ext cx="2076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Head of Data 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BEC4C2-3C6E-3043-96A6-823A5B83CA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69"/>
          <a:stretch/>
        </p:blipFill>
        <p:spPr>
          <a:xfrm>
            <a:off x="838200" y="1746717"/>
            <a:ext cx="2743200" cy="160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7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40D108-0DAE-6D4F-A79B-198143178A71}"/>
              </a:ext>
            </a:extLst>
          </p:cNvPr>
          <p:cNvCxnSpPr>
            <a:cxnSpLocks/>
          </p:cNvCxnSpPr>
          <p:nvPr/>
        </p:nvCxnSpPr>
        <p:spPr>
          <a:xfrm>
            <a:off x="838200" y="1397306"/>
            <a:ext cx="1051560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8A85F7-B1D3-CF45-BDA4-96FB3DD30F9A}"/>
              </a:ext>
            </a:extLst>
          </p:cNvPr>
          <p:cNvSpPr txBox="1"/>
          <p:nvPr/>
        </p:nvSpPr>
        <p:spPr>
          <a:xfrm>
            <a:off x="838200" y="870333"/>
            <a:ext cx="10325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Process Framework - BADIR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In this data analysis, we’ll use BADIR (Jain and Sharma, Behind Every Good Decision, chapter 4) as our data science process framework.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E586813-EDFA-7B4F-BDAD-2593EC31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4/12/21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C509993-4436-D34F-8864-3DE8EC9C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 UT 2021 - C2.T1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E8F546A-7BD0-D14B-8020-C01F70DE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B3208B-829B-1D45-8616-9050E9725AF5}" type="slidenum">
              <a:rPr lang="en-US" smtClean="0"/>
              <a:t>5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6E51E9-673F-F84C-B66D-13AFBF791D57}"/>
              </a:ext>
            </a:extLst>
          </p:cNvPr>
          <p:cNvSpPr txBox="1"/>
          <p:nvPr/>
        </p:nvSpPr>
        <p:spPr>
          <a:xfrm>
            <a:off x="838200" y="145181"/>
            <a:ext cx="488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Analysis Plan 1 – Process Framework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C05DC1-3422-4D4C-8CE6-5094ECE26981}"/>
              </a:ext>
            </a:extLst>
          </p:cNvPr>
          <p:cNvSpPr/>
          <p:nvPr/>
        </p:nvSpPr>
        <p:spPr>
          <a:xfrm>
            <a:off x="838200" y="1746583"/>
            <a:ext cx="601451" cy="346892"/>
          </a:xfrm>
          <a:prstGeom prst="rect">
            <a:avLst/>
          </a:prstGeom>
          <a:pattFill prst="dkDnDiag">
            <a:fgClr>
              <a:srgbClr val="1B39A8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2708106-2C39-0C48-80BF-89428E50DA52}"/>
              </a:ext>
            </a:extLst>
          </p:cNvPr>
          <p:cNvSpPr/>
          <p:nvPr/>
        </p:nvSpPr>
        <p:spPr>
          <a:xfrm>
            <a:off x="1680869" y="1746582"/>
            <a:ext cx="2130023" cy="346893"/>
          </a:xfrm>
          <a:prstGeom prst="rect">
            <a:avLst/>
          </a:prstGeom>
          <a:pattFill prst="dkDnDiag">
            <a:fgClr>
              <a:srgbClr val="1B39A8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FCB087D-CE40-DA41-8862-5557A79F5938}"/>
              </a:ext>
            </a:extLst>
          </p:cNvPr>
          <p:cNvSpPr/>
          <p:nvPr/>
        </p:nvSpPr>
        <p:spPr>
          <a:xfrm>
            <a:off x="4052109" y="1746581"/>
            <a:ext cx="5303520" cy="346893"/>
          </a:xfrm>
          <a:prstGeom prst="rect">
            <a:avLst/>
          </a:prstGeom>
          <a:pattFill prst="dkDnDiag">
            <a:fgClr>
              <a:srgbClr val="1B39A8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Description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7A029B-90BC-0746-8E03-A3FD974D121F}"/>
              </a:ext>
            </a:extLst>
          </p:cNvPr>
          <p:cNvGrpSpPr/>
          <p:nvPr/>
        </p:nvGrpSpPr>
        <p:grpSpPr>
          <a:xfrm>
            <a:off x="838200" y="2228586"/>
            <a:ext cx="6461985" cy="640082"/>
            <a:chOff x="838200" y="2228586"/>
            <a:chExt cx="6461985" cy="640082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C4C9BF8-B764-574A-BFFC-D23C852066D3}"/>
                </a:ext>
              </a:extLst>
            </p:cNvPr>
            <p:cNvSpPr/>
            <p:nvPr/>
          </p:nvSpPr>
          <p:spPr>
            <a:xfrm>
              <a:off x="838200" y="2228588"/>
              <a:ext cx="601451" cy="640080"/>
            </a:xfrm>
            <a:prstGeom prst="rect">
              <a:avLst/>
            </a:prstGeom>
            <a:solidFill>
              <a:srgbClr val="2185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1D588E-0C6B-5B4F-A6BE-E8759A4A7988}"/>
                </a:ext>
              </a:extLst>
            </p:cNvPr>
            <p:cNvSpPr/>
            <p:nvPr/>
          </p:nvSpPr>
          <p:spPr>
            <a:xfrm>
              <a:off x="1680869" y="2228587"/>
              <a:ext cx="2130023" cy="640080"/>
            </a:xfrm>
            <a:prstGeom prst="rect">
              <a:avLst/>
            </a:prstGeom>
            <a:noFill/>
            <a:ln>
              <a:solidFill>
                <a:srgbClr val="2185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B</a:t>
              </a:r>
              <a:r>
                <a:rPr lang="en-US" dirty="0">
                  <a:solidFill>
                    <a:schemeClr val="bg2">
                      <a:lumMod val="10000"/>
                    </a:schemeClr>
                  </a:solidFill>
                </a:rPr>
                <a:t>usiness Question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3E16E2A-2546-DF4C-AEA0-311D3B546D6D}"/>
                </a:ext>
              </a:extLst>
            </p:cNvPr>
            <p:cNvSpPr/>
            <p:nvPr/>
          </p:nvSpPr>
          <p:spPr>
            <a:xfrm>
              <a:off x="4052110" y="2228586"/>
              <a:ext cx="3248075" cy="640080"/>
            </a:xfrm>
            <a:prstGeom prst="rect">
              <a:avLst/>
            </a:prstGeom>
            <a:noFill/>
            <a:ln>
              <a:solidFill>
                <a:srgbClr val="2185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</a:rPr>
                <a:t>Find the real and actionable </a:t>
              </a:r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B</a:t>
              </a:r>
              <a:r>
                <a:rPr lang="en-US" dirty="0">
                  <a:solidFill>
                    <a:schemeClr val="bg2">
                      <a:lumMod val="10000"/>
                    </a:schemeClr>
                  </a:solidFill>
                </a:rPr>
                <a:t>usiness question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E394F0F-4688-4545-A13D-AA6A977EA002}"/>
              </a:ext>
            </a:extLst>
          </p:cNvPr>
          <p:cNvGrpSpPr/>
          <p:nvPr/>
        </p:nvGrpSpPr>
        <p:grpSpPr>
          <a:xfrm>
            <a:off x="838200" y="3043345"/>
            <a:ext cx="6461985" cy="640082"/>
            <a:chOff x="838200" y="2723022"/>
            <a:chExt cx="6461985" cy="640082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6B5A87F-0507-5649-8DCD-02FBD61DA4D6}"/>
                </a:ext>
              </a:extLst>
            </p:cNvPr>
            <p:cNvSpPr/>
            <p:nvPr/>
          </p:nvSpPr>
          <p:spPr>
            <a:xfrm>
              <a:off x="838200" y="2723024"/>
              <a:ext cx="601451" cy="640080"/>
            </a:xfrm>
            <a:prstGeom prst="rect">
              <a:avLst/>
            </a:prstGeom>
            <a:solidFill>
              <a:srgbClr val="7EC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AE2A74B-C967-D34F-B311-6A434EBF2165}"/>
                </a:ext>
              </a:extLst>
            </p:cNvPr>
            <p:cNvSpPr/>
            <p:nvPr/>
          </p:nvSpPr>
          <p:spPr>
            <a:xfrm>
              <a:off x="1680869" y="2723023"/>
              <a:ext cx="2130023" cy="640080"/>
            </a:xfrm>
            <a:prstGeom prst="rect">
              <a:avLst/>
            </a:prstGeom>
            <a:noFill/>
            <a:ln>
              <a:solidFill>
                <a:srgbClr val="7ECE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A</a:t>
              </a:r>
              <a:r>
                <a:rPr lang="en-US" dirty="0">
                  <a:solidFill>
                    <a:schemeClr val="bg2">
                      <a:lumMod val="10000"/>
                    </a:schemeClr>
                  </a:solidFill>
                </a:rPr>
                <a:t>nalysis Plan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2C5461A-694D-1A49-BA17-904CA4323A18}"/>
                </a:ext>
              </a:extLst>
            </p:cNvPr>
            <p:cNvSpPr/>
            <p:nvPr/>
          </p:nvSpPr>
          <p:spPr>
            <a:xfrm>
              <a:off x="4052110" y="2723022"/>
              <a:ext cx="3248075" cy="640080"/>
            </a:xfrm>
            <a:prstGeom prst="rect">
              <a:avLst/>
            </a:prstGeom>
            <a:noFill/>
            <a:ln>
              <a:solidFill>
                <a:srgbClr val="7ECE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</a:rPr>
                <a:t>Formulate a hypothesis-driven </a:t>
              </a:r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A</a:t>
              </a:r>
              <a:r>
                <a:rPr lang="en-US" dirty="0">
                  <a:solidFill>
                    <a:schemeClr val="bg2">
                      <a:lumMod val="10000"/>
                    </a:schemeClr>
                  </a:solidFill>
                </a:rPr>
                <a:t>nalysis plan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6547B32-9C65-F64D-8DE0-91EF6A994F17}"/>
              </a:ext>
            </a:extLst>
          </p:cNvPr>
          <p:cNvGrpSpPr/>
          <p:nvPr/>
        </p:nvGrpSpPr>
        <p:grpSpPr>
          <a:xfrm>
            <a:off x="838200" y="3858104"/>
            <a:ext cx="6461985" cy="640082"/>
            <a:chOff x="838200" y="3739033"/>
            <a:chExt cx="6461985" cy="640082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EF06C6D-ECE9-7D40-B3EB-010895F19445}"/>
                </a:ext>
              </a:extLst>
            </p:cNvPr>
            <p:cNvSpPr/>
            <p:nvPr/>
          </p:nvSpPr>
          <p:spPr>
            <a:xfrm>
              <a:off x="838200" y="3739035"/>
              <a:ext cx="601451" cy="640080"/>
            </a:xfrm>
            <a:prstGeom prst="rect">
              <a:avLst/>
            </a:prstGeom>
            <a:solidFill>
              <a:srgbClr val="F302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B6CDEB9-B7DB-1040-80C8-F19AFC4D0D57}"/>
                </a:ext>
              </a:extLst>
            </p:cNvPr>
            <p:cNvSpPr/>
            <p:nvPr/>
          </p:nvSpPr>
          <p:spPr>
            <a:xfrm>
              <a:off x="1680869" y="3739034"/>
              <a:ext cx="2130023" cy="640080"/>
            </a:xfrm>
            <a:prstGeom prst="rect">
              <a:avLst/>
            </a:prstGeom>
            <a:noFill/>
            <a:ln>
              <a:solidFill>
                <a:srgbClr val="F302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D</a:t>
              </a:r>
              <a:r>
                <a:rPr lang="en-US" dirty="0">
                  <a:solidFill>
                    <a:schemeClr val="bg2">
                      <a:lumMod val="10000"/>
                    </a:schemeClr>
                  </a:solidFill>
                </a:rPr>
                <a:t>ata collection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4E45294-274C-3E41-A37D-57A55056CA5A}"/>
                </a:ext>
              </a:extLst>
            </p:cNvPr>
            <p:cNvSpPr/>
            <p:nvPr/>
          </p:nvSpPr>
          <p:spPr>
            <a:xfrm>
              <a:off x="4052110" y="3739033"/>
              <a:ext cx="3248075" cy="640080"/>
            </a:xfrm>
            <a:prstGeom prst="rect">
              <a:avLst/>
            </a:prstGeom>
            <a:noFill/>
            <a:ln>
              <a:solidFill>
                <a:srgbClr val="F302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</a:rPr>
                <a:t>Collect relevant </a:t>
              </a:r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D</a:t>
              </a:r>
              <a:r>
                <a:rPr lang="en-US" dirty="0">
                  <a:solidFill>
                    <a:schemeClr val="bg2">
                      <a:lumMod val="10000"/>
                    </a:schemeClr>
                  </a:solidFill>
                </a:rPr>
                <a:t>ata based on the Analysis Plan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22C638F-88CC-A047-81E4-86B1BB91180C}"/>
              </a:ext>
            </a:extLst>
          </p:cNvPr>
          <p:cNvGrpSpPr/>
          <p:nvPr/>
        </p:nvGrpSpPr>
        <p:grpSpPr>
          <a:xfrm>
            <a:off x="838200" y="4672863"/>
            <a:ext cx="6461985" cy="640082"/>
            <a:chOff x="838200" y="4287720"/>
            <a:chExt cx="6461985" cy="640082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3441DFB-04EA-4F47-8DD7-8158DA7C1BD6}"/>
                </a:ext>
              </a:extLst>
            </p:cNvPr>
            <p:cNvSpPr/>
            <p:nvPr/>
          </p:nvSpPr>
          <p:spPr>
            <a:xfrm>
              <a:off x="838200" y="4287722"/>
              <a:ext cx="601451" cy="640080"/>
            </a:xfrm>
            <a:prstGeom prst="rect">
              <a:avLst/>
            </a:prstGeom>
            <a:solidFill>
              <a:srgbClr val="FF9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79F26F5-1554-D544-987C-92891FD1E186}"/>
                </a:ext>
              </a:extLst>
            </p:cNvPr>
            <p:cNvSpPr/>
            <p:nvPr/>
          </p:nvSpPr>
          <p:spPr>
            <a:xfrm>
              <a:off x="1680869" y="4287721"/>
              <a:ext cx="2130023" cy="640080"/>
            </a:xfrm>
            <a:prstGeom prst="rect">
              <a:avLst/>
            </a:prstGeom>
            <a:noFill/>
            <a:ln>
              <a:solidFill>
                <a:srgbClr val="FF97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I</a:t>
              </a:r>
              <a:r>
                <a:rPr lang="en-US" dirty="0">
                  <a:solidFill>
                    <a:schemeClr val="bg2">
                      <a:lumMod val="10000"/>
                    </a:schemeClr>
                  </a:solidFill>
                </a:rPr>
                <a:t>nsights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7B71034-5356-0C4A-8931-DAD320742E53}"/>
                </a:ext>
              </a:extLst>
            </p:cNvPr>
            <p:cNvSpPr/>
            <p:nvPr/>
          </p:nvSpPr>
          <p:spPr>
            <a:xfrm>
              <a:off x="4052110" y="4287720"/>
              <a:ext cx="3248075" cy="640080"/>
            </a:xfrm>
            <a:prstGeom prst="rect">
              <a:avLst/>
            </a:prstGeom>
            <a:noFill/>
            <a:ln>
              <a:solidFill>
                <a:srgbClr val="FF97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</a:rPr>
                <a:t>Derive </a:t>
              </a:r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I</a:t>
              </a:r>
              <a:r>
                <a:rPr lang="en-US" dirty="0">
                  <a:solidFill>
                    <a:schemeClr val="bg2">
                      <a:lumMod val="10000"/>
                    </a:schemeClr>
                  </a:solidFill>
                </a:rPr>
                <a:t>nsights using machine learning &amp; statistics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3971668-A566-C047-9444-C3953D857CE3}"/>
              </a:ext>
            </a:extLst>
          </p:cNvPr>
          <p:cNvGrpSpPr/>
          <p:nvPr/>
        </p:nvGrpSpPr>
        <p:grpSpPr>
          <a:xfrm>
            <a:off x="838200" y="5487620"/>
            <a:ext cx="6461985" cy="640082"/>
            <a:chOff x="838200" y="4844118"/>
            <a:chExt cx="6461985" cy="64008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31FA041-EF0F-5749-8549-EEF59153AA38}"/>
                </a:ext>
              </a:extLst>
            </p:cNvPr>
            <p:cNvSpPr/>
            <p:nvPr/>
          </p:nvSpPr>
          <p:spPr>
            <a:xfrm>
              <a:off x="838200" y="4844120"/>
              <a:ext cx="601451" cy="640080"/>
            </a:xfrm>
            <a:prstGeom prst="rect">
              <a:avLst/>
            </a:prstGeom>
            <a:solidFill>
              <a:srgbClr val="96AC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8D7D0CB-94F2-BE40-88C0-82CB95F19850}"/>
                </a:ext>
              </a:extLst>
            </p:cNvPr>
            <p:cNvSpPr/>
            <p:nvPr/>
          </p:nvSpPr>
          <p:spPr>
            <a:xfrm>
              <a:off x="1680869" y="4844119"/>
              <a:ext cx="2130023" cy="640080"/>
            </a:xfrm>
            <a:prstGeom prst="rect">
              <a:avLst/>
            </a:prstGeom>
            <a:noFill/>
            <a:ln>
              <a:solidFill>
                <a:srgbClr val="96A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R</a:t>
              </a:r>
              <a:r>
                <a:rPr lang="en-US" dirty="0">
                  <a:solidFill>
                    <a:schemeClr val="bg2">
                      <a:lumMod val="10000"/>
                    </a:schemeClr>
                  </a:solidFill>
                </a:rPr>
                <a:t>ecommendation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B4CEDC7-E438-8640-ACEC-C1F3654D9957}"/>
                </a:ext>
              </a:extLst>
            </p:cNvPr>
            <p:cNvSpPr/>
            <p:nvPr/>
          </p:nvSpPr>
          <p:spPr>
            <a:xfrm>
              <a:off x="4052110" y="4844118"/>
              <a:ext cx="3248075" cy="640080"/>
            </a:xfrm>
            <a:prstGeom prst="rect">
              <a:avLst/>
            </a:prstGeom>
            <a:noFill/>
            <a:ln>
              <a:solidFill>
                <a:srgbClr val="96A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</a:rPr>
                <a:t>Drive KPI’s with actionable </a:t>
              </a:r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R</a:t>
              </a:r>
              <a:r>
                <a:rPr lang="en-US" dirty="0">
                  <a:solidFill>
                    <a:schemeClr val="bg2">
                      <a:lumMod val="10000"/>
                    </a:schemeClr>
                  </a:solidFill>
                </a:rPr>
                <a:t>ecommendation</a:t>
              </a:r>
            </a:p>
          </p:txBody>
        </p:sp>
      </p:grp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C1B8A5C-8DE9-CB44-AC34-2B90325F72CD}"/>
              </a:ext>
            </a:extLst>
          </p:cNvPr>
          <p:cNvSpPr/>
          <p:nvPr/>
        </p:nvSpPr>
        <p:spPr>
          <a:xfrm>
            <a:off x="10420891" y="2228586"/>
            <a:ext cx="375041" cy="2269597"/>
          </a:xfrm>
          <a:prstGeom prst="rect">
            <a:avLst/>
          </a:prstGeom>
          <a:solidFill>
            <a:srgbClr val="2185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DONE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BA95E84-ECF5-3547-A19C-984DBCB68874}"/>
              </a:ext>
            </a:extLst>
          </p:cNvPr>
          <p:cNvSpPr/>
          <p:nvPr/>
        </p:nvSpPr>
        <p:spPr>
          <a:xfrm>
            <a:off x="10420890" y="4672863"/>
            <a:ext cx="375042" cy="1454837"/>
          </a:xfrm>
          <a:prstGeom prst="rect">
            <a:avLst/>
          </a:prstGeom>
          <a:solidFill>
            <a:srgbClr val="F30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5" name="Down Arrow 134">
            <a:extLst>
              <a:ext uri="{FF2B5EF4-FFF2-40B4-BE49-F238E27FC236}">
                <a16:creationId xmlns:a16="http://schemas.microsoft.com/office/drawing/2014/main" id="{0EB1F9A4-4A57-E948-AC7D-1F56AEC9B2B2}"/>
              </a:ext>
            </a:extLst>
          </p:cNvPr>
          <p:cNvSpPr/>
          <p:nvPr/>
        </p:nvSpPr>
        <p:spPr>
          <a:xfrm>
            <a:off x="7470183" y="2228586"/>
            <a:ext cx="1823634" cy="3899114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dirty="0"/>
              <a:t>From</a:t>
            </a:r>
          </a:p>
          <a:p>
            <a:pPr algn="ctr"/>
            <a:r>
              <a:rPr lang="en-US" dirty="0"/>
              <a:t>Inquiry</a:t>
            </a:r>
          </a:p>
          <a:p>
            <a:pPr algn="ctr"/>
            <a:r>
              <a:rPr lang="en-US" dirty="0"/>
              <a:t>to Insights</a:t>
            </a:r>
          </a:p>
        </p:txBody>
      </p:sp>
      <p:sp>
        <p:nvSpPr>
          <p:cNvPr id="137" name="Right Brace 136">
            <a:extLst>
              <a:ext uri="{FF2B5EF4-FFF2-40B4-BE49-F238E27FC236}">
                <a16:creationId xmlns:a16="http://schemas.microsoft.com/office/drawing/2014/main" id="{77AD09F4-CAA6-A543-AA6F-B63811FBC6FF}"/>
              </a:ext>
            </a:extLst>
          </p:cNvPr>
          <p:cNvSpPr/>
          <p:nvPr/>
        </p:nvSpPr>
        <p:spPr>
          <a:xfrm>
            <a:off x="9804041" y="2228586"/>
            <a:ext cx="418454" cy="2269597"/>
          </a:xfrm>
          <a:prstGeom prst="rightBrace">
            <a:avLst/>
          </a:prstGeom>
          <a:ln>
            <a:solidFill>
              <a:srgbClr val="218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ight Brace 137">
            <a:extLst>
              <a:ext uri="{FF2B5EF4-FFF2-40B4-BE49-F238E27FC236}">
                <a16:creationId xmlns:a16="http://schemas.microsoft.com/office/drawing/2014/main" id="{2A30A7B0-8262-2942-BA94-5419C1E274AF}"/>
              </a:ext>
            </a:extLst>
          </p:cNvPr>
          <p:cNvSpPr/>
          <p:nvPr/>
        </p:nvSpPr>
        <p:spPr>
          <a:xfrm>
            <a:off x="9804041" y="4672863"/>
            <a:ext cx="418454" cy="1454838"/>
          </a:xfrm>
          <a:prstGeom prst="rightBrace">
            <a:avLst/>
          </a:prstGeom>
          <a:ln>
            <a:solidFill>
              <a:srgbClr val="F30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CB3597D-B9B9-1D41-9B6C-3D7CCE1DA67C}"/>
              </a:ext>
            </a:extLst>
          </p:cNvPr>
          <p:cNvSpPr/>
          <p:nvPr/>
        </p:nvSpPr>
        <p:spPr>
          <a:xfrm>
            <a:off x="9596846" y="1745228"/>
            <a:ext cx="1280160" cy="346893"/>
          </a:xfrm>
          <a:prstGeom prst="rect">
            <a:avLst/>
          </a:prstGeom>
          <a:pattFill prst="dkDnDiag">
            <a:fgClr>
              <a:srgbClr val="1B39A8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2610653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40D108-0DAE-6D4F-A79B-198143178A71}"/>
              </a:ext>
            </a:extLst>
          </p:cNvPr>
          <p:cNvCxnSpPr>
            <a:cxnSpLocks/>
          </p:cNvCxnSpPr>
          <p:nvPr/>
        </p:nvCxnSpPr>
        <p:spPr>
          <a:xfrm>
            <a:off x="838200" y="1397306"/>
            <a:ext cx="1051560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8A85F7-B1D3-CF45-BDA4-96FB3DD30F9A}"/>
              </a:ext>
            </a:extLst>
          </p:cNvPr>
          <p:cNvSpPr txBox="1"/>
          <p:nvPr/>
        </p:nvSpPr>
        <p:spPr>
          <a:xfrm>
            <a:off x="838200" y="870333"/>
            <a:ext cx="10325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Details of Analysis Plan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Here is the detail information about our analysis plan.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E586813-EDFA-7B4F-BDAD-2593EC31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4/12/21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C509993-4436-D34F-8864-3DE8EC9C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 UT 2021 - C2.T1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E8F546A-7BD0-D14B-8020-C01F70DE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208B-829B-1D45-8616-9050E9725AF5}" type="slidenum">
              <a:rPr lang="en-US" smtClean="0"/>
              <a:t>6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6E51E9-673F-F84C-B66D-13AFBF791D57}"/>
              </a:ext>
            </a:extLst>
          </p:cNvPr>
          <p:cNvSpPr txBox="1"/>
          <p:nvPr/>
        </p:nvSpPr>
        <p:spPr>
          <a:xfrm>
            <a:off x="838200" y="145181"/>
            <a:ext cx="488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Analysis Plan 2 – Analysis Plan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C05DC1-3422-4D4C-8CE6-5094ECE26981}"/>
              </a:ext>
            </a:extLst>
          </p:cNvPr>
          <p:cNvSpPr/>
          <p:nvPr/>
        </p:nvSpPr>
        <p:spPr>
          <a:xfrm>
            <a:off x="838200" y="1746583"/>
            <a:ext cx="601451" cy="346892"/>
          </a:xfrm>
          <a:prstGeom prst="rect">
            <a:avLst/>
          </a:prstGeom>
          <a:pattFill prst="dkDnDiag">
            <a:fgClr>
              <a:srgbClr val="1B39A8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2708106-2C39-0C48-80BF-89428E50DA52}"/>
              </a:ext>
            </a:extLst>
          </p:cNvPr>
          <p:cNvSpPr/>
          <p:nvPr/>
        </p:nvSpPr>
        <p:spPr>
          <a:xfrm>
            <a:off x="1680869" y="1746582"/>
            <a:ext cx="2130023" cy="346893"/>
          </a:xfrm>
          <a:prstGeom prst="rect">
            <a:avLst/>
          </a:prstGeom>
          <a:pattFill prst="dkDnDiag">
            <a:fgClr>
              <a:srgbClr val="1B39A8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FCB087D-CE40-DA41-8862-5557A79F5938}"/>
              </a:ext>
            </a:extLst>
          </p:cNvPr>
          <p:cNvSpPr/>
          <p:nvPr/>
        </p:nvSpPr>
        <p:spPr>
          <a:xfrm>
            <a:off x="4052111" y="1746581"/>
            <a:ext cx="2968622" cy="346893"/>
          </a:xfrm>
          <a:prstGeom prst="rect">
            <a:avLst/>
          </a:prstGeom>
          <a:pattFill prst="dkDnDiag">
            <a:fgClr>
              <a:srgbClr val="1B39A8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7A2F06F-4F73-904A-9F85-D473F253FCBF}"/>
              </a:ext>
            </a:extLst>
          </p:cNvPr>
          <p:cNvSpPr/>
          <p:nvPr/>
        </p:nvSpPr>
        <p:spPr>
          <a:xfrm>
            <a:off x="7261953" y="1744797"/>
            <a:ext cx="4091848" cy="346893"/>
          </a:xfrm>
          <a:prstGeom prst="rect">
            <a:avLst/>
          </a:prstGeom>
          <a:pattFill prst="dkDnDiag">
            <a:fgClr>
              <a:srgbClr val="1B39A8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Details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C4C9BF8-B764-574A-BFFC-D23C852066D3}"/>
              </a:ext>
            </a:extLst>
          </p:cNvPr>
          <p:cNvSpPr/>
          <p:nvPr/>
        </p:nvSpPr>
        <p:spPr>
          <a:xfrm>
            <a:off x="838200" y="2228587"/>
            <a:ext cx="601451" cy="3899113"/>
          </a:xfrm>
          <a:prstGeom prst="rect">
            <a:avLst/>
          </a:prstGeom>
          <a:solidFill>
            <a:srgbClr val="7EC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2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D1D588E-0C6B-5B4F-A6BE-E8759A4A7988}"/>
              </a:ext>
            </a:extLst>
          </p:cNvPr>
          <p:cNvSpPr/>
          <p:nvPr/>
        </p:nvSpPr>
        <p:spPr>
          <a:xfrm>
            <a:off x="1680869" y="2228587"/>
            <a:ext cx="2130023" cy="3899113"/>
          </a:xfrm>
          <a:prstGeom prst="rect">
            <a:avLst/>
          </a:prstGeom>
          <a:pattFill prst="pct50">
            <a:fgClr>
              <a:srgbClr val="7ECEFE"/>
            </a:fgClr>
            <a:bgClr>
              <a:schemeClr val="bg1"/>
            </a:bgClr>
          </a:pattFill>
          <a:ln w="38100">
            <a:solidFill>
              <a:srgbClr val="7EC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nalysis Plan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3E16E2A-2546-DF4C-AEA0-311D3B546D6D}"/>
              </a:ext>
            </a:extLst>
          </p:cNvPr>
          <p:cNvSpPr/>
          <p:nvPr/>
        </p:nvSpPr>
        <p:spPr>
          <a:xfrm>
            <a:off x="4052111" y="2228586"/>
            <a:ext cx="2968622" cy="949823"/>
          </a:xfrm>
          <a:prstGeom prst="rect">
            <a:avLst/>
          </a:prstGeom>
          <a:pattFill prst="pct20">
            <a:fgClr>
              <a:srgbClr val="7ECEFE"/>
            </a:fgClr>
            <a:bgClr>
              <a:schemeClr val="bg1"/>
            </a:bgClr>
          </a:pattFill>
          <a:ln w="38100">
            <a:solidFill>
              <a:srgbClr val="7EC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Analysis Goal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C159DC8-4E56-8D42-9616-F6A830100BC8}"/>
              </a:ext>
            </a:extLst>
          </p:cNvPr>
          <p:cNvSpPr/>
          <p:nvPr/>
        </p:nvSpPr>
        <p:spPr>
          <a:xfrm>
            <a:off x="7261953" y="2226802"/>
            <a:ext cx="4091848" cy="951607"/>
          </a:xfrm>
          <a:prstGeom prst="rect">
            <a:avLst/>
          </a:prstGeom>
          <a:noFill/>
          <a:ln>
            <a:solidFill>
              <a:srgbClr val="7EC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Build reliable predictive models for: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>
                <a:solidFill>
                  <a:schemeClr val="accent1"/>
                </a:solidFill>
              </a:rPr>
              <a:t>If someone will default or not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>
                <a:solidFill>
                  <a:schemeClr val="accent1"/>
                </a:solidFill>
              </a:rPr>
              <a:t>How much credit to give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0360AF-C9E7-3B48-A309-DB44BF2E4166}"/>
              </a:ext>
            </a:extLst>
          </p:cNvPr>
          <p:cNvSpPr/>
          <p:nvPr/>
        </p:nvSpPr>
        <p:spPr>
          <a:xfrm>
            <a:off x="4052111" y="3407060"/>
            <a:ext cx="2968622" cy="1600270"/>
          </a:xfrm>
          <a:prstGeom prst="rect">
            <a:avLst/>
          </a:prstGeom>
          <a:pattFill prst="pct20">
            <a:fgClr>
              <a:srgbClr val="7ECEFE"/>
            </a:fgClr>
            <a:bgClr>
              <a:schemeClr val="bg1"/>
            </a:bgClr>
          </a:pattFill>
          <a:ln w="38100">
            <a:solidFill>
              <a:srgbClr val="7EC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Hypotheses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0F9E36-7A39-EA43-95A5-B65D7AA922BE}"/>
              </a:ext>
            </a:extLst>
          </p:cNvPr>
          <p:cNvSpPr/>
          <p:nvPr/>
        </p:nvSpPr>
        <p:spPr>
          <a:xfrm>
            <a:off x="4052110" y="5235979"/>
            <a:ext cx="2968622" cy="891721"/>
          </a:xfrm>
          <a:prstGeom prst="rect">
            <a:avLst/>
          </a:prstGeom>
          <a:pattFill prst="pct20">
            <a:fgClr>
              <a:srgbClr val="7ECEFE"/>
            </a:fgClr>
            <a:bgClr>
              <a:schemeClr val="bg1"/>
            </a:bgClr>
          </a:pattFill>
          <a:ln w="38100">
            <a:solidFill>
              <a:srgbClr val="7EC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Methodology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3C0EEFF-3200-6E45-8656-B98B4AAC2EB7}"/>
              </a:ext>
            </a:extLst>
          </p:cNvPr>
          <p:cNvSpPr/>
          <p:nvPr/>
        </p:nvSpPr>
        <p:spPr>
          <a:xfrm>
            <a:off x="7261953" y="3407059"/>
            <a:ext cx="4091848" cy="1600271"/>
          </a:xfrm>
          <a:prstGeom prst="rect">
            <a:avLst/>
          </a:prstGeom>
          <a:noFill/>
          <a:ln>
            <a:solidFill>
              <a:srgbClr val="7EC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The dependent variable </a:t>
            </a:r>
            <a:r>
              <a:rPr lang="en-US" sz="1600" i="1" dirty="0">
                <a:solidFill>
                  <a:schemeClr val="accent1"/>
                </a:solidFill>
              </a:rPr>
              <a:t>is assumed to be the effected of the other independent variables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. Our target variables: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‘default payment next month’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‘LIMIT_BAL’ (amount of the given credit)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17E8678-A7F7-E342-BEC2-9E488CFCFAB0}"/>
              </a:ext>
            </a:extLst>
          </p:cNvPr>
          <p:cNvSpPr/>
          <p:nvPr/>
        </p:nvSpPr>
        <p:spPr>
          <a:xfrm>
            <a:off x="7261951" y="5235979"/>
            <a:ext cx="4091848" cy="891721"/>
          </a:xfrm>
          <a:prstGeom prst="rect">
            <a:avLst/>
          </a:prstGeom>
          <a:noFill/>
          <a:ln>
            <a:solidFill>
              <a:srgbClr val="7EC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dirty="0">
                <a:solidFill>
                  <a:schemeClr val="accent1"/>
                </a:solidFill>
              </a:rPr>
              <a:t>Linear Regression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369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8EFC559-7E1B-574B-9157-A09051F76145}"/>
              </a:ext>
            </a:extLst>
          </p:cNvPr>
          <p:cNvGrpSpPr/>
          <p:nvPr/>
        </p:nvGrpSpPr>
        <p:grpSpPr>
          <a:xfrm>
            <a:off x="8417629" y="2780000"/>
            <a:ext cx="3305700" cy="2612288"/>
            <a:chOff x="9255829" y="2367278"/>
            <a:chExt cx="3305700" cy="2612288"/>
          </a:xfrm>
        </p:grpSpPr>
        <p:sp>
          <p:nvSpPr>
            <p:cNvPr id="39" name="Google Shape;244;p28">
              <a:extLst>
                <a:ext uri="{FF2B5EF4-FFF2-40B4-BE49-F238E27FC236}">
                  <a16:creationId xmlns:a16="http://schemas.microsoft.com/office/drawing/2014/main" id="{AD7F0F8D-E96C-9045-94CA-838B96FEF1B5}"/>
                </a:ext>
              </a:extLst>
            </p:cNvPr>
            <p:cNvSpPr/>
            <p:nvPr/>
          </p:nvSpPr>
          <p:spPr>
            <a:xfrm>
              <a:off x="9255829" y="2367278"/>
              <a:ext cx="3305700" cy="501750"/>
            </a:xfrm>
            <a:prstGeom prst="chevron">
              <a:avLst>
                <a:gd name="adj" fmla="val 50000"/>
              </a:avLst>
            </a:prstGeom>
            <a:solidFill>
              <a:srgbClr val="F20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aleway"/>
                  <a:ea typeface="Raleway"/>
                  <a:cs typeface="Raleway"/>
                  <a:sym typeface="Raleway"/>
                </a:rPr>
                <a:t>Evaluation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" name="Google Shape;245;p28">
              <a:extLst>
                <a:ext uri="{FF2B5EF4-FFF2-40B4-BE49-F238E27FC236}">
                  <a16:creationId xmlns:a16="http://schemas.microsoft.com/office/drawing/2014/main" id="{F5213A9D-AE44-FF42-8A0E-AD2500028417}"/>
                </a:ext>
              </a:extLst>
            </p:cNvPr>
            <p:cNvSpPr txBox="1"/>
            <p:nvPr/>
          </p:nvSpPr>
          <p:spPr>
            <a:xfrm>
              <a:off x="9865970" y="3017791"/>
              <a:ext cx="2695559" cy="1961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Lato"/>
                  <a:ea typeface="Lato"/>
                  <a:cs typeface="Lato"/>
                  <a:sym typeface="Lato"/>
                </a:rPr>
                <a:t>Step 4.</a:t>
              </a: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185C5"/>
                  </a:solidFill>
                  <a:effectLst/>
                  <a:uLnTx/>
                  <a:uFillTx/>
                  <a:latin typeface="Lato"/>
                  <a:ea typeface="Lato"/>
                  <a:cs typeface="Lato"/>
                  <a:sym typeface="Lato"/>
                </a:rPr>
                <a:t> </a:t>
              </a: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Lato"/>
                  <a:cs typeface="Arial"/>
                  <a:sym typeface="Lato"/>
                </a:rPr>
                <a:t>Evaluate Model</a:t>
              </a:r>
            </a:p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7748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endParaRPr>
            </a:p>
            <a:p>
              <a:pPr marL="285750" lvl="0" indent="-285750">
                <a:lnSpc>
                  <a:spcPct val="115000"/>
                </a:lnSpc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US" sz="1400" kern="0" dirty="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rPr>
                <a:t>Use trained models to make predictions with test data</a:t>
              </a:r>
            </a:p>
            <a:p>
              <a:pPr marL="285750" lvl="0" indent="-285750">
                <a:lnSpc>
                  <a:spcPct val="115000"/>
                </a:lnSpc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US" sz="1400" kern="0" dirty="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rPr>
                <a:t>Evaluate the performance</a:t>
              </a:r>
            </a:p>
            <a:p>
              <a:pPr marL="285750" lvl="0" indent="-285750">
                <a:lnSpc>
                  <a:spcPct val="115000"/>
                </a:lnSpc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US" sz="1400" kern="0" dirty="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rPr>
                <a:t>Provide a summary report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40D108-0DAE-6D4F-A79B-198143178A71}"/>
              </a:ext>
            </a:extLst>
          </p:cNvPr>
          <p:cNvCxnSpPr>
            <a:cxnSpLocks/>
          </p:cNvCxnSpPr>
          <p:nvPr/>
        </p:nvCxnSpPr>
        <p:spPr>
          <a:xfrm>
            <a:off x="838200" y="1397306"/>
            <a:ext cx="1051560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8A85F7-B1D3-CF45-BDA4-96FB3DD30F9A}"/>
              </a:ext>
            </a:extLst>
          </p:cNvPr>
          <p:cNvSpPr txBox="1"/>
          <p:nvPr/>
        </p:nvSpPr>
        <p:spPr>
          <a:xfrm>
            <a:off x="838200" y="870333"/>
            <a:ext cx="10325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Details of Project Plan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Here is the timeline and milestones for our project plan.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E586813-EDFA-7B4F-BDAD-2593EC31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4/12/21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C509993-4436-D34F-8864-3DE8EC9C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 UT 2021 - C2.T1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E8F546A-7BD0-D14B-8020-C01F70DE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208B-829B-1D45-8616-9050E9725AF5}" type="slidenum">
              <a:rPr lang="en-US" smtClean="0"/>
              <a:t>7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6E51E9-673F-F84C-B66D-13AFBF791D57}"/>
              </a:ext>
            </a:extLst>
          </p:cNvPr>
          <p:cNvSpPr txBox="1"/>
          <p:nvPr/>
        </p:nvSpPr>
        <p:spPr>
          <a:xfrm>
            <a:off x="838200" y="145181"/>
            <a:ext cx="488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Analysis Plan 3 – Project Plan</a:t>
            </a:r>
          </a:p>
        </p:txBody>
      </p:sp>
      <p:grpSp>
        <p:nvGrpSpPr>
          <p:cNvPr id="30" name="Google Shape;243;p28">
            <a:extLst>
              <a:ext uri="{FF2B5EF4-FFF2-40B4-BE49-F238E27FC236}">
                <a16:creationId xmlns:a16="http://schemas.microsoft.com/office/drawing/2014/main" id="{6D9F5B01-F005-0C4F-A276-E4D9F41FBE35}"/>
              </a:ext>
            </a:extLst>
          </p:cNvPr>
          <p:cNvGrpSpPr/>
          <p:nvPr/>
        </p:nvGrpSpPr>
        <p:grpSpPr>
          <a:xfrm>
            <a:off x="5632317" y="2780000"/>
            <a:ext cx="3305700" cy="2612288"/>
            <a:chOff x="5632317" y="1189775"/>
            <a:chExt cx="3305700" cy="3483050"/>
          </a:xfrm>
        </p:grpSpPr>
        <p:sp>
          <p:nvSpPr>
            <p:cNvPr id="31" name="Google Shape;244;p28">
              <a:extLst>
                <a:ext uri="{FF2B5EF4-FFF2-40B4-BE49-F238E27FC236}">
                  <a16:creationId xmlns:a16="http://schemas.microsoft.com/office/drawing/2014/main" id="{80707512-A130-FB45-895E-382328BA33A6}"/>
                </a:ext>
              </a:extLst>
            </p:cNvPr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1B3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aleway"/>
                  <a:ea typeface="Raleway"/>
                  <a:cs typeface="Raleway"/>
                  <a:sym typeface="Raleway"/>
                </a:rPr>
                <a:t>Training Model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" name="Google Shape;245;p28">
              <a:extLst>
                <a:ext uri="{FF2B5EF4-FFF2-40B4-BE49-F238E27FC236}">
                  <a16:creationId xmlns:a16="http://schemas.microsoft.com/office/drawing/2014/main" id="{E2DB9B2E-0FCE-9B43-B94A-7288343A820B}"/>
                </a:ext>
              </a:extLst>
            </p:cNvPr>
            <p:cNvSpPr txBox="1"/>
            <p:nvPr/>
          </p:nvSpPr>
          <p:spPr>
            <a:xfrm>
              <a:off x="6027140" y="2057126"/>
              <a:ext cx="2695559" cy="2615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buClr>
                  <a:srgbClr val="000000"/>
                </a:buClr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Lato"/>
                  <a:ea typeface="Lato"/>
                  <a:cs typeface="Lato"/>
                  <a:sym typeface="Lato"/>
                </a:rPr>
                <a:t>Step 3.</a:t>
              </a: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185C5"/>
                  </a:solidFill>
                  <a:effectLst/>
                  <a:uLnTx/>
                  <a:uFillTx/>
                  <a:latin typeface="Lato"/>
                  <a:ea typeface="Lato"/>
                  <a:cs typeface="Lato"/>
                  <a:sym typeface="Lato"/>
                </a:rPr>
                <a:t> </a:t>
              </a:r>
              <a:r>
                <a:rPr lang="en-US" sz="1600" b="1" kern="0" dirty="0">
                  <a:solidFill>
                    <a:srgbClr val="677480"/>
                  </a:solidFill>
                  <a:latin typeface="Lato"/>
                  <a:cs typeface="Arial"/>
                  <a:sym typeface="Lato"/>
                </a:rPr>
                <a:t>Build/Train Model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677480"/>
                </a:solidFill>
                <a:effectLst/>
                <a:uLnTx/>
                <a:uFillTx/>
                <a:latin typeface="Lato"/>
                <a:cs typeface="Arial"/>
                <a:sym typeface="Lato"/>
              </a:endParaRPr>
            </a:p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7748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endParaRPr>
            </a:p>
            <a:p>
              <a:pPr marL="285750" lvl="0" indent="-285750">
                <a:lnSpc>
                  <a:spcPct val="115000"/>
                </a:lnSpc>
                <a:buClr>
                  <a:srgbClr val="000000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400" kern="0" dirty="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rPr>
                <a:t>Use linear regression to build predictive models </a:t>
              </a:r>
            </a:p>
            <a:p>
              <a:pPr marL="285750" lvl="0" indent="-285750">
                <a:lnSpc>
                  <a:spcPct val="115000"/>
                </a:lnSpc>
                <a:buClr>
                  <a:srgbClr val="000000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400" kern="0" dirty="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rPr>
                <a:t>Train the models with training data</a:t>
              </a:r>
            </a:p>
          </p:txBody>
        </p:sp>
      </p:grpSp>
      <p:grpSp>
        <p:nvGrpSpPr>
          <p:cNvPr id="33" name="Google Shape;246;p28">
            <a:extLst>
              <a:ext uri="{FF2B5EF4-FFF2-40B4-BE49-F238E27FC236}">
                <a16:creationId xmlns:a16="http://schemas.microsoft.com/office/drawing/2014/main" id="{D7CF5B9B-4FE2-3C42-8B07-1166CF88D6A8}"/>
              </a:ext>
            </a:extLst>
          </p:cNvPr>
          <p:cNvGrpSpPr/>
          <p:nvPr/>
        </p:nvGrpSpPr>
        <p:grpSpPr>
          <a:xfrm>
            <a:off x="0" y="2780161"/>
            <a:ext cx="3546900" cy="2612127"/>
            <a:chOff x="0" y="1189989"/>
            <a:chExt cx="3546900" cy="3482836"/>
          </a:xfrm>
        </p:grpSpPr>
        <p:sp>
          <p:nvSpPr>
            <p:cNvPr id="34" name="Google Shape;247;p28">
              <a:extLst>
                <a:ext uri="{FF2B5EF4-FFF2-40B4-BE49-F238E27FC236}">
                  <a16:creationId xmlns:a16="http://schemas.microsoft.com/office/drawing/2014/main" id="{FEE650CD-DD15-6F44-A811-ABBF42298928}"/>
                </a:ext>
              </a:extLst>
            </p:cNvPr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7EC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aleway"/>
                  <a:ea typeface="Raleway"/>
                  <a:cs typeface="Raleway"/>
                  <a:sym typeface="Raleway"/>
                </a:rPr>
                <a:t>Data Collection</a:t>
              </a: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5" name="Google Shape;248;p28">
              <a:extLst>
                <a:ext uri="{FF2B5EF4-FFF2-40B4-BE49-F238E27FC236}">
                  <a16:creationId xmlns:a16="http://schemas.microsoft.com/office/drawing/2014/main" id="{6D3EEADF-A8FF-B447-919B-93C8C5E39094}"/>
                </a:ext>
              </a:extLst>
            </p:cNvPr>
            <p:cNvSpPr txBox="1"/>
            <p:nvPr/>
          </p:nvSpPr>
          <p:spPr>
            <a:xfrm>
              <a:off x="301348" y="2057125"/>
              <a:ext cx="263541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Lato"/>
                  <a:ea typeface="Lato"/>
                  <a:cs typeface="Lato"/>
                  <a:sym typeface="Lato"/>
                </a:rPr>
                <a:t>Step 1.</a:t>
              </a: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185C5"/>
                  </a:solidFill>
                  <a:effectLst/>
                  <a:uLnTx/>
                  <a:uFillTx/>
                  <a:latin typeface="Lato"/>
                  <a:ea typeface="Lato"/>
                  <a:cs typeface="Lato"/>
                  <a:sym typeface="Lato"/>
                </a:rPr>
                <a:t> </a:t>
              </a: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Lato"/>
                  <a:cs typeface="Arial"/>
                  <a:sym typeface="Lato"/>
                </a:rPr>
                <a:t>Collect the Data</a:t>
              </a:r>
            </a:p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7748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endParaRPr>
            </a:p>
            <a:p>
              <a:pPr marL="285750" marR="0" lvl="0" indent="-28575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Lato"/>
                  <a:ea typeface="Lato"/>
                  <a:cs typeface="Lato"/>
                  <a:sym typeface="Lato"/>
                </a:rPr>
                <a:t>Collect the data from MySQL</a:t>
              </a:r>
            </a:p>
            <a:p>
              <a:pPr marL="285750" marR="0" lvl="0" indent="-28575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Lato"/>
                  <a:ea typeface="Lato"/>
                  <a:cs typeface="Lato"/>
                  <a:sym typeface="Lato"/>
                </a:rPr>
                <a:t>Clean the data for future analysis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67748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6" name="Google Shape;249;p28">
            <a:extLst>
              <a:ext uri="{FF2B5EF4-FFF2-40B4-BE49-F238E27FC236}">
                <a16:creationId xmlns:a16="http://schemas.microsoft.com/office/drawing/2014/main" id="{FF1C1ED4-2AE6-E04F-96C8-A8E8B869E70F}"/>
              </a:ext>
            </a:extLst>
          </p:cNvPr>
          <p:cNvGrpSpPr/>
          <p:nvPr/>
        </p:nvGrpSpPr>
        <p:grpSpPr>
          <a:xfrm>
            <a:off x="2936758" y="2780000"/>
            <a:ext cx="3305700" cy="2612288"/>
            <a:chOff x="2944204" y="1189775"/>
            <a:chExt cx="3305700" cy="3483050"/>
          </a:xfrm>
        </p:grpSpPr>
        <p:sp>
          <p:nvSpPr>
            <p:cNvPr id="37" name="Google Shape;250;p28">
              <a:extLst>
                <a:ext uri="{FF2B5EF4-FFF2-40B4-BE49-F238E27FC236}">
                  <a16:creationId xmlns:a16="http://schemas.microsoft.com/office/drawing/2014/main" id="{365E1AE8-5B12-354D-B271-7256CA3614DD}"/>
                </a:ext>
              </a:extLst>
            </p:cNvPr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2185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lang="en" sz="2400" kern="0" dirty="0">
                  <a:solidFill>
                    <a:srgbClr val="FFFFFF"/>
                  </a:solidFill>
                  <a:latin typeface="Raleway"/>
                  <a:ea typeface="Lato"/>
                  <a:cs typeface="Lato"/>
                  <a:sym typeface="Raleway"/>
                </a:rPr>
                <a:t>Data Exploration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" name="Google Shape;251;p28">
              <a:extLst>
                <a:ext uri="{FF2B5EF4-FFF2-40B4-BE49-F238E27FC236}">
                  <a16:creationId xmlns:a16="http://schemas.microsoft.com/office/drawing/2014/main" id="{59E9BDFE-F755-D34A-8BCE-EBD469585D35}"/>
                </a:ext>
              </a:extLst>
            </p:cNvPr>
            <p:cNvSpPr txBox="1"/>
            <p:nvPr/>
          </p:nvSpPr>
          <p:spPr>
            <a:xfrm>
              <a:off x="3125410" y="2057126"/>
              <a:ext cx="2604106" cy="2615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Lato"/>
                  <a:ea typeface="Lato"/>
                  <a:cs typeface="Lato"/>
                  <a:sym typeface="Lato"/>
                </a:rPr>
                <a:t>Step 2.</a:t>
              </a: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185C5"/>
                  </a:solidFill>
                  <a:effectLst/>
                  <a:uLnTx/>
                  <a:uFillTx/>
                  <a:latin typeface="Lato"/>
                  <a:ea typeface="Lato"/>
                  <a:cs typeface="Lato"/>
                  <a:sym typeface="Lato"/>
                </a:rPr>
                <a:t> </a:t>
              </a: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Lato"/>
                  <a:cs typeface="Arial"/>
                  <a:sym typeface="Lato"/>
                </a:rPr>
                <a:t>Explore the Data</a:t>
              </a:r>
            </a:p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7748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endParaRPr>
            </a:p>
            <a:p>
              <a:pPr marL="285750" marR="0" lvl="0" indent="-28575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Lato"/>
                  <a:ea typeface="Lato"/>
                  <a:cs typeface="Lato"/>
                  <a:sym typeface="Lato"/>
                </a:rPr>
                <a:t>Explore the data</a:t>
              </a:r>
            </a:p>
            <a:p>
              <a:pPr marL="285750" marR="0" lvl="0" indent="-28575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400" kern="0" dirty="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rPr>
                <a:t>Show the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Lato"/>
                  <a:ea typeface="Lato"/>
                  <a:cs typeface="Lato"/>
                  <a:sym typeface="Lato"/>
                </a:rPr>
                <a:t> insights/future recommendations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BEC20F5-FB94-D948-93C5-6DEFC7330295}"/>
              </a:ext>
            </a:extLst>
          </p:cNvPr>
          <p:cNvGrpSpPr/>
          <p:nvPr/>
        </p:nvGrpSpPr>
        <p:grpSpPr>
          <a:xfrm>
            <a:off x="2639877" y="1982083"/>
            <a:ext cx="593761" cy="593761"/>
            <a:chOff x="2814510" y="2387906"/>
            <a:chExt cx="593761" cy="593761"/>
          </a:xfrm>
        </p:grpSpPr>
        <p:sp>
          <p:nvSpPr>
            <p:cNvPr id="43" name="Google Shape;432;p39">
              <a:extLst>
                <a:ext uri="{FF2B5EF4-FFF2-40B4-BE49-F238E27FC236}">
                  <a16:creationId xmlns:a16="http://schemas.microsoft.com/office/drawing/2014/main" id="{5036A545-CE6A-DF4F-B012-355302BDC5FB}"/>
                </a:ext>
              </a:extLst>
            </p:cNvPr>
            <p:cNvSpPr/>
            <p:nvPr/>
          </p:nvSpPr>
          <p:spPr>
            <a:xfrm rot="8100000">
              <a:off x="2814510" y="2387906"/>
              <a:ext cx="593761" cy="593761"/>
            </a:xfrm>
            <a:prstGeom prst="teardrop">
              <a:avLst>
                <a:gd name="adj" fmla="val 100000"/>
              </a:avLst>
            </a:prstGeom>
            <a:solidFill>
              <a:srgbClr val="2185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433;p39">
              <a:extLst>
                <a:ext uri="{FF2B5EF4-FFF2-40B4-BE49-F238E27FC236}">
                  <a16:creationId xmlns:a16="http://schemas.microsoft.com/office/drawing/2014/main" id="{85AD6ABC-3C12-3F42-A371-54B0E126EF5D}"/>
                </a:ext>
              </a:extLst>
            </p:cNvPr>
            <p:cNvSpPr/>
            <p:nvPr/>
          </p:nvSpPr>
          <p:spPr>
            <a:xfrm>
              <a:off x="2879394" y="2458780"/>
              <a:ext cx="463993" cy="46399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" sz="1200" kern="0" dirty="0">
                  <a:solidFill>
                    <a:srgbClr val="2185C5"/>
                  </a:solidFill>
                  <a:latin typeface="Lato"/>
                  <a:ea typeface="Lato"/>
                  <a:cs typeface="Lato"/>
                  <a:sym typeface="Lato"/>
                </a:rPr>
                <a:t>Now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2185C5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2A8FC9A-C16A-8942-9CCC-8A374CFE21D1}"/>
              </a:ext>
            </a:extLst>
          </p:cNvPr>
          <p:cNvGrpSpPr/>
          <p:nvPr/>
        </p:nvGrpSpPr>
        <p:grpSpPr>
          <a:xfrm>
            <a:off x="5730259" y="1982082"/>
            <a:ext cx="593761" cy="593761"/>
            <a:chOff x="2814510" y="2387906"/>
            <a:chExt cx="593761" cy="593761"/>
          </a:xfrm>
        </p:grpSpPr>
        <p:sp>
          <p:nvSpPr>
            <p:cNvPr id="46" name="Google Shape;432;p39">
              <a:extLst>
                <a:ext uri="{FF2B5EF4-FFF2-40B4-BE49-F238E27FC236}">
                  <a16:creationId xmlns:a16="http://schemas.microsoft.com/office/drawing/2014/main" id="{AC11EDFC-B768-7E4C-BAB2-1BE9D871304E}"/>
                </a:ext>
              </a:extLst>
            </p:cNvPr>
            <p:cNvSpPr/>
            <p:nvPr/>
          </p:nvSpPr>
          <p:spPr>
            <a:xfrm rot="8100000">
              <a:off x="2814510" y="2387906"/>
              <a:ext cx="593761" cy="593761"/>
            </a:xfrm>
            <a:prstGeom prst="teardrop">
              <a:avLst>
                <a:gd name="adj" fmla="val 100000"/>
              </a:avLst>
            </a:prstGeom>
            <a:solidFill>
              <a:srgbClr val="1B3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433;p39">
              <a:extLst>
                <a:ext uri="{FF2B5EF4-FFF2-40B4-BE49-F238E27FC236}">
                  <a16:creationId xmlns:a16="http://schemas.microsoft.com/office/drawing/2014/main" id="{4FA163DE-24B4-9F4E-BADE-AD34DAC6BA4D}"/>
                </a:ext>
              </a:extLst>
            </p:cNvPr>
            <p:cNvSpPr/>
            <p:nvPr/>
          </p:nvSpPr>
          <p:spPr>
            <a:xfrm>
              <a:off x="2879394" y="2458780"/>
              <a:ext cx="463993" cy="46399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" sz="1200" kern="0" dirty="0">
                  <a:solidFill>
                    <a:srgbClr val="2185C5"/>
                  </a:solidFill>
                  <a:latin typeface="Lato"/>
                  <a:ea typeface="Lato"/>
                  <a:cs typeface="Lato"/>
                  <a:sym typeface="Lato"/>
                </a:rPr>
                <a:t>Until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85C5"/>
                  </a:solidFill>
                  <a:effectLst/>
                  <a:uLnTx/>
                  <a:uFillTx/>
                  <a:latin typeface="Lato"/>
                  <a:ea typeface="Lato"/>
                  <a:cs typeface="Lato"/>
                  <a:sym typeface="Lato"/>
                </a:rPr>
                <a:t>5/19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2185C5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534826D-883E-1E46-AF6D-E9A4E42E3115}"/>
              </a:ext>
            </a:extLst>
          </p:cNvPr>
          <p:cNvGrpSpPr/>
          <p:nvPr/>
        </p:nvGrpSpPr>
        <p:grpSpPr>
          <a:xfrm>
            <a:off x="11129568" y="1982081"/>
            <a:ext cx="593761" cy="593761"/>
            <a:chOff x="2814510" y="2387906"/>
            <a:chExt cx="593761" cy="593761"/>
          </a:xfrm>
        </p:grpSpPr>
        <p:sp>
          <p:nvSpPr>
            <p:cNvPr id="49" name="Google Shape;432;p39">
              <a:extLst>
                <a:ext uri="{FF2B5EF4-FFF2-40B4-BE49-F238E27FC236}">
                  <a16:creationId xmlns:a16="http://schemas.microsoft.com/office/drawing/2014/main" id="{EE6BE6D5-0077-AD46-9540-AF1A758428D3}"/>
                </a:ext>
              </a:extLst>
            </p:cNvPr>
            <p:cNvSpPr/>
            <p:nvPr/>
          </p:nvSpPr>
          <p:spPr>
            <a:xfrm rot="8100000">
              <a:off x="2814510" y="2387906"/>
              <a:ext cx="593761" cy="593761"/>
            </a:xfrm>
            <a:prstGeom prst="teardrop">
              <a:avLst>
                <a:gd name="adj" fmla="val 100000"/>
              </a:avLst>
            </a:prstGeom>
            <a:solidFill>
              <a:srgbClr val="F30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433;p39">
              <a:extLst>
                <a:ext uri="{FF2B5EF4-FFF2-40B4-BE49-F238E27FC236}">
                  <a16:creationId xmlns:a16="http://schemas.microsoft.com/office/drawing/2014/main" id="{CA4DEBF3-C4F5-624A-8E95-D48447932AAE}"/>
                </a:ext>
              </a:extLst>
            </p:cNvPr>
            <p:cNvSpPr/>
            <p:nvPr/>
          </p:nvSpPr>
          <p:spPr>
            <a:xfrm>
              <a:off x="2879394" y="2458780"/>
              <a:ext cx="463993" cy="46399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" sz="1200" kern="0" dirty="0">
                  <a:solidFill>
                    <a:srgbClr val="2185C5"/>
                  </a:solidFill>
                  <a:latin typeface="Lato"/>
                  <a:ea typeface="Lato"/>
                  <a:cs typeface="Lato"/>
                  <a:sym typeface="Lato"/>
                </a:rPr>
                <a:t>Until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85C5"/>
                  </a:solidFill>
                  <a:effectLst/>
                  <a:uLnTx/>
                  <a:uFillTx/>
                  <a:latin typeface="Lato"/>
                  <a:ea typeface="Lato"/>
                  <a:cs typeface="Lato"/>
                  <a:sym typeface="Lato"/>
                </a:rPr>
                <a:t>5/26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2185C5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2437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40D108-0DAE-6D4F-A79B-198143178A71}"/>
              </a:ext>
            </a:extLst>
          </p:cNvPr>
          <p:cNvCxnSpPr>
            <a:cxnSpLocks/>
          </p:cNvCxnSpPr>
          <p:nvPr/>
        </p:nvCxnSpPr>
        <p:spPr>
          <a:xfrm>
            <a:off x="838200" y="1397306"/>
            <a:ext cx="1051560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8A85F7-B1D3-CF45-BDA4-96FB3DD30F9A}"/>
              </a:ext>
            </a:extLst>
          </p:cNvPr>
          <p:cNvSpPr txBox="1"/>
          <p:nvPr/>
        </p:nvSpPr>
        <p:spPr>
          <a:xfrm>
            <a:off x="838200" y="870333"/>
            <a:ext cx="5702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Details of Main Attributes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Here is the sample size and basic description for each main attribute.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E586813-EDFA-7B4F-BDAD-2593EC31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4/12/21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C509993-4436-D34F-8864-3DE8EC9C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 UT 2021 - C2.T1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E8F546A-7BD0-D14B-8020-C01F70DE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208B-829B-1D45-8616-9050E9725AF5}" type="slidenum">
              <a:rPr lang="en-US" smtClean="0"/>
              <a:t>8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6E51E9-673F-F84C-B66D-13AFBF791D57}"/>
              </a:ext>
            </a:extLst>
          </p:cNvPr>
          <p:cNvSpPr txBox="1"/>
          <p:nvPr/>
        </p:nvSpPr>
        <p:spPr>
          <a:xfrm>
            <a:off x="838200" y="145181"/>
            <a:ext cx="488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Quick-look of Data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FBE668F-0459-DC4A-8F02-F5FB8592C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794309"/>
              </p:ext>
            </p:extLst>
          </p:nvPr>
        </p:nvGraphicFramePr>
        <p:xfrm>
          <a:off x="1021080" y="1853156"/>
          <a:ext cx="4514088" cy="866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044">
                  <a:extLst>
                    <a:ext uri="{9D8B030D-6E8A-4147-A177-3AD203B41FA5}">
                      <a16:colId xmlns:a16="http://schemas.microsoft.com/office/drawing/2014/main" val="1336564454"/>
                    </a:ext>
                  </a:extLst>
                </a:gridCol>
                <a:gridCol w="2257044">
                  <a:extLst>
                    <a:ext uri="{9D8B030D-6E8A-4147-A177-3AD203B41FA5}">
                      <a16:colId xmlns:a16="http://schemas.microsoft.com/office/drawing/2014/main" val="3079891291"/>
                    </a:ext>
                  </a:extLst>
                </a:gridCol>
              </a:tblGrid>
              <a:tr h="4330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Default</a:t>
                      </a:r>
                    </a:p>
                  </a:txBody>
                  <a:tcPr anchor="ctr">
                    <a:solidFill>
                      <a:srgbClr val="1B39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Not Default</a:t>
                      </a:r>
                    </a:p>
                  </a:txBody>
                  <a:tcPr anchor="ctr">
                    <a:solidFill>
                      <a:srgbClr val="1B39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776878"/>
                  </a:ext>
                </a:extLst>
              </a:tr>
              <a:tr h="4330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23364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6636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841122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71E72557-9D64-8044-933D-B73C33A51976}"/>
              </a:ext>
            </a:extLst>
          </p:cNvPr>
          <p:cNvSpPr txBox="1"/>
          <p:nvPr/>
        </p:nvSpPr>
        <p:spPr>
          <a:xfrm>
            <a:off x="2063306" y="2759264"/>
            <a:ext cx="2429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default payment next month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B3FD25E6-9AAA-FD42-BB6A-9C14572FB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237977"/>
              </p:ext>
            </p:extLst>
          </p:nvPr>
        </p:nvGraphicFramePr>
        <p:xfrm>
          <a:off x="1021080" y="3299169"/>
          <a:ext cx="4514088" cy="866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522">
                  <a:extLst>
                    <a:ext uri="{9D8B030D-6E8A-4147-A177-3AD203B41FA5}">
                      <a16:colId xmlns:a16="http://schemas.microsoft.com/office/drawing/2014/main" val="1336564454"/>
                    </a:ext>
                  </a:extLst>
                </a:gridCol>
                <a:gridCol w="1128522">
                  <a:extLst>
                    <a:ext uri="{9D8B030D-6E8A-4147-A177-3AD203B41FA5}">
                      <a16:colId xmlns:a16="http://schemas.microsoft.com/office/drawing/2014/main" val="3079891291"/>
                    </a:ext>
                  </a:extLst>
                </a:gridCol>
                <a:gridCol w="1128522">
                  <a:extLst>
                    <a:ext uri="{9D8B030D-6E8A-4147-A177-3AD203B41FA5}">
                      <a16:colId xmlns:a16="http://schemas.microsoft.com/office/drawing/2014/main" val="3634830151"/>
                    </a:ext>
                  </a:extLst>
                </a:gridCol>
                <a:gridCol w="1128522">
                  <a:extLst>
                    <a:ext uri="{9D8B030D-6E8A-4147-A177-3AD203B41FA5}">
                      <a16:colId xmlns:a16="http://schemas.microsoft.com/office/drawing/2014/main" val="1601995938"/>
                    </a:ext>
                  </a:extLst>
                </a:gridCol>
              </a:tblGrid>
              <a:tr h="4330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Married</a:t>
                      </a:r>
                    </a:p>
                  </a:txBody>
                  <a:tcPr anchor="ctr">
                    <a:solidFill>
                      <a:srgbClr val="2185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Single</a:t>
                      </a:r>
                    </a:p>
                  </a:txBody>
                  <a:tcPr anchor="ctr">
                    <a:solidFill>
                      <a:srgbClr val="2185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Divorce</a:t>
                      </a:r>
                    </a:p>
                  </a:txBody>
                  <a:tcPr anchor="ctr">
                    <a:solidFill>
                      <a:srgbClr val="2185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Others</a:t>
                      </a:r>
                    </a:p>
                  </a:txBody>
                  <a:tcPr anchor="ctr">
                    <a:solidFill>
                      <a:srgbClr val="218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776878"/>
                  </a:ext>
                </a:extLst>
              </a:tr>
              <a:tr h="4330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13659</a:t>
                      </a:r>
                    </a:p>
                  </a:txBody>
                  <a:tcPr anchor="ctr">
                    <a:solidFill>
                      <a:srgbClr val="76D6FF">
                        <a:alpha val="1960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15964</a:t>
                      </a:r>
                    </a:p>
                  </a:txBody>
                  <a:tcPr anchor="ctr">
                    <a:solidFill>
                      <a:srgbClr val="76D6FF">
                        <a:alpha val="1960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323</a:t>
                      </a:r>
                    </a:p>
                  </a:txBody>
                  <a:tcPr anchor="ctr">
                    <a:solidFill>
                      <a:srgbClr val="76D6FF">
                        <a:alpha val="1960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54</a:t>
                      </a:r>
                    </a:p>
                  </a:txBody>
                  <a:tcPr anchor="ctr">
                    <a:solidFill>
                      <a:srgbClr val="76D6FF">
                        <a:alpha val="1960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841122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2FD8C3F5-6AE5-6747-B52D-E7C3F5D529FA}"/>
              </a:ext>
            </a:extLst>
          </p:cNvPr>
          <p:cNvSpPr txBox="1"/>
          <p:nvPr/>
        </p:nvSpPr>
        <p:spPr>
          <a:xfrm>
            <a:off x="2063306" y="4205277"/>
            <a:ext cx="2429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marriage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7D8995E9-0E8B-7A4A-8D4E-DE5D0DA60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487101"/>
              </p:ext>
            </p:extLst>
          </p:nvPr>
        </p:nvGraphicFramePr>
        <p:xfrm>
          <a:off x="1021080" y="4745182"/>
          <a:ext cx="4514088" cy="890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522">
                  <a:extLst>
                    <a:ext uri="{9D8B030D-6E8A-4147-A177-3AD203B41FA5}">
                      <a16:colId xmlns:a16="http://schemas.microsoft.com/office/drawing/2014/main" val="1336564454"/>
                    </a:ext>
                  </a:extLst>
                </a:gridCol>
                <a:gridCol w="1128522">
                  <a:extLst>
                    <a:ext uri="{9D8B030D-6E8A-4147-A177-3AD203B41FA5}">
                      <a16:colId xmlns:a16="http://schemas.microsoft.com/office/drawing/2014/main" val="3079891291"/>
                    </a:ext>
                  </a:extLst>
                </a:gridCol>
                <a:gridCol w="1128522">
                  <a:extLst>
                    <a:ext uri="{9D8B030D-6E8A-4147-A177-3AD203B41FA5}">
                      <a16:colId xmlns:a16="http://schemas.microsoft.com/office/drawing/2014/main" val="3634830151"/>
                    </a:ext>
                  </a:extLst>
                </a:gridCol>
                <a:gridCol w="1128522">
                  <a:extLst>
                    <a:ext uri="{9D8B030D-6E8A-4147-A177-3AD203B41FA5}">
                      <a16:colId xmlns:a16="http://schemas.microsoft.com/office/drawing/2014/main" val="1601995938"/>
                    </a:ext>
                  </a:extLst>
                </a:gridCol>
              </a:tblGrid>
              <a:tr h="4330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Graduate School</a:t>
                      </a:r>
                    </a:p>
                  </a:txBody>
                  <a:tcPr anchor="ctr">
                    <a:solidFill>
                      <a:srgbClr val="7EC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University</a:t>
                      </a:r>
                    </a:p>
                  </a:txBody>
                  <a:tcPr anchor="ctr">
                    <a:solidFill>
                      <a:srgbClr val="7EC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High School</a:t>
                      </a:r>
                    </a:p>
                  </a:txBody>
                  <a:tcPr anchor="ctr">
                    <a:solidFill>
                      <a:srgbClr val="7EC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Others</a:t>
                      </a:r>
                    </a:p>
                  </a:txBody>
                  <a:tcPr anchor="ctr">
                    <a:solidFill>
                      <a:srgbClr val="7EC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776878"/>
                  </a:ext>
                </a:extLst>
              </a:tr>
              <a:tr h="4330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14030</a:t>
                      </a:r>
                    </a:p>
                  </a:txBody>
                  <a:tcPr anchor="ctr">
                    <a:solidFill>
                      <a:srgbClr val="76D6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10585</a:t>
                      </a:r>
                    </a:p>
                  </a:txBody>
                  <a:tcPr anchor="ctr">
                    <a:solidFill>
                      <a:srgbClr val="76D6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4917</a:t>
                      </a:r>
                    </a:p>
                  </a:txBody>
                  <a:tcPr anchor="ctr">
                    <a:solidFill>
                      <a:srgbClr val="76D6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468</a:t>
                      </a:r>
                    </a:p>
                  </a:txBody>
                  <a:tcPr anchor="ctr">
                    <a:solidFill>
                      <a:srgbClr val="76D6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841122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BAA4EFC0-9810-AB45-8E0E-B192A0FFBC4E}"/>
              </a:ext>
            </a:extLst>
          </p:cNvPr>
          <p:cNvSpPr txBox="1"/>
          <p:nvPr/>
        </p:nvSpPr>
        <p:spPr>
          <a:xfrm>
            <a:off x="2063306" y="5651290"/>
            <a:ext cx="2429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education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73ACBB4-57A9-CC43-9A55-017D87E891C7}"/>
              </a:ext>
            </a:extLst>
          </p:cNvPr>
          <p:cNvSpPr txBox="1"/>
          <p:nvPr/>
        </p:nvSpPr>
        <p:spPr>
          <a:xfrm>
            <a:off x="7765606" y="2758498"/>
            <a:ext cx="2429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sex</a:t>
            </a:r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040B8FA1-EC88-0249-AAE7-779883789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199294"/>
              </p:ext>
            </p:extLst>
          </p:nvPr>
        </p:nvGraphicFramePr>
        <p:xfrm>
          <a:off x="6723380" y="1852390"/>
          <a:ext cx="4514088" cy="866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044">
                  <a:extLst>
                    <a:ext uri="{9D8B030D-6E8A-4147-A177-3AD203B41FA5}">
                      <a16:colId xmlns:a16="http://schemas.microsoft.com/office/drawing/2014/main" val="1336564454"/>
                    </a:ext>
                  </a:extLst>
                </a:gridCol>
                <a:gridCol w="2257044">
                  <a:extLst>
                    <a:ext uri="{9D8B030D-6E8A-4147-A177-3AD203B41FA5}">
                      <a16:colId xmlns:a16="http://schemas.microsoft.com/office/drawing/2014/main" val="3079891291"/>
                    </a:ext>
                  </a:extLst>
                </a:gridCol>
              </a:tblGrid>
              <a:tr h="4330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Female</a:t>
                      </a:r>
                    </a:p>
                  </a:txBody>
                  <a:tcPr anchor="ctr">
                    <a:solidFill>
                      <a:srgbClr val="F302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</a:p>
                  </a:txBody>
                  <a:tcPr anchor="ctr">
                    <a:solidFill>
                      <a:srgbClr val="F302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776878"/>
                  </a:ext>
                </a:extLst>
              </a:tr>
              <a:tr h="4330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18112</a:t>
                      </a:r>
                    </a:p>
                  </a:txBody>
                  <a:tcPr anchor="ctr">
                    <a:solidFill>
                      <a:srgbClr val="FF8AD8">
                        <a:alpha val="2039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11888</a:t>
                      </a:r>
                    </a:p>
                  </a:txBody>
                  <a:tcPr anchor="ctr">
                    <a:solidFill>
                      <a:srgbClr val="FF8AD8">
                        <a:alpha val="2039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841122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000A8EBE-53C9-7F4C-A144-308EC69A5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277760"/>
              </p:ext>
            </p:extLst>
          </p:nvPr>
        </p:nvGraphicFramePr>
        <p:xfrm>
          <a:off x="6723380" y="3299169"/>
          <a:ext cx="4514088" cy="866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522">
                  <a:extLst>
                    <a:ext uri="{9D8B030D-6E8A-4147-A177-3AD203B41FA5}">
                      <a16:colId xmlns:a16="http://schemas.microsoft.com/office/drawing/2014/main" val="1336564454"/>
                    </a:ext>
                  </a:extLst>
                </a:gridCol>
                <a:gridCol w="1128522">
                  <a:extLst>
                    <a:ext uri="{9D8B030D-6E8A-4147-A177-3AD203B41FA5}">
                      <a16:colId xmlns:a16="http://schemas.microsoft.com/office/drawing/2014/main" val="3079891291"/>
                    </a:ext>
                  </a:extLst>
                </a:gridCol>
                <a:gridCol w="1128522">
                  <a:extLst>
                    <a:ext uri="{9D8B030D-6E8A-4147-A177-3AD203B41FA5}">
                      <a16:colId xmlns:a16="http://schemas.microsoft.com/office/drawing/2014/main" val="3634830151"/>
                    </a:ext>
                  </a:extLst>
                </a:gridCol>
                <a:gridCol w="1128522">
                  <a:extLst>
                    <a:ext uri="{9D8B030D-6E8A-4147-A177-3AD203B41FA5}">
                      <a16:colId xmlns:a16="http://schemas.microsoft.com/office/drawing/2014/main" val="1601995938"/>
                    </a:ext>
                  </a:extLst>
                </a:gridCol>
              </a:tblGrid>
              <a:tr h="4330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Mean</a:t>
                      </a:r>
                    </a:p>
                  </a:txBody>
                  <a:tcPr anchor="ctr">
                    <a:solidFill>
                      <a:srgbClr val="FF971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Middle</a:t>
                      </a:r>
                    </a:p>
                  </a:txBody>
                  <a:tcPr anchor="ctr">
                    <a:solidFill>
                      <a:srgbClr val="FF971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Min</a:t>
                      </a:r>
                    </a:p>
                  </a:txBody>
                  <a:tcPr anchor="ctr">
                    <a:solidFill>
                      <a:srgbClr val="FF971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Max</a:t>
                      </a:r>
                    </a:p>
                  </a:txBody>
                  <a:tcPr anchor="ctr">
                    <a:solidFill>
                      <a:srgbClr val="FF97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776878"/>
                  </a:ext>
                </a:extLst>
              </a:tr>
              <a:tr h="4330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35.5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34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79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841122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B296E93E-191B-7F45-A1CA-4C06B1C44AA8}"/>
              </a:ext>
            </a:extLst>
          </p:cNvPr>
          <p:cNvSpPr txBox="1"/>
          <p:nvPr/>
        </p:nvSpPr>
        <p:spPr>
          <a:xfrm>
            <a:off x="7765606" y="4205277"/>
            <a:ext cx="2429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age</a:t>
            </a:r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04A26397-C96E-B348-B902-784572B8B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396677"/>
              </p:ext>
            </p:extLst>
          </p:nvPr>
        </p:nvGraphicFramePr>
        <p:xfrm>
          <a:off x="6723380" y="4745182"/>
          <a:ext cx="4514088" cy="866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522">
                  <a:extLst>
                    <a:ext uri="{9D8B030D-6E8A-4147-A177-3AD203B41FA5}">
                      <a16:colId xmlns:a16="http://schemas.microsoft.com/office/drawing/2014/main" val="1336564454"/>
                    </a:ext>
                  </a:extLst>
                </a:gridCol>
                <a:gridCol w="1128522">
                  <a:extLst>
                    <a:ext uri="{9D8B030D-6E8A-4147-A177-3AD203B41FA5}">
                      <a16:colId xmlns:a16="http://schemas.microsoft.com/office/drawing/2014/main" val="3079891291"/>
                    </a:ext>
                  </a:extLst>
                </a:gridCol>
                <a:gridCol w="1128522">
                  <a:extLst>
                    <a:ext uri="{9D8B030D-6E8A-4147-A177-3AD203B41FA5}">
                      <a16:colId xmlns:a16="http://schemas.microsoft.com/office/drawing/2014/main" val="3634830151"/>
                    </a:ext>
                  </a:extLst>
                </a:gridCol>
                <a:gridCol w="1128522">
                  <a:extLst>
                    <a:ext uri="{9D8B030D-6E8A-4147-A177-3AD203B41FA5}">
                      <a16:colId xmlns:a16="http://schemas.microsoft.com/office/drawing/2014/main" val="1601995938"/>
                    </a:ext>
                  </a:extLst>
                </a:gridCol>
              </a:tblGrid>
              <a:tr h="4330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Mean</a:t>
                      </a:r>
                    </a:p>
                  </a:txBody>
                  <a:tcPr anchor="ctr">
                    <a:solidFill>
                      <a:srgbClr val="96AC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Middle</a:t>
                      </a:r>
                    </a:p>
                  </a:txBody>
                  <a:tcPr anchor="ctr">
                    <a:solidFill>
                      <a:srgbClr val="96AC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Min</a:t>
                      </a:r>
                    </a:p>
                  </a:txBody>
                  <a:tcPr anchor="ctr">
                    <a:solidFill>
                      <a:srgbClr val="96AC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Max</a:t>
                      </a:r>
                    </a:p>
                  </a:txBody>
                  <a:tcPr anchor="ctr">
                    <a:solidFill>
                      <a:srgbClr val="96AC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776878"/>
                  </a:ext>
                </a:extLst>
              </a:tr>
              <a:tr h="4330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167484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140000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30000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841122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49E0208A-FBB1-E148-B924-822F6201310B}"/>
              </a:ext>
            </a:extLst>
          </p:cNvPr>
          <p:cNvSpPr txBox="1"/>
          <p:nvPr/>
        </p:nvSpPr>
        <p:spPr>
          <a:xfrm>
            <a:off x="7765606" y="5651290"/>
            <a:ext cx="24296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limit_bal</a:t>
            </a:r>
          </a:p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(amount of the given credit)</a:t>
            </a:r>
          </a:p>
        </p:txBody>
      </p:sp>
    </p:spTree>
    <p:extLst>
      <p:ext uri="{BB962C8B-B14F-4D97-AF65-F5344CB8AC3E}">
        <p14:creationId xmlns:p14="http://schemas.microsoft.com/office/powerpoint/2010/main" val="3937713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40D108-0DAE-6D4F-A79B-198143178A71}"/>
              </a:ext>
            </a:extLst>
          </p:cNvPr>
          <p:cNvCxnSpPr>
            <a:cxnSpLocks/>
          </p:cNvCxnSpPr>
          <p:nvPr/>
        </p:nvCxnSpPr>
        <p:spPr>
          <a:xfrm>
            <a:off x="838200" y="1397306"/>
            <a:ext cx="1051560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8A85F7-B1D3-CF45-BDA4-96FB3DD30F9A}"/>
              </a:ext>
            </a:extLst>
          </p:cNvPr>
          <p:cNvSpPr txBox="1"/>
          <p:nvPr/>
        </p:nvSpPr>
        <p:spPr>
          <a:xfrm>
            <a:off x="838200" y="870333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Explore the Data and Share the Findings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Here are the actions we will take for the further data analysis.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E586813-EDFA-7B4F-BDAD-2593EC31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4/12/21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C509993-4436-D34F-8864-3DE8EC9C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 UT 2021 - C2.T1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E8F546A-7BD0-D14B-8020-C01F70DE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208B-829B-1D45-8616-9050E9725AF5}" type="slidenum">
              <a:rPr lang="en-US" smtClean="0"/>
              <a:t>9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C68DB0-0470-B643-AF12-5146B4952710}"/>
              </a:ext>
            </a:extLst>
          </p:cNvPr>
          <p:cNvSpPr txBox="1"/>
          <p:nvPr/>
        </p:nvSpPr>
        <p:spPr>
          <a:xfrm>
            <a:off x="838200" y="1586362"/>
            <a:ext cx="10515600" cy="2387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Next Step: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Exploratory Data Analysis</a:t>
            </a:r>
            <a:br>
              <a:rPr lang="en-US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Explore the data and prepare the data for future machine learning.</a:t>
            </a:r>
            <a:br>
              <a:rPr lang="en-US" sz="1600" dirty="0">
                <a:solidFill>
                  <a:schemeClr val="bg2">
                    <a:lumMod val="10000"/>
                  </a:schemeClr>
                </a:solidFill>
              </a:rPr>
            </a:br>
            <a:endParaRPr lang="en-US" sz="800" b="1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Share the findings</a:t>
            </a:r>
            <a:b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Show the insights and recommendations based on our findings.</a:t>
            </a:r>
            <a:endParaRPr lang="en-US" sz="1600" i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105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6E51E9-673F-F84C-B66D-13AFBF791D57}"/>
              </a:ext>
            </a:extLst>
          </p:cNvPr>
          <p:cNvSpPr txBox="1"/>
          <p:nvPr/>
        </p:nvSpPr>
        <p:spPr>
          <a:xfrm>
            <a:off x="838200" y="145181"/>
            <a:ext cx="488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Next Step</a:t>
            </a:r>
          </a:p>
        </p:txBody>
      </p:sp>
    </p:spTree>
    <p:extLst>
      <p:ext uri="{BB962C8B-B14F-4D97-AF65-F5344CB8AC3E}">
        <p14:creationId xmlns:p14="http://schemas.microsoft.com/office/powerpoint/2010/main" val="2461920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7244</TotalTime>
  <Words>815</Words>
  <Application>Microsoft Macintosh PowerPoint</Application>
  <PresentationFormat>Widescreen</PresentationFormat>
  <Paragraphs>206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FOTC-ARNewHeiGB Ultra</vt:lpstr>
      <vt:lpstr>Lato</vt:lpstr>
      <vt:lpstr>Meiryo UI</vt:lpstr>
      <vt:lpstr>Raleway</vt:lpstr>
      <vt:lpstr>Arial</vt:lpstr>
      <vt:lpstr>Calibri</vt:lpstr>
      <vt:lpstr>Calibri Light</vt:lpstr>
      <vt:lpstr>FOT-FWArabic-B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 JIE</dc:creator>
  <cp:lastModifiedBy>SU JIE</cp:lastModifiedBy>
  <cp:revision>102</cp:revision>
  <cp:lastPrinted>2021-03-15T22:26:21Z</cp:lastPrinted>
  <dcterms:created xsi:type="dcterms:W3CDTF">2021-03-13T21:19:20Z</dcterms:created>
  <dcterms:modified xsi:type="dcterms:W3CDTF">2021-04-13T01:11:04Z</dcterms:modified>
</cp:coreProperties>
</file>