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7"/>
  </p:notesMasterIdLst>
  <p:sldIdLst>
    <p:sldId id="256" r:id="rId2"/>
    <p:sldId id="259" r:id="rId3"/>
    <p:sldId id="262" r:id="rId4"/>
    <p:sldId id="373" r:id="rId5"/>
    <p:sldId id="297" r:id="rId6"/>
    <p:sldId id="375" r:id="rId7"/>
    <p:sldId id="292" r:id="rId8"/>
    <p:sldId id="296" r:id="rId9"/>
    <p:sldId id="347" r:id="rId10"/>
    <p:sldId id="323" r:id="rId11"/>
    <p:sldId id="298" r:id="rId12"/>
    <p:sldId id="300" r:id="rId13"/>
    <p:sldId id="268" r:id="rId14"/>
    <p:sldId id="291" r:id="rId15"/>
    <p:sldId id="376" r:id="rId16"/>
    <p:sldId id="377" r:id="rId17"/>
    <p:sldId id="378" r:id="rId18"/>
    <p:sldId id="379" r:id="rId19"/>
    <p:sldId id="380" r:id="rId20"/>
    <p:sldId id="299" r:id="rId21"/>
    <p:sldId id="381" r:id="rId22"/>
    <p:sldId id="382" r:id="rId23"/>
    <p:sldId id="383" r:id="rId24"/>
    <p:sldId id="385" r:id="rId25"/>
    <p:sldId id="386" r:id="rId26"/>
    <p:sldId id="399" r:id="rId27"/>
    <p:sldId id="393" r:id="rId28"/>
    <p:sldId id="388" r:id="rId29"/>
    <p:sldId id="389" r:id="rId30"/>
    <p:sldId id="400" r:id="rId31"/>
    <p:sldId id="387" r:id="rId32"/>
    <p:sldId id="390" r:id="rId33"/>
    <p:sldId id="391" r:id="rId34"/>
    <p:sldId id="289" r:id="rId35"/>
    <p:sldId id="396" r:id="rId36"/>
    <p:sldId id="394" r:id="rId37"/>
    <p:sldId id="398" r:id="rId38"/>
    <p:sldId id="401" r:id="rId39"/>
    <p:sldId id="402" r:id="rId40"/>
    <p:sldId id="403" r:id="rId41"/>
    <p:sldId id="405" r:id="rId42"/>
    <p:sldId id="404" r:id="rId43"/>
    <p:sldId id="406" r:id="rId44"/>
    <p:sldId id="407" r:id="rId45"/>
    <p:sldId id="270" r:id="rId46"/>
    <p:sldId id="408" r:id="rId47"/>
    <p:sldId id="269" r:id="rId48"/>
    <p:sldId id="271" r:id="rId49"/>
    <p:sldId id="263" r:id="rId50"/>
    <p:sldId id="272" r:id="rId51"/>
    <p:sldId id="273" r:id="rId52"/>
    <p:sldId id="264" r:id="rId53"/>
    <p:sldId id="274" r:id="rId54"/>
    <p:sldId id="275" r:id="rId55"/>
    <p:sldId id="276" r:id="rId56"/>
    <p:sldId id="265" r:id="rId57"/>
    <p:sldId id="277" r:id="rId58"/>
    <p:sldId id="278" r:id="rId59"/>
    <p:sldId id="279" r:id="rId60"/>
    <p:sldId id="267" r:id="rId61"/>
    <p:sldId id="280" r:id="rId62"/>
    <p:sldId id="281" r:id="rId63"/>
    <p:sldId id="266" r:id="rId64"/>
    <p:sldId id="260" r:id="rId65"/>
    <p:sldId id="261" r:id="rId6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pos="3840">
          <p15:clr>
            <a:srgbClr val="A4A3A4"/>
          </p15:clr>
        </p15:guide>
        <p15:guide id="4" pos="261">
          <p15:clr>
            <a:srgbClr val="A4A3A4"/>
          </p15:clr>
        </p15:guide>
        <p15:guide id="5" pos="74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CBDADA"/>
    <a:srgbClr val="33A29F"/>
    <a:srgbClr val="1A9895"/>
    <a:srgbClr val="E4E4E4"/>
    <a:srgbClr val="A1D3D0"/>
    <a:srgbClr val="E9E9E9"/>
    <a:srgbClr val="DADADA"/>
    <a:srgbClr val="E7E7E7"/>
    <a:srgbClr val="42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 autoAdjust="0"/>
    <p:restoredTop sz="94687" autoAdjust="0"/>
  </p:normalViewPr>
  <p:slideViewPr>
    <p:cSldViewPr snapToGrid="0" snapToObjects="1">
      <p:cViewPr>
        <p:scale>
          <a:sx n="100" d="100"/>
          <a:sy n="100" d="100"/>
        </p:scale>
        <p:origin x="72" y="6"/>
      </p:cViewPr>
      <p:guideLst>
        <p:guide orient="horz" pos="2160"/>
        <p:guide orient="horz" pos="4032"/>
        <p:guide pos="3840"/>
        <p:guide pos="261"/>
        <p:guide pos="74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microsoft.com/office/2011/relationships/chartColorStyle" Target="colors1.xml"/><Relationship Id="rId1" Type="http://schemas.microsoft.com/office/2011/relationships/chartStyle" Target="style1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14-41A2-B779-A2E579801B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14-41A2-B779-A2E579801B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blipFill>
              <a:blip xmlns:r="http://schemas.openxmlformats.org/officeDocument/2006/relationships" r:embed="rId5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14-41A2-B779-A2E579801BC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"/>
        <c:overlap val="48"/>
        <c:axId val="37806080"/>
        <c:axId val="36869184"/>
      </c:barChart>
      <c:catAx>
        <c:axId val="3780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869184"/>
        <c:crosses val="autoZero"/>
        <c:auto val="1"/>
        <c:lblAlgn val="ctr"/>
        <c:lblOffset val="100"/>
        <c:noMultiLvlLbl val="0"/>
      </c:catAx>
      <c:valAx>
        <c:axId val="36869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780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6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74656260451638E-2"/>
          <c:w val="1"/>
          <c:h val="0.956923907669543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A1D3D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40-4BC5-BFBC-ECC5A7CD644D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40-4BC5-BFBC-ECC5A7CD644D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40-4BC5-BFBC-ECC5A7CD64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640-4BC5-BFBC-ECC5A7CD644D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640-4BC5-BFBC-ECC5A7CD644D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640-4BC5-BFBC-ECC5A7CD64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A989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640-4BC5-BFBC-ECC5A7CD644D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640-4BC5-BFBC-ECC5A7CD644D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640-4BC5-BFBC-ECC5A7CD64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0.28575</cdr:x>
      <cdr:y>0.35388</cdr:y>
    </cdr:from>
    <cdr:to>
      <cdr:x>0.72542</cdr:x>
      <cdr:y>0.68984</cdr:y>
    </cdr:to>
    <cdr:grpSp>
      <cdr:nvGrpSpPr>
        <cdr:cNvPr id="2" name="组合 1">
          <a:extLst xmlns:a="http://schemas.openxmlformats.org/drawingml/2006/main">
            <a:ext uri="{FF2B5EF4-FFF2-40B4-BE49-F238E27FC236}">
              <a16:creationId xmlns:a16="http://schemas.microsoft.com/office/drawing/2014/main" id="{0555611B-E44B-4F52-9533-2259B7919842}"/>
            </a:ext>
          </a:extLst>
        </cdr:cNvPr>
        <cdr:cNvGrpSpPr/>
      </cdr:nvGrpSpPr>
      <cdr:grpSpPr>
        <a:xfrm xmlns:a="http://schemas.openxmlformats.org/drawingml/2006/main">
          <a:off x="1347276" y="1816137"/>
          <a:ext cx="2072989" cy="1724170"/>
          <a:chOff x="5998457" y="3326944"/>
          <a:chExt cx="207653" cy="172705"/>
        </a:xfrm>
        <a:solidFill xmlns:a="http://schemas.openxmlformats.org/drawingml/2006/main">
          <a:schemeClr val="tx1">
            <a:lumMod val="75000"/>
            <a:lumOff val="25000"/>
          </a:schemeClr>
        </a:solidFill>
      </cdr:grpSpPr>
      <cdr:sp macro="" textlink="">
        <cdr:nvSpPr>
          <cdr:cNvPr id="3" name="任意多边形 2"/>
          <cdr:cNvSpPr/>
        </cdr:nvSpPr>
        <cdr:spPr>
          <a:xfrm xmlns:a="http://schemas.openxmlformats.org/drawingml/2006/main">
            <a:off x="5998457" y="3326944"/>
            <a:ext cx="145356" cy="138266"/>
          </a:xfrm>
          <a:custGeom xmlns:a="http://schemas.openxmlformats.org/drawingml/2006/main">
            <a:avLst/>
            <a:gdLst>
              <a:gd name="T0" fmla="*/ 0 w 337"/>
              <a:gd name="T1" fmla="*/ 144 h 321"/>
              <a:gd name="T2" fmla="*/ 5 w 337"/>
              <a:gd name="T3" fmla="*/ 123 h 321"/>
              <a:gd name="T4" fmla="*/ 108 w 337"/>
              <a:gd name="T5" fmla="*/ 25 h 321"/>
              <a:gd name="T6" fmla="*/ 310 w 337"/>
              <a:gd name="T7" fmla="*/ 78 h 321"/>
              <a:gd name="T8" fmla="*/ 337 w 337"/>
              <a:gd name="T9" fmla="*/ 132 h 321"/>
              <a:gd name="T10" fmla="*/ 215 w 337"/>
              <a:gd name="T11" fmla="*/ 176 h 321"/>
              <a:gd name="T12" fmla="*/ 183 w 337"/>
              <a:gd name="T13" fmla="*/ 301 h 321"/>
              <a:gd name="T14" fmla="*/ 143 w 337"/>
              <a:gd name="T15" fmla="*/ 298 h 321"/>
              <a:gd name="T16" fmla="*/ 76 w 337"/>
              <a:gd name="T17" fmla="*/ 308 h 321"/>
              <a:gd name="T18" fmla="*/ 51 w 337"/>
              <a:gd name="T19" fmla="*/ 321 h 321"/>
              <a:gd name="T20" fmla="*/ 65 w 337"/>
              <a:gd name="T21" fmla="*/ 278 h 321"/>
              <a:gd name="T22" fmla="*/ 63 w 337"/>
              <a:gd name="T23" fmla="*/ 267 h 321"/>
              <a:gd name="T24" fmla="*/ 1 w 337"/>
              <a:gd name="T25" fmla="*/ 173 h 321"/>
              <a:gd name="T26" fmla="*/ 0 w 337"/>
              <a:gd name="T27" fmla="*/ 171 h 321"/>
              <a:gd name="T28" fmla="*/ 0 w 337"/>
              <a:gd name="T29" fmla="*/ 144 h 321"/>
              <a:gd name="T30" fmla="*/ 135 w 337"/>
              <a:gd name="T31" fmla="*/ 107 h 321"/>
              <a:gd name="T32" fmla="*/ 113 w 337"/>
              <a:gd name="T33" fmla="*/ 86 h 321"/>
              <a:gd name="T34" fmla="*/ 88 w 337"/>
              <a:gd name="T35" fmla="*/ 108 h 321"/>
              <a:gd name="T36" fmla="*/ 114 w 337"/>
              <a:gd name="T37" fmla="*/ 128 h 321"/>
              <a:gd name="T38" fmla="*/ 135 w 337"/>
              <a:gd name="T39" fmla="*/ 107 h 321"/>
              <a:gd name="T40" fmla="*/ 232 w 337"/>
              <a:gd name="T41" fmla="*/ 86 h 321"/>
              <a:gd name="T42" fmla="*/ 206 w 337"/>
              <a:gd name="T43" fmla="*/ 106 h 321"/>
              <a:gd name="T44" fmla="*/ 230 w 337"/>
              <a:gd name="T45" fmla="*/ 128 h 321"/>
              <a:gd name="T46" fmla="*/ 252 w 337"/>
              <a:gd name="T47" fmla="*/ 108 h 321"/>
              <a:gd name="T48" fmla="*/ 232 w 337"/>
              <a:gd name="T49" fmla="*/ 86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7" h="321">
                <a:moveTo>
                  <a:pt x="0" y="144"/>
                </a:moveTo>
                <a:cubicBezTo>
                  <a:pt x="2" y="137"/>
                  <a:pt x="3" y="130"/>
                  <a:pt x="5" y="123"/>
                </a:cubicBezTo>
                <a:cubicBezTo>
                  <a:pt x="22" y="72"/>
                  <a:pt x="59" y="41"/>
                  <a:pt x="108" y="25"/>
                </a:cubicBezTo>
                <a:cubicBezTo>
                  <a:pt x="181" y="0"/>
                  <a:pt x="265" y="23"/>
                  <a:pt x="310" y="78"/>
                </a:cubicBezTo>
                <a:cubicBezTo>
                  <a:pt x="323" y="94"/>
                  <a:pt x="332" y="111"/>
                  <a:pt x="337" y="132"/>
                </a:cubicBezTo>
                <a:cubicBezTo>
                  <a:pt x="289" y="129"/>
                  <a:pt x="248" y="141"/>
                  <a:pt x="215" y="176"/>
                </a:cubicBezTo>
                <a:cubicBezTo>
                  <a:pt x="182" y="210"/>
                  <a:pt x="172" y="251"/>
                  <a:pt x="183" y="301"/>
                </a:cubicBezTo>
                <a:cubicBezTo>
                  <a:pt x="169" y="300"/>
                  <a:pt x="155" y="302"/>
                  <a:pt x="143" y="298"/>
                </a:cubicBezTo>
                <a:cubicBezTo>
                  <a:pt x="119" y="291"/>
                  <a:pt x="97" y="294"/>
                  <a:pt x="76" y="308"/>
                </a:cubicBezTo>
                <a:cubicBezTo>
                  <a:pt x="69" y="313"/>
                  <a:pt x="61" y="316"/>
                  <a:pt x="51" y="321"/>
                </a:cubicBezTo>
                <a:cubicBezTo>
                  <a:pt x="56" y="305"/>
                  <a:pt x="61" y="292"/>
                  <a:pt x="65" y="278"/>
                </a:cubicBezTo>
                <a:cubicBezTo>
                  <a:pt x="67" y="273"/>
                  <a:pt x="67" y="270"/>
                  <a:pt x="63" y="267"/>
                </a:cubicBezTo>
                <a:cubicBezTo>
                  <a:pt x="30" y="243"/>
                  <a:pt x="8" y="214"/>
                  <a:pt x="1" y="173"/>
                </a:cubicBezTo>
                <a:cubicBezTo>
                  <a:pt x="1" y="172"/>
                  <a:pt x="1" y="171"/>
                  <a:pt x="0" y="171"/>
                </a:cubicBezTo>
                <a:cubicBezTo>
                  <a:pt x="0" y="162"/>
                  <a:pt x="0" y="153"/>
                  <a:pt x="0" y="144"/>
                </a:cubicBezTo>
                <a:close/>
                <a:moveTo>
                  <a:pt x="135" y="107"/>
                </a:moveTo>
                <a:cubicBezTo>
                  <a:pt x="134" y="94"/>
                  <a:pt x="126" y="86"/>
                  <a:pt x="113" y="86"/>
                </a:cubicBezTo>
                <a:cubicBezTo>
                  <a:pt x="99" y="86"/>
                  <a:pt x="88" y="96"/>
                  <a:pt x="88" y="108"/>
                </a:cubicBezTo>
                <a:cubicBezTo>
                  <a:pt x="88" y="119"/>
                  <a:pt x="100" y="129"/>
                  <a:pt x="114" y="128"/>
                </a:cubicBezTo>
                <a:cubicBezTo>
                  <a:pt x="126" y="128"/>
                  <a:pt x="135" y="119"/>
                  <a:pt x="135" y="107"/>
                </a:cubicBezTo>
                <a:close/>
                <a:moveTo>
                  <a:pt x="232" y="86"/>
                </a:moveTo>
                <a:cubicBezTo>
                  <a:pt x="219" y="85"/>
                  <a:pt x="206" y="95"/>
                  <a:pt x="206" y="106"/>
                </a:cubicBezTo>
                <a:cubicBezTo>
                  <a:pt x="205" y="117"/>
                  <a:pt x="216" y="128"/>
                  <a:pt x="230" y="128"/>
                </a:cubicBezTo>
                <a:cubicBezTo>
                  <a:pt x="242" y="129"/>
                  <a:pt x="252" y="121"/>
                  <a:pt x="252" y="108"/>
                </a:cubicBezTo>
                <a:cubicBezTo>
                  <a:pt x="253" y="96"/>
                  <a:pt x="245" y="87"/>
                  <a:pt x="232" y="86"/>
                </a:cubicBezTo>
                <a:close/>
              </a:path>
            </a:pathLst>
          </a:custGeom>
          <a:grpFill xmlns:a="http://schemas.openxmlformats.org/drawingml/2006/main"/>
          <a:ln xmlns:a="http://schemas.openxmlformats.org/drawingml/2006/main">
            <a:noFill/>
          </a:ln>
        </cdr:spPr>
        <cdr:txBody>
          <a:bodyPr xmlns:a="http://schemas.openxmlformats.org/drawingml/2006/main" vert="horz" wrap="square" lIns="91440" tIns="45720" rIns="91440" bIns="45720" numCol="1" anchor="t" anchorCtr="0" compatLnSpc="1">
            <a:normAutofit/>
          </a:bodyPr>
          <a:lstStyle xmlns:a="http://schemas.openxmlformats.org/drawingml/2006/main"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zh-CN" altLang="en-US"/>
          </a:p>
        </cdr:txBody>
      </cdr:sp>
      <cdr:sp macro="" textlink="">
        <cdr:nvSpPr>
          <cdr:cNvPr id="4" name="任意多边形 3"/>
          <cdr:cNvSpPr/>
        </cdr:nvSpPr>
        <cdr:spPr>
          <a:xfrm xmlns:a="http://schemas.openxmlformats.org/drawingml/2006/main">
            <a:off x="6078986" y="3379616"/>
            <a:ext cx="127124" cy="120033"/>
          </a:xfrm>
          <a:custGeom xmlns:a="http://schemas.openxmlformats.org/drawingml/2006/main">
            <a:avLst/>
            <a:gdLst>
              <a:gd name="T0" fmla="*/ 241 w 295"/>
              <a:gd name="T1" fmla="*/ 279 h 279"/>
              <a:gd name="T2" fmla="*/ 202 w 295"/>
              <a:gd name="T3" fmla="*/ 258 h 279"/>
              <a:gd name="T4" fmla="*/ 187 w 295"/>
              <a:gd name="T5" fmla="*/ 256 h 279"/>
              <a:gd name="T6" fmla="*/ 71 w 295"/>
              <a:gd name="T7" fmla="*/ 244 h 279"/>
              <a:gd name="T8" fmla="*/ 3 w 295"/>
              <a:gd name="T9" fmla="*/ 151 h 279"/>
              <a:gd name="T10" fmla="*/ 26 w 295"/>
              <a:gd name="T11" fmla="*/ 73 h 279"/>
              <a:gd name="T12" fmla="*/ 266 w 295"/>
              <a:gd name="T13" fmla="*/ 77 h 279"/>
              <a:gd name="T14" fmla="*/ 264 w 295"/>
              <a:gd name="T15" fmla="*/ 202 h 279"/>
              <a:gd name="T16" fmla="*/ 234 w 295"/>
              <a:gd name="T17" fmla="*/ 232 h 279"/>
              <a:gd name="T18" fmla="*/ 231 w 295"/>
              <a:gd name="T19" fmla="*/ 245 h 279"/>
              <a:gd name="T20" fmla="*/ 241 w 295"/>
              <a:gd name="T21" fmla="*/ 279 h 279"/>
              <a:gd name="T22" fmla="*/ 192 w 295"/>
              <a:gd name="T23" fmla="*/ 86 h 279"/>
              <a:gd name="T24" fmla="*/ 174 w 295"/>
              <a:gd name="T25" fmla="*/ 103 h 279"/>
              <a:gd name="T26" fmla="*/ 193 w 295"/>
              <a:gd name="T27" fmla="*/ 120 h 279"/>
              <a:gd name="T28" fmla="*/ 212 w 295"/>
              <a:gd name="T29" fmla="*/ 102 h 279"/>
              <a:gd name="T30" fmla="*/ 192 w 295"/>
              <a:gd name="T31" fmla="*/ 86 h 279"/>
              <a:gd name="T32" fmla="*/ 119 w 295"/>
              <a:gd name="T33" fmla="*/ 103 h 279"/>
              <a:gd name="T34" fmla="*/ 100 w 295"/>
              <a:gd name="T35" fmla="*/ 86 h 279"/>
              <a:gd name="T36" fmla="*/ 82 w 295"/>
              <a:gd name="T37" fmla="*/ 102 h 279"/>
              <a:gd name="T38" fmla="*/ 99 w 295"/>
              <a:gd name="T39" fmla="*/ 120 h 279"/>
              <a:gd name="T40" fmla="*/ 119 w 295"/>
              <a:gd name="T41" fmla="*/ 10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5" h="279">
                <a:moveTo>
                  <a:pt x="241" y="279"/>
                </a:moveTo>
                <a:cubicBezTo>
                  <a:pt x="226" y="271"/>
                  <a:pt x="215" y="264"/>
                  <a:pt x="202" y="258"/>
                </a:cubicBezTo>
                <a:cubicBezTo>
                  <a:pt x="198" y="256"/>
                  <a:pt x="192" y="255"/>
                  <a:pt x="187" y="256"/>
                </a:cubicBezTo>
                <a:cubicBezTo>
                  <a:pt x="147" y="266"/>
                  <a:pt x="108" y="264"/>
                  <a:pt x="71" y="244"/>
                </a:cubicBezTo>
                <a:cubicBezTo>
                  <a:pt x="33" y="225"/>
                  <a:pt x="8" y="195"/>
                  <a:pt x="3" y="151"/>
                </a:cubicBezTo>
                <a:cubicBezTo>
                  <a:pt x="0" y="121"/>
                  <a:pt x="8" y="96"/>
                  <a:pt x="26" y="73"/>
                </a:cubicBezTo>
                <a:cubicBezTo>
                  <a:pt x="84" y="0"/>
                  <a:pt x="211" y="2"/>
                  <a:pt x="266" y="77"/>
                </a:cubicBezTo>
                <a:cubicBezTo>
                  <a:pt x="295" y="118"/>
                  <a:pt x="295" y="163"/>
                  <a:pt x="264" y="202"/>
                </a:cubicBezTo>
                <a:cubicBezTo>
                  <a:pt x="255" y="213"/>
                  <a:pt x="245" y="223"/>
                  <a:pt x="234" y="232"/>
                </a:cubicBezTo>
                <a:cubicBezTo>
                  <a:pt x="230" y="236"/>
                  <a:pt x="229" y="240"/>
                  <a:pt x="231" y="245"/>
                </a:cubicBezTo>
                <a:cubicBezTo>
                  <a:pt x="234" y="255"/>
                  <a:pt x="237" y="266"/>
                  <a:pt x="241" y="279"/>
                </a:cubicBezTo>
                <a:close/>
                <a:moveTo>
                  <a:pt x="192" y="86"/>
                </a:moveTo>
                <a:cubicBezTo>
                  <a:pt x="182" y="86"/>
                  <a:pt x="174" y="94"/>
                  <a:pt x="174" y="103"/>
                </a:cubicBezTo>
                <a:cubicBezTo>
                  <a:pt x="174" y="112"/>
                  <a:pt x="183" y="120"/>
                  <a:pt x="193" y="120"/>
                </a:cubicBezTo>
                <a:cubicBezTo>
                  <a:pt x="203" y="119"/>
                  <a:pt x="212" y="111"/>
                  <a:pt x="212" y="102"/>
                </a:cubicBezTo>
                <a:cubicBezTo>
                  <a:pt x="212" y="93"/>
                  <a:pt x="202" y="86"/>
                  <a:pt x="192" y="86"/>
                </a:cubicBezTo>
                <a:close/>
                <a:moveTo>
                  <a:pt x="119" y="103"/>
                </a:moveTo>
                <a:cubicBezTo>
                  <a:pt x="120" y="94"/>
                  <a:pt x="111" y="86"/>
                  <a:pt x="100" y="86"/>
                </a:cubicBezTo>
                <a:cubicBezTo>
                  <a:pt x="91" y="86"/>
                  <a:pt x="82" y="93"/>
                  <a:pt x="82" y="102"/>
                </a:cubicBezTo>
                <a:cubicBezTo>
                  <a:pt x="81" y="111"/>
                  <a:pt x="90" y="120"/>
                  <a:pt x="99" y="120"/>
                </a:cubicBezTo>
                <a:cubicBezTo>
                  <a:pt x="110" y="120"/>
                  <a:pt x="119" y="112"/>
                  <a:pt x="119" y="103"/>
                </a:cubicBezTo>
                <a:close/>
              </a:path>
            </a:pathLst>
          </a:custGeom>
          <a:grpFill xmlns:a="http://schemas.openxmlformats.org/drawingml/2006/main"/>
          <a:ln xmlns:a="http://schemas.openxmlformats.org/drawingml/2006/main">
            <a:noFill/>
          </a:ln>
        </cdr:spPr>
        <cdr:txBody>
          <a:bodyPr xmlns:a="http://schemas.openxmlformats.org/drawingml/2006/main" vert="horz" wrap="square" lIns="91440" tIns="45720" rIns="91440" bIns="45720" numCol="1" anchor="t" anchorCtr="0" compatLnSpc="1">
            <a:normAutofit/>
          </a:bodyPr>
          <a:lstStyle xmlns:a="http://schemas.openxmlformats.org/drawingml/2006/main"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zh-CN" altLang="en-US"/>
          </a:p>
        </cdr:txBody>
      </cdr: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DCCCA-0BC9-4E4A-BDA5-57CA6EE6A4D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06540-3D4A-4D1B-89C3-AFCFAF39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5602" y="652450"/>
            <a:ext cx="11340795" cy="4876549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 rot="9861016" flipH="1">
            <a:off x="-2443125" y="4065941"/>
            <a:ext cx="8030020" cy="6922436"/>
            <a:chOff x="3241129" y="967902"/>
            <a:chExt cx="5709753" cy="4922199"/>
          </a:xfrm>
          <a:solidFill>
            <a:srgbClr val="E9E9E9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-15754" y="-23111"/>
            <a:ext cx="12207754" cy="361483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9861016" flipH="1">
            <a:off x="-2153422" y="4337089"/>
            <a:ext cx="7342026" cy="6329338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3" y="258233"/>
            <a:ext cx="5370495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7" y="5989475"/>
            <a:ext cx="227222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98" y="6684266"/>
            <a:ext cx="12207852" cy="196846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1918468" flipH="1">
            <a:off x="149489" y="1935213"/>
            <a:ext cx="6105388" cy="5263270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rot="2835027" flipH="1">
            <a:off x="7909724" y="2222235"/>
            <a:ext cx="6126790" cy="5281720"/>
            <a:chOff x="3241129" y="967902"/>
            <a:chExt cx="5709753" cy="4922199"/>
          </a:xfrm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noFill/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 userDrawn="1"/>
        </p:nvGrpSpPr>
        <p:grpSpPr>
          <a:xfrm rot="919184">
            <a:off x="8321907" y="3118231"/>
            <a:ext cx="5144678" cy="5967820"/>
            <a:chOff x="9070882" y="2865798"/>
            <a:chExt cx="6044162" cy="7011222"/>
          </a:xfrm>
        </p:grpSpPr>
        <p:grpSp>
          <p:nvGrpSpPr>
            <p:cNvPr id="37" name="组合 36"/>
            <p:cNvGrpSpPr/>
            <p:nvPr userDrawn="1"/>
          </p:nvGrpSpPr>
          <p:grpSpPr>
            <a:xfrm rot="14089817" flipH="1">
              <a:off x="8587352" y="3349328"/>
              <a:ext cx="7011222" cy="6044162"/>
              <a:chOff x="3241129" y="967902"/>
              <a:chExt cx="5709753" cy="4922199"/>
            </a:xfrm>
            <a:solidFill>
              <a:srgbClr val="E9E9E9"/>
            </a:solidFill>
          </p:grpSpPr>
          <p:grpSp>
            <p:nvGrpSpPr>
              <p:cNvPr id="46" name="组合 45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  <a:grpFill/>
            </p:grpSpPr>
            <p:sp>
              <p:nvSpPr>
                <p:cNvPr id="49" name="等腰三角形 48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triangle">
                  <a:avLst/>
                </a:prstGeom>
                <a:grpFill/>
                <a:ln w="57150">
                  <a:solidFill>
                    <a:srgbClr val="E9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" name="直接连接符 49"/>
                <p:cNvCxnSpPr>
                  <a:stCxn id="49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flipV="1">
                  <a:off x="3241127" y="4236312"/>
                  <a:ext cx="2864445" cy="1653789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等腰三角形 46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-1" fmla="*/ 123324 w 742950"/>
                  <a:gd name="connsiteY0-2" fmla="*/ 432689 h 451940"/>
                  <a:gd name="connsiteX1-3" fmla="*/ 0 w 742950"/>
                  <a:gd name="connsiteY1-4" fmla="*/ 0 h 451940"/>
                  <a:gd name="connsiteX2-5" fmla="*/ 742950 w 742950"/>
                  <a:gd name="connsiteY2-6" fmla="*/ 451940 h 451940"/>
                  <a:gd name="connsiteX3-7" fmla="*/ 123324 w 742950"/>
                  <a:gd name="connsiteY3-8" fmla="*/ 432689 h 4519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 rot="14089817" flipH="1">
              <a:off x="9139304" y="3647796"/>
              <a:ext cx="6105388" cy="5263270"/>
              <a:chOff x="3241129" y="967902"/>
              <a:chExt cx="5709753" cy="492219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</p:grpSpPr>
            <p:sp>
              <p:nvSpPr>
                <p:cNvPr id="42" name="等腰三角形 41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triangle">
                  <a:avLst/>
                </a:prstGeom>
                <a:solidFill>
                  <a:srgbClr val="E9E9E9"/>
                </a:solidFill>
                <a:ln w="57150">
                  <a:solidFill>
                    <a:srgbClr val="A1D3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3" name="直接连接符 42"/>
                <p:cNvCxnSpPr>
                  <a:stCxn id="42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3241127" y="4236312"/>
                  <a:ext cx="2864445" cy="1653789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等腰三角形 39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solidFill>
                <a:srgbClr val="A1D3D0"/>
              </a:solidFill>
              <a:ln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-1" fmla="*/ 123324 w 742950"/>
                  <a:gd name="connsiteY0-2" fmla="*/ 432689 h 451940"/>
                  <a:gd name="connsiteX1-3" fmla="*/ 0 w 742950"/>
                  <a:gd name="connsiteY1-4" fmla="*/ 0 h 451940"/>
                  <a:gd name="connsiteX2-5" fmla="*/ 742950 w 742950"/>
                  <a:gd name="connsiteY2-6" fmla="*/ 451940 h 451940"/>
                  <a:gd name="connsiteX3-7" fmla="*/ 123324 w 742950"/>
                  <a:gd name="connsiteY3-8" fmla="*/ 432689 h 4519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rgbClr val="A1D3D0"/>
              </a:solidFill>
              <a:ln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5754" y="1968500"/>
            <a:ext cx="12207754" cy="4889500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20443394" flipH="1">
            <a:off x="10270041" y="6281722"/>
            <a:ext cx="1340530" cy="1155630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 rot="10112288" flipH="1">
            <a:off x="7888544" y="6369972"/>
            <a:ext cx="2624388" cy="2262404"/>
            <a:chOff x="3241129" y="967902"/>
            <a:chExt cx="5709753" cy="4922199"/>
          </a:xfrm>
        </p:grpSpPr>
        <p:grpSp>
          <p:nvGrpSpPr>
            <p:cNvPr id="13" name="组合 1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>
                <a:stCxn id="16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等腰三角形 1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 rot="15049008" flipH="1">
            <a:off x="10826390" y="5159471"/>
            <a:ext cx="1055224" cy="909676"/>
            <a:chOff x="3241129" y="967902"/>
            <a:chExt cx="5709753" cy="4922199"/>
          </a:xfrm>
        </p:grpSpPr>
        <p:grpSp>
          <p:nvGrpSpPr>
            <p:cNvPr id="29" name="组合 2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2" name="等腰三角形 3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/>
              <p:cNvCxnSpPr>
                <a:stCxn id="3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等腰三角形 2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0800000" flipH="1">
            <a:off x="3043306" y="889732"/>
            <a:ext cx="6105388" cy="5263270"/>
            <a:chOff x="3241129" y="967902"/>
            <a:chExt cx="5709753" cy="4922199"/>
          </a:xfrm>
        </p:grpSpPr>
        <p:grpSp>
          <p:nvGrpSpPr>
            <p:cNvPr id="3" name="组合 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6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等腰三角形 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425602" y="1342417"/>
            <a:ext cx="9924628" cy="1459149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2734" y="1656492"/>
            <a:ext cx="50596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失物招领论坛系统</a:t>
            </a:r>
          </a:p>
        </p:txBody>
      </p:sp>
      <p:sp>
        <p:nvSpPr>
          <p:cNvPr id="39" name="矩形 38"/>
          <p:cNvSpPr/>
          <p:nvPr/>
        </p:nvSpPr>
        <p:spPr>
          <a:xfrm>
            <a:off x="7928009" y="5612271"/>
            <a:ext cx="242170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9895"/>
                </a:solidFill>
              </a:rPr>
              <a:t>软件</a:t>
            </a:r>
            <a:r>
              <a:rPr lang="en-US" altLang="zh-CN" dirty="0">
                <a:solidFill>
                  <a:srgbClr val="1A9895"/>
                </a:solidFill>
              </a:rPr>
              <a:t>161</a:t>
            </a:r>
            <a:r>
              <a:rPr lang="zh-CN" altLang="en-US" dirty="0">
                <a:solidFill>
                  <a:srgbClr val="1A9895"/>
                </a:solidFill>
              </a:rPr>
              <a:t>：何帆</a:t>
            </a:r>
          </a:p>
          <a:p>
            <a:r>
              <a:rPr lang="en-US" altLang="zh-CN" dirty="0">
                <a:solidFill>
                  <a:srgbClr val="1A9895"/>
                </a:solidFill>
              </a:rPr>
              <a:t>	  </a:t>
            </a:r>
            <a:r>
              <a:rPr lang="zh-CN" altLang="en-US" dirty="0">
                <a:solidFill>
                  <a:srgbClr val="1A9895"/>
                </a:solidFill>
              </a:rPr>
              <a:t>石朝阳</a:t>
            </a:r>
          </a:p>
          <a:p>
            <a:r>
              <a:rPr lang="en-US" altLang="zh-CN" dirty="0">
                <a:solidFill>
                  <a:srgbClr val="1A9895"/>
                </a:solidFill>
              </a:rPr>
              <a:t>	  </a:t>
            </a:r>
            <a:r>
              <a:rPr lang="zh-CN" altLang="en-US" dirty="0">
                <a:solidFill>
                  <a:srgbClr val="1A9895"/>
                </a:solidFill>
              </a:rPr>
              <a:t>杨框</a:t>
            </a:r>
          </a:p>
          <a:p>
            <a:r>
              <a:rPr lang="en-US" altLang="zh-CN" dirty="0">
                <a:solidFill>
                  <a:srgbClr val="1A9895"/>
                </a:solidFill>
              </a:rPr>
              <a:t>	  </a:t>
            </a:r>
            <a:r>
              <a:rPr lang="zh-CN" altLang="en-US" dirty="0">
                <a:solidFill>
                  <a:srgbClr val="1A9895"/>
                </a:solidFill>
              </a:rPr>
              <a:t>石玲燕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</a:p>
          <a:p>
            <a:r>
              <a:rPr lang="zh-CN" altLang="en-US" sz="2000" dirty="0"/>
              <a:t>投资分析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656542" y="1660938"/>
            <a:ext cx="4897591" cy="475616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60342" y="1660938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60390" y="3278505"/>
            <a:ext cx="6106160" cy="138049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60390" y="4754245"/>
            <a:ext cx="6106160" cy="166370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89091" y="1809859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开发成本</a:t>
            </a:r>
          </a:p>
        </p:txBody>
      </p:sp>
      <p:sp>
        <p:nvSpPr>
          <p:cNvPr id="13" name="矩形 12"/>
          <p:cNvSpPr/>
          <p:nvPr/>
        </p:nvSpPr>
        <p:spPr>
          <a:xfrm>
            <a:off x="5977661" y="3341445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新系统维护费用</a:t>
            </a:r>
          </a:p>
        </p:txBody>
      </p:sp>
      <p:sp>
        <p:nvSpPr>
          <p:cNvPr id="15" name="矩形 14"/>
          <p:cNvSpPr/>
          <p:nvPr/>
        </p:nvSpPr>
        <p:spPr>
          <a:xfrm>
            <a:off x="5977661" y="4768758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每年节省的费用：</a:t>
            </a:r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89320" y="327850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89320" y="327850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1723390" y="5229225"/>
            <a:ext cx="3061335" cy="0"/>
          </a:xfrm>
          <a:prstGeom prst="straightConnector1">
            <a:avLst/>
          </a:prstGeom>
          <a:ln w="31750">
            <a:solidFill>
              <a:srgbClr val="33A29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1723390" y="2498090"/>
            <a:ext cx="0" cy="2731135"/>
          </a:xfrm>
          <a:prstGeom prst="straightConnector1">
            <a:avLst/>
          </a:prstGeom>
          <a:ln w="28575">
            <a:solidFill>
              <a:srgbClr val="1A98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1723390" y="3017520"/>
            <a:ext cx="3267075" cy="221170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28980" y="1978025"/>
            <a:ext cx="185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成本</a:t>
            </a:r>
            <a:r>
              <a:rPr lang="en-US" altLang="zh-CN"/>
              <a:t>-</a:t>
            </a:r>
            <a:r>
              <a:rPr lang="zh-CN" altLang="en-US"/>
              <a:t>效益（元）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5978207" y="2407920"/>
          <a:ext cx="5411788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人力（4人月，500元/人月）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2000元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购买硬件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0元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资料费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50元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总计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2050元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6008052" y="3886835"/>
          <a:ext cx="5412105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维护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1000元/年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总计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1000元/年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910580" y="4319905"/>
            <a:ext cx="48031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现行系统的运行费用：         1500元/年</a:t>
            </a:r>
          </a:p>
        </p:txBody>
      </p:sp>
      <p:graphicFrame>
        <p:nvGraphicFramePr>
          <p:cNvPr id="19" name="表格 18"/>
          <p:cNvGraphicFramePr/>
          <p:nvPr/>
        </p:nvGraphicFramePr>
        <p:xfrm>
          <a:off x="6007735" y="5229225"/>
          <a:ext cx="5412105" cy="824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2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年      节省               现在值（10%）               累计现在值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 1      500元             454.5元                       454.5元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 2      500元             413.2元                       867.7元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 3      500元             375.7元                      1243.4元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投资回收期：                                                 2.33年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5910580" y="6054090"/>
            <a:ext cx="48031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纯收入：243.4元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59815" y="5348605"/>
            <a:ext cx="31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85495" y="4464685"/>
            <a:ext cx="78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2000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85495" y="3823335"/>
            <a:ext cx="78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4000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85495" y="3183255"/>
            <a:ext cx="78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6000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85495" y="2602865"/>
            <a:ext cx="78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8000</a:t>
            </a: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723390" y="3886835"/>
            <a:ext cx="3611880" cy="6781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063115" y="5348605"/>
            <a:ext cx="36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673350" y="5348605"/>
            <a:ext cx="36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284220" y="5348605"/>
            <a:ext cx="36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896995" y="5348605"/>
            <a:ext cx="36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2216785" y="5083810"/>
            <a:ext cx="0" cy="145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2842895" y="5083810"/>
            <a:ext cx="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432175" y="5083810"/>
            <a:ext cx="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4074795" y="5083810"/>
            <a:ext cx="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标注 38"/>
          <p:cNvSpPr/>
          <p:nvPr/>
        </p:nvSpPr>
        <p:spPr>
          <a:xfrm>
            <a:off x="2749550" y="3278505"/>
            <a:ext cx="1008380" cy="481965"/>
          </a:xfrm>
          <a:prstGeom prst="wedgeRectCallou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盈亏平衡点</a:t>
            </a:r>
          </a:p>
        </p:txBody>
      </p:sp>
      <p:sp>
        <p:nvSpPr>
          <p:cNvPr id="184" name=" 184"/>
          <p:cNvSpPr/>
          <p:nvPr/>
        </p:nvSpPr>
        <p:spPr>
          <a:xfrm>
            <a:off x="3054985" y="4251325"/>
            <a:ext cx="100965" cy="128270"/>
          </a:xfrm>
          <a:prstGeom prst="ellipse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09795" y="5401945"/>
            <a:ext cx="36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endParaRPr lang="en-US" altLang="zh-CN" sz="2000" dirty="0"/>
          </a:p>
          <a:p>
            <a:r>
              <a:rPr lang="zh-CN" altLang="en-US" sz="2000" dirty="0"/>
              <a:t>计划</a:t>
            </a:r>
          </a:p>
        </p:txBody>
      </p:sp>
      <p:sp>
        <p:nvSpPr>
          <p:cNvPr id="13" name="矩形 12"/>
          <p:cNvSpPr/>
          <p:nvPr/>
        </p:nvSpPr>
        <p:spPr>
          <a:xfrm>
            <a:off x="640080" y="1329055"/>
            <a:ext cx="4571365" cy="463550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0080" y="1377315"/>
            <a:ext cx="4571365" cy="3670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实现中等成本方案软件工程课程设计的计划：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2890520" y="2310765"/>
          <a:ext cx="6602730" cy="278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0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阶段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需要时间（周）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负责人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可行性研究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1（10）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石玲燕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需求分析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2（11-12）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杨框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概要设计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2（12-13）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石朝阳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详细设计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2（13-14）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杨框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实现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2（14-15）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何帆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测试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1（16）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杨框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总计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何帆，石朝阳，杨框，石玲燕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Two</a:t>
            </a:r>
          </a:p>
          <a:p>
            <a:r>
              <a:rPr lang="zh-CN" altLang="en-US" sz="5400" dirty="0">
                <a:solidFill>
                  <a:schemeClr val="bg1"/>
                </a:solidFill>
              </a:rPr>
              <a:t>需求分析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</a:p>
          <a:p>
            <a:r>
              <a:rPr lang="zh-CN" altLang="en-US" sz="2000" dirty="0"/>
              <a:t>背景与目的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114954" y="1660221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6" name="圆角矩形 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" name="圆角矩形 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31110" y="2043422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16" name="圆角矩形 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42502" y="2073438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" name="圆角矩形 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83886" y="2225102"/>
            <a:ext cx="268710" cy="802477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6" name="圆角矩形 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8" name="圆角矩形 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59995" y="2376638"/>
            <a:ext cx="273146" cy="81572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46" name="圆角矩形 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196821" y="2482306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56" name="圆角矩形 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8" name="圆角矩形 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433066" y="3083158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66" name="圆角矩形 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8" name="圆角矩形 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425752" y="2413262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76" name="圆角矩形 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8" name="圆角矩形 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圆角矩形 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圆角矩形 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688367" y="2356651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86" name="圆角矩形 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8" name="圆角矩形 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圆角矩形 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421449" y="2731713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96" name="圆角矩形 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8" name="圆角矩形 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圆角矩形 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圆角矩形 1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007791" y="1974246"/>
            <a:ext cx="276736" cy="826445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06" name="圆角矩形 1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8" name="圆角矩形 1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圆角矩形 1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圆角矩形 1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567757" y="2418324"/>
            <a:ext cx="341396" cy="1019548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16" name="圆角矩形 1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8" name="圆角矩形 1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圆角矩形 1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圆角矩形 1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圆角矩形 1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3056192" y="2773401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26" name="圆角矩形 1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圆角矩形 1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圆角矩形 1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圆角矩形 1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圆角矩形 1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884784" y="2596284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36" name="圆角矩形 1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8" name="圆角矩形 1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圆角矩形 1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圆角矩形 1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圆角矩形 1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005877" y="3346089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46" name="圆角矩形 1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8" name="圆角矩形 1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圆角矩形 1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圆角矩形 1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2147061" y="2708008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56" name="圆角矩形 1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8" name="圆角矩形 1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圆角矩形 1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圆角矩形 1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圆角矩形 1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2636912" y="3336341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66" name="圆角矩形 1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8" name="圆角矩形 1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圆角矩形 1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圆角矩形 1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圆角矩形 1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3469366" y="3529773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76" name="圆角矩形 1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8" name="圆角矩形 1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圆角矩形 1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圆角矩形 1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圆角矩形 1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4507951" y="3533427"/>
            <a:ext cx="422896" cy="1262941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86" name="圆角矩形 1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8" name="圆角矩形 1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圆角矩形 1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圆角矩形 1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圆角矩形 1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1732654" y="3424470"/>
            <a:ext cx="444449" cy="132730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96" name="圆角矩形 1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8" name="圆角矩形 1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圆角矩形 1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圆角矩形 1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圆角矩形 2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2927132" y="4125410"/>
            <a:ext cx="607348" cy="181378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06" name="圆角矩形 2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08" name="圆角矩形 2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圆角矩形 2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圆角矩形 2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圆角矩形 2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201166" y="3939805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16" name="圆角矩形 2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8" name="圆角矩形 2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圆角矩形 2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圆角矩形 2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圆角矩形 2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3921859" y="4000977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26" name="圆角矩形 2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28" name="圆角矩形 2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圆角矩形 2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圆角矩形 2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圆角矩形 2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2998915" y="1944878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36" name="圆角矩形 2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8" name="圆角矩形 2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圆角矩形 2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圆角矩形 2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圆角矩形 2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736880" y="1791860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46" name="圆角矩形 2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48" name="圆角矩形 2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圆角矩形 2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圆角矩形 2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圆角矩形 2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1450647" y="1871223"/>
            <a:ext cx="214840" cy="641601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56" name="圆角矩形 2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8" name="圆角矩形 2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圆角矩形 2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圆角矩形 2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圆角矩形 2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4691855" y="175988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6" name="圆角矩形 2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8" name="圆角矩形 2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圆角矩形 2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圆角矩形 2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圆角矩形 2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204975" y="183804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76" name="圆角矩形 2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78" name="圆角矩形 2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圆角矩形 2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圆角矩形 2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圆角矩形 2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979938" y="1997271"/>
            <a:ext cx="191489" cy="57186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86" name="圆角矩形 2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8" name="圆角矩形 2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圆角矩形 2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圆角矩形 2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圆角矩形 2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5028641" y="3067220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96" name="圆角矩形 2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98" name="圆角矩形 2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圆角矩形 2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圆角矩形 2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圆角矩形 3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748648" y="2632988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06" name="圆角矩形 3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08" name="圆角矩形 3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圆角矩形 3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圆角矩形 3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圆角矩形 3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3366464" y="1691722"/>
            <a:ext cx="232368" cy="693944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16" name="圆角矩形 3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18" name="圆角矩形 3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圆角矩形 3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圆角矩形 3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圆角矩形 3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1749696" y="1680383"/>
            <a:ext cx="174978" cy="522555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26" name="圆角矩形 3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28" name="圆角矩形 3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圆角矩形 3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圆角矩形 3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圆角矩形 3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5387718" y="2414010"/>
            <a:ext cx="237403" cy="70898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36" name="圆角矩形 3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8" name="圆角矩形 3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圆角矩形 3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圆角矩形 3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圆角矩形 3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2" name="矩形 351"/>
          <p:cNvSpPr/>
          <p:nvPr/>
        </p:nvSpPr>
        <p:spPr>
          <a:xfrm>
            <a:off x="6487720" y="1990431"/>
            <a:ext cx="3074692" cy="369332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6487719" y="2022707"/>
            <a:ext cx="1959610" cy="30543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方便失主寻找丢失物品</a:t>
            </a:r>
          </a:p>
        </p:txBody>
      </p:sp>
      <p:sp>
        <p:nvSpPr>
          <p:cNvPr id="4" name="矩形 3"/>
          <p:cNvSpPr/>
          <p:nvPr/>
        </p:nvSpPr>
        <p:spPr>
          <a:xfrm>
            <a:off x="6487720" y="2532721"/>
            <a:ext cx="3074692" cy="369332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6487719" y="2564997"/>
            <a:ext cx="1959610" cy="30543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方便拾主归还捡拾物品</a:t>
            </a:r>
          </a:p>
        </p:txBody>
      </p:sp>
      <p:sp>
        <p:nvSpPr>
          <p:cNvPr id="346" name="矩形 345"/>
          <p:cNvSpPr/>
          <p:nvPr/>
        </p:nvSpPr>
        <p:spPr>
          <a:xfrm>
            <a:off x="6487720" y="3080091"/>
            <a:ext cx="3074692" cy="369332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6487719" y="3112367"/>
            <a:ext cx="2670810" cy="30543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减轻微校园管理人员的工作负担</a:t>
            </a:r>
          </a:p>
        </p:txBody>
      </p:sp>
      <p:sp>
        <p:nvSpPr>
          <p:cNvPr id="348" name="矩形 347"/>
          <p:cNvSpPr/>
          <p:nvPr/>
        </p:nvSpPr>
        <p:spPr>
          <a:xfrm>
            <a:off x="6487720" y="3616666"/>
            <a:ext cx="3074692" cy="369332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6487719" y="3648942"/>
            <a:ext cx="2137410" cy="30543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发扬拾金不昧的美好品德</a:t>
            </a:r>
          </a:p>
        </p:txBody>
      </p:sp>
      <p:sp>
        <p:nvSpPr>
          <p:cNvPr id="366" name="矩形 55"/>
          <p:cNvSpPr/>
          <p:nvPr/>
        </p:nvSpPr>
        <p:spPr>
          <a:xfrm>
            <a:off x="6487577" y="4308355"/>
            <a:ext cx="5071539" cy="64897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开发软件的名称：intellij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IDEA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针对的用户：浙江大学宁波理工学院全体学生和教职工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</a:p>
          <a:p>
            <a:r>
              <a:rPr lang="zh-CN" altLang="en-US" sz="2000" dirty="0"/>
              <a:t>意图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114954" y="1660221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6" name="圆角矩形 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" name="圆角矩形 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31110" y="2043422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16" name="圆角矩形 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42502" y="2073438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" name="圆角矩形 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83886" y="2225102"/>
            <a:ext cx="268710" cy="802477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6" name="圆角矩形 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8" name="圆角矩形 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59995" y="2376638"/>
            <a:ext cx="273146" cy="81572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46" name="圆角矩形 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196821" y="2482306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56" name="圆角矩形 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8" name="圆角矩形 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433066" y="3083158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66" name="圆角矩形 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8" name="圆角矩形 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425752" y="2413262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76" name="圆角矩形 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8" name="圆角矩形 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圆角矩形 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圆角矩形 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688367" y="2356651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86" name="圆角矩形 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8" name="圆角矩形 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圆角矩形 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421449" y="2731713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96" name="圆角矩形 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8" name="圆角矩形 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圆角矩形 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圆角矩形 1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007791" y="1974246"/>
            <a:ext cx="276736" cy="826445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06" name="圆角矩形 1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8" name="圆角矩形 1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圆角矩形 1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圆角矩形 1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567757" y="2418324"/>
            <a:ext cx="341396" cy="1019548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16" name="圆角矩形 1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8" name="圆角矩形 1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圆角矩形 1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圆角矩形 1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圆角矩形 1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3056192" y="2773401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26" name="圆角矩形 1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圆角矩形 1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圆角矩形 1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圆角矩形 1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圆角矩形 1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884784" y="2596284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36" name="圆角矩形 1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8" name="圆角矩形 1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圆角矩形 1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圆角矩形 1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圆角矩形 1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005877" y="3346089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46" name="圆角矩形 1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8" name="圆角矩形 1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圆角矩形 1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圆角矩形 1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2147061" y="2708008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56" name="圆角矩形 1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8" name="圆角矩形 1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圆角矩形 1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圆角矩形 1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圆角矩形 1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2636912" y="3336341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66" name="圆角矩形 1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8" name="圆角矩形 1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圆角矩形 1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圆角矩形 1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圆角矩形 1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3469366" y="3529773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76" name="圆角矩形 1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8" name="圆角矩形 1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圆角矩形 1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圆角矩形 1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圆角矩形 1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4507951" y="3533427"/>
            <a:ext cx="422896" cy="1262941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86" name="圆角矩形 1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8" name="圆角矩形 1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圆角矩形 1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圆角矩形 1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圆角矩形 1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1732654" y="3424470"/>
            <a:ext cx="444449" cy="132730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96" name="圆角矩形 1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8" name="圆角矩形 1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圆角矩形 1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圆角矩形 1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圆角矩形 2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2927132" y="4125410"/>
            <a:ext cx="607348" cy="181378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06" name="圆角矩形 2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08" name="圆角矩形 2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圆角矩形 2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圆角矩形 2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圆角矩形 2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201166" y="3939805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16" name="圆角矩形 2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8" name="圆角矩形 2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圆角矩形 2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圆角矩形 2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圆角矩形 2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3921859" y="4000977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26" name="圆角矩形 2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28" name="圆角矩形 2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圆角矩形 2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圆角矩形 2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圆角矩形 2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2998915" y="1944878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36" name="圆角矩形 2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8" name="圆角矩形 2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圆角矩形 2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圆角矩形 2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圆角矩形 2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736880" y="1791860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46" name="圆角矩形 2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48" name="圆角矩形 2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圆角矩形 2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圆角矩形 2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圆角矩形 2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1450647" y="1871223"/>
            <a:ext cx="214840" cy="641601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56" name="圆角矩形 2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8" name="圆角矩形 2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圆角矩形 2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圆角矩形 2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圆角矩形 2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4691855" y="175988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6" name="圆角矩形 2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8" name="圆角矩形 2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圆角矩形 2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圆角矩形 2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圆角矩形 2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204975" y="183804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76" name="圆角矩形 2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78" name="圆角矩形 2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圆角矩形 2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圆角矩形 2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圆角矩形 2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979938" y="1997271"/>
            <a:ext cx="191489" cy="57186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86" name="圆角矩形 2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8" name="圆角矩形 2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圆角矩形 2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圆角矩形 2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圆角矩形 2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5028641" y="3067220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96" name="圆角矩形 2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98" name="圆角矩形 2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圆角矩形 2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圆角矩形 2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圆角矩形 3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748648" y="2632988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06" name="圆角矩形 3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08" name="圆角矩形 3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圆角矩形 3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圆角矩形 3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圆角矩形 3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3366464" y="1691722"/>
            <a:ext cx="232368" cy="693944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16" name="圆角矩形 3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18" name="圆角矩形 3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圆角矩形 3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圆角矩形 3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圆角矩形 3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1749696" y="1680383"/>
            <a:ext cx="174978" cy="522555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26" name="圆角矩形 3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28" name="圆角矩形 3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圆角矩形 3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圆角矩形 3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圆角矩形 3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5387718" y="2414010"/>
            <a:ext cx="237403" cy="70898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36" name="圆角矩形 3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8" name="圆角矩形 3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圆角矩形 3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圆角矩形 3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圆角矩形 3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6" name="矩形 55"/>
          <p:cNvSpPr/>
          <p:nvPr/>
        </p:nvSpPr>
        <p:spPr>
          <a:xfrm>
            <a:off x="6199287" y="2438915"/>
            <a:ext cx="5071539" cy="224790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dirty="0">
                <a:solidFill>
                  <a:srgbClr val="1A9895"/>
                </a:solidFill>
                <a:latin typeface="+mj-ea"/>
              </a:rPr>
              <a:t>· </a:t>
            </a:r>
            <a:r>
              <a:rPr dirty="0">
                <a:solidFill>
                  <a:srgbClr val="1A9895"/>
                </a:solidFill>
                <a:latin typeface="+mj-ea"/>
              </a:rPr>
              <a:t>解决用户发布和寻找失物信息</a:t>
            </a:r>
          </a:p>
          <a:p>
            <a:pPr algn="just">
              <a:lnSpc>
                <a:spcPct val="130000"/>
              </a:lnSpc>
            </a:pPr>
            <a:r>
              <a:rPr lang="en-US" dirty="0">
                <a:solidFill>
                  <a:srgbClr val="1A9895"/>
                </a:solidFill>
                <a:latin typeface="+mj-ea"/>
              </a:rPr>
              <a:t>· </a:t>
            </a:r>
            <a:r>
              <a:rPr dirty="0">
                <a:solidFill>
                  <a:srgbClr val="1A9895"/>
                </a:solidFill>
                <a:latin typeface="+mj-ea"/>
              </a:rPr>
              <a:t>有效提高失物信息检索效率</a:t>
            </a:r>
          </a:p>
          <a:p>
            <a:pPr algn="just">
              <a:lnSpc>
                <a:spcPct val="130000"/>
              </a:lnSpc>
            </a:pPr>
            <a:r>
              <a:rPr lang="en-US" dirty="0">
                <a:solidFill>
                  <a:srgbClr val="1A9895"/>
                </a:solidFill>
                <a:latin typeface="+mj-ea"/>
              </a:rPr>
              <a:t>· </a:t>
            </a:r>
            <a:r>
              <a:rPr dirty="0">
                <a:solidFill>
                  <a:srgbClr val="1A9895"/>
                </a:solidFill>
                <a:latin typeface="+mj-ea"/>
              </a:rPr>
              <a:t>为了减轻失物招领平台管理工作人员的工作负担</a:t>
            </a:r>
          </a:p>
          <a:p>
            <a:pPr algn="just">
              <a:lnSpc>
                <a:spcPct val="130000"/>
              </a:lnSpc>
            </a:pPr>
            <a:r>
              <a:rPr lang="en-US" dirty="0">
                <a:solidFill>
                  <a:srgbClr val="1A9895"/>
                </a:solidFill>
                <a:latin typeface="+mj-ea"/>
              </a:rPr>
              <a:t>· </a:t>
            </a:r>
            <a:r>
              <a:rPr dirty="0">
                <a:solidFill>
                  <a:srgbClr val="1A9895"/>
                </a:solidFill>
                <a:latin typeface="+mj-ea"/>
              </a:rPr>
              <a:t>规范化失物招领流程，并记录每条失物的所有信息，便于解决如误领等情况发生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pic>
        <p:nvPicPr>
          <p:cNvPr id="2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59960" y="175895"/>
            <a:ext cx="7369175" cy="65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</a:p>
          <a:p>
            <a:r>
              <a:rPr lang="zh-CN" altLang="en-US" sz="2000" dirty="0"/>
              <a:t>系统流程图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07010" y="1931670"/>
            <a:ext cx="363664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/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系统功能划分：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en-US" sz="2400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304800"/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</a:t>
            </a:r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使用该系统有三个角色游客，普通用户，管理员。游客只可以浏览和检索论坛信息。普通用户可以浏览、检索论坛信息，发布、确认失物信息，论坛留言功能。</a:t>
            </a:r>
            <a:endParaRPr lang="zh-CN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5"/>
            <a:ext cx="264922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r>
              <a:rPr lang="en-US" altLang="zh-CN" sz="2000" dirty="0"/>
              <a:t>-</a:t>
            </a:r>
            <a:r>
              <a:rPr lang="zh-CN" altLang="en-US" sz="2000" dirty="0"/>
              <a:t>数据流图</a:t>
            </a:r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层</a:t>
            </a:r>
          </a:p>
        </p:txBody>
      </p:sp>
      <p:sp>
        <p:nvSpPr>
          <p:cNvPr id="8" name="矩形 7"/>
          <p:cNvSpPr/>
          <p:nvPr/>
        </p:nvSpPr>
        <p:spPr>
          <a:xfrm>
            <a:off x="351428" y="1365669"/>
            <a:ext cx="11137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归还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</a:p>
        </p:txBody>
      </p:sp>
      <p:graphicFrame>
        <p:nvGraphicFramePr>
          <p:cNvPr id="9" name="对象 8"/>
          <p:cNvGraphicFramePr/>
          <p:nvPr/>
        </p:nvGraphicFramePr>
        <p:xfrm>
          <a:off x="6168390" y="2512060"/>
          <a:ext cx="5554345" cy="2412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r:id="rId4" imgW="9296400" imgH="4064000" progId="Visio.Drawing.15">
                  <p:embed/>
                </p:oleObj>
              </mc:Choice>
              <mc:Fallback>
                <p:oleObj r:id="rId4" imgW="9296400" imgH="4064000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68390" y="2512060"/>
                        <a:ext cx="5554345" cy="2412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635" y="2339975"/>
          <a:ext cx="5630545" cy="275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r:id="rId6" imgW="9423400" imgH="4635500" progId="Visio.Drawing.15">
                  <p:embed/>
                </p:oleObj>
              </mc:Choice>
              <mc:Fallback>
                <p:oleObj r:id="rId6" imgW="9423400" imgH="4635500" progId="Visio.Drawing.15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5" y="2339975"/>
                        <a:ext cx="5630545" cy="2757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6528073" y="1365669"/>
            <a:ext cx="11137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论坛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5"/>
            <a:ext cx="264922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r>
              <a:rPr lang="en-US" altLang="zh-CN" sz="2000" dirty="0"/>
              <a:t>-</a:t>
            </a:r>
            <a:r>
              <a:rPr lang="zh-CN" altLang="en-US" sz="2000" dirty="0"/>
              <a:t>数据流图</a:t>
            </a:r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层</a:t>
            </a:r>
          </a:p>
        </p:txBody>
      </p:sp>
      <p:sp>
        <p:nvSpPr>
          <p:cNvPr id="8" name="矩形 7"/>
          <p:cNvSpPr/>
          <p:nvPr/>
        </p:nvSpPr>
        <p:spPr>
          <a:xfrm>
            <a:off x="351428" y="1365669"/>
            <a:ext cx="11137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认领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-2</a:t>
            </a:r>
          </a:p>
        </p:txBody>
      </p:sp>
      <p:sp>
        <p:nvSpPr>
          <p:cNvPr id="13" name="矩形 12"/>
          <p:cNvSpPr/>
          <p:nvPr/>
        </p:nvSpPr>
        <p:spPr>
          <a:xfrm>
            <a:off x="6528073" y="1365669"/>
            <a:ext cx="11137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-4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-16510" y="2703195"/>
          <a:ext cx="5786755" cy="2305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r:id="rId4" imgW="9499600" imgH="3683000" progId="Visio.Drawing.15">
                  <p:embed/>
                </p:oleObj>
              </mc:Choice>
              <mc:Fallback>
                <p:oleObj r:id="rId4" imgW="9499600" imgH="36830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6510" y="2703195"/>
                        <a:ext cx="5786755" cy="2305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6920865" y="2032635"/>
          <a:ext cx="5067935" cy="338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r:id="rId6" imgW="7023100" imgH="4686300" progId="Visio.Drawing.15">
                  <p:embed/>
                </p:oleObj>
              </mc:Choice>
              <mc:Fallback>
                <p:oleObj r:id="rId6" imgW="7023100" imgH="46863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20865" y="2032635"/>
                        <a:ext cx="5067935" cy="3380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5"/>
            <a:ext cx="264922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r>
              <a:rPr lang="en-US" altLang="zh-CN" sz="2000" dirty="0"/>
              <a:t>-</a:t>
            </a:r>
            <a:r>
              <a:rPr lang="zh-CN" altLang="en-US" sz="2000" dirty="0"/>
              <a:t>数据流图</a:t>
            </a:r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3</a:t>
            </a:r>
            <a:r>
              <a:rPr lang="zh-CN" altLang="en-US" sz="2000" dirty="0"/>
              <a:t>层</a:t>
            </a:r>
          </a:p>
        </p:txBody>
      </p:sp>
      <p:sp>
        <p:nvSpPr>
          <p:cNvPr id="8" name="矩形 7"/>
          <p:cNvSpPr/>
          <p:nvPr/>
        </p:nvSpPr>
        <p:spPr>
          <a:xfrm>
            <a:off x="351428" y="1365669"/>
            <a:ext cx="19983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登记拾物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-1.1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1753235" y="1826260"/>
          <a:ext cx="8147050" cy="338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4" imgW="9245600" imgH="3962400" progId="Visio.Drawing.15">
                  <p:embed/>
                </p:oleObj>
              </mc:Choice>
              <mc:Fallback>
                <p:oleObj r:id="rId4" imgW="9245600" imgH="39624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3235" y="1826260"/>
                        <a:ext cx="8147050" cy="3389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5"/>
            <a:ext cx="264922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r>
              <a:rPr lang="en-US" altLang="zh-CN" sz="2000" dirty="0"/>
              <a:t>-</a:t>
            </a:r>
            <a:r>
              <a:rPr lang="zh-CN" altLang="en-US" sz="2000" dirty="0"/>
              <a:t>数据流图</a:t>
            </a:r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3</a:t>
            </a:r>
            <a:r>
              <a:rPr lang="zh-CN" altLang="en-US" sz="2000" dirty="0"/>
              <a:t>层</a:t>
            </a:r>
          </a:p>
        </p:txBody>
      </p:sp>
      <p:sp>
        <p:nvSpPr>
          <p:cNvPr id="8" name="矩形 7"/>
          <p:cNvSpPr/>
          <p:nvPr/>
        </p:nvSpPr>
        <p:spPr>
          <a:xfrm>
            <a:off x="351428" y="1365669"/>
            <a:ext cx="19983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物品管理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-4.2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2040255" y="636270"/>
          <a:ext cx="8375650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r:id="rId4" imgW="9740900" imgH="6997700" progId="Visio.Drawing.15">
                  <p:embed/>
                </p:oleObj>
              </mc:Choice>
              <mc:Fallback>
                <p:oleObj r:id="rId4" imgW="9740900" imgH="69977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0255" y="636270"/>
                        <a:ext cx="8375650" cy="600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250909" y="2501675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+mj-lt"/>
              </a:rPr>
              <a:t>目录</a:t>
            </a:r>
            <a:endParaRPr lang="en-US" altLang="zh-CN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50909" y="3434853"/>
            <a:ext cx="249935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01 </a:t>
            </a:r>
            <a:r>
              <a:rPr lang="zh-CN" altLang="en-US" sz="2000" dirty="0">
                <a:solidFill>
                  <a:schemeClr val="bg1"/>
                </a:solidFill>
              </a:rPr>
              <a:t>可行性分析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234865" y="3963807"/>
            <a:ext cx="15722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02 </a:t>
            </a:r>
            <a:r>
              <a:rPr lang="zh-CN" altLang="en-US" sz="2000" dirty="0">
                <a:solidFill>
                  <a:schemeClr val="bg1"/>
                </a:solidFill>
              </a:rPr>
              <a:t>需求分析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234865" y="4492761"/>
            <a:ext cx="15722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03 </a:t>
            </a:r>
            <a:r>
              <a:rPr lang="zh-CN" altLang="en-US" sz="2000" dirty="0">
                <a:solidFill>
                  <a:schemeClr val="bg1"/>
                </a:solidFill>
              </a:rPr>
              <a:t>概要设计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234865" y="5021715"/>
            <a:ext cx="15722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04 </a:t>
            </a:r>
            <a:r>
              <a:rPr lang="zh-CN" altLang="en-US" sz="2000" dirty="0">
                <a:solidFill>
                  <a:schemeClr val="bg1"/>
                </a:solidFill>
              </a:rPr>
              <a:t>详细设计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234865" y="5550669"/>
            <a:ext cx="10642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05 </a:t>
            </a:r>
            <a:r>
              <a:rPr lang="zh-CN" altLang="en-US" sz="2000" dirty="0">
                <a:solidFill>
                  <a:schemeClr val="bg1"/>
                </a:solidFill>
              </a:rPr>
              <a:t>测试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2387599" y="3306009"/>
            <a:ext cx="2040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endParaRPr lang="en-US" altLang="zh-CN" sz="2000" dirty="0"/>
          </a:p>
          <a:p>
            <a:r>
              <a:rPr lang="zh-CN" altLang="en-US" sz="2000" dirty="0"/>
              <a:t>数据字典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00787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333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22606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31877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41148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50419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59690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8961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78232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87503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96774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0604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408305" y="4188460"/>
            <a:ext cx="3570605" cy="1031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/>
              <a:t>数据流名称：物品信息</a:t>
            </a:r>
          </a:p>
          <a:p>
            <a:pPr algn="just">
              <a:lnSpc>
                <a:spcPct val="120000"/>
              </a:lnSpc>
            </a:pPr>
            <a:r>
              <a:rPr lang="zh-CN" altLang="en-US" sz="1200" dirty="0"/>
              <a:t>说明：拾主和拾主手中物品的信息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数据流来源：拾主和失主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数据流去向：</a:t>
            </a:r>
            <a:r>
              <a:rPr lang="zh-CN" altLang="en-US" sz="1200" dirty="0">
                <a:sym typeface="+mn-ea"/>
              </a:rPr>
              <a:t>输入给论坛、管理</a:t>
            </a:r>
            <a:endParaRPr lang="zh-CN" altLang="en-US" sz="1200" dirty="0"/>
          </a:p>
        </p:txBody>
      </p:sp>
      <p:sp>
        <p:nvSpPr>
          <p:cNvPr id="141" name="矩形 140"/>
          <p:cNvSpPr/>
          <p:nvPr/>
        </p:nvSpPr>
        <p:spPr>
          <a:xfrm>
            <a:off x="264160" y="4079240"/>
            <a:ext cx="3714750" cy="1444625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224530" y="1645285"/>
            <a:ext cx="3570605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/>
              <a:t>数据流名称：拾物登记信息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说明：用户在论坛登录注册，并登记物品信息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数据流来源：拾主、失主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数据流去向：输入到归还、认领</a:t>
            </a:r>
          </a:p>
        </p:txBody>
      </p:sp>
      <p:sp>
        <p:nvSpPr>
          <p:cNvPr id="20" name="矩形 19"/>
          <p:cNvSpPr/>
          <p:nvPr/>
        </p:nvSpPr>
        <p:spPr>
          <a:xfrm>
            <a:off x="3152140" y="1562735"/>
            <a:ext cx="3714750" cy="1456055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457950" y="4188460"/>
            <a:ext cx="3570605" cy="1031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/>
              <a:t>数据流名称：认领信息</a:t>
            </a:r>
          </a:p>
          <a:p>
            <a:pPr algn="just">
              <a:lnSpc>
                <a:spcPct val="120000"/>
              </a:lnSpc>
            </a:pPr>
            <a:r>
              <a:rPr lang="zh-CN" altLang="en-US" sz="1200" dirty="0"/>
              <a:t>描述：用于用户在论坛交流之后给管理的相关信息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数据流来源：消息信息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数据流去向：物品管理，认领信息审核</a:t>
            </a:r>
          </a:p>
        </p:txBody>
      </p:sp>
      <p:sp>
        <p:nvSpPr>
          <p:cNvPr id="31" name="矩形 30"/>
          <p:cNvSpPr/>
          <p:nvPr/>
        </p:nvSpPr>
        <p:spPr>
          <a:xfrm>
            <a:off x="6320155" y="4079240"/>
            <a:ext cx="3714750" cy="1444625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endParaRPr lang="en-US" altLang="zh-CN" sz="2000" dirty="0"/>
          </a:p>
          <a:p>
            <a:r>
              <a:rPr lang="zh-CN" altLang="en-US" sz="2000" dirty="0"/>
              <a:t>数据字典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00787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333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22606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31877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41148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50419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59690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8961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78232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87503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96774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0604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335915" y="3886835"/>
            <a:ext cx="3570605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/>
              <a:t>元素名：用户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描述：使用该系统的人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定义：用户</a:t>
            </a:r>
            <a:r>
              <a:rPr lang="en-US" altLang="zh-CN" sz="1200" dirty="0"/>
              <a:t>=用户名+用户密码+用户真实姓名+用户昵称+用户头像URL+用户邮箱地址+用户联系方式+用户性别+用户生日+用户角色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位置：数据库</a:t>
            </a:r>
          </a:p>
        </p:txBody>
      </p:sp>
      <p:sp>
        <p:nvSpPr>
          <p:cNvPr id="141" name="矩形 140"/>
          <p:cNvSpPr/>
          <p:nvPr/>
        </p:nvSpPr>
        <p:spPr>
          <a:xfrm>
            <a:off x="264160" y="3779520"/>
            <a:ext cx="3714750" cy="1744345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224530" y="1645285"/>
            <a:ext cx="3570605" cy="1290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ym typeface="+mn-ea"/>
              </a:rPr>
              <a:t>元素名：物品信息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ym typeface="+mn-ea"/>
              </a:rPr>
              <a:t>描述：拾主要在该系统中填入的物品信息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ym typeface="+mn-ea"/>
              </a:rPr>
              <a:t>定义：物品信息</a:t>
            </a:r>
            <a:r>
              <a:rPr lang="en-US" altLang="zh-CN" sz="1200" dirty="0">
                <a:sym typeface="+mn-ea"/>
              </a:rPr>
              <a:t>=</a:t>
            </a:r>
            <a:r>
              <a:rPr sz="1200" dirty="0">
                <a:sym typeface="+mn-ea"/>
              </a:rPr>
              <a:t> 物品名+物品描述+物品拾取时间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ym typeface="+mn-ea"/>
              </a:rPr>
              <a:t>位置：数据库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3152140" y="1562735"/>
            <a:ext cx="3714750" cy="1456055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457950" y="4188460"/>
            <a:ext cx="3570605" cy="1290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ym typeface="+mn-ea"/>
              </a:rPr>
              <a:t>元素名：消息信息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ym typeface="+mn-ea"/>
              </a:rPr>
              <a:t>描述：用来描述拾主失主之间的交流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ym typeface="+mn-ea"/>
              </a:rPr>
              <a:t>定义：消息信息</a:t>
            </a:r>
            <a:r>
              <a:rPr lang="en-US" altLang="zh-CN" sz="1200" dirty="0">
                <a:sym typeface="+mn-ea"/>
              </a:rPr>
              <a:t>=</a:t>
            </a:r>
            <a:r>
              <a:rPr sz="1200" dirty="0">
                <a:sym typeface="+mn-ea"/>
              </a:rPr>
              <a:t>消息描述+消息图片URL+消息类型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ym typeface="+mn-ea"/>
              </a:rPr>
              <a:t>位置：数据库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6320155" y="4079240"/>
            <a:ext cx="3714750" cy="1444625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endParaRPr lang="en-US" altLang="zh-CN" sz="2000" dirty="0"/>
          </a:p>
          <a:p>
            <a:r>
              <a:rPr lang="en-US" altLang="zh-CN" sz="2000" dirty="0"/>
              <a:t>IPO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endParaRPr lang="en-US" altLang="zh-CN" sz="2000" dirty="0"/>
          </a:p>
          <a:p>
            <a:r>
              <a:rPr lang="zh-CN" altLang="en-US" sz="2000" dirty="0"/>
              <a:t>加工的描述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Three</a:t>
            </a:r>
          </a:p>
          <a:p>
            <a:r>
              <a:rPr lang="zh-CN" altLang="en-US" sz="5400" dirty="0">
                <a:solidFill>
                  <a:schemeClr val="bg1"/>
                </a:solidFill>
              </a:rPr>
              <a:t>概要设计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</a:p>
          <a:p>
            <a:r>
              <a:rPr lang="zh-CN" altLang="en-US" sz="2000" dirty="0"/>
              <a:t>层次图</a:t>
            </a:r>
          </a:p>
        </p:txBody>
      </p:sp>
      <p:sp>
        <p:nvSpPr>
          <p:cNvPr id="215" name="矩形 215"/>
          <p:cNvSpPr/>
          <p:nvPr/>
        </p:nvSpPr>
        <p:spPr>
          <a:xfrm>
            <a:off x="4638040" y="1325245"/>
            <a:ext cx="2776855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系统信息处理</a:t>
            </a:r>
          </a:p>
        </p:txBody>
      </p:sp>
      <p:cxnSp>
        <p:nvCxnSpPr>
          <p:cNvPr id="216" name="直接连接符 216"/>
          <p:cNvCxnSpPr/>
          <p:nvPr/>
        </p:nvCxnSpPr>
        <p:spPr>
          <a:xfrm>
            <a:off x="2870835" y="3041650"/>
            <a:ext cx="681545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7" name="直接连接符 217"/>
          <p:cNvCxnSpPr/>
          <p:nvPr/>
        </p:nvCxnSpPr>
        <p:spPr>
          <a:xfrm>
            <a:off x="5891530" y="1722755"/>
            <a:ext cx="8255" cy="217678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8" name="直接连接符 218"/>
          <p:cNvCxnSpPr/>
          <p:nvPr/>
        </p:nvCxnSpPr>
        <p:spPr>
          <a:xfrm>
            <a:off x="2870835" y="3041650"/>
            <a:ext cx="0" cy="85788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9" name="直接连接符 219"/>
          <p:cNvCxnSpPr/>
          <p:nvPr/>
        </p:nvCxnSpPr>
        <p:spPr>
          <a:xfrm>
            <a:off x="4343400" y="3058160"/>
            <a:ext cx="0" cy="85788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0" name="直接连接符 220"/>
          <p:cNvCxnSpPr/>
          <p:nvPr/>
        </p:nvCxnSpPr>
        <p:spPr>
          <a:xfrm>
            <a:off x="7162165" y="3041650"/>
            <a:ext cx="0" cy="85788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1" name="直接连接符 221"/>
          <p:cNvCxnSpPr/>
          <p:nvPr/>
        </p:nvCxnSpPr>
        <p:spPr>
          <a:xfrm>
            <a:off x="8423910" y="3041650"/>
            <a:ext cx="0" cy="85788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2" name="直接连接符 222"/>
          <p:cNvCxnSpPr/>
          <p:nvPr/>
        </p:nvCxnSpPr>
        <p:spPr>
          <a:xfrm>
            <a:off x="9686290" y="3041650"/>
            <a:ext cx="0" cy="85788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23" name="矩形 223"/>
          <p:cNvSpPr/>
          <p:nvPr/>
        </p:nvSpPr>
        <p:spPr>
          <a:xfrm>
            <a:off x="2366010" y="3899535"/>
            <a:ext cx="1177925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注册</a:t>
            </a:r>
          </a:p>
        </p:txBody>
      </p:sp>
      <p:sp>
        <p:nvSpPr>
          <p:cNvPr id="224" name="矩形 224"/>
          <p:cNvSpPr/>
          <p:nvPr/>
        </p:nvSpPr>
        <p:spPr>
          <a:xfrm>
            <a:off x="3880485" y="3899535"/>
            <a:ext cx="1177925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登陆</a:t>
            </a:r>
          </a:p>
        </p:txBody>
      </p:sp>
      <p:sp>
        <p:nvSpPr>
          <p:cNvPr id="225" name="矩形 225"/>
          <p:cNvSpPr/>
          <p:nvPr/>
        </p:nvSpPr>
        <p:spPr>
          <a:xfrm>
            <a:off x="5394960" y="3899535"/>
            <a:ext cx="1177925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搜索</a:t>
            </a:r>
          </a:p>
        </p:txBody>
      </p:sp>
      <p:sp>
        <p:nvSpPr>
          <p:cNvPr id="226" name="矩形 226"/>
          <p:cNvSpPr/>
          <p:nvPr/>
        </p:nvSpPr>
        <p:spPr>
          <a:xfrm>
            <a:off x="6657340" y="3899535"/>
            <a:ext cx="1177925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提交</a:t>
            </a:r>
          </a:p>
        </p:txBody>
      </p:sp>
      <p:sp>
        <p:nvSpPr>
          <p:cNvPr id="227" name="矩形 227"/>
          <p:cNvSpPr/>
          <p:nvPr/>
        </p:nvSpPr>
        <p:spPr>
          <a:xfrm>
            <a:off x="7919085" y="3899535"/>
            <a:ext cx="1177925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留言</a:t>
            </a:r>
          </a:p>
        </p:txBody>
      </p:sp>
      <p:sp>
        <p:nvSpPr>
          <p:cNvPr id="228" name="矩形 228"/>
          <p:cNvSpPr/>
          <p:nvPr/>
        </p:nvSpPr>
        <p:spPr>
          <a:xfrm>
            <a:off x="9181465" y="3899535"/>
            <a:ext cx="1177925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找回</a:t>
            </a:r>
          </a:p>
        </p:txBody>
      </p:sp>
      <p:cxnSp>
        <p:nvCxnSpPr>
          <p:cNvPr id="234" name="直接连接符 234"/>
          <p:cNvCxnSpPr/>
          <p:nvPr/>
        </p:nvCxnSpPr>
        <p:spPr>
          <a:xfrm>
            <a:off x="5884545" y="4313555"/>
            <a:ext cx="15240" cy="87439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5" name="直接连接符 235"/>
          <p:cNvCxnSpPr/>
          <p:nvPr/>
        </p:nvCxnSpPr>
        <p:spPr>
          <a:xfrm>
            <a:off x="5142865" y="5186680"/>
            <a:ext cx="176720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6" name="直接连接符 236"/>
          <p:cNvCxnSpPr/>
          <p:nvPr/>
        </p:nvCxnSpPr>
        <p:spPr>
          <a:xfrm>
            <a:off x="5142865" y="5186680"/>
            <a:ext cx="0" cy="64389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7" name="直接连接符 237"/>
          <p:cNvCxnSpPr/>
          <p:nvPr/>
        </p:nvCxnSpPr>
        <p:spPr>
          <a:xfrm>
            <a:off x="6909435" y="5186680"/>
            <a:ext cx="0" cy="64389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38" name="矩形 238"/>
          <p:cNvSpPr/>
          <p:nvPr/>
        </p:nvSpPr>
        <p:spPr>
          <a:xfrm>
            <a:off x="4133215" y="5830570"/>
            <a:ext cx="1767205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丢东西</a:t>
            </a:r>
          </a:p>
        </p:txBody>
      </p:sp>
      <p:sp>
        <p:nvSpPr>
          <p:cNvPr id="239" name="矩形 239"/>
          <p:cNvSpPr/>
          <p:nvPr/>
        </p:nvSpPr>
        <p:spPr>
          <a:xfrm>
            <a:off x="6152515" y="5830570"/>
            <a:ext cx="2019300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捡到东西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  <a:endParaRPr lang="en-US" altLang="zh-CN" sz="2000" dirty="0"/>
          </a:p>
          <a:p>
            <a:r>
              <a:rPr lang="en-US" altLang="zh-CN" sz="2000" dirty="0"/>
              <a:t>SC</a:t>
            </a:r>
            <a:r>
              <a:rPr lang="zh-CN" altLang="en-US" sz="2000" dirty="0"/>
              <a:t>图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-890905" y="545465"/>
          <a:ext cx="13288010" cy="611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r:id="rId3" imgW="24536400" imgH="11569700" progId="Visio.Drawing.15">
                  <p:embed/>
                </p:oleObj>
              </mc:Choice>
              <mc:Fallback>
                <p:oleObj r:id="rId3" imgW="24536400" imgH="11569700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890905" y="545465"/>
                        <a:ext cx="13288010" cy="611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5"/>
            <a:ext cx="286321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  <a:endParaRPr lang="en-US" altLang="zh-CN" sz="2000" dirty="0"/>
          </a:p>
          <a:p>
            <a:r>
              <a:rPr lang="zh-CN" altLang="en-US" sz="2000" dirty="0"/>
              <a:t>功能需求与程序的关系</a:t>
            </a:r>
          </a:p>
        </p:txBody>
      </p:sp>
      <p:sp>
        <p:nvSpPr>
          <p:cNvPr id="6" name="矩形 5"/>
          <p:cNvSpPr/>
          <p:nvPr/>
        </p:nvSpPr>
        <p:spPr>
          <a:xfrm>
            <a:off x="8140566" y="52437"/>
            <a:ext cx="3689167" cy="1684956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10102" y="403294"/>
            <a:ext cx="355105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332105" y="1737360"/>
          <a:ext cx="9049385" cy="4723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3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267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用户信息管理模块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失物信息管理模块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查询信息管理模块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留言板管理模块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后台管理模块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用户注册</a:t>
                      </a: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3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失物上传</a:t>
                      </a: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5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搜索信息</a:t>
                      </a: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留言</a:t>
                      </a: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3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物品信息修改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5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物品信息删除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</a:p>
          <a:p>
            <a:r>
              <a:rPr lang="zh-CN" altLang="en-US" sz="2000" dirty="0"/>
              <a:t>处理流程</a:t>
            </a:r>
          </a:p>
        </p:txBody>
      </p:sp>
      <p:grpSp>
        <p:nvGrpSpPr>
          <p:cNvPr id="200" name="组合 200"/>
          <p:cNvGrpSpPr/>
          <p:nvPr/>
        </p:nvGrpSpPr>
        <p:grpSpPr>
          <a:xfrm>
            <a:off x="1012190" y="1117600"/>
            <a:ext cx="10547350" cy="5511165"/>
            <a:chOff x="0" y="0"/>
            <a:chExt cx="5952" cy="6424"/>
          </a:xfrm>
        </p:grpSpPr>
        <p:sp>
          <p:nvSpPr>
            <p:cNvPr id="140" name="文本框 140"/>
            <p:cNvSpPr txBox="1"/>
            <p:nvPr/>
          </p:nvSpPr>
          <p:spPr>
            <a:xfrm>
              <a:off x="5580" y="2748"/>
              <a:ext cx="214" cy="4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是</a:t>
              </a:r>
            </a:p>
          </p:txBody>
        </p:sp>
        <p:sp>
          <p:nvSpPr>
            <p:cNvPr id="141" name="流程图: 过程 141"/>
            <p:cNvSpPr/>
            <p:nvPr/>
          </p:nvSpPr>
          <p:spPr>
            <a:xfrm>
              <a:off x="4942" y="855"/>
              <a:ext cx="1010" cy="315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联系人信息</a:t>
              </a:r>
            </a:p>
          </p:txBody>
        </p:sp>
        <p:sp>
          <p:nvSpPr>
            <p:cNvPr id="142" name="流程图: 决策 142"/>
            <p:cNvSpPr/>
            <p:nvPr/>
          </p:nvSpPr>
          <p:spPr>
            <a:xfrm>
              <a:off x="4985" y="1608"/>
              <a:ext cx="855" cy="1194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是否登录</a:t>
              </a:r>
            </a:p>
          </p:txBody>
        </p:sp>
        <p:sp>
          <p:nvSpPr>
            <p:cNvPr id="143" name="流程图: 过程 143"/>
            <p:cNvSpPr/>
            <p:nvPr/>
          </p:nvSpPr>
          <p:spPr>
            <a:xfrm>
              <a:off x="4986" y="3177"/>
              <a:ext cx="855" cy="629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显示联系人信息</a:t>
              </a:r>
            </a:p>
          </p:txBody>
        </p:sp>
        <p:sp>
          <p:nvSpPr>
            <p:cNvPr id="144" name="文本框 144"/>
            <p:cNvSpPr txBox="1"/>
            <p:nvPr/>
          </p:nvSpPr>
          <p:spPr>
            <a:xfrm>
              <a:off x="2692" y="2776"/>
              <a:ext cx="214" cy="4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否</a:t>
              </a:r>
            </a:p>
          </p:txBody>
        </p:sp>
        <p:sp>
          <p:nvSpPr>
            <p:cNvPr id="145" name="文本框 145"/>
            <p:cNvSpPr txBox="1"/>
            <p:nvPr/>
          </p:nvSpPr>
          <p:spPr>
            <a:xfrm>
              <a:off x="4372" y="3399"/>
              <a:ext cx="214" cy="42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否</a:t>
              </a:r>
            </a:p>
          </p:txBody>
        </p:sp>
        <p:sp>
          <p:nvSpPr>
            <p:cNvPr id="146" name="文本框 146"/>
            <p:cNvSpPr txBox="1"/>
            <p:nvPr/>
          </p:nvSpPr>
          <p:spPr>
            <a:xfrm>
              <a:off x="3441" y="3628"/>
              <a:ext cx="215" cy="42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是</a:t>
              </a:r>
            </a:p>
          </p:txBody>
        </p:sp>
        <p:sp>
          <p:nvSpPr>
            <p:cNvPr id="147" name="文本框 147"/>
            <p:cNvSpPr txBox="1"/>
            <p:nvPr/>
          </p:nvSpPr>
          <p:spPr>
            <a:xfrm>
              <a:off x="4618" y="1817"/>
              <a:ext cx="214" cy="42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否</a:t>
              </a:r>
            </a:p>
          </p:txBody>
        </p:sp>
        <p:sp>
          <p:nvSpPr>
            <p:cNvPr id="148" name="文本框 148"/>
            <p:cNvSpPr txBox="1"/>
            <p:nvPr/>
          </p:nvSpPr>
          <p:spPr>
            <a:xfrm>
              <a:off x="980" y="2776"/>
              <a:ext cx="215" cy="4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是</a:t>
              </a:r>
            </a:p>
          </p:txBody>
        </p:sp>
        <p:sp>
          <p:nvSpPr>
            <p:cNvPr id="149" name="文本框 149"/>
            <p:cNvSpPr txBox="1"/>
            <p:nvPr/>
          </p:nvSpPr>
          <p:spPr>
            <a:xfrm>
              <a:off x="1837" y="3628"/>
              <a:ext cx="214" cy="42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是</a:t>
              </a:r>
            </a:p>
          </p:txBody>
        </p:sp>
        <p:sp>
          <p:nvSpPr>
            <p:cNvPr id="150" name="流程图: 可选过程 150"/>
            <p:cNvSpPr/>
            <p:nvPr/>
          </p:nvSpPr>
          <p:spPr>
            <a:xfrm>
              <a:off x="1406" y="112"/>
              <a:ext cx="856" cy="320"/>
            </a:xfrm>
            <a:prstGeom prst="flowChartAlternate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开始</a:t>
              </a:r>
            </a:p>
          </p:txBody>
        </p:sp>
        <p:sp>
          <p:nvSpPr>
            <p:cNvPr id="151" name="流程图: 决策 151"/>
            <p:cNvSpPr/>
            <p:nvPr/>
          </p:nvSpPr>
          <p:spPr>
            <a:xfrm>
              <a:off x="1409" y="2563"/>
              <a:ext cx="856" cy="1121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是否登录</a:t>
              </a:r>
            </a:p>
          </p:txBody>
        </p:sp>
        <p:sp>
          <p:nvSpPr>
            <p:cNvPr id="152" name="流程图: 过程 152"/>
            <p:cNvSpPr/>
            <p:nvPr/>
          </p:nvSpPr>
          <p:spPr>
            <a:xfrm>
              <a:off x="1427" y="856"/>
              <a:ext cx="856" cy="315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主界面</a:t>
              </a:r>
            </a:p>
          </p:txBody>
        </p:sp>
        <p:sp>
          <p:nvSpPr>
            <p:cNvPr id="153" name="流程图: 过程 153"/>
            <p:cNvSpPr/>
            <p:nvPr/>
          </p:nvSpPr>
          <p:spPr>
            <a:xfrm>
              <a:off x="2576" y="859"/>
              <a:ext cx="856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公告栏</a:t>
              </a:r>
            </a:p>
          </p:txBody>
        </p:sp>
        <p:sp>
          <p:nvSpPr>
            <p:cNvPr id="154" name="流程图: 过程 154"/>
            <p:cNvSpPr/>
            <p:nvPr/>
          </p:nvSpPr>
          <p:spPr>
            <a:xfrm>
              <a:off x="328" y="853"/>
              <a:ext cx="765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搜索</a:t>
              </a:r>
            </a:p>
          </p:txBody>
        </p:sp>
        <p:sp>
          <p:nvSpPr>
            <p:cNvPr id="155" name="流程图: 过程 155"/>
            <p:cNvSpPr/>
            <p:nvPr/>
          </p:nvSpPr>
          <p:spPr>
            <a:xfrm>
              <a:off x="3851" y="853"/>
              <a:ext cx="856" cy="315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查看详情</a:t>
              </a:r>
            </a:p>
          </p:txBody>
        </p:sp>
        <p:sp>
          <p:nvSpPr>
            <p:cNvPr id="156" name="流程图: 过程 156"/>
            <p:cNvSpPr/>
            <p:nvPr/>
          </p:nvSpPr>
          <p:spPr>
            <a:xfrm>
              <a:off x="1409" y="1606"/>
              <a:ext cx="856" cy="629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我丢（捡到）东西了</a:t>
              </a:r>
            </a:p>
          </p:txBody>
        </p:sp>
        <p:sp>
          <p:nvSpPr>
            <p:cNvPr id="157" name="流程图: 过程 157"/>
            <p:cNvSpPr/>
            <p:nvPr/>
          </p:nvSpPr>
          <p:spPr>
            <a:xfrm>
              <a:off x="125" y="3095"/>
              <a:ext cx="845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提示输入</a:t>
              </a:r>
            </a:p>
          </p:txBody>
        </p:sp>
        <p:sp>
          <p:nvSpPr>
            <p:cNvPr id="158" name="流程图: 过程 158"/>
            <p:cNvSpPr/>
            <p:nvPr/>
          </p:nvSpPr>
          <p:spPr>
            <a:xfrm>
              <a:off x="1409" y="4160"/>
              <a:ext cx="856" cy="569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输入物品信息</a:t>
              </a:r>
            </a:p>
          </p:txBody>
        </p:sp>
        <p:sp>
          <p:nvSpPr>
            <p:cNvPr id="159" name="流程图: 过程 159"/>
            <p:cNvSpPr/>
            <p:nvPr/>
          </p:nvSpPr>
          <p:spPr>
            <a:xfrm>
              <a:off x="1400" y="4993"/>
              <a:ext cx="856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提交</a:t>
              </a:r>
            </a:p>
          </p:txBody>
        </p:sp>
        <p:sp>
          <p:nvSpPr>
            <p:cNvPr id="160" name="流程图: 过程 160"/>
            <p:cNvSpPr/>
            <p:nvPr/>
          </p:nvSpPr>
          <p:spPr>
            <a:xfrm>
              <a:off x="1430" y="5545"/>
              <a:ext cx="856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发布成功</a:t>
              </a:r>
            </a:p>
          </p:txBody>
        </p:sp>
        <p:sp>
          <p:nvSpPr>
            <p:cNvPr id="161" name="流程图: 过程 161"/>
            <p:cNvSpPr/>
            <p:nvPr/>
          </p:nvSpPr>
          <p:spPr>
            <a:xfrm>
              <a:off x="3548" y="2033"/>
              <a:ext cx="856" cy="319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登录页面</a:t>
              </a:r>
            </a:p>
          </p:txBody>
        </p:sp>
        <p:sp>
          <p:nvSpPr>
            <p:cNvPr id="162" name="流程图: 决策 162"/>
            <p:cNvSpPr/>
            <p:nvPr/>
          </p:nvSpPr>
          <p:spPr>
            <a:xfrm>
              <a:off x="3548" y="2592"/>
              <a:ext cx="856" cy="1171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是否登录</a:t>
              </a:r>
            </a:p>
          </p:txBody>
        </p:sp>
        <p:sp>
          <p:nvSpPr>
            <p:cNvPr id="163" name="流程图: 过程 163"/>
            <p:cNvSpPr/>
            <p:nvPr/>
          </p:nvSpPr>
          <p:spPr>
            <a:xfrm>
              <a:off x="3228" y="4266"/>
              <a:ext cx="855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输入账号密码</a:t>
              </a:r>
            </a:p>
          </p:txBody>
        </p:sp>
        <p:sp>
          <p:nvSpPr>
            <p:cNvPr id="164" name="流程图: 过程 164"/>
            <p:cNvSpPr/>
            <p:nvPr/>
          </p:nvSpPr>
          <p:spPr>
            <a:xfrm>
              <a:off x="3216" y="4882"/>
              <a:ext cx="857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登录成功</a:t>
              </a:r>
            </a:p>
          </p:txBody>
        </p:sp>
        <p:sp>
          <p:nvSpPr>
            <p:cNvPr id="165" name="流程图: 决策 165" descr="关键字"/>
            <p:cNvSpPr/>
            <p:nvPr/>
          </p:nvSpPr>
          <p:spPr>
            <a:xfrm>
              <a:off x="339" y="1390"/>
              <a:ext cx="856" cy="1341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有关键字</a:t>
              </a:r>
            </a:p>
          </p:txBody>
        </p:sp>
        <p:sp>
          <p:nvSpPr>
            <p:cNvPr id="166" name="流程图: 过程 166"/>
            <p:cNvSpPr/>
            <p:nvPr/>
          </p:nvSpPr>
          <p:spPr>
            <a:xfrm>
              <a:off x="573" y="3705"/>
              <a:ext cx="856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显示信息息息</a:t>
              </a:r>
            </a:p>
          </p:txBody>
        </p:sp>
        <p:sp>
          <p:nvSpPr>
            <p:cNvPr id="167" name="流程图: 可选过程 167"/>
            <p:cNvSpPr/>
            <p:nvPr/>
          </p:nvSpPr>
          <p:spPr>
            <a:xfrm>
              <a:off x="1412" y="6107"/>
              <a:ext cx="855" cy="317"/>
            </a:xfrm>
            <a:prstGeom prst="flowChartAlternate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结束</a:t>
              </a:r>
            </a:p>
          </p:txBody>
        </p:sp>
        <p:cxnSp>
          <p:nvCxnSpPr>
            <p:cNvPr id="168" name="直接连接符 168"/>
            <p:cNvCxnSpPr/>
            <p:nvPr/>
          </p:nvCxnSpPr>
          <p:spPr>
            <a:xfrm>
              <a:off x="2265" y="1007"/>
              <a:ext cx="32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69" name="直接连接符 169"/>
            <p:cNvCxnSpPr/>
            <p:nvPr/>
          </p:nvCxnSpPr>
          <p:spPr>
            <a:xfrm>
              <a:off x="3432" y="999"/>
              <a:ext cx="42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70" name="直接连接符 170"/>
            <p:cNvCxnSpPr/>
            <p:nvPr/>
          </p:nvCxnSpPr>
          <p:spPr>
            <a:xfrm>
              <a:off x="4707" y="1003"/>
              <a:ext cx="21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71" name="直接连接符 171"/>
            <p:cNvCxnSpPr/>
            <p:nvPr/>
          </p:nvCxnSpPr>
          <p:spPr>
            <a:xfrm flipH="1">
              <a:off x="4416" y="2200"/>
              <a:ext cx="53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72" name="直接连接符 172"/>
            <p:cNvCxnSpPr/>
            <p:nvPr/>
          </p:nvCxnSpPr>
          <p:spPr>
            <a:xfrm>
              <a:off x="766" y="1178"/>
              <a:ext cx="0" cy="2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73" name="直接连接符 173"/>
            <p:cNvCxnSpPr/>
            <p:nvPr/>
          </p:nvCxnSpPr>
          <p:spPr>
            <a:xfrm>
              <a:off x="1837" y="432"/>
              <a:ext cx="0" cy="42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74" name="直接连接符 174"/>
            <p:cNvCxnSpPr/>
            <p:nvPr/>
          </p:nvCxnSpPr>
          <p:spPr>
            <a:xfrm>
              <a:off x="1835" y="4707"/>
              <a:ext cx="0" cy="3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75" name="直接连接符 175"/>
            <p:cNvCxnSpPr/>
            <p:nvPr/>
          </p:nvCxnSpPr>
          <p:spPr>
            <a:xfrm>
              <a:off x="3632" y="4565"/>
              <a:ext cx="0" cy="31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76" name="文本框 176"/>
            <p:cNvSpPr txBox="1"/>
            <p:nvPr/>
          </p:nvSpPr>
          <p:spPr>
            <a:xfrm>
              <a:off x="339" y="2563"/>
              <a:ext cx="214" cy="4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否</a:t>
              </a:r>
            </a:p>
          </p:txBody>
        </p:sp>
        <p:sp>
          <p:nvSpPr>
            <p:cNvPr id="177" name="流程图: 过程 177"/>
            <p:cNvSpPr/>
            <p:nvPr/>
          </p:nvSpPr>
          <p:spPr>
            <a:xfrm>
              <a:off x="3960" y="3900"/>
              <a:ext cx="856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注册</a:t>
              </a:r>
            </a:p>
          </p:txBody>
        </p:sp>
        <p:cxnSp>
          <p:nvCxnSpPr>
            <p:cNvPr id="178" name="直接连接符 178"/>
            <p:cNvCxnSpPr/>
            <p:nvPr/>
          </p:nvCxnSpPr>
          <p:spPr>
            <a:xfrm>
              <a:off x="2906" y="2182"/>
              <a:ext cx="0" cy="85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79" name="直接连接符 179"/>
            <p:cNvCxnSpPr/>
            <p:nvPr/>
          </p:nvCxnSpPr>
          <p:spPr>
            <a:xfrm>
              <a:off x="2265" y="3032"/>
              <a:ext cx="64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80" name="直接连接符 180"/>
            <p:cNvCxnSpPr/>
            <p:nvPr/>
          </p:nvCxnSpPr>
          <p:spPr>
            <a:xfrm>
              <a:off x="2906" y="2186"/>
              <a:ext cx="64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1" name="直接连接符 181"/>
            <p:cNvCxnSpPr/>
            <p:nvPr/>
          </p:nvCxnSpPr>
          <p:spPr>
            <a:xfrm>
              <a:off x="1837" y="1178"/>
              <a:ext cx="0" cy="42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2" name="直接连接符 182"/>
            <p:cNvCxnSpPr/>
            <p:nvPr/>
          </p:nvCxnSpPr>
          <p:spPr>
            <a:xfrm>
              <a:off x="3622" y="5099"/>
              <a:ext cx="0" cy="42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83" name="流程图: 过程 183"/>
            <p:cNvSpPr/>
            <p:nvPr/>
          </p:nvSpPr>
          <p:spPr>
            <a:xfrm>
              <a:off x="3221" y="5516"/>
              <a:ext cx="856" cy="320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返回前页面</a:t>
              </a:r>
            </a:p>
          </p:txBody>
        </p:sp>
        <p:cxnSp>
          <p:nvCxnSpPr>
            <p:cNvPr id="184" name="直接连接符 184"/>
            <p:cNvCxnSpPr/>
            <p:nvPr/>
          </p:nvCxnSpPr>
          <p:spPr>
            <a:xfrm flipH="1">
              <a:off x="18" y="3277"/>
              <a:ext cx="10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85" name="直接连接符 185"/>
            <p:cNvCxnSpPr/>
            <p:nvPr/>
          </p:nvCxnSpPr>
          <p:spPr>
            <a:xfrm flipH="1" flipV="1">
              <a:off x="0" y="20"/>
              <a:ext cx="18" cy="327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86" name="直接连接符 186"/>
            <p:cNvCxnSpPr/>
            <p:nvPr/>
          </p:nvCxnSpPr>
          <p:spPr>
            <a:xfrm>
              <a:off x="0" y="0"/>
              <a:ext cx="4297" cy="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87" name="直接连接符 187"/>
            <p:cNvCxnSpPr/>
            <p:nvPr/>
          </p:nvCxnSpPr>
          <p:spPr>
            <a:xfrm>
              <a:off x="4297" y="6"/>
              <a:ext cx="0" cy="85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8" name="直接连接符 188"/>
            <p:cNvCxnSpPr/>
            <p:nvPr/>
          </p:nvCxnSpPr>
          <p:spPr>
            <a:xfrm>
              <a:off x="984" y="2385"/>
              <a:ext cx="0" cy="1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9" name="直接连接符 189"/>
            <p:cNvCxnSpPr/>
            <p:nvPr/>
          </p:nvCxnSpPr>
          <p:spPr>
            <a:xfrm>
              <a:off x="547" y="2385"/>
              <a:ext cx="0" cy="71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0" name="直接连接符 190"/>
            <p:cNvCxnSpPr/>
            <p:nvPr/>
          </p:nvCxnSpPr>
          <p:spPr>
            <a:xfrm>
              <a:off x="1112" y="1007"/>
              <a:ext cx="32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1" name="直接连接符 191"/>
            <p:cNvCxnSpPr/>
            <p:nvPr/>
          </p:nvCxnSpPr>
          <p:spPr>
            <a:xfrm>
              <a:off x="1823" y="5301"/>
              <a:ext cx="0" cy="26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2" name="直接连接符 192"/>
            <p:cNvCxnSpPr/>
            <p:nvPr/>
          </p:nvCxnSpPr>
          <p:spPr>
            <a:xfrm>
              <a:off x="1850" y="5839"/>
              <a:ext cx="0" cy="26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3" name="直接连接符 193"/>
            <p:cNvCxnSpPr/>
            <p:nvPr/>
          </p:nvCxnSpPr>
          <p:spPr>
            <a:xfrm>
              <a:off x="1830" y="3699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4" name="直接连接符 194"/>
            <p:cNvCxnSpPr/>
            <p:nvPr/>
          </p:nvCxnSpPr>
          <p:spPr>
            <a:xfrm>
              <a:off x="1845" y="2274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5" name="直接连接符 195"/>
            <p:cNvCxnSpPr/>
            <p:nvPr/>
          </p:nvCxnSpPr>
          <p:spPr>
            <a:xfrm>
              <a:off x="5400" y="2829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6" name="直接连接符 196"/>
            <p:cNvCxnSpPr/>
            <p:nvPr/>
          </p:nvCxnSpPr>
          <p:spPr>
            <a:xfrm>
              <a:off x="3660" y="3342"/>
              <a:ext cx="0" cy="9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7" name="直接连接符 197"/>
            <p:cNvCxnSpPr/>
            <p:nvPr/>
          </p:nvCxnSpPr>
          <p:spPr>
            <a:xfrm>
              <a:off x="3960" y="2340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8" name="直接连接符 198"/>
            <p:cNvCxnSpPr/>
            <p:nvPr/>
          </p:nvCxnSpPr>
          <p:spPr>
            <a:xfrm>
              <a:off x="4320" y="3276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9" name="直接连接符 199"/>
            <p:cNvCxnSpPr/>
            <p:nvPr/>
          </p:nvCxnSpPr>
          <p:spPr>
            <a:xfrm>
              <a:off x="5415" y="1158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</a:p>
          <a:p>
            <a:r>
              <a:rPr lang="zh-CN" altLang="en-US" sz="2000" dirty="0"/>
              <a:t>系统总体结构图</a:t>
            </a:r>
          </a:p>
        </p:txBody>
      </p:sp>
      <p:grpSp>
        <p:nvGrpSpPr>
          <p:cNvPr id="139" name="组合 139"/>
          <p:cNvGrpSpPr/>
          <p:nvPr/>
        </p:nvGrpSpPr>
        <p:grpSpPr>
          <a:xfrm>
            <a:off x="1550670" y="1140460"/>
            <a:ext cx="9471660" cy="5512435"/>
            <a:chOff x="0" y="0"/>
            <a:chExt cx="8100" cy="4078"/>
          </a:xfrm>
        </p:grpSpPr>
        <p:sp>
          <p:nvSpPr>
            <p:cNvPr id="110" name="矩形 110"/>
            <p:cNvSpPr/>
            <p:nvPr/>
          </p:nvSpPr>
          <p:spPr>
            <a:xfrm>
              <a:off x="2135" y="0"/>
              <a:ext cx="3423" cy="31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失物招领平台</a:t>
              </a:r>
            </a:p>
          </p:txBody>
        </p:sp>
        <p:sp>
          <p:nvSpPr>
            <p:cNvPr id="111" name="矩形 111"/>
            <p:cNvSpPr/>
            <p:nvPr/>
          </p:nvSpPr>
          <p:spPr>
            <a:xfrm>
              <a:off x="494" y="1097"/>
              <a:ext cx="1440" cy="32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用户管理</a:t>
              </a:r>
            </a:p>
          </p:txBody>
        </p:sp>
        <p:sp>
          <p:nvSpPr>
            <p:cNvPr id="112" name="矩形 112"/>
            <p:cNvSpPr/>
            <p:nvPr/>
          </p:nvSpPr>
          <p:spPr>
            <a:xfrm>
              <a:off x="0" y="2028"/>
              <a:ext cx="1440" cy="32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注册</a:t>
              </a:r>
            </a:p>
          </p:txBody>
        </p:sp>
        <p:sp>
          <p:nvSpPr>
            <p:cNvPr id="113" name="矩形 113"/>
            <p:cNvSpPr/>
            <p:nvPr/>
          </p:nvSpPr>
          <p:spPr>
            <a:xfrm>
              <a:off x="540" y="2808"/>
              <a:ext cx="1440" cy="32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登陆</a:t>
              </a:r>
            </a:p>
          </p:txBody>
        </p:sp>
        <p:sp>
          <p:nvSpPr>
            <p:cNvPr id="114" name="矩形 114"/>
            <p:cNvSpPr/>
            <p:nvPr/>
          </p:nvSpPr>
          <p:spPr>
            <a:xfrm>
              <a:off x="2123" y="1001"/>
              <a:ext cx="1800" cy="36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失物上传</a:t>
              </a:r>
            </a:p>
          </p:txBody>
        </p:sp>
        <p:sp>
          <p:nvSpPr>
            <p:cNvPr id="115" name="矩形 115"/>
            <p:cNvSpPr/>
            <p:nvPr/>
          </p:nvSpPr>
          <p:spPr>
            <a:xfrm>
              <a:off x="2020" y="2016"/>
              <a:ext cx="1440" cy="40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我丢东西了</a:t>
              </a:r>
            </a:p>
          </p:txBody>
        </p:sp>
        <p:sp>
          <p:nvSpPr>
            <p:cNvPr id="116" name="矩形 116"/>
            <p:cNvSpPr/>
            <p:nvPr/>
          </p:nvSpPr>
          <p:spPr>
            <a:xfrm>
              <a:off x="2880" y="2808"/>
              <a:ext cx="1980" cy="37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我捡到东西了</a:t>
              </a:r>
            </a:p>
          </p:txBody>
        </p:sp>
        <p:sp>
          <p:nvSpPr>
            <p:cNvPr id="117" name="矩形 117"/>
            <p:cNvSpPr/>
            <p:nvPr/>
          </p:nvSpPr>
          <p:spPr>
            <a:xfrm>
              <a:off x="3960" y="936"/>
              <a:ext cx="1740" cy="32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搜索信息</a:t>
              </a:r>
            </a:p>
          </p:txBody>
        </p:sp>
        <p:sp>
          <p:nvSpPr>
            <p:cNvPr id="118" name="矩形 118"/>
            <p:cNvSpPr/>
            <p:nvPr/>
          </p:nvSpPr>
          <p:spPr>
            <a:xfrm>
              <a:off x="5760" y="936"/>
              <a:ext cx="1920" cy="32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后台管理</a:t>
              </a:r>
            </a:p>
          </p:txBody>
        </p:sp>
        <p:sp>
          <p:nvSpPr>
            <p:cNvPr id="119" name="矩形 119"/>
            <p:cNvSpPr/>
            <p:nvPr/>
          </p:nvSpPr>
          <p:spPr>
            <a:xfrm>
              <a:off x="4680" y="2028"/>
              <a:ext cx="1440" cy="46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留言板</a:t>
              </a:r>
            </a:p>
          </p:txBody>
        </p:sp>
        <p:sp>
          <p:nvSpPr>
            <p:cNvPr id="120" name="矩形 120"/>
            <p:cNvSpPr/>
            <p:nvPr/>
          </p:nvSpPr>
          <p:spPr>
            <a:xfrm>
              <a:off x="1440" y="3276"/>
              <a:ext cx="1260" cy="33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密码管理</a:t>
              </a:r>
            </a:p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</a:p>
          </p:txBody>
        </p:sp>
        <p:cxnSp>
          <p:nvCxnSpPr>
            <p:cNvPr id="121" name="直接连接符 121"/>
            <p:cNvCxnSpPr/>
            <p:nvPr/>
          </p:nvCxnSpPr>
          <p:spPr>
            <a:xfrm flipH="1">
              <a:off x="1260" y="312"/>
              <a:ext cx="198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22" name="直接连接符 122"/>
            <p:cNvCxnSpPr/>
            <p:nvPr/>
          </p:nvCxnSpPr>
          <p:spPr>
            <a:xfrm flipH="1">
              <a:off x="3348" y="324"/>
              <a:ext cx="236" cy="87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23" name="直接连接符 123"/>
            <p:cNvCxnSpPr/>
            <p:nvPr/>
          </p:nvCxnSpPr>
          <p:spPr>
            <a:xfrm flipH="1">
              <a:off x="482" y="1514"/>
              <a:ext cx="54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24" name="直接连接符 124"/>
            <p:cNvCxnSpPr/>
            <p:nvPr/>
          </p:nvCxnSpPr>
          <p:spPr>
            <a:xfrm flipH="1">
              <a:off x="1098" y="1548"/>
              <a:ext cx="180" cy="12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25" name="直接连接符 125"/>
            <p:cNvCxnSpPr/>
            <p:nvPr/>
          </p:nvCxnSpPr>
          <p:spPr>
            <a:xfrm>
              <a:off x="1509" y="1560"/>
              <a:ext cx="720" cy="171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26" name="直接连接符 126"/>
            <p:cNvCxnSpPr/>
            <p:nvPr/>
          </p:nvCxnSpPr>
          <p:spPr>
            <a:xfrm flipH="1">
              <a:off x="2563" y="1463"/>
              <a:ext cx="18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27" name="直接连接符 127"/>
            <p:cNvCxnSpPr/>
            <p:nvPr/>
          </p:nvCxnSpPr>
          <p:spPr>
            <a:xfrm>
              <a:off x="3045" y="1447"/>
              <a:ext cx="1440" cy="12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28" name="直接连接符 128"/>
            <p:cNvCxnSpPr/>
            <p:nvPr/>
          </p:nvCxnSpPr>
          <p:spPr>
            <a:xfrm>
              <a:off x="3960" y="312"/>
              <a:ext cx="90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29" name="直接连接符 129"/>
            <p:cNvCxnSpPr/>
            <p:nvPr/>
          </p:nvCxnSpPr>
          <p:spPr>
            <a:xfrm>
              <a:off x="4500" y="312"/>
              <a:ext cx="216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30" name="矩形 130"/>
            <p:cNvSpPr/>
            <p:nvPr/>
          </p:nvSpPr>
          <p:spPr>
            <a:xfrm>
              <a:off x="6057" y="2819"/>
              <a:ext cx="1440" cy="35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其他管理</a:t>
              </a:r>
            </a:p>
          </p:txBody>
        </p:sp>
        <p:sp>
          <p:nvSpPr>
            <p:cNvPr id="131" name="矩形 131"/>
            <p:cNvSpPr/>
            <p:nvPr/>
          </p:nvSpPr>
          <p:spPr>
            <a:xfrm>
              <a:off x="6660" y="1872"/>
              <a:ext cx="1440" cy="40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用户管理</a:t>
              </a:r>
            </a:p>
          </p:txBody>
        </p:sp>
        <p:cxnSp>
          <p:nvCxnSpPr>
            <p:cNvPr id="132" name="直接连接符 132"/>
            <p:cNvCxnSpPr/>
            <p:nvPr/>
          </p:nvCxnSpPr>
          <p:spPr>
            <a:xfrm>
              <a:off x="6961" y="1431"/>
              <a:ext cx="54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33" name="直接连接符 133"/>
            <p:cNvCxnSpPr/>
            <p:nvPr/>
          </p:nvCxnSpPr>
          <p:spPr>
            <a:xfrm>
              <a:off x="6614" y="1415"/>
              <a:ext cx="0" cy="140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34" name="直接连接符 134"/>
            <p:cNvCxnSpPr/>
            <p:nvPr/>
          </p:nvCxnSpPr>
          <p:spPr>
            <a:xfrm>
              <a:off x="3960" y="312"/>
              <a:ext cx="1440" cy="171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35" name="矩形 135"/>
            <p:cNvSpPr/>
            <p:nvPr/>
          </p:nvSpPr>
          <p:spPr>
            <a:xfrm>
              <a:off x="5580" y="3744"/>
              <a:ext cx="1080" cy="33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留言</a:t>
              </a:r>
            </a:p>
          </p:txBody>
        </p:sp>
        <p:sp>
          <p:nvSpPr>
            <p:cNvPr id="136" name="矩形 136"/>
            <p:cNvSpPr/>
            <p:nvPr/>
          </p:nvSpPr>
          <p:spPr>
            <a:xfrm>
              <a:off x="3960" y="3744"/>
              <a:ext cx="1440" cy="32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帮助</a:t>
              </a:r>
            </a:p>
          </p:txBody>
        </p:sp>
        <p:cxnSp>
          <p:nvCxnSpPr>
            <p:cNvPr id="137" name="直接连接符 137"/>
            <p:cNvCxnSpPr/>
            <p:nvPr/>
          </p:nvCxnSpPr>
          <p:spPr>
            <a:xfrm flipH="1">
              <a:off x="4757" y="2555"/>
              <a:ext cx="540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38" name="直接连接符 138"/>
            <p:cNvCxnSpPr/>
            <p:nvPr/>
          </p:nvCxnSpPr>
          <p:spPr>
            <a:xfrm>
              <a:off x="5446" y="2572"/>
              <a:ext cx="900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One</a:t>
            </a:r>
          </a:p>
          <a:p>
            <a:r>
              <a:rPr lang="zh-CN" altLang="en-US" sz="5400" dirty="0">
                <a:solidFill>
                  <a:schemeClr val="bg1"/>
                </a:solidFill>
              </a:rPr>
              <a:t>可行性分析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5"/>
            <a:ext cx="258826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</a:p>
          <a:p>
            <a:r>
              <a:rPr lang="zh-CN" altLang="en-US" sz="2000" dirty="0"/>
              <a:t>面向事物流的设计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650240" y="2130425"/>
            <a:ext cx="258826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变换流，输入流，输出流</a:t>
            </a:r>
          </a:p>
        </p:txBody>
      </p:sp>
      <p:sp>
        <p:nvSpPr>
          <p:cNvPr id="5" name="矩形 4"/>
          <p:cNvSpPr/>
          <p:nvPr/>
        </p:nvSpPr>
        <p:spPr>
          <a:xfrm>
            <a:off x="6431280" y="1983105"/>
            <a:ext cx="258826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精化的软件结构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</a:p>
          <a:p>
            <a:r>
              <a:rPr lang="en-US" altLang="zh-CN" sz="2000" dirty="0"/>
              <a:t>E-R</a:t>
            </a:r>
            <a:r>
              <a:rPr lang="zh-CN" altLang="en-US" sz="2000" dirty="0"/>
              <a:t>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</a:p>
          <a:p>
            <a:r>
              <a:rPr lang="zh-CN" altLang="en-US" sz="2000" dirty="0"/>
              <a:t>数据库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30" y="1561465"/>
            <a:ext cx="6741160" cy="2342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925" y="3903980"/>
            <a:ext cx="6781800" cy="2666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</a:p>
          <a:p>
            <a:r>
              <a:rPr lang="zh-CN" altLang="en-US" sz="2000" dirty="0"/>
              <a:t>数据库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515" y="251460"/>
            <a:ext cx="6535420" cy="24295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" y="2680970"/>
            <a:ext cx="6134100" cy="26060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" y="5287010"/>
            <a:ext cx="6118860" cy="1348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</a:p>
          <a:p>
            <a:r>
              <a:rPr lang="zh-CN" altLang="en-US" sz="2000" dirty="0"/>
              <a:t>数据库表的说明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114954" y="1660221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6" name="圆角矩形 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" name="圆角矩形 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31110" y="2043422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16" name="圆角矩形 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42502" y="2073438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" name="圆角矩形 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83886" y="2225102"/>
            <a:ext cx="268710" cy="802477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6" name="圆角矩形 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8" name="圆角矩形 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59995" y="2376638"/>
            <a:ext cx="273146" cy="81572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46" name="圆角矩形 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196821" y="2482306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56" name="圆角矩形 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8" name="圆角矩形 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433066" y="3083158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66" name="圆角矩形 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8" name="圆角矩形 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425752" y="2413262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76" name="圆角矩形 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8" name="圆角矩形 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圆角矩形 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圆角矩形 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688367" y="2356651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86" name="圆角矩形 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8" name="圆角矩形 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圆角矩形 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421449" y="2731713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96" name="圆角矩形 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8" name="圆角矩形 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圆角矩形 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圆角矩形 1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007791" y="1974246"/>
            <a:ext cx="276736" cy="826445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06" name="圆角矩形 1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8" name="圆角矩形 1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圆角矩形 1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圆角矩形 1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567757" y="2418324"/>
            <a:ext cx="341396" cy="1019548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16" name="圆角矩形 1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8" name="圆角矩形 1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圆角矩形 1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圆角矩形 1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圆角矩形 1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3056192" y="2773401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26" name="圆角矩形 1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圆角矩形 1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圆角矩形 1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圆角矩形 1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圆角矩形 1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884784" y="2596284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36" name="圆角矩形 1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8" name="圆角矩形 1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圆角矩形 1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圆角矩形 1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圆角矩形 1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005877" y="3346089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46" name="圆角矩形 1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8" name="圆角矩形 1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圆角矩形 1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圆角矩形 1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2147061" y="2708008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56" name="圆角矩形 1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8" name="圆角矩形 1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圆角矩形 1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圆角矩形 1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圆角矩形 1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2636912" y="3336341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66" name="圆角矩形 1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8" name="圆角矩形 1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圆角矩形 1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圆角矩形 1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圆角矩形 1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3469366" y="3529773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76" name="圆角矩形 1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8" name="圆角矩形 1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圆角矩形 1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圆角矩形 1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圆角矩形 1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4507951" y="3533427"/>
            <a:ext cx="422896" cy="1262941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86" name="圆角矩形 1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8" name="圆角矩形 1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圆角矩形 1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圆角矩形 1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圆角矩形 1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1732654" y="3424470"/>
            <a:ext cx="444449" cy="132730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96" name="圆角矩形 1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8" name="圆角矩形 1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圆角矩形 1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圆角矩形 1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圆角矩形 2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2927132" y="4125410"/>
            <a:ext cx="607348" cy="181378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06" name="圆角矩形 2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08" name="圆角矩形 2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圆角矩形 2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圆角矩形 2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圆角矩形 2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201166" y="3939805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16" name="圆角矩形 2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8" name="圆角矩形 2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圆角矩形 2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圆角矩形 2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圆角矩形 2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3921859" y="4000977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26" name="圆角矩形 2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28" name="圆角矩形 2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圆角矩形 2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圆角矩形 2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圆角矩形 2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2998915" y="1944878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36" name="圆角矩形 2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8" name="圆角矩形 2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圆角矩形 2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圆角矩形 2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圆角矩形 2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736880" y="1791860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46" name="圆角矩形 2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48" name="圆角矩形 2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圆角矩形 2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圆角矩形 2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圆角矩形 2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1450647" y="1871223"/>
            <a:ext cx="214840" cy="641601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56" name="圆角矩形 2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8" name="圆角矩形 2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圆角矩形 2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圆角矩形 2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圆角矩形 2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4691855" y="175988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6" name="圆角矩形 2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8" name="圆角矩形 2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圆角矩形 2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圆角矩形 2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圆角矩形 2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204975" y="183804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76" name="圆角矩形 2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78" name="圆角矩形 2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圆角矩形 2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圆角矩形 2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圆角矩形 2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979938" y="1997271"/>
            <a:ext cx="191489" cy="57186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86" name="圆角矩形 2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8" name="圆角矩形 2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圆角矩形 2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圆角矩形 2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圆角矩形 2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5028641" y="3067220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96" name="圆角矩形 2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98" name="圆角矩形 2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圆角矩形 2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圆角矩形 2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圆角矩形 3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748648" y="2632988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06" name="圆角矩形 3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08" name="圆角矩形 3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圆角矩形 3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圆角矩形 3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圆角矩形 3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3366464" y="1691722"/>
            <a:ext cx="232368" cy="693944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16" name="圆角矩形 3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18" name="圆角矩形 3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圆角矩形 3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圆角矩形 3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圆角矩形 3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1749696" y="1680383"/>
            <a:ext cx="174978" cy="522555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26" name="圆角矩形 3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28" name="圆角矩形 3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圆角矩形 3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圆角矩形 3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圆角矩形 3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5387718" y="2414010"/>
            <a:ext cx="237403" cy="70898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36" name="圆角矩形 3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8" name="圆角矩形 3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圆角矩形 3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圆角矩形 3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圆角矩形 3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00787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333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22606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31877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41148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50419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59690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8961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78232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87503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96774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0604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371475" y="4004732"/>
            <a:ext cx="0" cy="1193801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83366" y="3962397"/>
            <a:ext cx="240234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用户接口</a:t>
            </a:r>
          </a:p>
        </p:txBody>
      </p:sp>
      <p:sp>
        <p:nvSpPr>
          <p:cNvPr id="24" name="矩形 23"/>
          <p:cNvSpPr/>
          <p:nvPr/>
        </p:nvSpPr>
        <p:spPr>
          <a:xfrm>
            <a:off x="472250" y="4329025"/>
            <a:ext cx="2617259" cy="31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**********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2674620" y="1479972"/>
            <a:ext cx="0" cy="1193801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786511" y="1437637"/>
            <a:ext cx="240234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软件接口</a:t>
            </a:r>
          </a:p>
        </p:txBody>
      </p:sp>
      <p:sp>
        <p:nvSpPr>
          <p:cNvPr id="27" name="矩形 26"/>
          <p:cNvSpPr/>
          <p:nvPr/>
        </p:nvSpPr>
        <p:spPr>
          <a:xfrm>
            <a:off x="2775395" y="1804265"/>
            <a:ext cx="2617259" cy="31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**************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6383319" y="4157132"/>
            <a:ext cx="0" cy="1193801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495210" y="4114797"/>
            <a:ext cx="240234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硬件接口</a:t>
            </a:r>
          </a:p>
        </p:txBody>
      </p:sp>
      <p:sp>
        <p:nvSpPr>
          <p:cNvPr id="30" name="矩形 29"/>
          <p:cNvSpPr/>
          <p:nvPr/>
        </p:nvSpPr>
        <p:spPr>
          <a:xfrm>
            <a:off x="6484094" y="4481425"/>
            <a:ext cx="2617259" cy="31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*************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19" name="矩形 18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  <a:endParaRPr lang="en-US" altLang="zh-CN" sz="2000" dirty="0"/>
          </a:p>
          <a:p>
            <a:r>
              <a:rPr lang="zh-CN" altLang="en-US" sz="2000" dirty="0"/>
              <a:t>接口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8831879" y="1377102"/>
            <a:ext cx="0" cy="1193801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943770" y="1334767"/>
            <a:ext cx="240234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内部接口</a:t>
            </a:r>
          </a:p>
        </p:txBody>
      </p:sp>
      <p:sp>
        <p:nvSpPr>
          <p:cNvPr id="31" name="矩形 30"/>
          <p:cNvSpPr/>
          <p:nvPr/>
        </p:nvSpPr>
        <p:spPr>
          <a:xfrm>
            <a:off x="8932654" y="1701395"/>
            <a:ext cx="2617259" cy="31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********************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Four</a:t>
            </a:r>
          </a:p>
          <a:p>
            <a:r>
              <a:rPr lang="zh-CN" altLang="en-US" sz="5400" dirty="0">
                <a:solidFill>
                  <a:schemeClr val="bg1"/>
                </a:solidFill>
              </a:rPr>
              <a:t>详细设计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详细设计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031240" y="2084700"/>
            <a:ext cx="2192867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为每一个模块确定算法</a:t>
            </a:r>
          </a:p>
          <a:p>
            <a:r>
              <a:rPr lang="zh-CN" altLang="en-US" sz="2000" dirty="0"/>
              <a:t>要分别有：程序流程图，伪代码，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107" y="787077"/>
            <a:ext cx="4106545" cy="3573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505" y="1140460"/>
            <a:ext cx="3253105" cy="3880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详细设计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1467009" y="1723132"/>
            <a:ext cx="1771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r>
              <a:rPr lang="zh-CN" altLang="en-US" sz="2000" dirty="0"/>
              <a:t>程序流程图：</a:t>
            </a:r>
            <a:endParaRPr lang="en-US" altLang="zh-CN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17C88EA-7DFE-4653-A969-F8FC5EEE5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28" y="4995663"/>
            <a:ext cx="2656562" cy="11385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4C4E1C0-CC6B-408B-82B0-64F75428E624}"/>
              </a:ext>
            </a:extLst>
          </p:cNvPr>
          <p:cNvSpPr txBox="1"/>
          <p:nvPr/>
        </p:nvSpPr>
        <p:spPr>
          <a:xfrm>
            <a:off x="850335" y="1165980"/>
            <a:ext cx="116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检索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2BE9F6-DA5E-428E-8A46-01243B4AA688}"/>
              </a:ext>
            </a:extLst>
          </p:cNvPr>
          <p:cNvSpPr/>
          <p:nvPr/>
        </p:nvSpPr>
        <p:spPr>
          <a:xfrm>
            <a:off x="414338" y="4073040"/>
            <a:ext cx="1771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r>
              <a:rPr lang="zh-CN" altLang="en-US" sz="2000" dirty="0"/>
              <a:t>对应的</a:t>
            </a:r>
            <a:r>
              <a:rPr lang="en-US" altLang="zh-CN" sz="2000" dirty="0"/>
              <a:t>SC</a:t>
            </a:r>
            <a:r>
              <a:rPr lang="zh-CN" altLang="en-US" sz="2000" dirty="0"/>
              <a:t>图：</a:t>
            </a:r>
            <a:endParaRPr lang="en-US" altLang="zh-CN" sz="2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6C45B5-CAC1-4D3B-8DB1-CA577BC9D7C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962841" y="-480060"/>
            <a:ext cx="9366319" cy="7589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详细设计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785495" y="1292220"/>
            <a:ext cx="2192867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归还系统</a:t>
            </a:r>
          </a:p>
          <a:p>
            <a:r>
              <a:rPr lang="zh-CN" altLang="en-US" sz="2000" dirty="0"/>
              <a:t>伪代码：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F0911F-156A-49BF-87DD-DA80492E2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-236220"/>
            <a:ext cx="6795553" cy="7322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1217568" y="1329892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当前系统分析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3228975" y="2644775"/>
            <a:ext cx="546290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目前我们学校存在的失物招领系统都是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一切工作都由人去管理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，捡了东西和要东西的人都要跑到微校园。丢失物品的人不能及时得知自己的东西是否被好心人捡到，捡到东西的人要在微校园老师上班的时候才能去放置物品。</a:t>
            </a:r>
          </a:p>
        </p:txBody>
      </p:sp>
      <p:grpSp>
        <p:nvGrpSpPr>
          <p:cNvPr id="21" name="Group 11"/>
          <p:cNvGrpSpPr>
            <a:grpSpLocks noChangeAspect="1"/>
          </p:cNvGrpSpPr>
          <p:nvPr/>
        </p:nvGrpSpPr>
        <p:grpSpPr bwMode="auto">
          <a:xfrm>
            <a:off x="2624952" y="5309960"/>
            <a:ext cx="907982" cy="644666"/>
            <a:chOff x="1407" y="1098"/>
            <a:chExt cx="800" cy="568"/>
          </a:xfrm>
          <a:solidFill>
            <a:srgbClr val="1A9895"/>
          </a:solidFill>
        </p:grpSpPr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32"/>
          <p:cNvGrpSpPr>
            <a:grpSpLocks noChangeAspect="1"/>
          </p:cNvGrpSpPr>
          <p:nvPr/>
        </p:nvGrpSpPr>
        <p:grpSpPr bwMode="auto">
          <a:xfrm>
            <a:off x="4644604" y="5309960"/>
            <a:ext cx="907980" cy="644666"/>
            <a:chOff x="4354" y="1098"/>
            <a:chExt cx="800" cy="568"/>
          </a:xfrm>
          <a:solidFill>
            <a:srgbClr val="1A9895"/>
          </a:solidFill>
        </p:grpSpPr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121"/>
          <p:cNvGrpSpPr>
            <a:grpSpLocks noChangeAspect="1"/>
          </p:cNvGrpSpPr>
          <p:nvPr/>
        </p:nvGrpSpPr>
        <p:grpSpPr bwMode="auto">
          <a:xfrm>
            <a:off x="758523" y="5311095"/>
            <a:ext cx="754758" cy="642396"/>
            <a:chOff x="515" y="3088"/>
            <a:chExt cx="665" cy="566"/>
          </a:xfrm>
          <a:solidFill>
            <a:srgbClr val="1A9895"/>
          </a:solidFill>
        </p:grpSpPr>
        <p:sp>
          <p:nvSpPr>
            <p:cNvPr id="38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详细设计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785495" y="1292220"/>
            <a:ext cx="2192867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论坛系统</a:t>
            </a:r>
          </a:p>
          <a:p>
            <a:r>
              <a:rPr lang="zh-CN" altLang="en-US" sz="2000" dirty="0"/>
              <a:t>程序流程图：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B2338E-0F95-4875-8C71-537F68C28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706" y="-1"/>
            <a:ext cx="5392544" cy="703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详细设计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785495" y="1292220"/>
            <a:ext cx="2192867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论坛系统</a:t>
            </a:r>
          </a:p>
          <a:p>
            <a:r>
              <a:rPr lang="zh-CN" altLang="en-US" sz="2000" dirty="0"/>
              <a:t>伪代码：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详细设计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785495" y="1292220"/>
            <a:ext cx="2192867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管理系统</a:t>
            </a:r>
          </a:p>
          <a:p>
            <a:r>
              <a:rPr lang="zh-CN" altLang="en-US" sz="2000" dirty="0"/>
              <a:t>程序流程图：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详细设计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785495" y="1292220"/>
            <a:ext cx="2192867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管理系统</a:t>
            </a:r>
          </a:p>
          <a:p>
            <a:r>
              <a:rPr lang="zh-CN" altLang="en-US" sz="2000" dirty="0"/>
              <a:t>伪代码：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Five</a:t>
            </a:r>
          </a:p>
          <a:p>
            <a:r>
              <a:rPr lang="zh-CN" altLang="en-US" sz="5400" dirty="0">
                <a:solidFill>
                  <a:schemeClr val="bg1"/>
                </a:solidFill>
              </a:rPr>
              <a:t>测试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779394"/>
            <a:ext cx="12192000" cy="3996267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测试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7" name="等腰三角形 6"/>
          <p:cNvSpPr/>
          <p:nvPr/>
        </p:nvSpPr>
        <p:spPr>
          <a:xfrm rot="10800000">
            <a:off x="2617471" y="219504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0800000">
            <a:off x="7547187" y="219504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235536" y="243882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182186" y="243882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41281" y="3780257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白盒测试</a:t>
            </a:r>
          </a:p>
        </p:txBody>
      </p:sp>
      <p:sp>
        <p:nvSpPr>
          <p:cNvPr id="41" name="矩形 40"/>
          <p:cNvSpPr/>
          <p:nvPr/>
        </p:nvSpPr>
        <p:spPr>
          <a:xfrm>
            <a:off x="2469155" y="4148767"/>
            <a:ext cx="2042441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pitchFamily="49" charset="-122"/>
                <a:sym typeface="+mn-ea"/>
              </a:rPr>
              <a:t>对软件的过程性细节做细致的检查。这一方法是把测试对象看作一个打开的盒子，它允许测试人员利用程序内部的逻辑  结构及有关信息，来设计或选择测试用例，对程序所有逻辑路径进行测试。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870151" y="3770097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黑盒测试</a:t>
            </a:r>
          </a:p>
        </p:txBody>
      </p:sp>
      <p:sp>
        <p:nvSpPr>
          <p:cNvPr id="43" name="矩形 42"/>
          <p:cNvSpPr/>
          <p:nvPr/>
        </p:nvSpPr>
        <p:spPr>
          <a:xfrm>
            <a:off x="7400565" y="4138607"/>
            <a:ext cx="2042441" cy="151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spcBef>
                <a:spcPct val="3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pitchFamily="49" charset="-122"/>
                <a:sym typeface="+mn-ea"/>
              </a:rPr>
              <a:t> 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charset="0"/>
              <a:ea typeface="黑体" panose="02010609060101010101" pitchFamily="49" charset="-122"/>
              <a:sym typeface="+mn-ea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已知产品的功能设计规格，可以进行测试证明每个实现了的功能是否符合要求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spcBef>
                <a:spcPct val="30000"/>
              </a:spcBef>
            </a:pPr>
            <a:endParaRPr lang="zh-CN" altLang="en-US" sz="1400" dirty="0">
              <a:solidFill>
                <a:schemeClr val="bg1"/>
              </a:solidFill>
              <a:latin typeface="Times New Roman" panose="02020603050405020304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5"/>
            <a:ext cx="277177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测试</a:t>
            </a:r>
            <a:endParaRPr lang="en-US" altLang="zh-CN" sz="2000" dirty="0"/>
          </a:p>
          <a:p>
            <a:r>
              <a:rPr lang="zh-CN" altLang="en-US" sz="2000" dirty="0"/>
              <a:t>白盒测试</a:t>
            </a:r>
            <a:r>
              <a:rPr lang="en-US" altLang="zh-CN" sz="2000" dirty="0"/>
              <a:t>-</a:t>
            </a:r>
            <a:r>
              <a:rPr lang="zh-CN" altLang="en-US" sz="2000" dirty="0"/>
              <a:t>登录检测</a:t>
            </a:r>
          </a:p>
        </p:txBody>
      </p:sp>
      <p:sp>
        <p:nvSpPr>
          <p:cNvPr id="6" name="矩形 5"/>
          <p:cNvSpPr/>
          <p:nvPr/>
        </p:nvSpPr>
        <p:spPr>
          <a:xfrm>
            <a:off x="627380" y="2021840"/>
            <a:ext cx="3689350" cy="1059815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5367" y="2299905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测试用例：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47571" y="4369158"/>
            <a:ext cx="4555837" cy="5822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3200" dirty="0">
                <a:solidFill>
                  <a:srgbClr val="1A9895"/>
                </a:solidFill>
                <a:latin typeface="+mj-ea"/>
                <a:ea typeface="+mj-ea"/>
              </a:rPr>
              <a:t>条件覆盖法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969576" y="3314055"/>
          <a:ext cx="4896544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696">
                <a:tc>
                  <a:txBody>
                    <a:bodyPr/>
                    <a:lstStyle/>
                    <a:p>
                      <a:r>
                        <a:rPr lang="zh-CN" altLang="en-US" dirty="0"/>
                        <a:t>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取真值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取假值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741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用户名存在数据库中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密码与对应用户名的密码相同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719">
                <a:tc>
                  <a:txBody>
                    <a:bodyPr/>
                    <a:lstStyle/>
                    <a:p>
                      <a:r>
                        <a:rPr lang="zh-CN" altLang="en-US" dirty="0"/>
                        <a:t>验证码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与所给的图片相同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444754" y="1142004"/>
          <a:ext cx="5220072" cy="206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0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0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085">
                <a:tc>
                  <a:txBody>
                    <a:bodyPr/>
                    <a:lstStyle/>
                    <a:p>
                      <a:r>
                        <a:rPr lang="zh-CN" altLang="en-US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第一个判断取真假分支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085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用户名存在数据库中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/>
                        <a:t>①取真分支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085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用户名不存在数据库中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②取假分支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444490" y="3206115"/>
          <a:ext cx="5256530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1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密码与对应用户名的密码相同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③取真分支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密码与对应用户名的密码不相同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④取假分支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444181" y="5309314"/>
          <a:ext cx="5292081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67">
                <a:tc>
                  <a:txBody>
                    <a:bodyPr/>
                    <a:lstStyle/>
                    <a:p>
                      <a:r>
                        <a:rPr lang="zh-CN" altLang="en-US" dirty="0"/>
                        <a:t>验证码与所给的图片相同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⑤取真分支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067">
                <a:tc>
                  <a:txBody>
                    <a:bodyPr/>
                    <a:lstStyle/>
                    <a:p>
                      <a:r>
                        <a:rPr lang="zh-CN" altLang="en-US" dirty="0"/>
                        <a:t>验证码与所给的图片不相同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⑥取假分支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239"/>
          <p:cNvSpPr>
            <a:spLocks noChangeShapeType="1"/>
          </p:cNvSpPr>
          <p:nvPr/>
        </p:nvSpPr>
        <p:spPr bwMode="auto">
          <a:xfrm>
            <a:off x="7244953" y="2558187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239"/>
          <p:cNvSpPr>
            <a:spLocks noChangeShapeType="1"/>
          </p:cNvSpPr>
          <p:nvPr/>
        </p:nvSpPr>
        <p:spPr bwMode="auto">
          <a:xfrm>
            <a:off x="7244695" y="4668892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39"/>
          <p:cNvSpPr>
            <a:spLocks noChangeShapeType="1"/>
          </p:cNvSpPr>
          <p:nvPr/>
        </p:nvSpPr>
        <p:spPr bwMode="auto">
          <a:xfrm>
            <a:off x="7244695" y="5949052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51000" y="433705"/>
            <a:ext cx="277177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测试</a:t>
            </a:r>
            <a:endParaRPr lang="en-US" altLang="zh-CN" sz="2000" dirty="0"/>
          </a:p>
          <a:p>
            <a:r>
              <a:rPr lang="zh-CN" altLang="en-US" sz="2000" dirty="0"/>
              <a:t>白盒测试</a:t>
            </a:r>
            <a:r>
              <a:rPr lang="en-US" altLang="zh-CN" sz="2000" dirty="0"/>
              <a:t>-</a:t>
            </a:r>
            <a:r>
              <a:rPr lang="zh-CN" altLang="en-US" sz="2000" dirty="0"/>
              <a:t>登录检测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51780" y="1391920"/>
          <a:ext cx="5216525" cy="4560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73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测试用例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条件取值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覆盖组合号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r>
                        <a:rPr lang="zh-CN" altLang="en-US" dirty="0"/>
                        <a:t>（  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T1T2T3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①③⑤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r>
                        <a:rPr lang="zh-CN" altLang="en-US" dirty="0"/>
                        <a:t>（ 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T1T2T3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②③⑤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r>
                        <a:rPr lang="zh-CN" altLang="en-US" dirty="0"/>
                        <a:t>（ 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T1T2T3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①④⑤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T1T2T3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①③⑥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T1T2T3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②④⑤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T1T2T3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②③⑥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T1T2T3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①④⑥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T1T2T3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②④⑥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Line 239"/>
          <p:cNvSpPr>
            <a:spLocks noChangeShapeType="1"/>
          </p:cNvSpPr>
          <p:nvPr/>
        </p:nvSpPr>
        <p:spPr bwMode="auto">
          <a:xfrm>
            <a:off x="7608000" y="2380898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39"/>
          <p:cNvSpPr>
            <a:spLocks noChangeShapeType="1"/>
          </p:cNvSpPr>
          <p:nvPr/>
        </p:nvSpPr>
        <p:spPr bwMode="auto">
          <a:xfrm>
            <a:off x="7955400" y="2709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39"/>
          <p:cNvSpPr>
            <a:spLocks noChangeShapeType="1"/>
          </p:cNvSpPr>
          <p:nvPr/>
        </p:nvSpPr>
        <p:spPr bwMode="auto">
          <a:xfrm>
            <a:off x="8243400" y="3357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39"/>
          <p:cNvSpPr>
            <a:spLocks noChangeShapeType="1"/>
          </p:cNvSpPr>
          <p:nvPr/>
        </p:nvSpPr>
        <p:spPr bwMode="auto">
          <a:xfrm>
            <a:off x="7607944" y="4005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39"/>
          <p:cNvSpPr>
            <a:spLocks noChangeShapeType="1"/>
          </p:cNvSpPr>
          <p:nvPr/>
        </p:nvSpPr>
        <p:spPr bwMode="auto">
          <a:xfrm>
            <a:off x="7883400" y="4005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39"/>
          <p:cNvSpPr>
            <a:spLocks noChangeShapeType="1"/>
          </p:cNvSpPr>
          <p:nvPr/>
        </p:nvSpPr>
        <p:spPr bwMode="auto">
          <a:xfrm>
            <a:off x="7555463" y="4365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Line 239"/>
          <p:cNvSpPr>
            <a:spLocks noChangeShapeType="1"/>
          </p:cNvSpPr>
          <p:nvPr/>
        </p:nvSpPr>
        <p:spPr bwMode="auto">
          <a:xfrm>
            <a:off x="8171400" y="4365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Line 239"/>
          <p:cNvSpPr>
            <a:spLocks noChangeShapeType="1"/>
          </p:cNvSpPr>
          <p:nvPr/>
        </p:nvSpPr>
        <p:spPr bwMode="auto">
          <a:xfrm>
            <a:off x="7883368" y="4725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Line 239"/>
          <p:cNvSpPr>
            <a:spLocks noChangeShapeType="1"/>
          </p:cNvSpPr>
          <p:nvPr/>
        </p:nvSpPr>
        <p:spPr bwMode="auto">
          <a:xfrm>
            <a:off x="8171400" y="4725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Line 239"/>
          <p:cNvSpPr>
            <a:spLocks noChangeShapeType="1"/>
          </p:cNvSpPr>
          <p:nvPr/>
        </p:nvSpPr>
        <p:spPr bwMode="auto">
          <a:xfrm>
            <a:off x="7595344" y="5373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Line 239"/>
          <p:cNvSpPr>
            <a:spLocks noChangeShapeType="1"/>
          </p:cNvSpPr>
          <p:nvPr/>
        </p:nvSpPr>
        <p:spPr bwMode="auto">
          <a:xfrm>
            <a:off x="7883376" y="5373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Line 239"/>
          <p:cNvSpPr>
            <a:spLocks noChangeShapeType="1"/>
          </p:cNvSpPr>
          <p:nvPr/>
        </p:nvSpPr>
        <p:spPr bwMode="auto">
          <a:xfrm>
            <a:off x="8099400" y="5373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51000" y="433705"/>
            <a:ext cx="277177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测试</a:t>
            </a:r>
            <a:endParaRPr lang="en-US" altLang="zh-CN" sz="2000" dirty="0"/>
          </a:p>
          <a:p>
            <a:r>
              <a:rPr lang="zh-CN" altLang="en-US" sz="2000" dirty="0"/>
              <a:t>白盒测试</a:t>
            </a:r>
            <a:r>
              <a:rPr lang="en-US" altLang="zh-CN" sz="2000" dirty="0"/>
              <a:t>-</a:t>
            </a:r>
            <a:r>
              <a:rPr lang="zh-CN" altLang="en-US" sz="2000" dirty="0"/>
              <a:t>登录检测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Two</a:t>
            </a:r>
          </a:p>
          <a:p>
            <a:r>
              <a:rPr lang="zh-CN" altLang="en-US" sz="5400" dirty="0">
                <a:solidFill>
                  <a:schemeClr val="bg1"/>
                </a:solidFill>
              </a:rPr>
              <a:t>论文结构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5"/>
            <a:ext cx="264922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r>
              <a:rPr lang="en-US" altLang="zh-CN" sz="2000" dirty="0"/>
              <a:t>-</a:t>
            </a:r>
            <a:r>
              <a:rPr lang="zh-CN" altLang="en-US" sz="2000" dirty="0"/>
              <a:t>数据流图</a:t>
            </a:r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0</a:t>
            </a:r>
            <a:r>
              <a:rPr lang="zh-CN" altLang="en-US" sz="2000" dirty="0"/>
              <a:t>层（顶层）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1727200" y="1718945"/>
          <a:ext cx="8738235" cy="389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4" imgW="6146800" imgH="2844800" progId="Visio.Drawing.15">
                  <p:embed/>
                </p:oleObj>
              </mc:Choice>
              <mc:Fallback>
                <p:oleObj r:id="rId4" imgW="6146800" imgH="28448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7200" y="1718945"/>
                        <a:ext cx="8738235" cy="389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395868" y="298869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目标系统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Two</a:t>
            </a:r>
          </a:p>
          <a:p>
            <a:r>
              <a:rPr lang="zh-CN" altLang="en-US" sz="2000" dirty="0"/>
              <a:t>论文结构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656542" y="1245383"/>
            <a:ext cx="11109855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56542" y="1661573"/>
            <a:ext cx="4897591" cy="475616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60342" y="1661573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60342" y="3278706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60342" y="4895839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89091" y="180985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5977976" y="2164591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9091" y="351353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5977976" y="3868262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89091" y="508244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5977976" y="5437180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3954" y="477193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72839" y="5126671"/>
            <a:ext cx="416705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72839" y="3429000"/>
            <a:ext cx="4555837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8800" dirty="0">
                <a:solidFill>
                  <a:srgbClr val="1A9895"/>
                </a:solidFill>
                <a:latin typeface="+mj-ea"/>
                <a:ea typeface="+mj-ea"/>
              </a:rPr>
              <a:t>9,300</a:t>
            </a:r>
            <a:endParaRPr lang="en-US" altLang="zh-CN" sz="3200" dirty="0">
              <a:solidFill>
                <a:srgbClr val="1A989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Two</a:t>
            </a:r>
          </a:p>
          <a:p>
            <a:r>
              <a:rPr lang="zh-CN" altLang="en-US" sz="2000" dirty="0"/>
              <a:t>论文结构</a:t>
            </a:r>
          </a:p>
        </p:txBody>
      </p:sp>
      <p:sp>
        <p:nvSpPr>
          <p:cNvPr id="98" name="燕尾形 97"/>
          <p:cNvSpPr/>
          <p:nvPr/>
        </p:nvSpPr>
        <p:spPr>
          <a:xfrm>
            <a:off x="2879619" y="1757360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2" name="矩形 31"/>
          <p:cNvSpPr/>
          <p:nvPr/>
        </p:nvSpPr>
        <p:spPr>
          <a:xfrm>
            <a:off x="3066990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1A989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A989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1A989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0" name="燕尾形 109"/>
          <p:cNvSpPr/>
          <p:nvPr/>
        </p:nvSpPr>
        <p:spPr>
          <a:xfrm>
            <a:off x="6308717" y="1757360"/>
            <a:ext cx="812269" cy="1965613"/>
          </a:xfrm>
          <a:prstGeom prst="chevron">
            <a:avLst>
              <a:gd name="adj" fmla="val 65810"/>
            </a:avLst>
          </a:prstGeom>
          <a:solidFill>
            <a:srgbClr val="A1D3D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3" name="燕尾形 112"/>
          <p:cNvSpPr/>
          <p:nvPr/>
        </p:nvSpPr>
        <p:spPr>
          <a:xfrm>
            <a:off x="9737816" y="1757360"/>
            <a:ext cx="812269" cy="1965613"/>
          </a:xfrm>
          <a:prstGeom prst="chevron">
            <a:avLst>
              <a:gd name="adj" fmla="val 65810"/>
            </a:avLst>
          </a:prstGeom>
          <a:solidFill>
            <a:srgbClr val="1A989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1" name="矩形 31"/>
          <p:cNvSpPr/>
          <p:nvPr/>
        </p:nvSpPr>
        <p:spPr>
          <a:xfrm>
            <a:off x="6568646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1A989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A989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1A989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2" name="矩形 31"/>
          <p:cNvSpPr/>
          <p:nvPr/>
        </p:nvSpPr>
        <p:spPr>
          <a:xfrm>
            <a:off x="9963977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1A989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A989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1A989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32745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134" name="矩形 133"/>
          <p:cNvSpPr/>
          <p:nvPr/>
        </p:nvSpPr>
        <p:spPr>
          <a:xfrm>
            <a:off x="521629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050" dirty="0"/>
          </a:p>
        </p:txBody>
      </p:sp>
      <p:sp>
        <p:nvSpPr>
          <p:cNvPr id="135" name="矩形 134"/>
          <p:cNvSpPr/>
          <p:nvPr/>
        </p:nvSpPr>
        <p:spPr>
          <a:xfrm>
            <a:off x="3984782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136" name="矩形 135"/>
          <p:cNvSpPr/>
          <p:nvPr/>
        </p:nvSpPr>
        <p:spPr>
          <a:xfrm>
            <a:off x="3973666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050" dirty="0"/>
          </a:p>
        </p:txBody>
      </p:sp>
      <p:sp>
        <p:nvSpPr>
          <p:cNvPr id="137" name="矩形 136"/>
          <p:cNvSpPr/>
          <p:nvPr/>
        </p:nvSpPr>
        <p:spPr>
          <a:xfrm>
            <a:off x="7557321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138" name="矩形 137"/>
          <p:cNvSpPr/>
          <p:nvPr/>
        </p:nvSpPr>
        <p:spPr>
          <a:xfrm>
            <a:off x="7546205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050" dirty="0"/>
          </a:p>
        </p:txBody>
      </p:sp>
      <p:sp>
        <p:nvSpPr>
          <p:cNvPr id="139" name="矩形 138"/>
          <p:cNvSpPr/>
          <p:nvPr/>
        </p:nvSpPr>
        <p:spPr>
          <a:xfrm>
            <a:off x="561620" y="456125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140" name="矩形 139"/>
          <p:cNvSpPr/>
          <p:nvPr/>
        </p:nvSpPr>
        <p:spPr>
          <a:xfrm>
            <a:off x="550505" y="5012239"/>
            <a:ext cx="724013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/>
          </a:p>
        </p:txBody>
      </p:sp>
      <p:sp>
        <p:nvSpPr>
          <p:cNvPr id="141" name="矩形 140"/>
          <p:cNvSpPr/>
          <p:nvPr/>
        </p:nvSpPr>
        <p:spPr>
          <a:xfrm>
            <a:off x="400350" y="4322972"/>
            <a:ext cx="7964004" cy="1772093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Three</a:t>
            </a:r>
          </a:p>
          <a:p>
            <a:r>
              <a:rPr lang="zh-CN" altLang="en-US" sz="5400" dirty="0">
                <a:solidFill>
                  <a:schemeClr val="bg1"/>
                </a:solidFill>
              </a:rPr>
              <a:t>研究方法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</a:p>
          <a:p>
            <a:r>
              <a:rPr lang="zh-CN" altLang="en-US" sz="2000" dirty="0"/>
              <a:t>研究方法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31815" t="19543" r="38" b="29335"/>
          <a:stretch>
            <a:fillRect/>
          </a:stretch>
        </p:blipFill>
        <p:spPr>
          <a:xfrm>
            <a:off x="7307386" y="1461779"/>
            <a:ext cx="4461282" cy="17829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31815" t="19543" r="38" b="29335"/>
          <a:stretch>
            <a:fillRect/>
          </a:stretch>
        </p:blipFill>
        <p:spPr>
          <a:xfrm>
            <a:off x="7307386" y="3361266"/>
            <a:ext cx="4461282" cy="1782969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H="1">
            <a:off x="656542" y="5342468"/>
            <a:ext cx="11109855" cy="0"/>
          </a:xfrm>
          <a:prstGeom prst="line">
            <a:avLst/>
          </a:prstGeom>
          <a:ln w="127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67658" y="544469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656542" y="5895676"/>
            <a:ext cx="11109855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</a:p>
          <a:p>
            <a:r>
              <a:rPr lang="zh-CN" altLang="en-US" sz="2000" dirty="0"/>
              <a:t>研究方法</a:t>
            </a:r>
          </a:p>
        </p:txBody>
      </p:sp>
      <p:grpSp>
        <p:nvGrpSpPr>
          <p:cNvPr id="5" name="组合 4"/>
          <p:cNvGrpSpPr/>
          <p:nvPr/>
        </p:nvGrpSpPr>
        <p:grpSpPr>
          <a:xfrm flipH="1">
            <a:off x="785794" y="1663741"/>
            <a:ext cx="3116776" cy="2686878"/>
            <a:chOff x="3241129" y="967902"/>
            <a:chExt cx="5709753" cy="4922199"/>
          </a:xfrm>
        </p:grpSpPr>
        <p:grpSp>
          <p:nvGrpSpPr>
            <p:cNvPr id="6" name="组合 5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0" name="直接连接符 9"/>
              <p:cNvCxnSpPr>
                <a:stCxn id="9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等腰三角形 6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 flipH="1">
            <a:off x="4537612" y="1663741"/>
            <a:ext cx="3116776" cy="2686878"/>
            <a:chOff x="3241129" y="967902"/>
            <a:chExt cx="5709753" cy="4922199"/>
          </a:xfrm>
        </p:grpSpPr>
        <p:grpSp>
          <p:nvGrpSpPr>
            <p:cNvPr id="14" name="组合 13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8" name="直接连接符 17"/>
              <p:cNvCxnSpPr>
                <a:stCxn id="17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等腰三角形 14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 flipH="1">
            <a:off x="8416593" y="1663741"/>
            <a:ext cx="3116776" cy="2686878"/>
            <a:chOff x="3241129" y="967902"/>
            <a:chExt cx="5709753" cy="4922199"/>
          </a:xfrm>
        </p:grpSpPr>
        <p:grpSp>
          <p:nvGrpSpPr>
            <p:cNvPr id="22" name="组合 21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6" name="直接连接符 25"/>
              <p:cNvCxnSpPr>
                <a:stCxn id="25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等腰三角形 22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等腰三角形 28"/>
          <p:cNvSpPr/>
          <p:nvPr/>
        </p:nvSpPr>
        <p:spPr>
          <a:xfrm rot="3600000">
            <a:off x="1376413" y="1905544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3600000">
            <a:off x="5128212" y="1927201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3600000">
            <a:off x="8997568" y="1905546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938629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713909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571355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30501" y="471663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919385" y="5167618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</p:txBody>
      </p:sp>
      <p:sp>
        <p:nvSpPr>
          <p:cNvPr id="39" name="矩形 38"/>
          <p:cNvSpPr/>
          <p:nvPr/>
        </p:nvSpPr>
        <p:spPr>
          <a:xfrm>
            <a:off x="4809518" y="471663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40" name="矩形 39"/>
          <p:cNvSpPr/>
          <p:nvPr/>
        </p:nvSpPr>
        <p:spPr>
          <a:xfrm>
            <a:off x="4798402" y="5167618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>
          <a:xfrm>
            <a:off x="8596007" y="471663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8584891" y="5167618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</a:p>
          <a:p>
            <a:r>
              <a:rPr lang="zh-CN" altLang="en-US" sz="2000" dirty="0"/>
              <a:t>研究方法</a:t>
            </a:r>
          </a:p>
        </p:txBody>
      </p:sp>
      <p:sp>
        <p:nvSpPr>
          <p:cNvPr id="6" name="L 形 5"/>
          <p:cNvSpPr/>
          <p:nvPr/>
        </p:nvSpPr>
        <p:spPr>
          <a:xfrm rot="2686645">
            <a:off x="4407754" y="2077532"/>
            <a:ext cx="1820938" cy="1838258"/>
          </a:xfrm>
          <a:prstGeom prst="corner">
            <a:avLst/>
          </a:prstGeom>
          <a:solidFill>
            <a:srgbClr val="A1D3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7" name="L 形 6"/>
          <p:cNvSpPr/>
          <p:nvPr/>
        </p:nvSpPr>
        <p:spPr>
          <a:xfrm rot="8086645">
            <a:off x="5953185" y="2082916"/>
            <a:ext cx="1808999" cy="1772856"/>
          </a:xfrm>
          <a:prstGeom prst="corner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8" name="L 形 7"/>
          <p:cNvSpPr/>
          <p:nvPr/>
        </p:nvSpPr>
        <p:spPr>
          <a:xfrm rot="13486645">
            <a:off x="5968158" y="3603286"/>
            <a:ext cx="1819350" cy="1819350"/>
          </a:xfrm>
          <a:prstGeom prst="corner">
            <a:avLst/>
          </a:prstGeom>
          <a:solidFill>
            <a:srgbClr val="A1D3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9" name="L 形 8"/>
          <p:cNvSpPr/>
          <p:nvPr/>
        </p:nvSpPr>
        <p:spPr>
          <a:xfrm rot="18886645">
            <a:off x="4439908" y="3641424"/>
            <a:ext cx="1819350" cy="1819350"/>
          </a:xfrm>
          <a:prstGeom prst="corner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73720" y="2365811"/>
            <a:ext cx="740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74334" y="4235762"/>
            <a:ext cx="939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92232" y="4235762"/>
            <a:ext cx="761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83841" y="2365811"/>
            <a:ext cx="1178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25671" y="15675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8414556" y="1922240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25671" y="390300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8414556" y="4257732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33469" y="15675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1022354" y="1922240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33469" y="390300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1022354" y="4257732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Four</a:t>
            </a:r>
          </a:p>
          <a:p>
            <a:r>
              <a:rPr lang="zh-CN" altLang="en-US" sz="5400" dirty="0">
                <a:solidFill>
                  <a:schemeClr val="bg1"/>
                </a:solidFill>
              </a:rPr>
              <a:t>分析讨论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Four</a:t>
            </a:r>
          </a:p>
          <a:p>
            <a:r>
              <a:rPr lang="zh-CN" altLang="en-US" sz="2000" dirty="0"/>
              <a:t>分析讨论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54517" y="1337911"/>
          <a:ext cx="7030770" cy="5005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8948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1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1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1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1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094846" y="4658092"/>
            <a:ext cx="3689167" cy="1684956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17077" y="479926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8105962" y="5250249"/>
            <a:ext cx="355105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90026" y="3317598"/>
            <a:ext cx="4555837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8800" dirty="0">
                <a:solidFill>
                  <a:srgbClr val="1A9895"/>
                </a:solidFill>
                <a:latin typeface="+mj-ea"/>
                <a:ea typeface="+mj-ea"/>
              </a:rPr>
              <a:t>9,300</a:t>
            </a:r>
            <a:endParaRPr lang="en-US" altLang="zh-CN" sz="3200" dirty="0">
              <a:solidFill>
                <a:srgbClr val="1A989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Four</a:t>
            </a:r>
          </a:p>
          <a:p>
            <a:r>
              <a:rPr lang="zh-CN" altLang="en-US" sz="2000" dirty="0"/>
              <a:t>分析讨论</a:t>
            </a:r>
          </a:p>
        </p:txBody>
      </p:sp>
      <p:graphicFrame>
        <p:nvGraphicFramePr>
          <p:cNvPr id="5" name="图表 4"/>
          <p:cNvGraphicFramePr/>
          <p:nvPr/>
        </p:nvGraphicFramePr>
        <p:xfrm>
          <a:off x="243687" y="863601"/>
          <a:ext cx="8349980" cy="5342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593667" y="1339205"/>
            <a:ext cx="2722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1A9895"/>
                </a:solidFill>
              </a:rPr>
              <a:t>75%</a:t>
            </a:r>
            <a:endParaRPr lang="zh-CN" altLang="en-US" sz="9600" dirty="0">
              <a:solidFill>
                <a:srgbClr val="1A9895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02449" y="2688840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31F20"/>
                </a:solidFill>
              </a:rPr>
              <a:t>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8491333" y="3139824"/>
            <a:ext cx="3026253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rgbClr val="231F2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Four</a:t>
            </a:r>
          </a:p>
          <a:p>
            <a:r>
              <a:rPr lang="zh-CN" altLang="en-US" sz="2000" dirty="0"/>
              <a:t>分析讨论</a:t>
            </a:r>
          </a:p>
        </p:txBody>
      </p:sp>
      <p:graphicFrame>
        <p:nvGraphicFramePr>
          <p:cNvPr id="5" name="图表 4"/>
          <p:cNvGraphicFramePr/>
          <p:nvPr/>
        </p:nvGraphicFramePr>
        <p:xfrm>
          <a:off x="371475" y="1268752"/>
          <a:ext cx="4715069" cy="51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任意多边形 5"/>
          <p:cNvSpPr/>
          <p:nvPr/>
        </p:nvSpPr>
        <p:spPr>
          <a:xfrm>
            <a:off x="3632200" y="1566333"/>
            <a:ext cx="5809826" cy="685799"/>
          </a:xfrm>
          <a:custGeom>
            <a:avLst/>
            <a:gdLst>
              <a:gd name="connsiteX0" fmla="*/ 0 w 3344333"/>
              <a:gd name="connsiteY0" fmla="*/ 677333 h 838200"/>
              <a:gd name="connsiteX1" fmla="*/ 702733 w 3344333"/>
              <a:gd name="connsiteY1" fmla="*/ 0 h 838200"/>
              <a:gd name="connsiteX2" fmla="*/ 2489200 w 3344333"/>
              <a:gd name="connsiteY2" fmla="*/ 0 h 838200"/>
              <a:gd name="connsiteX3" fmla="*/ 3344333 w 3344333"/>
              <a:gd name="connsiteY3" fmla="*/ 838200 h 838200"/>
              <a:gd name="connsiteX0-1" fmla="*/ 0 w 2489200"/>
              <a:gd name="connsiteY0-2" fmla="*/ 677333 h 677333"/>
              <a:gd name="connsiteX1-3" fmla="*/ 702733 w 2489200"/>
              <a:gd name="connsiteY1-4" fmla="*/ 0 h 677333"/>
              <a:gd name="connsiteX2-5" fmla="*/ 2489200 w 2489200"/>
              <a:gd name="connsiteY2-6" fmla="*/ 0 h 677333"/>
              <a:gd name="connsiteX0-7" fmla="*/ 0 w 5596466"/>
              <a:gd name="connsiteY0-8" fmla="*/ 685799 h 685799"/>
              <a:gd name="connsiteX1-9" fmla="*/ 702733 w 5596466"/>
              <a:gd name="connsiteY1-10" fmla="*/ 8466 h 685799"/>
              <a:gd name="connsiteX2-11" fmla="*/ 5596466 w 5596466"/>
              <a:gd name="connsiteY2-12" fmla="*/ 0 h 685799"/>
              <a:gd name="connsiteX0-13" fmla="*/ 0 w 5809826"/>
              <a:gd name="connsiteY0-14" fmla="*/ 685799 h 685799"/>
              <a:gd name="connsiteX1-15" fmla="*/ 702733 w 5809826"/>
              <a:gd name="connsiteY1-16" fmla="*/ 8466 h 685799"/>
              <a:gd name="connsiteX2-17" fmla="*/ 5809826 w 5809826"/>
              <a:gd name="connsiteY2-18" fmla="*/ 0 h 685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809826" h="685799">
                <a:moveTo>
                  <a:pt x="0" y="685799"/>
                </a:moveTo>
                <a:lnTo>
                  <a:pt x="702733" y="8466"/>
                </a:lnTo>
                <a:lnTo>
                  <a:pt x="5809826" y="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10116" y="1110809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31F20"/>
                </a:solidFill>
              </a:rPr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4710117" y="1574799"/>
            <a:ext cx="4891084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rgbClr val="231F2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99167" y="4431136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31F20"/>
                </a:solidFill>
              </a:rPr>
              <a:t>点击此处添加标题</a:t>
            </a:r>
          </a:p>
        </p:txBody>
      </p:sp>
      <p:sp>
        <p:nvSpPr>
          <p:cNvPr id="12" name="任意多边形 11"/>
          <p:cNvSpPr/>
          <p:nvPr/>
        </p:nvSpPr>
        <p:spPr>
          <a:xfrm flipV="1">
            <a:off x="4924324" y="4214284"/>
            <a:ext cx="5809826" cy="685799"/>
          </a:xfrm>
          <a:custGeom>
            <a:avLst/>
            <a:gdLst>
              <a:gd name="connsiteX0" fmla="*/ 0 w 3344333"/>
              <a:gd name="connsiteY0" fmla="*/ 677333 h 838200"/>
              <a:gd name="connsiteX1" fmla="*/ 702733 w 3344333"/>
              <a:gd name="connsiteY1" fmla="*/ 0 h 838200"/>
              <a:gd name="connsiteX2" fmla="*/ 2489200 w 3344333"/>
              <a:gd name="connsiteY2" fmla="*/ 0 h 838200"/>
              <a:gd name="connsiteX3" fmla="*/ 3344333 w 3344333"/>
              <a:gd name="connsiteY3" fmla="*/ 838200 h 838200"/>
              <a:gd name="connsiteX0-1" fmla="*/ 0 w 2489200"/>
              <a:gd name="connsiteY0-2" fmla="*/ 677333 h 677333"/>
              <a:gd name="connsiteX1-3" fmla="*/ 702733 w 2489200"/>
              <a:gd name="connsiteY1-4" fmla="*/ 0 h 677333"/>
              <a:gd name="connsiteX2-5" fmla="*/ 2489200 w 2489200"/>
              <a:gd name="connsiteY2-6" fmla="*/ 0 h 677333"/>
              <a:gd name="connsiteX0-7" fmla="*/ 0 w 5596466"/>
              <a:gd name="connsiteY0-8" fmla="*/ 685799 h 685799"/>
              <a:gd name="connsiteX1-9" fmla="*/ 702733 w 5596466"/>
              <a:gd name="connsiteY1-10" fmla="*/ 8466 h 685799"/>
              <a:gd name="connsiteX2-11" fmla="*/ 5596466 w 5596466"/>
              <a:gd name="connsiteY2-12" fmla="*/ 0 h 685799"/>
              <a:gd name="connsiteX0-13" fmla="*/ 0 w 5809826"/>
              <a:gd name="connsiteY0-14" fmla="*/ 685799 h 685799"/>
              <a:gd name="connsiteX1-15" fmla="*/ 702733 w 5809826"/>
              <a:gd name="connsiteY1-16" fmla="*/ 8466 h 685799"/>
              <a:gd name="connsiteX2-17" fmla="*/ 5809826 w 5809826"/>
              <a:gd name="connsiteY2-18" fmla="*/ 0 h 685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809826" h="685799">
                <a:moveTo>
                  <a:pt x="0" y="685799"/>
                </a:moveTo>
                <a:lnTo>
                  <a:pt x="702733" y="8466"/>
                </a:lnTo>
                <a:lnTo>
                  <a:pt x="5809826" y="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99167" y="4922196"/>
            <a:ext cx="4891084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rgbClr val="231F2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5"/>
            <a:ext cx="251904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endParaRPr lang="en-US" altLang="zh-CN" sz="2000" dirty="0"/>
          </a:p>
          <a:p>
            <a:r>
              <a:rPr lang="zh-CN" altLang="en-US" sz="2000" dirty="0"/>
              <a:t>目标系统的主要功能</a:t>
            </a:r>
          </a:p>
        </p:txBody>
      </p:sp>
      <p:sp>
        <p:nvSpPr>
          <p:cNvPr id="6" name="L 形 5"/>
          <p:cNvSpPr/>
          <p:nvPr/>
        </p:nvSpPr>
        <p:spPr>
          <a:xfrm rot="2686645">
            <a:off x="4407754" y="2077532"/>
            <a:ext cx="1820938" cy="1838258"/>
          </a:xfrm>
          <a:prstGeom prst="corner">
            <a:avLst/>
          </a:prstGeom>
          <a:solidFill>
            <a:srgbClr val="A1D3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7" name="L 形 6"/>
          <p:cNvSpPr/>
          <p:nvPr/>
        </p:nvSpPr>
        <p:spPr>
          <a:xfrm rot="8086645">
            <a:off x="5953185" y="2082916"/>
            <a:ext cx="1808999" cy="1772856"/>
          </a:xfrm>
          <a:prstGeom prst="corner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8" name="L 形 7"/>
          <p:cNvSpPr/>
          <p:nvPr/>
        </p:nvSpPr>
        <p:spPr>
          <a:xfrm rot="13486645">
            <a:off x="5968158" y="3603286"/>
            <a:ext cx="1819350" cy="1819350"/>
          </a:xfrm>
          <a:prstGeom prst="corner">
            <a:avLst/>
          </a:prstGeom>
          <a:solidFill>
            <a:srgbClr val="A1D3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9" name="L 形 8"/>
          <p:cNvSpPr/>
          <p:nvPr/>
        </p:nvSpPr>
        <p:spPr>
          <a:xfrm rot="18886645">
            <a:off x="4439908" y="3641424"/>
            <a:ext cx="1819350" cy="1819350"/>
          </a:xfrm>
          <a:prstGeom prst="corner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25671" y="1567508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后台功能模块</a:t>
            </a:r>
          </a:p>
        </p:txBody>
      </p:sp>
      <p:sp>
        <p:nvSpPr>
          <p:cNvPr id="23" name="矩形 22"/>
          <p:cNvSpPr/>
          <p:nvPr/>
        </p:nvSpPr>
        <p:spPr>
          <a:xfrm>
            <a:off x="1351068" y="1567508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前台功能模块</a:t>
            </a:r>
          </a:p>
        </p:txBody>
      </p:sp>
      <p:sp>
        <p:nvSpPr>
          <p:cNvPr id="24" name="矩形 23"/>
          <p:cNvSpPr/>
          <p:nvPr/>
        </p:nvSpPr>
        <p:spPr>
          <a:xfrm>
            <a:off x="704850" y="3051175"/>
            <a:ext cx="3145155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用户注册，登陆，修改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密码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分类查看浏览帖子</a:t>
            </a:r>
          </a:p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检索物品</a:t>
            </a:r>
          </a:p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查看各种服务条款等功能</a:t>
            </a:r>
            <a:endParaRPr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34375" y="3051175"/>
            <a:ext cx="3145155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后台管理员对用户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</a:p>
          <a:p>
            <a:pPr algn="l"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失物拾物的管理</a:t>
            </a:r>
          </a:p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帖子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的管理</a:t>
            </a:r>
          </a:p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系统的管理等功能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Five</a:t>
            </a:r>
          </a:p>
          <a:p>
            <a:r>
              <a:rPr lang="zh-CN" altLang="en-US" sz="5400" dirty="0">
                <a:solidFill>
                  <a:schemeClr val="bg1"/>
                </a:solidFill>
              </a:rPr>
              <a:t>主要结论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8"/>
          <p:cNvCxnSpPr/>
          <p:nvPr/>
        </p:nvCxnSpPr>
        <p:spPr>
          <a:xfrm>
            <a:off x="6426220" y="1214361"/>
            <a:ext cx="0" cy="2112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</p:cxnSp>
      <p:cxnSp>
        <p:nvCxnSpPr>
          <p:cNvPr id="16" name="直接连接符 20"/>
          <p:cNvCxnSpPr/>
          <p:nvPr/>
        </p:nvCxnSpPr>
        <p:spPr>
          <a:xfrm>
            <a:off x="3929357" y="1889426"/>
            <a:ext cx="0" cy="1344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Five</a:t>
            </a:r>
          </a:p>
          <a:p>
            <a:r>
              <a:rPr lang="zh-CN" altLang="en-US" sz="2000" dirty="0"/>
              <a:t>主要结论</a:t>
            </a:r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6331942">
            <a:off x="6821410" y="2988437"/>
            <a:ext cx="1933929" cy="1920000"/>
          </a:xfrm>
          <a:prstGeom prst="triangle">
            <a:avLst>
              <a:gd name="adj" fmla="val 29723"/>
            </a:avLst>
          </a:prstGeom>
          <a:solidFill>
            <a:srgbClr val="1A989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6331942">
            <a:off x="5833251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rgbClr val="A1D3D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6331942">
            <a:off x="4762150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6331942">
            <a:off x="3682134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6331942">
            <a:off x="2637931" y="3250033"/>
            <a:ext cx="1307691" cy="1452101"/>
          </a:xfrm>
          <a:custGeom>
            <a:avLst/>
            <a:gdLst>
              <a:gd name="connsiteX0" fmla="*/ 0 w 1096977"/>
              <a:gd name="connsiteY0" fmla="*/ 1089076 h 1089076"/>
              <a:gd name="connsiteX1" fmla="*/ 326054 w 1096977"/>
              <a:gd name="connsiteY1" fmla="*/ 0 h 1089076"/>
              <a:gd name="connsiteX2" fmla="*/ 1096977 w 1096977"/>
              <a:gd name="connsiteY2" fmla="*/ 1089076 h 1089076"/>
              <a:gd name="connsiteX3" fmla="*/ 0 w 1096977"/>
              <a:gd name="connsiteY3" fmla="*/ 1089076 h 1089076"/>
              <a:gd name="connsiteX0-1" fmla="*/ 0 w 980768"/>
              <a:gd name="connsiteY0-2" fmla="*/ 819512 h 1089076"/>
              <a:gd name="connsiteX1-3" fmla="*/ 209845 w 980768"/>
              <a:gd name="connsiteY1-4" fmla="*/ 0 h 1089076"/>
              <a:gd name="connsiteX2-5" fmla="*/ 980768 w 980768"/>
              <a:gd name="connsiteY2-6" fmla="*/ 1089076 h 1089076"/>
              <a:gd name="connsiteX3-7" fmla="*/ 0 w 980768"/>
              <a:gd name="connsiteY3-8" fmla="*/ 819512 h 10890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80768" h="1089076">
                <a:moveTo>
                  <a:pt x="0" y="819512"/>
                </a:moveTo>
                <a:lnTo>
                  <a:pt x="209845" y="0"/>
                </a:lnTo>
                <a:lnTo>
                  <a:pt x="980768" y="1089076"/>
                </a:lnTo>
                <a:lnTo>
                  <a:pt x="0" y="819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62107" y="3472126"/>
            <a:ext cx="240000" cy="24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5113217" y="1199731"/>
            <a:ext cx="131300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8565">
              <a:defRPr/>
            </a:pPr>
            <a:r>
              <a:rPr lang="en-US" altLang="zh-CN" sz="1335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</a:rPr>
              <a:t>TEXT HERE</a:t>
            </a:r>
          </a:p>
        </p:txBody>
      </p:sp>
      <p:sp>
        <p:nvSpPr>
          <p:cNvPr id="12" name="文本框 8"/>
          <p:cNvSpPr txBox="1"/>
          <p:nvPr/>
        </p:nvSpPr>
        <p:spPr>
          <a:xfrm>
            <a:off x="2417152" y="1900522"/>
            <a:ext cx="151220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8565">
              <a:defRPr/>
            </a:pPr>
            <a:r>
              <a:rPr lang="en-US" altLang="zh-CN" sz="1335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</a:rPr>
              <a:t>TEXT HERE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3929357" y="5004127"/>
            <a:ext cx="150101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8565">
              <a:defRPr/>
            </a:pPr>
            <a:r>
              <a:rPr lang="en-US" altLang="zh-CN" sz="1335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/>
                <a:ea typeface="微软雅黑" panose="020B0503020204020204" charset="-122"/>
              </a:rPr>
              <a:t>TEXT HERE</a:t>
            </a:r>
          </a:p>
        </p:txBody>
      </p:sp>
      <p:cxnSp>
        <p:nvCxnSpPr>
          <p:cNvPr id="15" name="直接连接符 19"/>
          <p:cNvCxnSpPr/>
          <p:nvPr/>
        </p:nvCxnSpPr>
        <p:spPr>
          <a:xfrm>
            <a:off x="5420779" y="4133765"/>
            <a:ext cx="0" cy="1720255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cxnSp>
        <p:nvCxnSpPr>
          <p:cNvPr id="17" name="直接连接符 21"/>
          <p:cNvCxnSpPr/>
          <p:nvPr/>
        </p:nvCxnSpPr>
        <p:spPr>
          <a:xfrm>
            <a:off x="3136181" y="4122346"/>
            <a:ext cx="0" cy="1344000"/>
          </a:xfrm>
          <a:prstGeom prst="line">
            <a:avLst/>
          </a:prstGeom>
          <a:noFill/>
          <a:ln w="9525" cap="flat" cmpd="sng" algn="ctr">
            <a:solidFill>
              <a:srgbClr val="215968"/>
            </a:solidFill>
            <a:prstDash val="solid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4284030" y="1406446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19" name="矩形 18"/>
          <p:cNvSpPr/>
          <p:nvPr/>
        </p:nvSpPr>
        <p:spPr>
          <a:xfrm>
            <a:off x="3288186" y="5210550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20" name="文本框 8"/>
          <p:cNvSpPr txBox="1"/>
          <p:nvPr/>
        </p:nvSpPr>
        <p:spPr>
          <a:xfrm>
            <a:off x="1635163" y="5135611"/>
            <a:ext cx="150101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8565">
              <a:defRPr/>
            </a:pPr>
            <a:r>
              <a:rPr lang="en-US" altLang="zh-CN" sz="1335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/>
                <a:ea typeface="微软雅黑" panose="020B0503020204020204" charset="-122"/>
              </a:rPr>
              <a:t>TEXT HERE</a:t>
            </a:r>
          </a:p>
        </p:txBody>
      </p:sp>
      <p:sp>
        <p:nvSpPr>
          <p:cNvPr id="21" name="矩形 20"/>
          <p:cNvSpPr/>
          <p:nvPr/>
        </p:nvSpPr>
        <p:spPr>
          <a:xfrm>
            <a:off x="1787167" y="2140166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993991" y="5387394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grpSp>
        <p:nvGrpSpPr>
          <p:cNvPr id="23" name="组 21"/>
          <p:cNvGrpSpPr/>
          <p:nvPr/>
        </p:nvGrpSpPr>
        <p:grpSpPr>
          <a:xfrm>
            <a:off x="9146183" y="3326362"/>
            <a:ext cx="2095447" cy="960768"/>
            <a:chOff x="3560787" y="669460"/>
            <a:chExt cx="1571585" cy="720576"/>
          </a:xfrm>
        </p:grpSpPr>
        <p:sp>
          <p:nvSpPr>
            <p:cNvPr id="24" name="文本框 8"/>
            <p:cNvSpPr txBox="1"/>
            <p:nvPr/>
          </p:nvSpPr>
          <p:spPr>
            <a:xfrm>
              <a:off x="3560788" y="920773"/>
              <a:ext cx="1571584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335" dirty="0">
                  <a:solidFill>
                    <a:srgbClr val="404040"/>
                  </a:solidFill>
                </a:rPr>
                <a:t>标题数字等都可以通过点击和重新输入进行更改。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3560787" y="669460"/>
              <a:ext cx="1571584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5" b="1" dirty="0">
                  <a:solidFill>
                    <a:srgbClr val="2FB7A3"/>
                  </a:solidFill>
                </a:rPr>
                <a:t>点击此处添加标题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Five</a:t>
            </a:r>
          </a:p>
          <a:p>
            <a:r>
              <a:rPr lang="zh-CN" altLang="en-US" sz="2000" dirty="0"/>
              <a:t>主要结论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3911" r="33905"/>
          <a:stretch>
            <a:fillRect/>
          </a:stretch>
        </p:blipFill>
        <p:spPr>
          <a:xfrm>
            <a:off x="658812" y="1309379"/>
            <a:ext cx="4700588" cy="50668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63377" y="1309379"/>
            <a:ext cx="6320635" cy="506680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99231" y="4293749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5588115" y="4660377"/>
            <a:ext cx="587575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5599231" y="5196540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5588115" y="5563168"/>
            <a:ext cx="587575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5599809" y="2308258"/>
            <a:ext cx="202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YOUR TEXT</a:t>
            </a:r>
          </a:p>
        </p:txBody>
      </p:sp>
      <p:sp>
        <p:nvSpPr>
          <p:cNvPr id="14" name="矩形 13"/>
          <p:cNvSpPr/>
          <p:nvPr/>
        </p:nvSpPr>
        <p:spPr>
          <a:xfrm>
            <a:off x="5599231" y="1969853"/>
            <a:ext cx="141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 HERE</a:t>
            </a:r>
          </a:p>
        </p:txBody>
      </p:sp>
      <p:sp>
        <p:nvSpPr>
          <p:cNvPr id="15" name="矩形 14"/>
          <p:cNvSpPr/>
          <p:nvPr/>
        </p:nvSpPr>
        <p:spPr>
          <a:xfrm>
            <a:off x="5599809" y="3066568"/>
            <a:ext cx="202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YOUR TEXT</a:t>
            </a:r>
          </a:p>
        </p:txBody>
      </p:sp>
      <p:sp>
        <p:nvSpPr>
          <p:cNvPr id="16" name="矩形 15"/>
          <p:cNvSpPr/>
          <p:nvPr/>
        </p:nvSpPr>
        <p:spPr>
          <a:xfrm>
            <a:off x="5599231" y="2728163"/>
            <a:ext cx="141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 HERE</a:t>
            </a:r>
          </a:p>
        </p:txBody>
      </p:sp>
      <p:sp>
        <p:nvSpPr>
          <p:cNvPr id="20" name="矩形 19"/>
          <p:cNvSpPr/>
          <p:nvPr/>
        </p:nvSpPr>
        <p:spPr>
          <a:xfrm>
            <a:off x="5599809" y="3849480"/>
            <a:ext cx="202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YOUR TEXT</a:t>
            </a:r>
          </a:p>
        </p:txBody>
      </p:sp>
      <p:sp>
        <p:nvSpPr>
          <p:cNvPr id="21" name="矩形 20"/>
          <p:cNvSpPr/>
          <p:nvPr/>
        </p:nvSpPr>
        <p:spPr>
          <a:xfrm>
            <a:off x="5599231" y="3511075"/>
            <a:ext cx="141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Six</a:t>
            </a:r>
          </a:p>
          <a:p>
            <a:r>
              <a:rPr lang="zh-CN" altLang="en-US" sz="5400" dirty="0">
                <a:solidFill>
                  <a:schemeClr val="bg1"/>
                </a:solidFill>
              </a:rPr>
              <a:t>参考文献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06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Six</a:t>
            </a:r>
          </a:p>
          <a:p>
            <a:r>
              <a:rPr lang="zh-CN" altLang="en-US" sz="2000" dirty="0"/>
              <a:t>参考文献</a:t>
            </a:r>
          </a:p>
        </p:txBody>
      </p:sp>
      <p:sp>
        <p:nvSpPr>
          <p:cNvPr id="5" name="矩形 4"/>
          <p:cNvSpPr/>
          <p:nvPr/>
        </p:nvSpPr>
        <p:spPr>
          <a:xfrm>
            <a:off x="658813" y="1222882"/>
            <a:ext cx="10438801" cy="533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期刊类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[J].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刊名，出版年份，卷号（期号）：起止页码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[N].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报纸名，出版日期（版次）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[C].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[D].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出版地：保存者，出版年份：起始页码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[R].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颁布单位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条例名称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发布日期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原著作者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译者，译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13619" y="2383992"/>
            <a:ext cx="476476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/>
              <a:t>THANK YOU </a:t>
            </a:r>
          </a:p>
          <a:p>
            <a:pPr algn="ctr"/>
            <a:r>
              <a:rPr lang="en-US" altLang="zh-CN" sz="4400" b="1" dirty="0"/>
              <a:t>FOR WATCHING</a:t>
            </a:r>
          </a:p>
        </p:txBody>
      </p:sp>
      <p:sp>
        <p:nvSpPr>
          <p:cNvPr id="4" name="矩形 3"/>
          <p:cNvSpPr/>
          <p:nvPr/>
        </p:nvSpPr>
        <p:spPr>
          <a:xfrm>
            <a:off x="4885148" y="3737409"/>
            <a:ext cx="2421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指导老师：</a:t>
            </a:r>
            <a:r>
              <a:rPr lang="en-US" altLang="zh-CN" dirty="0"/>
              <a:t>PPT</a:t>
            </a:r>
            <a:r>
              <a:rPr lang="zh-CN" altLang="en-US" dirty="0"/>
              <a:t>教授</a:t>
            </a:r>
            <a:endParaRPr lang="en-US" altLang="zh-CN" dirty="0"/>
          </a:p>
          <a:p>
            <a:pPr algn="ctr"/>
            <a:r>
              <a:rPr lang="zh-CN" altLang="en-US" dirty="0"/>
              <a:t>报告人：清风素材</a:t>
            </a:r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852333" y="3737409"/>
            <a:ext cx="4626052" cy="0"/>
          </a:xfrm>
          <a:prstGeom prst="line">
            <a:avLst/>
          </a:prstGeom>
          <a:ln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920999"/>
            <a:ext cx="12192000" cy="3996267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</a:p>
        </p:txBody>
      </p:sp>
      <p:sp>
        <p:nvSpPr>
          <p:cNvPr id="7" name="等腰三角形 6"/>
          <p:cNvSpPr/>
          <p:nvPr/>
        </p:nvSpPr>
        <p:spPr>
          <a:xfrm rot="10800000">
            <a:off x="1990091" y="210360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0800000">
            <a:off x="5052907" y="210360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8115936" y="210360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08156" y="234738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687906" y="234738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731880" y="234738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227541" y="3688817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技术可行性</a:t>
            </a:r>
          </a:p>
        </p:txBody>
      </p:sp>
      <p:sp>
        <p:nvSpPr>
          <p:cNvPr id="41" name="矩形 40"/>
          <p:cNvSpPr/>
          <p:nvPr/>
        </p:nvSpPr>
        <p:spPr>
          <a:xfrm>
            <a:off x="1828800" y="4046855"/>
            <a:ext cx="2122805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本系统的维护及管理都相当基础，不需要大量的专业人员参与，只要是熟悉相关知识的学生就可以胜任。</a:t>
            </a:r>
          </a:p>
        </p:txBody>
      </p:sp>
      <p:sp>
        <p:nvSpPr>
          <p:cNvPr id="42" name="矩形 41"/>
          <p:cNvSpPr/>
          <p:nvPr/>
        </p:nvSpPr>
        <p:spPr>
          <a:xfrm>
            <a:off x="5264111" y="3678657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经济可行性</a:t>
            </a:r>
          </a:p>
        </p:txBody>
      </p:sp>
      <p:sp>
        <p:nvSpPr>
          <p:cNvPr id="43" name="矩形 42"/>
          <p:cNvSpPr/>
          <p:nvPr/>
        </p:nvSpPr>
        <p:spPr>
          <a:xfrm>
            <a:off x="4906285" y="4047167"/>
            <a:ext cx="2042441" cy="2729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本系统无需投入额外的设备购买及人员的培训的费用，所以在经济上本系统的设计是可行的。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。此外系统对开发的需求以及软硬件方面的软硬件要求都不是很高。我们的系统主要是给学校里面的人员用，所以本系统在学校内任何一台连接校园网的机器上都可以运行，有较高的经济可行性。</a:t>
            </a:r>
          </a:p>
        </p:txBody>
      </p:sp>
      <p:sp>
        <p:nvSpPr>
          <p:cNvPr id="44" name="矩形 43"/>
          <p:cNvSpPr/>
          <p:nvPr/>
        </p:nvSpPr>
        <p:spPr>
          <a:xfrm>
            <a:off x="8351481" y="3688817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操作可行性</a:t>
            </a:r>
          </a:p>
        </p:txBody>
      </p:sp>
      <p:sp>
        <p:nvSpPr>
          <p:cNvPr id="45" name="矩形 44"/>
          <p:cNvSpPr/>
          <p:nvPr/>
        </p:nvSpPr>
        <p:spPr>
          <a:xfrm>
            <a:off x="7966985" y="4047167"/>
            <a:ext cx="2042441" cy="1290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该系统对工作人员的基本上没特殊的需求，不必进行人员培训，工作人员要懂得使用计算机的基本操作就行。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层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541020" y="214630"/>
          <a:ext cx="11109325" cy="6428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4" imgW="11214100" imgH="6807200" progId="Visio.Drawing.15">
                  <p:embed/>
                </p:oleObj>
              </mc:Choice>
              <mc:Fallback>
                <p:oleObj r:id="rId4" imgW="11214100" imgH="68072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020" y="214630"/>
                        <a:ext cx="11109325" cy="6428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5"/>
            <a:ext cx="291655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endParaRPr lang="en-US" altLang="zh-CN" sz="2000" dirty="0"/>
          </a:p>
          <a:p>
            <a:endParaRPr lang="zh-CN" altLang="en-US" sz="2000" dirty="0"/>
          </a:p>
        </p:txBody>
      </p:sp>
      <p:graphicFrame>
        <p:nvGraphicFramePr>
          <p:cNvPr id="6" name="对象 5"/>
          <p:cNvGraphicFramePr/>
          <p:nvPr/>
        </p:nvGraphicFramePr>
        <p:xfrm>
          <a:off x="1320800" y="403225"/>
          <a:ext cx="9912985" cy="623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3" imgW="13944600" imgH="8636000" progId="Visio.Drawing.15">
                  <p:embed/>
                </p:oleObj>
              </mc:Choice>
              <mc:Fallback>
                <p:oleObj r:id="rId3" imgW="13944600" imgH="86360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0800" y="403225"/>
                        <a:ext cx="9912985" cy="6231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651000" y="772160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中等方案的系统流程图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清风素材 https://12sc.taobao.com/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7">
      <a:majorFont>
        <a:latin typeface="Calibri Light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2986</Words>
  <Application>Microsoft Office PowerPoint</Application>
  <PresentationFormat>宽屏</PresentationFormat>
  <Paragraphs>630</Paragraphs>
  <Slides>65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76" baseType="lpstr">
      <vt:lpstr>等线</vt:lpstr>
      <vt:lpstr>黑体</vt:lpstr>
      <vt:lpstr>楷体</vt:lpstr>
      <vt:lpstr>宋体</vt:lpstr>
      <vt:lpstr>微软雅黑</vt:lpstr>
      <vt:lpstr>Arial</vt:lpstr>
      <vt:lpstr>Calibri Light</vt:lpstr>
      <vt:lpstr>Times New Roman</vt:lpstr>
      <vt:lpstr>清风素材 https://12sc.taobao.com/</vt:lpstr>
      <vt:lpstr>Visio.Drawing.15</vt:lpstr>
      <vt:lpstr>WPS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</dc:creator>
  <cp:keywords>12sc.taobao.com</cp:keywords>
  <dc:description>12sc.taobao.com</dc:description>
  <cp:lastModifiedBy> </cp:lastModifiedBy>
  <cp:revision>75</cp:revision>
  <dcterms:created xsi:type="dcterms:W3CDTF">2015-08-18T02:51:00Z</dcterms:created>
  <dcterms:modified xsi:type="dcterms:W3CDTF">2018-12-25T14:55:45Z</dcterms:modified>
  <cp:category>12sc.taobao.com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2052-11.1.0.8214</vt:lpwstr>
  </property>
</Properties>
</file>