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69"/>
  </p:handoutMasterIdLst>
  <p:sldIdLst>
    <p:sldId id="256" r:id="rId3"/>
    <p:sldId id="259" r:id="rId4"/>
    <p:sldId id="262" r:id="rId5"/>
    <p:sldId id="373" r:id="rId7"/>
    <p:sldId id="297" r:id="rId8"/>
    <p:sldId id="375" r:id="rId9"/>
    <p:sldId id="292" r:id="rId10"/>
    <p:sldId id="296" r:id="rId11"/>
    <p:sldId id="347" r:id="rId12"/>
    <p:sldId id="323" r:id="rId13"/>
    <p:sldId id="298" r:id="rId14"/>
    <p:sldId id="300" r:id="rId15"/>
    <p:sldId id="268" r:id="rId16"/>
    <p:sldId id="291" r:id="rId17"/>
    <p:sldId id="376" r:id="rId18"/>
    <p:sldId id="377" r:id="rId19"/>
    <p:sldId id="378" r:id="rId20"/>
    <p:sldId id="379" r:id="rId21"/>
    <p:sldId id="380" r:id="rId22"/>
    <p:sldId id="299" r:id="rId23"/>
    <p:sldId id="381" r:id="rId24"/>
    <p:sldId id="382" r:id="rId25"/>
    <p:sldId id="383" r:id="rId26"/>
    <p:sldId id="385" r:id="rId27"/>
    <p:sldId id="386" r:id="rId28"/>
    <p:sldId id="399" r:id="rId29"/>
    <p:sldId id="393" r:id="rId30"/>
    <p:sldId id="388" r:id="rId31"/>
    <p:sldId id="389" r:id="rId32"/>
    <p:sldId id="400" r:id="rId33"/>
    <p:sldId id="387" r:id="rId34"/>
    <p:sldId id="390" r:id="rId35"/>
    <p:sldId id="391" r:id="rId36"/>
    <p:sldId id="289" r:id="rId37"/>
    <p:sldId id="396" r:id="rId38"/>
    <p:sldId id="394" r:id="rId39"/>
    <p:sldId id="398" r:id="rId40"/>
    <p:sldId id="401" r:id="rId41"/>
    <p:sldId id="402" r:id="rId42"/>
    <p:sldId id="403" r:id="rId43"/>
    <p:sldId id="405" r:id="rId44"/>
    <p:sldId id="404" r:id="rId45"/>
    <p:sldId id="406" r:id="rId46"/>
    <p:sldId id="407" r:id="rId47"/>
    <p:sldId id="270" r:id="rId48"/>
    <p:sldId id="408" r:id="rId49"/>
    <p:sldId id="269" r:id="rId50"/>
    <p:sldId id="271" r:id="rId51"/>
    <p:sldId id="263" r:id="rId52"/>
    <p:sldId id="272" r:id="rId53"/>
    <p:sldId id="273" r:id="rId54"/>
    <p:sldId id="264" r:id="rId55"/>
    <p:sldId id="274" r:id="rId56"/>
    <p:sldId id="275" r:id="rId57"/>
    <p:sldId id="276" r:id="rId58"/>
    <p:sldId id="265" r:id="rId59"/>
    <p:sldId id="277" r:id="rId60"/>
    <p:sldId id="278" r:id="rId61"/>
    <p:sldId id="279" r:id="rId62"/>
    <p:sldId id="267" r:id="rId63"/>
    <p:sldId id="280" r:id="rId64"/>
    <p:sldId id="281" r:id="rId65"/>
    <p:sldId id="266" r:id="rId66"/>
    <p:sldId id="260" r:id="rId67"/>
    <p:sldId id="261" r:id="rId6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BDADA"/>
    <a:srgbClr val="33A29F"/>
    <a:srgbClr val="1A9895"/>
    <a:srgbClr val="E4E4E4"/>
    <a:srgbClr val="A1D3D0"/>
    <a:srgbClr val="E9E9E9"/>
    <a:srgbClr val="DADADA"/>
    <a:srgbClr val="E7E7E7"/>
    <a:srgbClr val="4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72" y="6"/>
      </p:cViewPr>
      <p:guideLst>
        <p:guide orient="horz" pos="2160"/>
        <p:guide orient="horz" pos="4032"/>
        <p:guide pos="3840"/>
        <p:guide pos="268"/>
        <p:guide pos="7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37806080"/>
        <c:axId val="36869184"/>
      </c:barChart>
      <c:catAx>
        <c:axId val="378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869184"/>
        <c:crosses val="autoZero"/>
        <c:auto val="1"/>
        <c:lblAlgn val="ctr"/>
        <c:lblOffset val="100"/>
        <c:noMultiLvlLbl val="0"/>
      </c:catAx>
      <c:valAx>
        <c:axId val="36869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0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0474656260451638"/>
          <c:w val="1"/>
          <c:h val="0.956923907669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失物招领论坛系统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28009" y="5612271"/>
            <a:ext cx="2421704" cy="120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</a:rPr>
              <a:t>软件</a:t>
            </a:r>
            <a:r>
              <a:rPr lang="en-US" altLang="zh-CN" dirty="0">
                <a:solidFill>
                  <a:srgbClr val="1A9895"/>
                </a:solidFill>
              </a:rPr>
              <a:t>161</a:t>
            </a:r>
            <a:r>
              <a:rPr lang="zh-CN" altLang="en-US" dirty="0">
                <a:solidFill>
                  <a:srgbClr val="1A9895"/>
                </a:solidFill>
              </a:rPr>
              <a:t>：HF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SZY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YK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SLY</a:t>
            </a:r>
            <a:endParaRPr lang="zh-CN" altLang="en-US" dirty="0">
              <a:solidFill>
                <a:srgbClr val="1A989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  <a:p>
            <a:r>
              <a:rPr lang="zh-CN" altLang="en-US" sz="2000" dirty="0"/>
              <a:t>投资分析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56542" y="1660938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0938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90" y="3278505"/>
            <a:ext cx="6106160" cy="13804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90" y="4754245"/>
            <a:ext cx="6106160" cy="166370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开发成本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77661" y="334144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新系统维护费用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7661" y="476875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每年节省的费用：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9320" y="32785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9320" y="32785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1723390" y="5229225"/>
            <a:ext cx="3061335" cy="0"/>
          </a:xfrm>
          <a:prstGeom prst="straightConnector1">
            <a:avLst/>
          </a:prstGeom>
          <a:ln w="31750">
            <a:solidFill>
              <a:srgbClr val="33A29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723390" y="2498090"/>
            <a:ext cx="0" cy="2731135"/>
          </a:xfrm>
          <a:prstGeom prst="straightConnector1">
            <a:avLst/>
          </a:prstGeom>
          <a:ln w="28575">
            <a:solidFill>
              <a:srgbClr val="1A9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723390" y="3017520"/>
            <a:ext cx="3267075" cy="221170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8980" y="197802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成本</a:t>
            </a:r>
            <a:r>
              <a:rPr lang="en-US" altLang="zh-CN"/>
              <a:t>-</a:t>
            </a:r>
            <a:r>
              <a:rPr lang="zh-CN" altLang="en-US"/>
              <a:t>效益（元）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978207" y="240792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人力（4人月，500元/人月）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2000元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购买硬件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资料费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008052" y="3886835"/>
          <a:ext cx="541210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维护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910580" y="4319905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现行系统的运行费用：         1500元/年</a:t>
            </a:r>
            <a:endParaRPr lang="zh-CN" altLang="en-US" sz="1000"/>
          </a:p>
        </p:txBody>
      </p:sp>
      <p:graphicFrame>
        <p:nvGraphicFramePr>
          <p:cNvPr id="19" name="表格 18"/>
          <p:cNvGraphicFramePr/>
          <p:nvPr/>
        </p:nvGraphicFramePr>
        <p:xfrm>
          <a:off x="6007735" y="5229225"/>
          <a:ext cx="5412105" cy="82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105"/>
              </a:tblGrid>
              <a:tr h="215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年      节省               现在值（10%）               累计现在值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1      500元             454.5元                       454.5元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2      500元             413.2元                       867.7元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3      500元             375.7元                      1243.4元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投资回收期：                                                 2.33年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910580" y="6054090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纯收入：243.4元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1059815" y="5348605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5495" y="446468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2000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5495" y="382333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5495" y="318325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6000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5495" y="260286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8000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723390" y="3886835"/>
            <a:ext cx="3611880" cy="6781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6311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67335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28422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89699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5" name="直接连接符 34"/>
          <p:cNvCxnSpPr/>
          <p:nvPr/>
        </p:nvCxnSpPr>
        <p:spPr>
          <a:xfrm>
            <a:off x="2216785" y="5083810"/>
            <a:ext cx="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8428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3217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0747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2749550" y="3278505"/>
            <a:ext cx="1008380" cy="481965"/>
          </a:xfrm>
          <a:prstGeom prst="wedgeRectCallou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盈亏平衡点</a:t>
            </a:r>
            <a:endParaRPr lang="zh-CN" altLang="en-US" sz="1200"/>
          </a:p>
        </p:txBody>
      </p:sp>
      <p:sp>
        <p:nvSpPr>
          <p:cNvPr id="184" name=" 184"/>
          <p:cNvSpPr/>
          <p:nvPr/>
        </p:nvSpPr>
        <p:spPr>
          <a:xfrm>
            <a:off x="3054985" y="4251325"/>
            <a:ext cx="100965" cy="12827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09795" y="540194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计划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40080" y="1329055"/>
            <a:ext cx="4571365" cy="463550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" y="1377315"/>
            <a:ext cx="457136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实现中等成本方案软件工程课程设计的计划：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News Gothic MT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90520" y="2310765"/>
          <a:ext cx="6602730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365"/>
                <a:gridCol w="1649730"/>
                <a:gridCol w="3302635"/>
              </a:tblGrid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阶段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需要时间（周）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负责人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可行性研究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1（10）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SLY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需求分析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2（11-12）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YK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概要设计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2（12-13）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SZY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详细设计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2（13-14）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YK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实现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2（14-15）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HF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测试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1（16）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YK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6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HF，SZY，YK，SLY</a:t>
                      </a:r>
                      <a:endParaRPr lang="zh-CN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Two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需求分析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背景与目的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2" name="矩形 351"/>
          <p:cNvSpPr/>
          <p:nvPr/>
        </p:nvSpPr>
        <p:spPr>
          <a:xfrm>
            <a:off x="6487720" y="19904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487719" y="202270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方便失主寻找丢失物品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7720" y="253272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6487719" y="256499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方便拾主归还捡拾物品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6487720" y="308009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6487719" y="3112367"/>
            <a:ext cx="26708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减轻微校园管理人员的工作负担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6487720" y="3616666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487719" y="3648942"/>
            <a:ext cx="21374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发扬拾金不昧的美好品德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6" name="矩形 55"/>
          <p:cNvSpPr/>
          <p:nvPr/>
        </p:nvSpPr>
        <p:spPr>
          <a:xfrm>
            <a:off x="6487577" y="4308355"/>
            <a:ext cx="5071539" cy="6489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开发软件的名称：intellij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IDEA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针对的用户：浙江大学宁波理工学院全体学生和教职工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意图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矩形 55"/>
          <p:cNvSpPr/>
          <p:nvPr/>
        </p:nvSpPr>
        <p:spPr>
          <a:xfrm>
            <a:off x="6199287" y="2438915"/>
            <a:ext cx="5071539" cy="224790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解决用户发布和寻找失物信息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有效提高失物信息检索效率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为了减轻失物招领平台管理工作人员的工作负担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规范化失物招领流程，并记录每条失物的所有信息，便于解决如误领等情况发生</a:t>
            </a:r>
            <a:endParaRPr dirty="0">
              <a:solidFill>
                <a:srgbClr val="1A989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pic>
        <p:nvPicPr>
          <p:cNvPr id="2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9960" y="175895"/>
            <a:ext cx="7369175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系统流程图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07010" y="1931670"/>
            <a:ext cx="36366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系统功能划分：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使用该系统有三个角色游客，普通用户，管理员。游客只可以浏览和检索论坛信息。普通用户可以浏览、检索论坛信息，发布、确认失物信息，论坛留言功能。</a:t>
            </a:r>
            <a:endParaRPr lang="zh-CN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归还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168390" y="2512060"/>
          <a:ext cx="5554345" cy="241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1" imgW="9296400" imgH="4064000" progId="Visio.Drawing.15">
                  <p:embed/>
                </p:oleObj>
              </mc:Choice>
              <mc:Fallback>
                <p:oleObj name="" r:id="rId1" imgW="9296400" imgH="40640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8390" y="2512060"/>
                        <a:ext cx="5554345" cy="2412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35" y="2339975"/>
          <a:ext cx="5630545" cy="275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3" imgW="9423400" imgH="4635500" progId="Visio.Drawing.15">
                  <p:embed/>
                </p:oleObj>
              </mc:Choice>
              <mc:Fallback>
                <p:oleObj name="" r:id="rId3" imgW="9423400" imgH="46355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2339975"/>
                        <a:ext cx="5630545" cy="275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论坛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-16510" y="2703195"/>
          <a:ext cx="5786755" cy="230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" r:id="rId1" imgW="9499600" imgH="3683000" progId="Visio.Drawing.15">
                  <p:embed/>
                </p:oleObj>
              </mc:Choice>
              <mc:Fallback>
                <p:oleObj name="" r:id="rId1" imgW="9499600" imgH="36830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510" y="2703195"/>
                        <a:ext cx="5786755" cy="230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920865" y="2032635"/>
          <a:ext cx="5067935" cy="338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3" imgW="7023100" imgH="4686300" progId="Visio.Drawing.15">
                  <p:embed/>
                </p:oleObj>
              </mc:Choice>
              <mc:Fallback>
                <p:oleObj name="" r:id="rId3" imgW="7023100" imgH="46863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0865" y="2032635"/>
                        <a:ext cx="5067935" cy="338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登记拾物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-1.1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753235" y="1826260"/>
          <a:ext cx="8147050" cy="338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1" imgW="9245600" imgH="3962400" progId="Visio.Drawing.15">
                  <p:embed/>
                </p:oleObj>
              </mc:Choice>
              <mc:Fallback>
                <p:oleObj name="" r:id="rId1" imgW="9245600" imgH="3962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3235" y="1826260"/>
                        <a:ext cx="8147050" cy="338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物品管理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-4.2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040255" y="636270"/>
          <a:ext cx="83756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1" imgW="9740900" imgH="6997700" progId="Visio.Drawing.15">
                  <p:embed/>
                </p:oleObj>
              </mc:Choice>
              <mc:Fallback>
                <p:oleObj name="" r:id="rId1" imgW="9740900" imgH="69977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0255" y="636270"/>
                        <a:ext cx="83756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</a:rPr>
              <a:t>可行性分析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</a:rPr>
              <a:t>需求分析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03 </a:t>
            </a:r>
            <a:r>
              <a:rPr lang="zh-CN" altLang="en-US" sz="2000" dirty="0">
                <a:solidFill>
                  <a:schemeClr val="bg1"/>
                </a:solidFill>
              </a:rPr>
              <a:t>概要设计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04 </a:t>
            </a:r>
            <a:r>
              <a:rPr lang="zh-CN" altLang="en-US" sz="2000" dirty="0">
                <a:solidFill>
                  <a:schemeClr val="bg1"/>
                </a:solidFill>
              </a:rPr>
              <a:t>详细设计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05 </a:t>
            </a:r>
            <a:r>
              <a:rPr lang="zh-CN" altLang="en-US" sz="2000" dirty="0">
                <a:solidFill>
                  <a:schemeClr val="bg1"/>
                </a:solidFill>
              </a:rPr>
              <a:t>测试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08305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数据流名称：物品信息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说明：拾主和拾主手中物品的信息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数据流来源：拾主和失主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</a:t>
            </a:r>
            <a:r>
              <a:rPr lang="zh-CN" altLang="en-US" sz="1200" dirty="0">
                <a:sym typeface="+mn-ea"/>
              </a:rPr>
              <a:t>输入给论坛、管理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数据流名称：拾物登记信息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说明：用户在论坛登录注册，并登记物品信息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数据流来源：拾主、失主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数据流去向：输入到归还、认领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数据流名称：认领信息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描述：用于用户在论坛交流之后给管理的相关信息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数据流来源：消息信息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数据流去向：物品管理，认领信息审核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335915" y="3886835"/>
            <a:ext cx="357060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元素名：用户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描述：使用该系统的人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定义：用户</a:t>
            </a:r>
            <a:r>
              <a:rPr lang="en-US" altLang="zh-CN" sz="1200" dirty="0"/>
              <a:t>=用户名+用户密码+用户真实姓名+用户昵称+用户头像URL+用户邮箱地址+用户联系方式+用户性别+用户生日+用户角色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位置：数据库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3779520"/>
            <a:ext cx="3714750" cy="174434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元素名：物品信息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描述：拾主要在该系统中填入的物品信息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定义：物品信息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 物品名+物品描述+物品拾取时间</a:t>
            </a:r>
            <a:endParaRPr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元素名：消息信息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描述：用来描述拾主失主之间的交流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定义：消息信息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消息描述+消息图片URL+消息类型</a:t>
            </a:r>
            <a:endParaRPr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en-US" altLang="zh-CN" sz="2000" dirty="0"/>
              <a:t>IPO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加工的描述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Three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概要设计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层次图</a:t>
            </a:r>
            <a:endParaRPr lang="zh-CN" altLang="en-US" sz="2000" dirty="0"/>
          </a:p>
        </p:txBody>
      </p:sp>
      <p:sp>
        <p:nvSpPr>
          <p:cNvPr id="215" name="矩形 215"/>
          <p:cNvSpPr/>
          <p:nvPr/>
        </p:nvSpPr>
        <p:spPr>
          <a:xfrm>
            <a:off x="4638040" y="1325245"/>
            <a:ext cx="277685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系统信息处理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6" name="直接连接符 216"/>
          <p:cNvCxnSpPr/>
          <p:nvPr/>
        </p:nvCxnSpPr>
        <p:spPr>
          <a:xfrm>
            <a:off x="2870835" y="3041650"/>
            <a:ext cx="6815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7" name="直接连接符 217"/>
          <p:cNvCxnSpPr/>
          <p:nvPr/>
        </p:nvCxnSpPr>
        <p:spPr>
          <a:xfrm>
            <a:off x="5891530" y="1722755"/>
            <a:ext cx="8255" cy="217678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8" name="直接连接符 218"/>
          <p:cNvCxnSpPr/>
          <p:nvPr/>
        </p:nvCxnSpPr>
        <p:spPr>
          <a:xfrm>
            <a:off x="287083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9" name="直接连接符 219"/>
          <p:cNvCxnSpPr/>
          <p:nvPr/>
        </p:nvCxnSpPr>
        <p:spPr>
          <a:xfrm>
            <a:off x="4343400" y="305816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0" name="直接连接符 220"/>
          <p:cNvCxnSpPr/>
          <p:nvPr/>
        </p:nvCxnSpPr>
        <p:spPr>
          <a:xfrm>
            <a:off x="716216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1" name="直接连接符 221"/>
          <p:cNvCxnSpPr/>
          <p:nvPr/>
        </p:nvCxnSpPr>
        <p:spPr>
          <a:xfrm>
            <a:off x="842391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2" name="直接连接符 222"/>
          <p:cNvCxnSpPr/>
          <p:nvPr/>
        </p:nvCxnSpPr>
        <p:spPr>
          <a:xfrm>
            <a:off x="968629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3" name="矩形 223"/>
          <p:cNvSpPr/>
          <p:nvPr/>
        </p:nvSpPr>
        <p:spPr>
          <a:xfrm>
            <a:off x="236601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注册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矩形 224"/>
          <p:cNvSpPr/>
          <p:nvPr/>
        </p:nvSpPr>
        <p:spPr>
          <a:xfrm>
            <a:off x="38804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登陆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矩形 225"/>
          <p:cNvSpPr/>
          <p:nvPr/>
        </p:nvSpPr>
        <p:spPr>
          <a:xfrm>
            <a:off x="539496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搜索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矩形 226"/>
          <p:cNvSpPr/>
          <p:nvPr/>
        </p:nvSpPr>
        <p:spPr>
          <a:xfrm>
            <a:off x="665734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矩形 227"/>
          <p:cNvSpPr/>
          <p:nvPr/>
        </p:nvSpPr>
        <p:spPr>
          <a:xfrm>
            <a:off x="79190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留言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" name="矩形 228"/>
          <p:cNvSpPr/>
          <p:nvPr/>
        </p:nvSpPr>
        <p:spPr>
          <a:xfrm>
            <a:off x="918146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找回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4" name="直接连接符 234"/>
          <p:cNvCxnSpPr/>
          <p:nvPr/>
        </p:nvCxnSpPr>
        <p:spPr>
          <a:xfrm>
            <a:off x="5884545" y="4313555"/>
            <a:ext cx="15240" cy="87439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" name="直接连接符 235"/>
          <p:cNvCxnSpPr/>
          <p:nvPr/>
        </p:nvCxnSpPr>
        <p:spPr>
          <a:xfrm>
            <a:off x="5142865" y="5186680"/>
            <a:ext cx="176720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6" name="直接连接符 236"/>
          <p:cNvCxnSpPr/>
          <p:nvPr/>
        </p:nvCxnSpPr>
        <p:spPr>
          <a:xfrm>
            <a:off x="514286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7" name="直接连接符 237"/>
          <p:cNvCxnSpPr/>
          <p:nvPr/>
        </p:nvCxnSpPr>
        <p:spPr>
          <a:xfrm>
            <a:off x="690943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8" name="矩形 238"/>
          <p:cNvSpPr/>
          <p:nvPr/>
        </p:nvSpPr>
        <p:spPr>
          <a:xfrm>
            <a:off x="4133215" y="5830570"/>
            <a:ext cx="176720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丢东西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" name="矩形 239"/>
          <p:cNvSpPr/>
          <p:nvPr/>
        </p:nvSpPr>
        <p:spPr>
          <a:xfrm>
            <a:off x="6152515" y="5830570"/>
            <a:ext cx="2019300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捡到东西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en-US" altLang="zh-CN" sz="2000" dirty="0"/>
              <a:t>SC</a:t>
            </a:r>
            <a:r>
              <a:rPr lang="zh-CN" altLang="en-US" sz="2000" dirty="0"/>
              <a:t>图</a:t>
            </a:r>
            <a:endParaRPr lang="zh-CN" altLang="en-US" sz="20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-890905" y="545465"/>
          <a:ext cx="13288010" cy="61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" r:id="rId1" imgW="24536400" imgH="11569700" progId="Visio.Drawing.15">
                  <p:embed/>
                </p:oleObj>
              </mc:Choice>
              <mc:Fallback>
                <p:oleObj name="" r:id="rId1" imgW="24536400" imgH="115697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90905" y="545465"/>
                        <a:ext cx="13288010" cy="611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8632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功能需求与程序的关系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140566" y="52437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10102" y="403294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2105" y="1737360"/>
          <a:ext cx="9049385" cy="472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/>
                <a:gridCol w="1618615"/>
                <a:gridCol w="1423035"/>
                <a:gridCol w="1421765"/>
                <a:gridCol w="1423035"/>
                <a:gridCol w="1625600"/>
              </a:tblGrid>
              <a:tr h="1026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留言板管理模块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后台管理模块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用户注册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失物上传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搜索信息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物品信息修改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物品信息删除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处理流程</a:t>
            </a:r>
            <a:endParaRPr lang="zh-CN" altLang="en-US" sz="2000" dirty="0"/>
          </a:p>
        </p:txBody>
      </p:sp>
      <p:grpSp>
        <p:nvGrpSpPr>
          <p:cNvPr id="200" name="组合 200"/>
          <p:cNvGrpSpPr/>
          <p:nvPr/>
        </p:nvGrpSpPr>
        <p:grpSpPr>
          <a:xfrm>
            <a:off x="1012190" y="1117600"/>
            <a:ext cx="10547350" cy="5511165"/>
            <a:chOff x="0" y="0"/>
            <a:chExt cx="5952" cy="6424"/>
          </a:xfrm>
        </p:grpSpPr>
        <p:sp>
          <p:nvSpPr>
            <p:cNvPr id="140" name="文本框 140"/>
            <p:cNvSpPr txBox="1"/>
            <p:nvPr/>
          </p:nvSpPr>
          <p:spPr>
            <a:xfrm>
              <a:off x="5580" y="2748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1" name="流程图: 过程 141"/>
            <p:cNvSpPr/>
            <p:nvPr/>
          </p:nvSpPr>
          <p:spPr>
            <a:xfrm>
              <a:off x="4942" y="855"/>
              <a:ext cx="1010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联系人信息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2" name="流程图: 决策 142"/>
            <p:cNvSpPr/>
            <p:nvPr/>
          </p:nvSpPr>
          <p:spPr>
            <a:xfrm>
              <a:off x="4985" y="1608"/>
              <a:ext cx="855" cy="1194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3" name="流程图: 过程 143"/>
            <p:cNvSpPr/>
            <p:nvPr/>
          </p:nvSpPr>
          <p:spPr>
            <a:xfrm>
              <a:off x="4986" y="3177"/>
              <a:ext cx="855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显示联系人信息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4" name="文本框 144"/>
            <p:cNvSpPr txBox="1"/>
            <p:nvPr/>
          </p:nvSpPr>
          <p:spPr>
            <a:xfrm>
              <a:off x="2692" y="2776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5" name="文本框 145"/>
            <p:cNvSpPr txBox="1"/>
            <p:nvPr/>
          </p:nvSpPr>
          <p:spPr>
            <a:xfrm>
              <a:off x="4372" y="3399"/>
              <a:ext cx="214" cy="4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6" name="文本框 146"/>
            <p:cNvSpPr txBox="1"/>
            <p:nvPr/>
          </p:nvSpPr>
          <p:spPr>
            <a:xfrm>
              <a:off x="3441" y="3628"/>
              <a:ext cx="215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7" name="文本框 147"/>
            <p:cNvSpPr txBox="1"/>
            <p:nvPr/>
          </p:nvSpPr>
          <p:spPr>
            <a:xfrm>
              <a:off x="4618" y="1817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8" name="文本框 148"/>
            <p:cNvSpPr txBox="1"/>
            <p:nvPr/>
          </p:nvSpPr>
          <p:spPr>
            <a:xfrm>
              <a:off x="980" y="2776"/>
              <a:ext cx="215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9" name="文本框 149"/>
            <p:cNvSpPr txBox="1"/>
            <p:nvPr/>
          </p:nvSpPr>
          <p:spPr>
            <a:xfrm>
              <a:off x="1837" y="3628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0" name="流程图: 可选过程 150"/>
            <p:cNvSpPr/>
            <p:nvPr/>
          </p:nvSpPr>
          <p:spPr>
            <a:xfrm>
              <a:off x="1406" y="112"/>
              <a:ext cx="856" cy="32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开始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1" name="流程图: 决策 151"/>
            <p:cNvSpPr/>
            <p:nvPr/>
          </p:nvSpPr>
          <p:spPr>
            <a:xfrm>
              <a:off x="1409" y="2563"/>
              <a:ext cx="856" cy="112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2" name="流程图: 过程 152"/>
            <p:cNvSpPr/>
            <p:nvPr/>
          </p:nvSpPr>
          <p:spPr>
            <a:xfrm>
              <a:off x="1427" y="856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主界面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3" name="流程图: 过程 153"/>
            <p:cNvSpPr/>
            <p:nvPr/>
          </p:nvSpPr>
          <p:spPr>
            <a:xfrm>
              <a:off x="2576" y="859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公告栏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4" name="流程图: 过程 154"/>
            <p:cNvSpPr/>
            <p:nvPr/>
          </p:nvSpPr>
          <p:spPr>
            <a:xfrm>
              <a:off x="328" y="853"/>
              <a:ext cx="76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5" name="流程图: 过程 155"/>
            <p:cNvSpPr/>
            <p:nvPr/>
          </p:nvSpPr>
          <p:spPr>
            <a:xfrm>
              <a:off x="3851" y="853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查看详情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6" name="流程图: 过程 156"/>
            <p:cNvSpPr/>
            <p:nvPr/>
          </p:nvSpPr>
          <p:spPr>
            <a:xfrm>
              <a:off x="1409" y="1606"/>
              <a:ext cx="856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我丢（捡到）东西了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7" name="流程图: 过程 157"/>
            <p:cNvSpPr/>
            <p:nvPr/>
          </p:nvSpPr>
          <p:spPr>
            <a:xfrm>
              <a:off x="125" y="3095"/>
              <a:ext cx="84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提示输入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8" name="流程图: 过程 158"/>
            <p:cNvSpPr/>
            <p:nvPr/>
          </p:nvSpPr>
          <p:spPr>
            <a:xfrm>
              <a:off x="1409" y="4160"/>
              <a:ext cx="856" cy="5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输入物品信息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9" name="流程图: 过程 159"/>
            <p:cNvSpPr/>
            <p:nvPr/>
          </p:nvSpPr>
          <p:spPr>
            <a:xfrm>
              <a:off x="1400" y="4993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提交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0" name="流程图: 过程 160"/>
            <p:cNvSpPr/>
            <p:nvPr/>
          </p:nvSpPr>
          <p:spPr>
            <a:xfrm>
              <a:off x="1430" y="554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发布成功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1" name="流程图: 过程 161"/>
            <p:cNvSpPr/>
            <p:nvPr/>
          </p:nvSpPr>
          <p:spPr>
            <a:xfrm>
              <a:off x="3548" y="2033"/>
              <a:ext cx="856" cy="31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登录页面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2" name="流程图: 决策 162"/>
            <p:cNvSpPr/>
            <p:nvPr/>
          </p:nvSpPr>
          <p:spPr>
            <a:xfrm>
              <a:off x="3548" y="2592"/>
              <a:ext cx="856" cy="117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3" name="流程图: 过程 163"/>
            <p:cNvSpPr/>
            <p:nvPr/>
          </p:nvSpPr>
          <p:spPr>
            <a:xfrm>
              <a:off x="3228" y="4266"/>
              <a:ext cx="85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输入账号密码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4" name="流程图: 过程 164"/>
            <p:cNvSpPr/>
            <p:nvPr/>
          </p:nvSpPr>
          <p:spPr>
            <a:xfrm>
              <a:off x="3216" y="4882"/>
              <a:ext cx="857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登录成功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5" name="流程图: 决策 165" descr="关键字"/>
            <p:cNvSpPr/>
            <p:nvPr/>
          </p:nvSpPr>
          <p:spPr>
            <a:xfrm>
              <a:off x="339" y="1390"/>
              <a:ext cx="856" cy="134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有关键字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6" name="流程图: 过程 166"/>
            <p:cNvSpPr/>
            <p:nvPr/>
          </p:nvSpPr>
          <p:spPr>
            <a:xfrm>
              <a:off x="573" y="370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显示信息息息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7" name="流程图: 可选过程 167"/>
            <p:cNvSpPr/>
            <p:nvPr/>
          </p:nvSpPr>
          <p:spPr>
            <a:xfrm>
              <a:off x="1412" y="6107"/>
              <a:ext cx="855" cy="317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结束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68" name="直接连接符 168"/>
            <p:cNvCxnSpPr/>
            <p:nvPr/>
          </p:nvCxnSpPr>
          <p:spPr>
            <a:xfrm>
              <a:off x="2265" y="1007"/>
              <a:ext cx="3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9" name="直接连接符 169"/>
            <p:cNvCxnSpPr/>
            <p:nvPr/>
          </p:nvCxnSpPr>
          <p:spPr>
            <a:xfrm>
              <a:off x="3432" y="999"/>
              <a:ext cx="42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0" name="直接连接符 170"/>
            <p:cNvCxnSpPr/>
            <p:nvPr/>
          </p:nvCxnSpPr>
          <p:spPr>
            <a:xfrm>
              <a:off x="4707" y="1003"/>
              <a:ext cx="2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1" name="直接连接符 171"/>
            <p:cNvCxnSpPr/>
            <p:nvPr/>
          </p:nvCxnSpPr>
          <p:spPr>
            <a:xfrm flipH="1">
              <a:off x="4416" y="2200"/>
              <a:ext cx="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2" name="直接连接符 172"/>
            <p:cNvCxnSpPr/>
            <p:nvPr/>
          </p:nvCxnSpPr>
          <p:spPr>
            <a:xfrm>
              <a:off x="766" y="1178"/>
              <a:ext cx="0" cy="2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3" name="直接连接符 173"/>
            <p:cNvCxnSpPr/>
            <p:nvPr/>
          </p:nvCxnSpPr>
          <p:spPr>
            <a:xfrm>
              <a:off x="1837" y="432"/>
              <a:ext cx="0" cy="4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4" name="直接连接符 174"/>
            <p:cNvCxnSpPr/>
            <p:nvPr/>
          </p:nvCxnSpPr>
          <p:spPr>
            <a:xfrm>
              <a:off x="1835" y="4707"/>
              <a:ext cx="0" cy="3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5" name="直接连接符 175"/>
            <p:cNvCxnSpPr/>
            <p:nvPr/>
          </p:nvCxnSpPr>
          <p:spPr>
            <a:xfrm>
              <a:off x="3632" y="4565"/>
              <a:ext cx="0" cy="3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76" name="文本框 176"/>
            <p:cNvSpPr txBox="1"/>
            <p:nvPr/>
          </p:nvSpPr>
          <p:spPr>
            <a:xfrm>
              <a:off x="339" y="2563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7" name="流程图: 过程 177"/>
            <p:cNvSpPr/>
            <p:nvPr/>
          </p:nvSpPr>
          <p:spPr>
            <a:xfrm>
              <a:off x="3960" y="3900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8" name="直接连接符 178"/>
            <p:cNvCxnSpPr/>
            <p:nvPr/>
          </p:nvCxnSpPr>
          <p:spPr>
            <a:xfrm>
              <a:off x="2906" y="2182"/>
              <a:ext cx="0" cy="8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9" name="直接连接符 179"/>
            <p:cNvCxnSpPr/>
            <p:nvPr/>
          </p:nvCxnSpPr>
          <p:spPr>
            <a:xfrm>
              <a:off x="2265" y="3032"/>
              <a:ext cx="64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0" name="直接连接符 180"/>
            <p:cNvCxnSpPr/>
            <p:nvPr/>
          </p:nvCxnSpPr>
          <p:spPr>
            <a:xfrm>
              <a:off x="2906" y="2186"/>
              <a:ext cx="6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1" name="直接连接符 181"/>
            <p:cNvCxnSpPr/>
            <p:nvPr/>
          </p:nvCxnSpPr>
          <p:spPr>
            <a:xfrm>
              <a:off x="1837" y="1178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2" name="直接连接符 182"/>
            <p:cNvCxnSpPr/>
            <p:nvPr/>
          </p:nvCxnSpPr>
          <p:spPr>
            <a:xfrm>
              <a:off x="3622" y="5099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3" name="流程图: 过程 183"/>
            <p:cNvSpPr/>
            <p:nvPr/>
          </p:nvSpPr>
          <p:spPr>
            <a:xfrm>
              <a:off x="3221" y="5516"/>
              <a:ext cx="856" cy="32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返回前页面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84" name="直接连接符 184"/>
            <p:cNvCxnSpPr/>
            <p:nvPr/>
          </p:nvCxnSpPr>
          <p:spPr>
            <a:xfrm flipH="1">
              <a:off x="18" y="3277"/>
              <a:ext cx="1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5" name="直接连接符 185"/>
            <p:cNvCxnSpPr/>
            <p:nvPr/>
          </p:nvCxnSpPr>
          <p:spPr>
            <a:xfrm flipH="1" flipV="1">
              <a:off x="0" y="20"/>
              <a:ext cx="18" cy="3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6" name="直接连接符 186"/>
            <p:cNvCxnSpPr/>
            <p:nvPr/>
          </p:nvCxnSpPr>
          <p:spPr>
            <a:xfrm>
              <a:off x="0" y="0"/>
              <a:ext cx="4297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7" name="直接连接符 187"/>
            <p:cNvCxnSpPr/>
            <p:nvPr/>
          </p:nvCxnSpPr>
          <p:spPr>
            <a:xfrm>
              <a:off x="4297" y="6"/>
              <a:ext cx="0" cy="85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8" name="直接连接符 188"/>
            <p:cNvCxnSpPr/>
            <p:nvPr/>
          </p:nvCxnSpPr>
          <p:spPr>
            <a:xfrm>
              <a:off x="984" y="2385"/>
              <a:ext cx="0" cy="1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9" name="直接连接符 189"/>
            <p:cNvCxnSpPr/>
            <p:nvPr/>
          </p:nvCxnSpPr>
          <p:spPr>
            <a:xfrm>
              <a:off x="547" y="2385"/>
              <a:ext cx="0" cy="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0" name="直接连接符 190"/>
            <p:cNvCxnSpPr/>
            <p:nvPr/>
          </p:nvCxnSpPr>
          <p:spPr>
            <a:xfrm>
              <a:off x="1112" y="1007"/>
              <a:ext cx="3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1" name="直接连接符 191"/>
            <p:cNvCxnSpPr/>
            <p:nvPr/>
          </p:nvCxnSpPr>
          <p:spPr>
            <a:xfrm>
              <a:off x="1823" y="5301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2" name="直接连接符 192"/>
            <p:cNvCxnSpPr/>
            <p:nvPr/>
          </p:nvCxnSpPr>
          <p:spPr>
            <a:xfrm>
              <a:off x="1850" y="5839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3" name="直接连接符 193"/>
            <p:cNvCxnSpPr/>
            <p:nvPr/>
          </p:nvCxnSpPr>
          <p:spPr>
            <a:xfrm>
              <a:off x="1830" y="3699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4" name="直接连接符 194"/>
            <p:cNvCxnSpPr/>
            <p:nvPr/>
          </p:nvCxnSpPr>
          <p:spPr>
            <a:xfrm>
              <a:off x="1845" y="227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5" name="直接连接符 195"/>
            <p:cNvCxnSpPr/>
            <p:nvPr/>
          </p:nvCxnSpPr>
          <p:spPr>
            <a:xfrm>
              <a:off x="5400" y="2829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6" name="直接连接符 196"/>
            <p:cNvCxnSpPr/>
            <p:nvPr/>
          </p:nvCxnSpPr>
          <p:spPr>
            <a:xfrm>
              <a:off x="3660" y="3342"/>
              <a:ext cx="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7" name="直接连接符 197"/>
            <p:cNvCxnSpPr/>
            <p:nvPr/>
          </p:nvCxnSpPr>
          <p:spPr>
            <a:xfrm>
              <a:off x="3960" y="234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8" name="直接连接符 198"/>
            <p:cNvCxnSpPr/>
            <p:nvPr/>
          </p:nvCxnSpPr>
          <p:spPr>
            <a:xfrm>
              <a:off x="4320" y="327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9" name="直接连接符 199"/>
            <p:cNvCxnSpPr/>
            <p:nvPr/>
          </p:nvCxnSpPr>
          <p:spPr>
            <a:xfrm>
              <a:off x="5415" y="115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系统总体结构图</a:t>
            </a:r>
            <a:endParaRPr lang="zh-CN" altLang="en-US" sz="2000" dirty="0"/>
          </a:p>
        </p:txBody>
      </p:sp>
      <p:grpSp>
        <p:nvGrpSpPr>
          <p:cNvPr id="139" name="组合 139"/>
          <p:cNvGrpSpPr/>
          <p:nvPr/>
        </p:nvGrpSpPr>
        <p:grpSpPr>
          <a:xfrm>
            <a:off x="1550670" y="1140460"/>
            <a:ext cx="9471660" cy="5512435"/>
            <a:chOff x="0" y="0"/>
            <a:chExt cx="8100" cy="4078"/>
          </a:xfrm>
        </p:grpSpPr>
        <p:sp>
          <p:nvSpPr>
            <p:cNvPr id="110" name="矩形 110"/>
            <p:cNvSpPr/>
            <p:nvPr/>
          </p:nvSpPr>
          <p:spPr>
            <a:xfrm>
              <a:off x="2135" y="0"/>
              <a:ext cx="3423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失物招领平台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1" name="矩形 111"/>
            <p:cNvSpPr/>
            <p:nvPr/>
          </p:nvSpPr>
          <p:spPr>
            <a:xfrm>
              <a:off x="494" y="1097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2" name="矩形 112"/>
            <p:cNvSpPr/>
            <p:nvPr/>
          </p:nvSpPr>
          <p:spPr>
            <a:xfrm>
              <a:off x="0" y="202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3" name="矩形 113"/>
            <p:cNvSpPr/>
            <p:nvPr/>
          </p:nvSpPr>
          <p:spPr>
            <a:xfrm>
              <a:off x="540" y="280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4" name="矩形 114"/>
            <p:cNvSpPr/>
            <p:nvPr/>
          </p:nvSpPr>
          <p:spPr>
            <a:xfrm>
              <a:off x="2123" y="1001"/>
              <a:ext cx="1800" cy="3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失物上传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5" name="矩形 115"/>
            <p:cNvSpPr/>
            <p:nvPr/>
          </p:nvSpPr>
          <p:spPr>
            <a:xfrm>
              <a:off x="2020" y="2016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6" name="矩形 116"/>
            <p:cNvSpPr/>
            <p:nvPr/>
          </p:nvSpPr>
          <p:spPr>
            <a:xfrm>
              <a:off x="2880" y="2808"/>
              <a:ext cx="1980" cy="3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我捡到东西了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7" name="矩形 117"/>
            <p:cNvSpPr/>
            <p:nvPr/>
          </p:nvSpPr>
          <p:spPr>
            <a:xfrm>
              <a:off x="3960" y="936"/>
              <a:ext cx="17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8" name="矩形 118"/>
            <p:cNvSpPr/>
            <p:nvPr/>
          </p:nvSpPr>
          <p:spPr>
            <a:xfrm>
              <a:off x="5760" y="936"/>
              <a:ext cx="192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后台管理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9" name="矩形 119"/>
            <p:cNvSpPr/>
            <p:nvPr/>
          </p:nvSpPr>
          <p:spPr>
            <a:xfrm>
              <a:off x="4680" y="2028"/>
              <a:ext cx="1440" cy="4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留言板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0" name="矩形 120"/>
            <p:cNvSpPr/>
            <p:nvPr/>
          </p:nvSpPr>
          <p:spPr>
            <a:xfrm>
              <a:off x="1440" y="3276"/>
              <a:ext cx="1260" cy="33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密码管理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21" name="直接连接符 121"/>
            <p:cNvCxnSpPr/>
            <p:nvPr/>
          </p:nvCxnSpPr>
          <p:spPr>
            <a:xfrm flipH="1">
              <a:off x="1260" y="312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2" name="直接连接符 122"/>
            <p:cNvCxnSpPr/>
            <p:nvPr/>
          </p:nvCxnSpPr>
          <p:spPr>
            <a:xfrm flipH="1">
              <a:off x="3348" y="324"/>
              <a:ext cx="236" cy="8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3" name="直接连接符 123"/>
            <p:cNvCxnSpPr/>
            <p:nvPr/>
          </p:nvCxnSpPr>
          <p:spPr>
            <a:xfrm flipH="1">
              <a:off x="482" y="1514"/>
              <a:ext cx="54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4" name="直接连接符 124"/>
            <p:cNvCxnSpPr/>
            <p:nvPr/>
          </p:nvCxnSpPr>
          <p:spPr>
            <a:xfrm flipH="1">
              <a:off x="1098" y="1548"/>
              <a:ext cx="1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5" name="直接连接符 125"/>
            <p:cNvCxnSpPr/>
            <p:nvPr/>
          </p:nvCxnSpPr>
          <p:spPr>
            <a:xfrm>
              <a:off x="1509" y="1560"/>
              <a:ext cx="72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6" name="直接连接符 126"/>
            <p:cNvCxnSpPr/>
            <p:nvPr/>
          </p:nvCxnSpPr>
          <p:spPr>
            <a:xfrm flipH="1">
              <a:off x="2563" y="1463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7" name="直接连接符 127"/>
            <p:cNvCxnSpPr/>
            <p:nvPr/>
          </p:nvCxnSpPr>
          <p:spPr>
            <a:xfrm>
              <a:off x="3045" y="1447"/>
              <a:ext cx="144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8" name="直接连接符 128"/>
            <p:cNvCxnSpPr/>
            <p:nvPr/>
          </p:nvCxnSpPr>
          <p:spPr>
            <a:xfrm>
              <a:off x="3960" y="312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9" name="直接连接符 129"/>
            <p:cNvCxnSpPr/>
            <p:nvPr/>
          </p:nvCxnSpPr>
          <p:spPr>
            <a:xfrm>
              <a:off x="4500" y="312"/>
              <a:ext cx="21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0" name="矩形 130"/>
            <p:cNvSpPr/>
            <p:nvPr/>
          </p:nvSpPr>
          <p:spPr>
            <a:xfrm>
              <a:off x="6057" y="2819"/>
              <a:ext cx="1440" cy="3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其他管理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1" name="矩形 131"/>
            <p:cNvSpPr/>
            <p:nvPr/>
          </p:nvSpPr>
          <p:spPr>
            <a:xfrm>
              <a:off x="6660" y="1872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32" name="直接连接符 132"/>
            <p:cNvCxnSpPr/>
            <p:nvPr/>
          </p:nvCxnSpPr>
          <p:spPr>
            <a:xfrm>
              <a:off x="6961" y="1431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" name="直接连接符 133"/>
            <p:cNvCxnSpPr/>
            <p:nvPr/>
          </p:nvCxnSpPr>
          <p:spPr>
            <a:xfrm>
              <a:off x="6614" y="1415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4" name="直接连接符 134"/>
            <p:cNvCxnSpPr/>
            <p:nvPr/>
          </p:nvCxnSpPr>
          <p:spPr>
            <a:xfrm>
              <a:off x="3960" y="312"/>
              <a:ext cx="144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5" name="矩形 135"/>
            <p:cNvSpPr/>
            <p:nvPr/>
          </p:nvSpPr>
          <p:spPr>
            <a:xfrm>
              <a:off x="5580" y="3744"/>
              <a:ext cx="1080" cy="33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6" name="矩形 136"/>
            <p:cNvSpPr/>
            <p:nvPr/>
          </p:nvSpPr>
          <p:spPr>
            <a:xfrm>
              <a:off x="3960" y="3744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帮助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37" name="直接连接符 137"/>
            <p:cNvCxnSpPr/>
            <p:nvPr/>
          </p:nvCxnSpPr>
          <p:spPr>
            <a:xfrm flipH="1">
              <a:off x="4757" y="2555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8" name="直接连接符 138"/>
            <p:cNvCxnSpPr/>
            <p:nvPr/>
          </p:nvCxnSpPr>
          <p:spPr>
            <a:xfrm>
              <a:off x="5446" y="2572"/>
              <a:ext cx="90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One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可行性分析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面向事物流的设计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50240" y="213042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变换流，输入流，输出流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431280" y="1983105"/>
            <a:ext cx="25882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精化的软件结构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en-US" altLang="zh-CN" sz="2000" dirty="0"/>
              <a:t>E-R</a:t>
            </a:r>
            <a:r>
              <a:rPr lang="zh-CN" altLang="en-US" sz="2000" dirty="0"/>
              <a:t>图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561465"/>
            <a:ext cx="6741160" cy="2342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5" y="3903980"/>
            <a:ext cx="6781800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3515" y="251460"/>
            <a:ext cx="6535420" cy="242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" y="2680970"/>
            <a:ext cx="6134100" cy="2606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5287010"/>
            <a:ext cx="6118860" cy="134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数据库表的说明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674620" y="147997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86511" y="143763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5395" y="180426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83319" y="415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95210" y="41147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84094" y="44814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接口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831879" y="137710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43770" y="133476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32654" y="170139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Four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详细设计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31240" y="2084700"/>
            <a:ext cx="219286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为每一个模块确定算法</a:t>
            </a:r>
            <a:endParaRPr lang="zh-CN" altLang="en-US" sz="2000" dirty="0"/>
          </a:p>
          <a:p>
            <a:r>
              <a:rPr lang="zh-CN" altLang="en-US" sz="2000" dirty="0"/>
              <a:t>要分别有：程序流程图，伪代码，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107" y="787077"/>
            <a:ext cx="4106545" cy="357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05" y="1140460"/>
            <a:ext cx="325310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467009" y="1723132"/>
            <a:ext cx="1771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28" y="4995663"/>
            <a:ext cx="2656562" cy="11385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0335" y="1165980"/>
            <a:ext cx="11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检索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414338" y="4073040"/>
            <a:ext cx="1771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对应的</a:t>
            </a:r>
            <a:r>
              <a:rPr lang="en-US" altLang="zh-CN" sz="2000" dirty="0"/>
              <a:t>SC</a:t>
            </a:r>
            <a:r>
              <a:rPr lang="zh-CN" altLang="en-US" sz="2000" dirty="0"/>
              <a:t>图：</a:t>
            </a:r>
            <a:endParaRPr lang="en-US" altLang="zh-CN" sz="2000" dirty="0"/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841" y="-480060"/>
            <a:ext cx="9366319" cy="758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归还系统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225" y="-236220"/>
            <a:ext cx="6795553" cy="732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7568" y="132989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当前系统分析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8975" y="2644775"/>
            <a:ext cx="54629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目前我们学校存在的失物招领系统都是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一切工作都由人去管理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，捡了东西和要东西的人都要跑到微校园。丢失物品的人不能及时得知自己的东西是否被好心人捡到，捡到东西的人要在微校园老师上班的时候才能去放置物品。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论坛系统</a:t>
            </a:r>
            <a:endParaRPr lang="zh-CN" altLang="en-US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706" y="-1"/>
            <a:ext cx="5392544" cy="703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论坛系统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管理系统</a:t>
            </a:r>
            <a:endParaRPr lang="zh-CN" altLang="en-US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管理系统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Five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测试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79394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2617471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547187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23553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218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1281" y="378025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白盒测试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69155" y="4148767"/>
            <a:ext cx="204244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对软件的过程性细节做细致的检查。这一方法是把测试对象看作一个打开的盒子，它允许测试人员利用程序内部的逻辑  结构及有关信息，来设计或选择测试用例，对程序所有逻辑路径进行测试。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70151" y="377009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黑盒测试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00565" y="4138607"/>
            <a:ext cx="2042441" cy="151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已知产品的功能设计规格，可以进行测试证明每个实现了的功能是否符合要求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30000"/>
              </a:spcBef>
            </a:pP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7380" y="2021840"/>
            <a:ext cx="3689350" cy="1059815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367" y="229990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测试用例：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7571" y="4369158"/>
            <a:ext cx="4555837" cy="5822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3200" dirty="0">
                <a:solidFill>
                  <a:srgbClr val="1A9895"/>
                </a:solidFill>
                <a:latin typeface="+mj-ea"/>
                <a:ea typeface="+mj-ea"/>
              </a:rPr>
              <a:t>条件覆盖法</a:t>
            </a:r>
            <a:endParaRPr lang="zh-CN" altLang="en-US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69576" y="3314055"/>
          <a:ext cx="489654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1224280"/>
                <a:gridCol w="1223501"/>
                <a:gridCol w="1224627"/>
              </a:tblGrid>
              <a:tr h="318696">
                <a:tc>
                  <a:txBody>
                    <a:bodyPr/>
                    <a:lstStyle/>
                    <a:p>
                      <a:r>
                        <a:rPr lang="zh-CN" altLang="en-US" dirty="0"/>
                        <a:t>判定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取真值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取假值</a:t>
                      </a:r>
                      <a:endParaRPr lang="zh-CN" altLang="en-US" dirty="0"/>
                    </a:p>
                  </a:txBody>
                  <a:tcPr/>
                </a:tc>
              </a:tr>
              <a:tr h="796741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用户名存在数据库中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  <a:endParaRPr lang="en-US" altLang="zh-CN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密码与对应用户名的密码相同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  <a:endParaRPr lang="en-US" altLang="zh-CN" dirty="0"/>
                    </a:p>
                  </a:txBody>
                  <a:tcPr/>
                </a:tc>
              </a:tr>
              <a:tr h="557719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与所给的图片相同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44754" y="1142004"/>
          <a:ext cx="5220072" cy="206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024"/>
                <a:gridCol w="1740024"/>
                <a:gridCol w="1740024"/>
              </a:tblGrid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第一个判断取真假分支</a:t>
                      </a:r>
                      <a:endParaRPr lang="zh-CN" altLang="en-US" dirty="0"/>
                    </a:p>
                  </a:txBody>
                  <a:tcPr/>
                </a:tc>
              </a:tr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用户名存在数据库中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①取真分支</a:t>
                      </a:r>
                      <a:endParaRPr lang="zh-CN" altLang="en-US" sz="1800" kern="1200" dirty="0"/>
                    </a:p>
                  </a:txBody>
                  <a:tcPr/>
                </a:tc>
              </a:tr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用户名不存在数据库中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②取假分支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44490" y="3206115"/>
          <a:ext cx="525653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5"/>
                <a:gridCol w="1752600"/>
                <a:gridCol w="1751965"/>
              </a:tblGrid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密码与对应用户名的密码相同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③取真分支</a:t>
                      </a:r>
                      <a:endParaRPr lang="zh-CN" alt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密码与对应用户名的密码不相同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T2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④取假分支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44181" y="5309314"/>
          <a:ext cx="529208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27"/>
                <a:gridCol w="1764027"/>
                <a:gridCol w="1764027"/>
              </a:tblGrid>
              <a:tr h="52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验证码与所给的图片相同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⑤取真分支</a:t>
                      </a:r>
                      <a:endParaRPr lang="zh-CN" altLang="en-US" dirty="0"/>
                    </a:p>
                  </a:txBody>
                  <a:tcPr/>
                </a:tc>
              </a:tr>
              <a:tr h="52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验证码与所给的图片不相同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⑥取假分支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239"/>
          <p:cNvSpPr>
            <a:spLocks noChangeShapeType="1"/>
          </p:cNvSpPr>
          <p:nvPr/>
        </p:nvSpPr>
        <p:spPr bwMode="auto">
          <a:xfrm>
            <a:off x="7244953" y="2558187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39"/>
          <p:cNvSpPr>
            <a:spLocks noChangeShapeType="1"/>
          </p:cNvSpPr>
          <p:nvPr/>
        </p:nvSpPr>
        <p:spPr bwMode="auto">
          <a:xfrm>
            <a:off x="7244695" y="466889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39"/>
          <p:cNvSpPr>
            <a:spLocks noChangeShapeType="1"/>
          </p:cNvSpPr>
          <p:nvPr/>
        </p:nvSpPr>
        <p:spPr bwMode="auto">
          <a:xfrm>
            <a:off x="7244695" y="594905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51780" y="1391920"/>
          <a:ext cx="5216525" cy="456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1527810"/>
                <a:gridCol w="1513205"/>
              </a:tblGrid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条件取值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覆盖组合号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 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①③⑤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②③⑤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①④⑤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①③⑥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②④⑤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②③⑥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①④⑥</a:t>
                      </a:r>
                      <a:endParaRPr lang="zh-CN" altLang="en-US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②④⑥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ine 239"/>
          <p:cNvSpPr>
            <a:spLocks noChangeShapeType="1"/>
          </p:cNvSpPr>
          <p:nvPr/>
        </p:nvSpPr>
        <p:spPr bwMode="auto">
          <a:xfrm>
            <a:off x="7608000" y="2380898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9"/>
          <p:cNvSpPr>
            <a:spLocks noChangeShapeType="1"/>
          </p:cNvSpPr>
          <p:nvPr/>
        </p:nvSpPr>
        <p:spPr bwMode="auto">
          <a:xfrm>
            <a:off x="7955400" y="2709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9"/>
          <p:cNvSpPr>
            <a:spLocks noChangeShapeType="1"/>
          </p:cNvSpPr>
          <p:nvPr/>
        </p:nvSpPr>
        <p:spPr bwMode="auto">
          <a:xfrm>
            <a:off x="8243400" y="3357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39"/>
          <p:cNvSpPr>
            <a:spLocks noChangeShapeType="1"/>
          </p:cNvSpPr>
          <p:nvPr/>
        </p:nvSpPr>
        <p:spPr bwMode="auto">
          <a:xfrm>
            <a:off x="7607944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39"/>
          <p:cNvSpPr>
            <a:spLocks noChangeShapeType="1"/>
          </p:cNvSpPr>
          <p:nvPr/>
        </p:nvSpPr>
        <p:spPr bwMode="auto">
          <a:xfrm>
            <a:off x="7883400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39"/>
          <p:cNvSpPr>
            <a:spLocks noChangeShapeType="1"/>
          </p:cNvSpPr>
          <p:nvPr/>
        </p:nvSpPr>
        <p:spPr bwMode="auto">
          <a:xfrm>
            <a:off x="7555463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39"/>
          <p:cNvSpPr>
            <a:spLocks noChangeShapeType="1"/>
          </p:cNvSpPr>
          <p:nvPr/>
        </p:nvSpPr>
        <p:spPr bwMode="auto">
          <a:xfrm>
            <a:off x="8171400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9"/>
          <p:cNvSpPr>
            <a:spLocks noChangeShapeType="1"/>
          </p:cNvSpPr>
          <p:nvPr/>
        </p:nvSpPr>
        <p:spPr bwMode="auto">
          <a:xfrm>
            <a:off x="7883368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39"/>
          <p:cNvSpPr>
            <a:spLocks noChangeShapeType="1"/>
          </p:cNvSpPr>
          <p:nvPr/>
        </p:nvSpPr>
        <p:spPr bwMode="auto">
          <a:xfrm>
            <a:off x="8171400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39"/>
          <p:cNvSpPr>
            <a:spLocks noChangeShapeType="1"/>
          </p:cNvSpPr>
          <p:nvPr/>
        </p:nvSpPr>
        <p:spPr bwMode="auto">
          <a:xfrm>
            <a:off x="7595344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39"/>
          <p:cNvSpPr>
            <a:spLocks noChangeShapeType="1"/>
          </p:cNvSpPr>
          <p:nvPr/>
        </p:nvSpPr>
        <p:spPr bwMode="auto">
          <a:xfrm>
            <a:off x="7883376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39"/>
          <p:cNvSpPr>
            <a:spLocks noChangeShapeType="1"/>
          </p:cNvSpPr>
          <p:nvPr/>
        </p:nvSpPr>
        <p:spPr bwMode="auto">
          <a:xfrm>
            <a:off x="8099400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Two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0</a:t>
            </a:r>
            <a:r>
              <a:rPr lang="zh-CN" altLang="en-US" sz="2000" dirty="0"/>
              <a:t>层（顶层）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727200" y="1718945"/>
          <a:ext cx="8738235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" imgW="6146800" imgH="2844800" progId="Visio.Drawing.15">
                  <p:embed/>
                </p:oleObj>
              </mc:Choice>
              <mc:Fallback>
                <p:oleObj name="" r:id="rId1" imgW="6146800" imgH="28448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1718945"/>
                        <a:ext cx="8738235" cy="389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868" y="29886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目标系统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Three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Four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/>
                <a:gridCol w="1406154"/>
                <a:gridCol w="1406154"/>
                <a:gridCol w="1406154"/>
                <a:gridCol w="1406154"/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190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目标系统的主要功能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后台功能模块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1068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前台功能模块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4850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用户注册，登陆，修改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分类查看浏览帖子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检索物品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查看各种服务条款等功能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4375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后台管理员对用户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失物拾物的管理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帖子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系统的管理等功能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Five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404040"/>
                  </a:solidFill>
                </a:rPr>
                <a:t>标题数字等都可以通过点击和重新输入进行更改。</a:t>
              </a:r>
              <a:endParaRPr lang="zh-CN" altLang="en-US" sz="1335" dirty="0">
                <a:solidFill>
                  <a:srgbClr val="40404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FB7A3"/>
                  </a:solidFill>
                </a:rPr>
                <a:t>点击此处添加标题</a:t>
              </a:r>
              <a:endParaRPr lang="zh-CN" altLang="en-US" sz="1865" b="1" dirty="0">
                <a:solidFill>
                  <a:srgbClr val="2FB7A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3911" r="33905"/>
          <a:stretch>
            <a:fillRect/>
          </a:stretch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Six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  <a:endParaRPr lang="en-US" altLang="zh-CN" sz="2000" dirty="0"/>
          </a:p>
          <a:p>
            <a:r>
              <a:rPr lang="zh-CN" altLang="en-US" sz="2000" dirty="0"/>
              <a:t>参考文献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  <a:endParaRPr lang="en-US" altLang="zh-CN" sz="4400" b="1" dirty="0"/>
          </a:p>
          <a:p>
            <a:pPr algn="ctr"/>
            <a:r>
              <a:rPr lang="en-US" altLang="zh-CN" sz="4400" b="1" dirty="0"/>
              <a:t>FOR WATCHING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指导老师：</a:t>
            </a:r>
            <a:r>
              <a:rPr lang="en-US" altLang="zh-CN" dirty="0"/>
              <a:t>PPT</a:t>
            </a:r>
            <a:r>
              <a:rPr lang="zh-CN" altLang="en-US" dirty="0"/>
              <a:t>教授</a:t>
            </a:r>
            <a:endParaRPr lang="en-US" altLang="zh-CN" dirty="0"/>
          </a:p>
          <a:p>
            <a:pPr algn="ctr"/>
            <a:r>
              <a:rPr lang="zh-CN" altLang="en-US" dirty="0"/>
              <a:t>报告人：清风素材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1990091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5052907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115936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815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790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31880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754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技术可行性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28800" y="4046855"/>
            <a:ext cx="21228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本系统的维护及管理都相当基础，不需要大量的专业人员参与，只要是熟悉相关知识的学生就可以胜任。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64111" y="367865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经济可行性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6285" y="4047167"/>
            <a:ext cx="2042441" cy="27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本系统无需投入额外的设备购买及人员的培训的费用，所以在经济上本系统的设计是可行的。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。此外系统对开发的需求以及软硬件方面的软硬件要求都不是很高。我们的系统主要是给学校里面的人员用，所以本系统在学校内任何一台连接校园网的机器上都可以运行，有较高的经济可行性。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35148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操作可行性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66985" y="4047167"/>
            <a:ext cx="2042441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该系统对工作人员的基本上没特殊的需求，不必进行人员培训，工作人员要懂得使用计算机的基本操作就行。</a:t>
            </a:r>
            <a:endParaRPr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541020" y="214630"/>
          <a:ext cx="11109325" cy="64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1" imgW="11214100" imgH="6807200" progId="Visio.Drawing.15">
                  <p:embed/>
                </p:oleObj>
              </mc:Choice>
              <mc:Fallback>
                <p:oleObj name="" r:id="rId1" imgW="11214100" imgH="68072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020" y="214630"/>
                        <a:ext cx="11109325" cy="642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9165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1320800" y="403225"/>
          <a:ext cx="9912985" cy="623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3944600" imgH="8636000" progId="Visio.Drawing.15">
                  <p:embed/>
                </p:oleObj>
              </mc:Choice>
              <mc:Fallback>
                <p:oleObj name="" r:id="rId1" imgW="13944600" imgH="86360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403225"/>
                        <a:ext cx="9912985" cy="623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51000" y="7721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中等方案的系统流程图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6173</Words>
  <Application>WPS 演示</Application>
  <PresentationFormat>宽屏</PresentationFormat>
  <Paragraphs>1137</Paragraphs>
  <Slides>65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65</vt:i4>
      </vt:variant>
    </vt:vector>
  </HeadingPairs>
  <TitlesOfParts>
    <vt:vector size="92" baseType="lpstr">
      <vt:lpstr>Arial</vt:lpstr>
      <vt:lpstr>宋体</vt:lpstr>
      <vt:lpstr>Wingdings</vt:lpstr>
      <vt:lpstr>微软雅黑</vt:lpstr>
      <vt:lpstr>楷体</vt:lpstr>
      <vt:lpstr>等线</vt:lpstr>
      <vt:lpstr>Segoe Print</vt:lpstr>
      <vt:lpstr>等线</vt:lpstr>
      <vt:lpstr>News Gothic MT</vt:lpstr>
      <vt:lpstr>Times New Roman</vt:lpstr>
      <vt:lpstr>Times New Roman</vt:lpstr>
      <vt:lpstr>黑体</vt:lpstr>
      <vt:lpstr>Arial</vt:lpstr>
      <vt:lpstr>Segoe UI Light</vt:lpstr>
      <vt:lpstr>Calibri Light</vt:lpstr>
      <vt:lpstr>清风素材 https://12sc.taobao.com/</vt:lpstr>
      <vt:lpstr>Visio.Drawing.15</vt:lpstr>
      <vt:lpstr>Visio.Drawing.15</vt:lpstr>
      <vt:lpstr>Visio.Drawing.15</vt:lpstr>
      <vt:lpstr>Visio.Drawing.15</vt:lpstr>
      <vt:lpstr>Visio.Drawing.15</vt:lpstr>
      <vt:lpstr>Equation.KSEE3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</dc:creator>
  <cp:keywords>12sc.taobao.com</cp:keywords>
  <dc:description>12sc.taobao.com</dc:description>
  <dc:subject>12sc.taobao.com</dc:subject>
  <cp:category>12sc.taobao.com</cp:category>
  <cp:lastModifiedBy>boolerv</cp:lastModifiedBy>
  <cp:revision>76</cp:revision>
  <dcterms:created xsi:type="dcterms:W3CDTF">2015-08-18T02:51:00Z</dcterms:created>
  <dcterms:modified xsi:type="dcterms:W3CDTF">2019-06-06T15:17:29Z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2052-10.1.0.6109</vt:lpwstr>
  </property>
</Properties>
</file>