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drawings/drawing1.xml" ContentType="application/vnd.openxmlformats-officedocument.drawingml.chartshap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9" r:id="rId4"/>
    <p:sldId id="262" r:id="rId5"/>
    <p:sldId id="268" r:id="rId7"/>
    <p:sldId id="291" r:id="rId8"/>
    <p:sldId id="292" r:id="rId9"/>
    <p:sldId id="297" r:id="rId10"/>
    <p:sldId id="296" r:id="rId11"/>
    <p:sldId id="299" r:id="rId12"/>
    <p:sldId id="298" r:id="rId13"/>
    <p:sldId id="300" r:id="rId14"/>
    <p:sldId id="289" r:id="rId15"/>
    <p:sldId id="269" r:id="rId16"/>
    <p:sldId id="270" r:id="rId17"/>
    <p:sldId id="263" r:id="rId18"/>
    <p:sldId id="271" r:id="rId19"/>
    <p:sldId id="272" r:id="rId20"/>
    <p:sldId id="273" r:id="rId21"/>
    <p:sldId id="264" r:id="rId22"/>
    <p:sldId id="274" r:id="rId23"/>
    <p:sldId id="275" r:id="rId24"/>
    <p:sldId id="276" r:id="rId25"/>
    <p:sldId id="265" r:id="rId26"/>
    <p:sldId id="277" r:id="rId27"/>
    <p:sldId id="278" r:id="rId28"/>
    <p:sldId id="279" r:id="rId29"/>
    <p:sldId id="267" r:id="rId30"/>
    <p:sldId id="280" r:id="rId31"/>
    <p:sldId id="281" r:id="rId32"/>
    <p:sldId id="266" r:id="rId33"/>
    <p:sldId id="260" r:id="rId34"/>
    <p:sldId id="261" r:id="rId35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895"/>
    <a:srgbClr val="A1D3D0"/>
    <a:srgbClr val="E9E9E9"/>
    <a:srgbClr val="E4E4E4"/>
    <a:srgbClr val="DADADA"/>
    <a:srgbClr val="E7E7E7"/>
    <a:srgbClr val="425B5B"/>
    <a:srgbClr val="00272C"/>
    <a:srgbClr val="BFBFBF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 autoAdjust="0"/>
    <p:restoredTop sz="94687" autoAdjust="0"/>
  </p:normalViewPr>
  <p:slideViewPr>
    <p:cSldViewPr snapToGrid="0" snapToObjects="1">
      <p:cViewPr varScale="1">
        <p:scale>
          <a:sx n="102" d="100"/>
          <a:sy n="102" d="100"/>
        </p:scale>
        <p:origin x="-234" y="-90"/>
      </p:cViewPr>
      <p:guideLst>
        <p:guide orient="horz" pos="2159"/>
        <p:guide orient="horz" pos="4082"/>
        <p:guide pos="3861"/>
        <p:guide pos="257"/>
        <p:guide pos="74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6" Type="http://schemas.microsoft.com/office/2011/relationships/chartColorStyle" Target="colors2.xml"/><Relationship Id="rId5" Type="http://schemas.microsoft.com/office/2011/relationships/chartStyle" Target="style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4" Type="http://schemas.microsoft.com/office/2011/relationships/chartColorStyle" Target="colors3.xml"/><Relationship Id="rId3" Type="http://schemas.microsoft.com/office/2011/relationships/chartStyle" Target="style3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1A989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1"/>
        <c:axId val="75249152"/>
        <c:axId val="127365632"/>
      </c:barChart>
      <c:catAx>
        <c:axId val="752491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7365632"/>
        <c:crosses val="autoZero"/>
        <c:auto val="1"/>
        <c:lblAlgn val="ctr"/>
        <c:lblOffset val="100"/>
        <c:noMultiLvlLbl val="0"/>
      </c:catAx>
      <c:valAx>
        <c:axId val="12736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5249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"/>
        <c:overlap val="48"/>
        <c:axId val="37806080"/>
        <c:axId val="36869184"/>
      </c:barChart>
      <c:catAx>
        <c:axId val="3780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869184"/>
        <c:crosses val="autoZero"/>
        <c:auto val="1"/>
        <c:lblAlgn val="ctr"/>
        <c:lblOffset val="100"/>
        <c:noMultiLvlLbl val="0"/>
      </c:catAx>
      <c:valAx>
        <c:axId val="36869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80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0474656260451638"/>
          <c:w val="1"/>
          <c:h val="0.95692390766954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A1D3D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1A9895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0.28575</cdr:x>
      <cdr:y>0.35388</cdr:y>
    </cdr:from>
    <cdr:to>
      <cdr:x>0.72542</cdr:x>
      <cdr:y>0.68984</cdr:y>
    </cdr:to>
    <cdr:grpSp>
      <cdr:nvGrpSpPr>
        <cdr:cNvPr id="2" name="组合 1"/>
        <cdr:cNvGrpSpPr/>
      </cdr:nvGrpSpPr>
      <cdr:grpSpPr xmlns:a="http://schemas.openxmlformats.org/drawingml/2006/main">
        <a:xfrm>
          <a:off x="1347276" y="1816137"/>
          <a:ext cx="2072989" cy="1724170"/>
          <a:chOff x="5998457" y="3326944"/>
          <a:chExt cx="207653" cy="172705"/>
        </a:xfrm>
        <a:solidFill>
          <a:schemeClr val="tx1">
            <a:lumMod val="75000"/>
            <a:lumOff val="25000"/>
          </a:schemeClr>
        </a:solidFill>
      </cdr:grpSpPr>
      <cdr:sp>
        <cdr:nvSpPr>
          <cdr:cNvPr id="3" name="任意多边形 2"/>
          <cdr:cNvSpPr/>
        </cdr:nvSpPr>
        <cdr:spPr xmlns:a="http://schemas.openxmlformats.org/drawingml/2006/main">
          <a:xfrm xmlns:a="http://schemas.openxmlformats.org/drawingml/2006/main">
            <a:off x="5998457" y="3326944"/>
            <a:ext cx="145356" cy="138266"/>
          </a:xfrm>
          <a:custGeom>
            <a:avLst/>
            <a:gdLst>
              <a:gd name="T0" fmla="*/ 0 w 337"/>
              <a:gd name="T1" fmla="*/ 144 h 321"/>
              <a:gd name="T2" fmla="*/ 5 w 337"/>
              <a:gd name="T3" fmla="*/ 123 h 321"/>
              <a:gd name="T4" fmla="*/ 108 w 337"/>
              <a:gd name="T5" fmla="*/ 25 h 321"/>
              <a:gd name="T6" fmla="*/ 310 w 337"/>
              <a:gd name="T7" fmla="*/ 78 h 321"/>
              <a:gd name="T8" fmla="*/ 337 w 337"/>
              <a:gd name="T9" fmla="*/ 132 h 321"/>
              <a:gd name="T10" fmla="*/ 215 w 337"/>
              <a:gd name="T11" fmla="*/ 176 h 321"/>
              <a:gd name="T12" fmla="*/ 183 w 337"/>
              <a:gd name="T13" fmla="*/ 301 h 321"/>
              <a:gd name="T14" fmla="*/ 143 w 337"/>
              <a:gd name="T15" fmla="*/ 298 h 321"/>
              <a:gd name="T16" fmla="*/ 76 w 337"/>
              <a:gd name="T17" fmla="*/ 308 h 321"/>
              <a:gd name="T18" fmla="*/ 51 w 337"/>
              <a:gd name="T19" fmla="*/ 321 h 321"/>
              <a:gd name="T20" fmla="*/ 65 w 337"/>
              <a:gd name="T21" fmla="*/ 278 h 321"/>
              <a:gd name="T22" fmla="*/ 63 w 337"/>
              <a:gd name="T23" fmla="*/ 267 h 321"/>
              <a:gd name="T24" fmla="*/ 1 w 337"/>
              <a:gd name="T25" fmla="*/ 173 h 321"/>
              <a:gd name="T26" fmla="*/ 0 w 337"/>
              <a:gd name="T27" fmla="*/ 171 h 321"/>
              <a:gd name="T28" fmla="*/ 0 w 337"/>
              <a:gd name="T29" fmla="*/ 144 h 321"/>
              <a:gd name="T30" fmla="*/ 135 w 337"/>
              <a:gd name="T31" fmla="*/ 107 h 321"/>
              <a:gd name="T32" fmla="*/ 113 w 337"/>
              <a:gd name="T33" fmla="*/ 86 h 321"/>
              <a:gd name="T34" fmla="*/ 88 w 337"/>
              <a:gd name="T35" fmla="*/ 108 h 321"/>
              <a:gd name="T36" fmla="*/ 114 w 337"/>
              <a:gd name="T37" fmla="*/ 128 h 321"/>
              <a:gd name="T38" fmla="*/ 135 w 337"/>
              <a:gd name="T39" fmla="*/ 107 h 321"/>
              <a:gd name="T40" fmla="*/ 232 w 337"/>
              <a:gd name="T41" fmla="*/ 86 h 321"/>
              <a:gd name="T42" fmla="*/ 206 w 337"/>
              <a:gd name="T43" fmla="*/ 106 h 321"/>
              <a:gd name="T44" fmla="*/ 230 w 337"/>
              <a:gd name="T45" fmla="*/ 128 h 321"/>
              <a:gd name="T46" fmla="*/ 252 w 337"/>
              <a:gd name="T47" fmla="*/ 108 h 321"/>
              <a:gd name="T48" fmla="*/ 232 w 337"/>
              <a:gd name="T49" fmla="*/ 86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7" h="321">
                <a:moveTo>
                  <a:pt x="0" y="144"/>
                </a:moveTo>
                <a:cubicBezTo>
                  <a:pt x="2" y="137"/>
                  <a:pt x="3" y="130"/>
                  <a:pt x="5" y="123"/>
                </a:cubicBezTo>
                <a:cubicBezTo>
                  <a:pt x="22" y="72"/>
                  <a:pt x="59" y="41"/>
                  <a:pt x="108" y="25"/>
                </a:cubicBezTo>
                <a:cubicBezTo>
                  <a:pt x="181" y="0"/>
                  <a:pt x="265" y="23"/>
                  <a:pt x="310" y="78"/>
                </a:cubicBezTo>
                <a:cubicBezTo>
                  <a:pt x="323" y="94"/>
                  <a:pt x="332" y="111"/>
                  <a:pt x="337" y="132"/>
                </a:cubicBezTo>
                <a:cubicBezTo>
                  <a:pt x="289" y="129"/>
                  <a:pt x="248" y="141"/>
                  <a:pt x="215" y="176"/>
                </a:cubicBezTo>
                <a:cubicBezTo>
                  <a:pt x="182" y="210"/>
                  <a:pt x="172" y="251"/>
                  <a:pt x="183" y="301"/>
                </a:cubicBezTo>
                <a:cubicBezTo>
                  <a:pt x="169" y="300"/>
                  <a:pt x="155" y="302"/>
                  <a:pt x="143" y="298"/>
                </a:cubicBezTo>
                <a:cubicBezTo>
                  <a:pt x="119" y="291"/>
                  <a:pt x="97" y="294"/>
                  <a:pt x="76" y="308"/>
                </a:cubicBezTo>
                <a:cubicBezTo>
                  <a:pt x="69" y="313"/>
                  <a:pt x="61" y="316"/>
                  <a:pt x="51" y="321"/>
                </a:cubicBezTo>
                <a:cubicBezTo>
                  <a:pt x="56" y="305"/>
                  <a:pt x="61" y="292"/>
                  <a:pt x="65" y="278"/>
                </a:cubicBezTo>
                <a:cubicBezTo>
                  <a:pt x="67" y="273"/>
                  <a:pt x="67" y="270"/>
                  <a:pt x="63" y="267"/>
                </a:cubicBezTo>
                <a:cubicBezTo>
                  <a:pt x="30" y="243"/>
                  <a:pt x="8" y="214"/>
                  <a:pt x="1" y="173"/>
                </a:cubicBezTo>
                <a:cubicBezTo>
                  <a:pt x="1" y="172"/>
                  <a:pt x="1" y="171"/>
                  <a:pt x="0" y="171"/>
                </a:cubicBezTo>
                <a:cubicBezTo>
                  <a:pt x="0" y="162"/>
                  <a:pt x="0" y="153"/>
                  <a:pt x="0" y="144"/>
                </a:cubicBezTo>
                <a:close/>
                <a:moveTo>
                  <a:pt x="135" y="107"/>
                </a:moveTo>
                <a:cubicBezTo>
                  <a:pt x="134" y="94"/>
                  <a:pt x="126" y="86"/>
                  <a:pt x="113" y="86"/>
                </a:cubicBezTo>
                <a:cubicBezTo>
                  <a:pt x="99" y="86"/>
                  <a:pt x="88" y="96"/>
                  <a:pt x="88" y="108"/>
                </a:cubicBezTo>
                <a:cubicBezTo>
                  <a:pt x="88" y="119"/>
                  <a:pt x="100" y="129"/>
                  <a:pt x="114" y="128"/>
                </a:cubicBezTo>
                <a:cubicBezTo>
                  <a:pt x="126" y="128"/>
                  <a:pt x="135" y="119"/>
                  <a:pt x="135" y="107"/>
                </a:cubicBezTo>
                <a:close/>
                <a:moveTo>
                  <a:pt x="232" y="86"/>
                </a:moveTo>
                <a:cubicBezTo>
                  <a:pt x="219" y="85"/>
                  <a:pt x="206" y="95"/>
                  <a:pt x="206" y="106"/>
                </a:cubicBezTo>
                <a:cubicBezTo>
                  <a:pt x="205" y="117"/>
                  <a:pt x="216" y="128"/>
                  <a:pt x="230" y="128"/>
                </a:cubicBezTo>
                <a:cubicBezTo>
                  <a:pt x="242" y="129"/>
                  <a:pt x="252" y="121"/>
                  <a:pt x="252" y="108"/>
                </a:cubicBezTo>
                <a:cubicBezTo>
                  <a:pt x="253" y="96"/>
                  <a:pt x="245" y="87"/>
                  <a:pt x="232" y="86"/>
                </a:cubicBezTo>
                <a:close/>
              </a:path>
            </a:pathLst>
          </a:custGeom>
          <a:grpFill/>
          <a:ln>
            <a:noFill/>
          </a:ln>
        </cdr:spPr>
        <cdr:txBody xmlns:a="http://schemas.openxmlformats.org/drawingml/2006/main"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cdr:txBody>
      </cdr:sp>
      <cdr:sp>
        <cdr:nvSpPr>
          <cdr:cNvPr id="4" name="任意多边形 3"/>
          <cdr:cNvSpPr/>
        </cdr:nvSpPr>
        <cdr:spPr xmlns:a="http://schemas.openxmlformats.org/drawingml/2006/main">
          <a:xfrm xmlns:a="http://schemas.openxmlformats.org/drawingml/2006/main">
            <a:off x="6078986" y="3379616"/>
            <a:ext cx="127124" cy="120033"/>
          </a:xfrm>
          <a:custGeom>
            <a:avLst/>
            <a:gdLst>
              <a:gd name="T0" fmla="*/ 241 w 295"/>
              <a:gd name="T1" fmla="*/ 279 h 279"/>
              <a:gd name="T2" fmla="*/ 202 w 295"/>
              <a:gd name="T3" fmla="*/ 258 h 279"/>
              <a:gd name="T4" fmla="*/ 187 w 295"/>
              <a:gd name="T5" fmla="*/ 256 h 279"/>
              <a:gd name="T6" fmla="*/ 71 w 295"/>
              <a:gd name="T7" fmla="*/ 244 h 279"/>
              <a:gd name="T8" fmla="*/ 3 w 295"/>
              <a:gd name="T9" fmla="*/ 151 h 279"/>
              <a:gd name="T10" fmla="*/ 26 w 295"/>
              <a:gd name="T11" fmla="*/ 73 h 279"/>
              <a:gd name="T12" fmla="*/ 266 w 295"/>
              <a:gd name="T13" fmla="*/ 77 h 279"/>
              <a:gd name="T14" fmla="*/ 264 w 295"/>
              <a:gd name="T15" fmla="*/ 202 h 279"/>
              <a:gd name="T16" fmla="*/ 234 w 295"/>
              <a:gd name="T17" fmla="*/ 232 h 279"/>
              <a:gd name="T18" fmla="*/ 231 w 295"/>
              <a:gd name="T19" fmla="*/ 245 h 279"/>
              <a:gd name="T20" fmla="*/ 241 w 295"/>
              <a:gd name="T21" fmla="*/ 279 h 279"/>
              <a:gd name="T22" fmla="*/ 192 w 295"/>
              <a:gd name="T23" fmla="*/ 86 h 279"/>
              <a:gd name="T24" fmla="*/ 174 w 295"/>
              <a:gd name="T25" fmla="*/ 103 h 279"/>
              <a:gd name="T26" fmla="*/ 193 w 295"/>
              <a:gd name="T27" fmla="*/ 120 h 279"/>
              <a:gd name="T28" fmla="*/ 212 w 295"/>
              <a:gd name="T29" fmla="*/ 102 h 279"/>
              <a:gd name="T30" fmla="*/ 192 w 295"/>
              <a:gd name="T31" fmla="*/ 86 h 279"/>
              <a:gd name="T32" fmla="*/ 119 w 295"/>
              <a:gd name="T33" fmla="*/ 103 h 279"/>
              <a:gd name="T34" fmla="*/ 100 w 295"/>
              <a:gd name="T35" fmla="*/ 86 h 279"/>
              <a:gd name="T36" fmla="*/ 82 w 295"/>
              <a:gd name="T37" fmla="*/ 102 h 279"/>
              <a:gd name="T38" fmla="*/ 99 w 295"/>
              <a:gd name="T39" fmla="*/ 120 h 279"/>
              <a:gd name="T40" fmla="*/ 119 w 295"/>
              <a:gd name="T41" fmla="*/ 10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5" h="279">
                <a:moveTo>
                  <a:pt x="241" y="279"/>
                </a:moveTo>
                <a:cubicBezTo>
                  <a:pt x="226" y="271"/>
                  <a:pt x="215" y="264"/>
                  <a:pt x="202" y="258"/>
                </a:cubicBezTo>
                <a:cubicBezTo>
                  <a:pt x="198" y="256"/>
                  <a:pt x="192" y="255"/>
                  <a:pt x="187" y="256"/>
                </a:cubicBezTo>
                <a:cubicBezTo>
                  <a:pt x="147" y="266"/>
                  <a:pt x="108" y="264"/>
                  <a:pt x="71" y="244"/>
                </a:cubicBezTo>
                <a:cubicBezTo>
                  <a:pt x="33" y="225"/>
                  <a:pt x="8" y="195"/>
                  <a:pt x="3" y="151"/>
                </a:cubicBezTo>
                <a:cubicBezTo>
                  <a:pt x="0" y="121"/>
                  <a:pt x="8" y="96"/>
                  <a:pt x="26" y="73"/>
                </a:cubicBezTo>
                <a:cubicBezTo>
                  <a:pt x="84" y="0"/>
                  <a:pt x="211" y="2"/>
                  <a:pt x="266" y="77"/>
                </a:cubicBezTo>
                <a:cubicBezTo>
                  <a:pt x="295" y="118"/>
                  <a:pt x="295" y="163"/>
                  <a:pt x="264" y="202"/>
                </a:cubicBezTo>
                <a:cubicBezTo>
                  <a:pt x="255" y="213"/>
                  <a:pt x="245" y="223"/>
                  <a:pt x="234" y="232"/>
                </a:cubicBezTo>
                <a:cubicBezTo>
                  <a:pt x="230" y="236"/>
                  <a:pt x="229" y="240"/>
                  <a:pt x="231" y="245"/>
                </a:cubicBezTo>
                <a:cubicBezTo>
                  <a:pt x="234" y="255"/>
                  <a:pt x="237" y="266"/>
                  <a:pt x="241" y="279"/>
                </a:cubicBezTo>
                <a:close/>
                <a:moveTo>
                  <a:pt x="192" y="86"/>
                </a:moveTo>
                <a:cubicBezTo>
                  <a:pt x="182" y="86"/>
                  <a:pt x="174" y="94"/>
                  <a:pt x="174" y="103"/>
                </a:cubicBezTo>
                <a:cubicBezTo>
                  <a:pt x="174" y="112"/>
                  <a:pt x="183" y="120"/>
                  <a:pt x="193" y="120"/>
                </a:cubicBezTo>
                <a:cubicBezTo>
                  <a:pt x="203" y="119"/>
                  <a:pt x="212" y="111"/>
                  <a:pt x="212" y="102"/>
                </a:cubicBezTo>
                <a:cubicBezTo>
                  <a:pt x="212" y="93"/>
                  <a:pt x="202" y="86"/>
                  <a:pt x="192" y="86"/>
                </a:cubicBezTo>
                <a:close/>
                <a:moveTo>
                  <a:pt x="119" y="103"/>
                </a:moveTo>
                <a:cubicBezTo>
                  <a:pt x="120" y="94"/>
                  <a:pt x="111" y="86"/>
                  <a:pt x="100" y="86"/>
                </a:cubicBezTo>
                <a:cubicBezTo>
                  <a:pt x="91" y="86"/>
                  <a:pt x="82" y="93"/>
                  <a:pt x="82" y="102"/>
                </a:cubicBezTo>
                <a:cubicBezTo>
                  <a:pt x="81" y="111"/>
                  <a:pt x="90" y="120"/>
                  <a:pt x="99" y="120"/>
                </a:cubicBezTo>
                <a:cubicBezTo>
                  <a:pt x="110" y="120"/>
                  <a:pt x="119" y="112"/>
                  <a:pt x="119" y="103"/>
                </a:cubicBezTo>
                <a:close/>
              </a:path>
            </a:pathLst>
          </a:custGeom>
          <a:grpFill/>
          <a:ln>
            <a:noFill/>
          </a:ln>
        </cdr:spPr>
        <cdr:txBody xmlns:a="http://schemas.openxmlformats.org/drawingml/2006/main"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cdr:txBody>
      </cdr: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DCCCA-0BC9-4E4A-BDA5-57CA6EE6A4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02" y="652450"/>
            <a:ext cx="11340795" cy="4876549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 rot="9861016" flipH="1">
            <a:off x="-2443125" y="4065941"/>
            <a:ext cx="8030020" cy="6922436"/>
            <a:chOff x="3241129" y="967902"/>
            <a:chExt cx="5709753" cy="4922199"/>
          </a:xfrm>
          <a:solidFill>
            <a:srgbClr val="E9E9E9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9861016" flipH="1">
            <a:off x="-2153422" y="4337089"/>
            <a:ext cx="7342026" cy="6329338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3" y="258233"/>
            <a:ext cx="5370495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7" y="5989475"/>
            <a:ext cx="227222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1918468" flipH="1">
            <a:off x="149489" y="1935213"/>
            <a:ext cx="6105388" cy="526327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2835027" flipH="1">
            <a:off x="7909724" y="2222235"/>
            <a:ext cx="6126790" cy="5281720"/>
            <a:chOff x="3241129" y="967902"/>
            <a:chExt cx="5709753" cy="4922199"/>
          </a:xfrm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noFill/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 userDrawn="1"/>
        </p:nvGrpSpPr>
        <p:grpSpPr>
          <a:xfrm rot="919184">
            <a:off x="8321907" y="3118231"/>
            <a:ext cx="5144678" cy="5967820"/>
            <a:chOff x="9070882" y="2865798"/>
            <a:chExt cx="6044162" cy="7011222"/>
          </a:xfrm>
        </p:grpSpPr>
        <p:grpSp>
          <p:nvGrpSpPr>
            <p:cNvPr id="37" name="组合 36"/>
            <p:cNvGrpSpPr/>
            <p:nvPr userDrawn="1"/>
          </p:nvGrpSpPr>
          <p:grpSpPr>
            <a:xfrm rot="14089817" flipH="1">
              <a:off x="8587352" y="3349328"/>
              <a:ext cx="7011222" cy="6044162"/>
              <a:chOff x="3241129" y="967902"/>
              <a:chExt cx="5709753" cy="4922199"/>
            </a:xfrm>
            <a:solidFill>
              <a:srgbClr val="E9E9E9"/>
            </a:solidFill>
          </p:grpSpPr>
          <p:grpSp>
            <p:nvGrpSpPr>
              <p:cNvPr id="46" name="组合 45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  <a:grpFill/>
            </p:grpSpPr>
            <p:sp>
              <p:nvSpPr>
                <p:cNvPr id="49" name="等腰三角形 48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grpFill/>
                <a:ln w="57150">
                  <a:solidFill>
                    <a:srgbClr val="E9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" name="直接连接符 49"/>
                <p:cNvCxnSpPr>
                  <a:stCxn id="49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等腰三角形 46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-1" fmla="*/ 123324 w 742950"/>
                  <a:gd name="connsiteY0-2" fmla="*/ 432689 h 451940"/>
                  <a:gd name="connsiteX1-3" fmla="*/ 0 w 742950"/>
                  <a:gd name="connsiteY1-4" fmla="*/ 0 h 451940"/>
                  <a:gd name="connsiteX2-5" fmla="*/ 742950 w 742950"/>
                  <a:gd name="connsiteY2-6" fmla="*/ 451940 h 451940"/>
                  <a:gd name="connsiteX3-7" fmla="*/ 123324 w 742950"/>
                  <a:gd name="connsiteY3-8" fmla="*/ 432689 h 4519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 rot="14089817" flipH="1">
              <a:off x="9139304" y="3647796"/>
              <a:ext cx="6105388" cy="5263270"/>
              <a:chOff x="3241129" y="967902"/>
              <a:chExt cx="5709753" cy="492219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</p:grpSpPr>
            <p:sp>
              <p:nvSpPr>
                <p:cNvPr id="42" name="等腰三角形 41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solidFill>
                  <a:srgbClr val="E9E9E9"/>
                </a:solidFill>
                <a:ln w="57150">
                  <a:solidFill>
                    <a:srgbClr val="A1D3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" name="直接连接符 42"/>
                <p:cNvCxnSpPr>
                  <a:stCxn id="42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等腰三角形 39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-1" fmla="*/ 123324 w 742950"/>
                  <a:gd name="connsiteY0-2" fmla="*/ 432689 h 451940"/>
                  <a:gd name="connsiteX1-3" fmla="*/ 0 w 742950"/>
                  <a:gd name="connsiteY1-4" fmla="*/ 0 h 451940"/>
                  <a:gd name="connsiteX2-5" fmla="*/ 742950 w 742950"/>
                  <a:gd name="connsiteY2-6" fmla="*/ 451940 h 451940"/>
                  <a:gd name="connsiteX3-7" fmla="*/ 123324 w 742950"/>
                  <a:gd name="connsiteY3-8" fmla="*/ 432689 h 4519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5754" y="1968500"/>
            <a:ext cx="12207754" cy="4889500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20443394" flipH="1">
            <a:off x="10270041" y="6281722"/>
            <a:ext cx="1340530" cy="115563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 rot="10112288" flipH="1">
            <a:off x="7888544" y="6369972"/>
            <a:ext cx="2624388" cy="2262404"/>
            <a:chOff x="3241129" y="967902"/>
            <a:chExt cx="5709753" cy="4922199"/>
          </a:xfrm>
        </p:grpSpPr>
        <p:grpSp>
          <p:nvGrpSpPr>
            <p:cNvPr id="13" name="组合 1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>
                <a:stCxn id="1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等腰三角形 1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 rot="15049008" flipH="1">
            <a:off x="10826390" y="5159471"/>
            <a:ext cx="1055224" cy="909676"/>
            <a:chOff x="3241129" y="967902"/>
            <a:chExt cx="5709753" cy="4922199"/>
          </a:xfrm>
        </p:grpSpPr>
        <p:grpSp>
          <p:nvGrpSpPr>
            <p:cNvPr id="29" name="组合 2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2" name="等腰三角形 3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>
                <a:stCxn id="3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等腰三角形 2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0800000" flipH="1">
            <a:off x="3043306" y="889732"/>
            <a:ext cx="6105388" cy="5263270"/>
            <a:chOff x="3241129" y="967902"/>
            <a:chExt cx="5709753" cy="4922199"/>
          </a:xfrm>
        </p:grpSpPr>
        <p:grpSp>
          <p:nvGrpSpPr>
            <p:cNvPr id="3" name="组合 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等腰三角形 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chart" Target="../charts/char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425602" y="1342417"/>
            <a:ext cx="9924628" cy="1459149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2734" y="1656492"/>
            <a:ext cx="50596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失物招领论坛系统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928009" y="5612271"/>
            <a:ext cx="242170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9895"/>
                </a:solidFill>
              </a:rPr>
              <a:t>软件</a:t>
            </a:r>
            <a:r>
              <a:rPr lang="en-US" altLang="zh-CN" dirty="0">
                <a:solidFill>
                  <a:srgbClr val="1A9895"/>
                </a:solidFill>
              </a:rPr>
              <a:t>161</a:t>
            </a:r>
            <a:r>
              <a:rPr lang="zh-CN" altLang="en-US" dirty="0">
                <a:solidFill>
                  <a:srgbClr val="1A9895"/>
                </a:solidFill>
              </a:rPr>
              <a:t>：何帆</a:t>
            </a:r>
            <a:endParaRPr lang="zh-CN" altLang="en-US" dirty="0">
              <a:solidFill>
                <a:srgbClr val="1A9895"/>
              </a:solidFill>
            </a:endParaRPr>
          </a:p>
          <a:p>
            <a:r>
              <a:rPr lang="en-US" altLang="zh-CN" dirty="0">
                <a:solidFill>
                  <a:srgbClr val="1A9895"/>
                </a:solidFill>
              </a:rPr>
              <a:t>	  </a:t>
            </a:r>
            <a:r>
              <a:rPr lang="zh-CN" altLang="en-US" dirty="0">
                <a:solidFill>
                  <a:srgbClr val="1A9895"/>
                </a:solidFill>
              </a:rPr>
              <a:t>石朝阳</a:t>
            </a:r>
            <a:endParaRPr lang="zh-CN" altLang="en-US" dirty="0">
              <a:solidFill>
                <a:srgbClr val="1A9895"/>
              </a:solidFill>
            </a:endParaRPr>
          </a:p>
          <a:p>
            <a:r>
              <a:rPr lang="en-US" altLang="zh-CN" dirty="0">
                <a:solidFill>
                  <a:srgbClr val="1A9895"/>
                </a:solidFill>
              </a:rPr>
              <a:t>	  </a:t>
            </a:r>
            <a:r>
              <a:rPr lang="zh-CN" altLang="en-US" dirty="0">
                <a:solidFill>
                  <a:srgbClr val="1A9895"/>
                </a:solidFill>
              </a:rPr>
              <a:t>杨框</a:t>
            </a:r>
            <a:endParaRPr lang="zh-CN" altLang="en-US" dirty="0">
              <a:solidFill>
                <a:srgbClr val="1A9895"/>
              </a:solidFill>
            </a:endParaRPr>
          </a:p>
          <a:p>
            <a:r>
              <a:rPr lang="en-US" altLang="zh-CN" dirty="0">
                <a:solidFill>
                  <a:srgbClr val="1A9895"/>
                </a:solidFill>
              </a:rPr>
              <a:t>	  </a:t>
            </a:r>
            <a:r>
              <a:rPr lang="zh-CN" altLang="en-US" dirty="0">
                <a:solidFill>
                  <a:srgbClr val="1A9895"/>
                </a:solidFill>
              </a:rPr>
              <a:t>石玲燕</a:t>
            </a:r>
            <a:endParaRPr lang="zh-CN" altLang="en-US" dirty="0">
              <a:solidFill>
                <a:srgbClr val="1A989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en-US" altLang="zh-CN" sz="2000" dirty="0"/>
          </a:p>
          <a:p>
            <a:r>
              <a:rPr lang="zh-CN" altLang="en-US" sz="2000" dirty="0"/>
              <a:t>投资和效益分析</a:t>
            </a:r>
            <a:endParaRPr lang="zh-CN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253095" y="2526030"/>
          <a:ext cx="3268980" cy="345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290"/>
                <a:gridCol w="948690"/>
              </a:tblGrid>
              <a:tr h="123380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人力（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4</a:t>
                      </a: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人月，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500</a:t>
                      </a: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元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人月）</a:t>
                      </a:r>
                      <a:endParaRPr lang="zh-CN" alt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4000</a:t>
                      </a: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元</a:t>
                      </a:r>
                      <a:endParaRPr lang="zh-CN" alt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435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购买硬件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0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元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43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资料费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50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元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43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总计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4500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元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3" name="矩形 352"/>
          <p:cNvSpPr/>
          <p:nvPr/>
        </p:nvSpPr>
        <p:spPr>
          <a:xfrm>
            <a:off x="8253095" y="1377315"/>
            <a:ext cx="1110615" cy="463550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8253095" y="1425575"/>
            <a:ext cx="1110615" cy="3670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开发成本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sym typeface="News Gothic MT" charset="0"/>
            </a:endParaRPr>
          </a:p>
        </p:txBody>
      </p:sp>
      <p:pic>
        <p:nvPicPr>
          <p:cNvPr id="12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" y="2115185"/>
            <a:ext cx="6631940" cy="40532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640080" y="1329055"/>
            <a:ext cx="1704340" cy="463550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0080" y="1377315"/>
            <a:ext cx="1704340" cy="3670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成本效益图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sym typeface="News Gothic M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Two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需求分析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One</a:t>
            </a:r>
            <a:endParaRPr lang="en-US" altLang="zh-CN" sz="2000" dirty="0"/>
          </a:p>
          <a:p>
            <a:r>
              <a:rPr lang="zh-CN" altLang="en-US" sz="2000" dirty="0"/>
              <a:t>背景和意义</a:t>
            </a:r>
            <a:endParaRPr lang="zh-CN" alt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4114954" y="1660221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6" name="圆角矩形 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" name="圆角矩形 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31110" y="2043422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16" name="圆角矩形 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42502" y="2073438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" name="圆角矩形 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83886" y="2225102"/>
            <a:ext cx="268710" cy="802477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6" name="圆角矩形 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59995" y="2376638"/>
            <a:ext cx="273146" cy="81572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46" name="圆角矩形 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196821" y="2482306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56" name="圆角矩形 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圆角矩形 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433066" y="3083158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66" name="圆角矩形 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8" name="圆角矩形 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425752" y="2413262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76" name="圆角矩形 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8" name="圆角矩形 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角矩形 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圆角矩形 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688367" y="2356651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86" name="圆角矩形 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8" name="圆角矩形 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421449" y="2731713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96" name="圆角矩形 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8" name="圆角矩形 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007791" y="1974246"/>
            <a:ext cx="276736" cy="826445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06" name="圆角矩形 1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8" name="圆角矩形 1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圆角矩形 1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圆角矩形 1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567757" y="2418324"/>
            <a:ext cx="341396" cy="1019548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16" name="圆角矩形 1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8" name="圆角矩形 1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圆角矩形 1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圆角矩形 1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圆角矩形 1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3056192" y="2773401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26" name="圆角矩形 1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圆角矩形 1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圆角矩形 1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圆角矩形 1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884784" y="2596284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36" name="圆角矩形 1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8" name="圆角矩形 1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圆角矩形 1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圆角矩形 1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圆角矩形 1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005877" y="3346089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46" name="圆角矩形 1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8" name="圆角矩形 1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圆角矩形 1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圆角矩形 1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147061" y="2708008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56" name="圆角矩形 1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8" name="圆角矩形 1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圆角矩形 1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圆角矩形 1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圆角矩形 1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2636912" y="3336341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66" name="圆角矩形 1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8" name="圆角矩形 1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圆角矩形 1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圆角矩形 1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圆角矩形 1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469366" y="3529773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76" name="圆角矩形 1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8" name="圆角矩形 1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圆角矩形 1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圆角矩形 1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圆角矩形 1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4507951" y="3533427"/>
            <a:ext cx="422896" cy="1262941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86" name="圆角矩形 1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8" name="圆角矩形 1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圆角矩形 1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圆角矩形 1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圆角矩形 1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732654" y="3424470"/>
            <a:ext cx="444449" cy="132730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96" name="圆角矩形 1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8" name="圆角矩形 1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圆角矩形 1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圆角矩形 2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927132" y="4125410"/>
            <a:ext cx="607348" cy="181378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06" name="圆角矩形 2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08" name="圆角矩形 2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圆角矩形 2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圆角矩形 2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圆角矩形 2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201166" y="3939805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16" name="圆角矩形 2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8" name="圆角矩形 2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圆角矩形 2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圆角矩形 2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圆角矩形 2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3921859" y="4000977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26" name="圆角矩形 2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28" name="圆角矩形 2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圆角矩形 2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圆角矩形 2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圆角矩形 2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2998915" y="1944878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36" name="圆角矩形 2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8" name="圆角矩形 2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圆角矩形 2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圆角矩形 2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圆角矩形 2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736880" y="1791860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46" name="圆角矩形 2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48" name="圆角矩形 2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圆角矩形 2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圆角矩形 2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圆角矩形 2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1450647" y="1871223"/>
            <a:ext cx="214840" cy="641601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56" name="圆角矩形 2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8" name="圆角矩形 2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圆角矩形 2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圆角矩形 2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圆角矩形 2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691855" y="175988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6" name="圆角矩形 2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8" name="圆角矩形 2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圆角矩形 2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圆角矩形 2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圆角矩形 2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204975" y="183804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76" name="圆角矩形 2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8" name="圆角矩形 2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圆角矩形 2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圆角矩形 2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圆角矩形 2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979938" y="1997271"/>
            <a:ext cx="191489" cy="57186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86" name="圆角矩形 2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8" name="圆角矩形 2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圆角矩形 2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圆角矩形 2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圆角矩形 2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5028641" y="3067220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96" name="圆角矩形 2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98" name="圆角矩形 2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圆角矩形 2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圆角矩形 2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圆角矩形 3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748648" y="2632988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06" name="圆角矩形 3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08" name="圆角矩形 3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圆角矩形 3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圆角矩形 3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圆角矩形 3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3366464" y="1691722"/>
            <a:ext cx="232368" cy="693944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16" name="圆角矩形 3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18" name="圆角矩形 3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圆角矩形 3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圆角矩形 3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圆角矩形 3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1749696" y="1680383"/>
            <a:ext cx="174978" cy="522555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26" name="圆角矩形 3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8" name="圆角矩形 3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圆角矩形 3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圆角矩形 3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圆角矩形 3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5387718" y="2414010"/>
            <a:ext cx="237403" cy="70898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36" name="圆角矩形 3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8" name="圆角矩形 3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圆角矩形 3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圆角矩形 3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圆角矩形 3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9" name="矩形 55"/>
          <p:cNvSpPr/>
          <p:nvPr/>
        </p:nvSpPr>
        <p:spPr>
          <a:xfrm>
            <a:off x="6468527" y="5023365"/>
            <a:ext cx="5071539" cy="91210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8-14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号字，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1.3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倍字间距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。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8-14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。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350" name="文本框 349"/>
          <p:cNvSpPr txBox="1"/>
          <p:nvPr/>
        </p:nvSpPr>
        <p:spPr>
          <a:xfrm>
            <a:off x="6476230" y="3475180"/>
            <a:ext cx="4555837" cy="76943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9,300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Million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6555030" y="4632031"/>
            <a:ext cx="3074692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6555030" y="4189285"/>
            <a:ext cx="2031325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6555029" y="4667482"/>
            <a:ext cx="2992995" cy="30777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CLICK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HERE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TO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ADD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YOUR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TITLE</a:t>
            </a:r>
            <a:endParaRPr lang="zh-CN" altLang="zh-CN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6555030" y="4189285"/>
            <a:ext cx="2031325" cy="369332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点击此处添加标题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sym typeface="News Gothic MT" charset="0"/>
            </a:endParaRPr>
          </a:p>
        </p:txBody>
      </p:sp>
      <p:grpSp>
        <p:nvGrpSpPr>
          <p:cNvPr id="356" name="Group 121"/>
          <p:cNvGrpSpPr>
            <a:grpSpLocks noChangeAspect="1"/>
          </p:cNvGrpSpPr>
          <p:nvPr/>
        </p:nvGrpSpPr>
        <p:grpSpPr bwMode="auto">
          <a:xfrm>
            <a:off x="6487846" y="2516825"/>
            <a:ext cx="1106959" cy="942164"/>
            <a:chOff x="515" y="3088"/>
            <a:chExt cx="665" cy="566"/>
          </a:xfrm>
          <a:solidFill>
            <a:srgbClr val="1A9895"/>
          </a:solidFill>
        </p:grpSpPr>
        <p:sp>
          <p:nvSpPr>
            <p:cNvPr id="357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58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59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0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1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2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3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4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5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One</a:t>
            </a:r>
            <a:endParaRPr lang="en-US" altLang="zh-CN" sz="2000" dirty="0"/>
          </a:p>
          <a:p>
            <a:r>
              <a:rPr lang="zh-CN" altLang="en-US" sz="2000" dirty="0"/>
              <a:t>选题背景和意义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667658" y="132989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6542" y="1780876"/>
            <a:ext cx="1110985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/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667658" y="311572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1497391" y="3489960"/>
          <a:ext cx="8128000" cy="1446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" name="矩形 13"/>
          <p:cNvSpPr/>
          <p:nvPr/>
        </p:nvSpPr>
        <p:spPr>
          <a:xfrm>
            <a:off x="685117" y="3657512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5117" y="3944850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5117" y="4230600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5117" y="4519525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1" name="Group 11"/>
          <p:cNvGrpSpPr>
            <a:grpSpLocks noChangeAspect="1"/>
          </p:cNvGrpSpPr>
          <p:nvPr/>
        </p:nvGrpSpPr>
        <p:grpSpPr bwMode="auto">
          <a:xfrm>
            <a:off x="2624952" y="5309960"/>
            <a:ext cx="907982" cy="644666"/>
            <a:chOff x="1407" y="1098"/>
            <a:chExt cx="800" cy="568"/>
          </a:xfrm>
          <a:solidFill>
            <a:srgbClr val="1A9895"/>
          </a:solidFill>
        </p:grpSpPr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32"/>
          <p:cNvGrpSpPr>
            <a:grpSpLocks noChangeAspect="1"/>
          </p:cNvGrpSpPr>
          <p:nvPr/>
        </p:nvGrpSpPr>
        <p:grpSpPr bwMode="auto">
          <a:xfrm>
            <a:off x="4644604" y="5309960"/>
            <a:ext cx="907980" cy="644666"/>
            <a:chOff x="4354" y="1098"/>
            <a:chExt cx="800" cy="568"/>
          </a:xfrm>
          <a:solidFill>
            <a:srgbClr val="1A9895"/>
          </a:solidFill>
        </p:grpSpPr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121"/>
          <p:cNvGrpSpPr>
            <a:grpSpLocks noChangeAspect="1"/>
          </p:cNvGrpSpPr>
          <p:nvPr/>
        </p:nvGrpSpPr>
        <p:grpSpPr bwMode="auto">
          <a:xfrm>
            <a:off x="758523" y="5311095"/>
            <a:ext cx="754758" cy="642396"/>
            <a:chOff x="515" y="3088"/>
            <a:chExt cx="665" cy="566"/>
          </a:xfrm>
          <a:solidFill>
            <a:srgbClr val="1A9895"/>
          </a:solidFill>
        </p:grpSpPr>
        <p:sp>
          <p:nvSpPr>
            <p:cNvPr id="38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685117" y="6101117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633411" y="6101117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44604" y="6101117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TEXT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920999"/>
            <a:ext cx="12192000" cy="3996267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One</a:t>
            </a:r>
            <a:endParaRPr lang="en-US" altLang="zh-CN" sz="2000" dirty="0"/>
          </a:p>
          <a:p>
            <a:r>
              <a:rPr lang="zh-CN" altLang="en-US" sz="2000" dirty="0"/>
              <a:t>选题背景和意义</a:t>
            </a:r>
            <a:endParaRPr lang="zh-CN" altLang="en-US" sz="2000" dirty="0"/>
          </a:p>
        </p:txBody>
      </p:sp>
      <p:sp>
        <p:nvSpPr>
          <p:cNvPr id="6" name="等腰三角形 5"/>
          <p:cNvSpPr/>
          <p:nvPr/>
        </p:nvSpPr>
        <p:spPr>
          <a:xfrm>
            <a:off x="832443" y="1456267"/>
            <a:ext cx="3398180" cy="2929466"/>
          </a:xfrm>
          <a:prstGeom prst="triangle">
            <a:avLst/>
          </a:prstGeom>
          <a:blipFill dpi="0" rotWithShape="0">
            <a:blip r:embed="rId1"/>
            <a:srcRect/>
            <a:stretch>
              <a:fillRect/>
            </a:stretch>
          </a:blip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0800000">
            <a:off x="4622801" y="228775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800000">
            <a:off x="7120467" y="228775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9652001" y="228775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240866" y="253153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55466" y="253153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267945" y="253153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622761" y="38729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点击此处添加标题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11645" y="4231317"/>
            <a:ext cx="204244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84961" y="38729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点击此处添加标题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73845" y="4231317"/>
            <a:ext cx="204244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474161" y="38729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点击此处添加标题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463045" y="4231317"/>
            <a:ext cx="204244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67658" y="545701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56542" y="5908002"/>
            <a:ext cx="111098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Two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论文结构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  <a:endParaRPr lang="en-US" altLang="zh-CN" sz="2000" dirty="0"/>
          </a:p>
          <a:p>
            <a:r>
              <a:rPr lang="zh-CN" altLang="en-US" sz="2000" dirty="0"/>
              <a:t>论文结构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371475" y="4004732"/>
            <a:ext cx="0" cy="1193801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83366" y="39623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此处添加标题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2250" y="4329025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079875" y="1617132"/>
            <a:ext cx="0" cy="1193801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191766" y="15747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此处添加标题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80650" y="1941425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857154" y="4004732"/>
            <a:ext cx="0" cy="1193801"/>
          </a:xfrm>
          <a:prstGeom prst="line">
            <a:avLst/>
          </a:prstGeom>
          <a:ln w="762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969045" y="39623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此处添加标题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57929" y="4329025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  <a:endParaRPr lang="en-US" altLang="zh-CN" sz="2000" dirty="0"/>
          </a:p>
          <a:p>
            <a:r>
              <a:rPr lang="zh-CN" altLang="en-US" sz="2000" dirty="0"/>
              <a:t>论文结构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656542" y="1245383"/>
            <a:ext cx="11109855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56542" y="1661573"/>
            <a:ext cx="4897591" cy="4756160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60342" y="1661573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60342" y="3278706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60342" y="4895839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89091" y="180985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77976" y="2164591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9091" y="351353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77976" y="3868262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89091" y="508244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77976" y="5437180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3954" y="477193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2839" y="5126671"/>
            <a:ext cx="416705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72839" y="3429000"/>
            <a:ext cx="4555837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8800" dirty="0" smtClean="0">
                <a:solidFill>
                  <a:srgbClr val="1A9895"/>
                </a:solidFill>
                <a:latin typeface="+mj-ea"/>
                <a:ea typeface="+mj-ea"/>
              </a:rPr>
              <a:t>9,300</a:t>
            </a:r>
            <a:endParaRPr lang="en-US" altLang="zh-CN" sz="3200" dirty="0">
              <a:solidFill>
                <a:srgbClr val="1A989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  <a:endParaRPr lang="en-US" altLang="zh-CN" sz="2000" dirty="0"/>
          </a:p>
          <a:p>
            <a:r>
              <a:rPr lang="zh-CN" altLang="en-US" sz="2000" dirty="0"/>
              <a:t>论文结构</a:t>
            </a:r>
            <a:endParaRPr lang="zh-CN" altLang="en-US" sz="2000" dirty="0"/>
          </a:p>
        </p:txBody>
      </p:sp>
      <p:sp>
        <p:nvSpPr>
          <p:cNvPr id="98" name="燕尾形 97"/>
          <p:cNvSpPr/>
          <p:nvPr/>
        </p:nvSpPr>
        <p:spPr>
          <a:xfrm>
            <a:off x="2879619" y="1757360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2" name="矩形 31"/>
          <p:cNvSpPr/>
          <p:nvPr/>
        </p:nvSpPr>
        <p:spPr>
          <a:xfrm>
            <a:off x="3066990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1A989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A989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1A989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0" name="燕尾形 109"/>
          <p:cNvSpPr/>
          <p:nvPr/>
        </p:nvSpPr>
        <p:spPr>
          <a:xfrm>
            <a:off x="6308717" y="1757360"/>
            <a:ext cx="812269" cy="1965613"/>
          </a:xfrm>
          <a:prstGeom prst="chevron">
            <a:avLst>
              <a:gd name="adj" fmla="val 65810"/>
            </a:avLst>
          </a:prstGeom>
          <a:solidFill>
            <a:srgbClr val="A1D3D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3" name="燕尾形 112"/>
          <p:cNvSpPr/>
          <p:nvPr/>
        </p:nvSpPr>
        <p:spPr>
          <a:xfrm>
            <a:off x="9737816" y="1757360"/>
            <a:ext cx="812269" cy="1965613"/>
          </a:xfrm>
          <a:prstGeom prst="chevron">
            <a:avLst>
              <a:gd name="adj" fmla="val 65810"/>
            </a:avLst>
          </a:prstGeom>
          <a:solidFill>
            <a:srgbClr val="1A989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1" name="矩形 31"/>
          <p:cNvSpPr/>
          <p:nvPr/>
        </p:nvSpPr>
        <p:spPr>
          <a:xfrm>
            <a:off x="6568646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1A989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A989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1A989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2" name="矩形 31"/>
          <p:cNvSpPr/>
          <p:nvPr/>
        </p:nvSpPr>
        <p:spPr>
          <a:xfrm>
            <a:off x="9963977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1A989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A989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1A989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32745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21629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050" dirty="0"/>
          </a:p>
        </p:txBody>
      </p:sp>
      <p:sp>
        <p:nvSpPr>
          <p:cNvPr id="135" name="矩形 134"/>
          <p:cNvSpPr/>
          <p:nvPr/>
        </p:nvSpPr>
        <p:spPr>
          <a:xfrm>
            <a:off x="3984782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973666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050" dirty="0"/>
          </a:p>
        </p:txBody>
      </p:sp>
      <p:sp>
        <p:nvSpPr>
          <p:cNvPr id="137" name="矩形 136"/>
          <p:cNvSpPr/>
          <p:nvPr/>
        </p:nvSpPr>
        <p:spPr>
          <a:xfrm>
            <a:off x="7557321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546205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050" dirty="0"/>
          </a:p>
        </p:txBody>
      </p:sp>
      <p:sp>
        <p:nvSpPr>
          <p:cNvPr id="139" name="矩形 138"/>
          <p:cNvSpPr/>
          <p:nvPr/>
        </p:nvSpPr>
        <p:spPr>
          <a:xfrm>
            <a:off x="561620" y="456125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50505" y="5012239"/>
            <a:ext cx="724013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200" dirty="0"/>
          </a:p>
        </p:txBody>
      </p:sp>
      <p:sp>
        <p:nvSpPr>
          <p:cNvPr id="141" name="矩形 140"/>
          <p:cNvSpPr/>
          <p:nvPr/>
        </p:nvSpPr>
        <p:spPr>
          <a:xfrm>
            <a:off x="400350" y="4322972"/>
            <a:ext cx="7964004" cy="1772093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Three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研究方法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250909" y="250167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+mj-lt"/>
              </a:rPr>
              <a:t>目录</a:t>
            </a:r>
            <a:endParaRPr lang="en-US" altLang="zh-CN" sz="48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50909" y="3434853"/>
            <a:ext cx="249935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01 </a:t>
            </a:r>
            <a:r>
              <a:rPr lang="zh-CN" altLang="en-US" sz="2000" dirty="0" smtClean="0">
                <a:solidFill>
                  <a:schemeClr val="bg1"/>
                </a:solidFill>
              </a:rPr>
              <a:t>可行性分析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34865" y="3963807"/>
            <a:ext cx="15722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02 </a:t>
            </a:r>
            <a:r>
              <a:rPr lang="zh-CN" altLang="en-US" sz="2000" dirty="0" smtClean="0">
                <a:solidFill>
                  <a:schemeClr val="bg1"/>
                </a:solidFill>
              </a:rPr>
              <a:t>需求分析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34865" y="4492761"/>
            <a:ext cx="15722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03 </a:t>
            </a:r>
            <a:r>
              <a:rPr lang="zh-CN" altLang="en-US" sz="2000" dirty="0" smtClean="0">
                <a:solidFill>
                  <a:schemeClr val="bg1"/>
                </a:solidFill>
              </a:rPr>
              <a:t>概要设计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34865" y="5021715"/>
            <a:ext cx="15722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04 </a:t>
            </a:r>
            <a:r>
              <a:rPr lang="zh-CN" altLang="en-US" sz="2000" dirty="0" smtClean="0">
                <a:solidFill>
                  <a:schemeClr val="bg1"/>
                </a:solidFill>
              </a:rPr>
              <a:t>详细设计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34865" y="5550669"/>
            <a:ext cx="10642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05 </a:t>
            </a:r>
            <a:r>
              <a:rPr lang="zh-CN" altLang="en-US" sz="2000" dirty="0" smtClean="0">
                <a:solidFill>
                  <a:schemeClr val="bg1"/>
                </a:solidFill>
              </a:rPr>
              <a:t>测试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387599" y="3306009"/>
            <a:ext cx="2040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  <a:endParaRPr lang="en-US" altLang="zh-CN" sz="2000" dirty="0"/>
          </a:p>
          <a:p>
            <a:r>
              <a:rPr lang="zh-CN" altLang="en-US" sz="2000" dirty="0"/>
              <a:t>研究方法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31815" t="19543" r="38" b="29335"/>
          <a:stretch>
            <a:fillRect/>
          </a:stretch>
        </p:blipFill>
        <p:spPr>
          <a:xfrm>
            <a:off x="7307386" y="1461779"/>
            <a:ext cx="4461282" cy="17829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l="31815" t="19543" r="38" b="29335"/>
          <a:stretch>
            <a:fillRect/>
          </a:stretch>
        </p:blipFill>
        <p:spPr>
          <a:xfrm>
            <a:off x="7307386" y="3361266"/>
            <a:ext cx="4461282" cy="1782969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H="1">
            <a:off x="656542" y="5342468"/>
            <a:ext cx="11109855" cy="0"/>
          </a:xfrm>
          <a:prstGeom prst="line">
            <a:avLst/>
          </a:prstGeom>
          <a:ln w="127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67658" y="544469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6542" y="5895676"/>
            <a:ext cx="11109855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  <a:endParaRPr lang="en-US" altLang="zh-CN" sz="2000" dirty="0"/>
          </a:p>
          <a:p>
            <a:r>
              <a:rPr lang="zh-CN" altLang="en-US" sz="2000" dirty="0"/>
              <a:t>研究方法</a:t>
            </a:r>
            <a:endParaRPr lang="zh-CN" altLang="en-US" sz="2000" dirty="0"/>
          </a:p>
        </p:txBody>
      </p:sp>
      <p:grpSp>
        <p:nvGrpSpPr>
          <p:cNvPr id="5" name="组合 4"/>
          <p:cNvGrpSpPr/>
          <p:nvPr/>
        </p:nvGrpSpPr>
        <p:grpSpPr>
          <a:xfrm flipH="1">
            <a:off x="785794" y="1663741"/>
            <a:ext cx="3116776" cy="2686878"/>
            <a:chOff x="3241129" y="967902"/>
            <a:chExt cx="5709753" cy="4922199"/>
          </a:xfrm>
        </p:grpSpPr>
        <p:grpSp>
          <p:nvGrpSpPr>
            <p:cNvPr id="6" name="组合 5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0" name="直接连接符 9"/>
              <p:cNvCxnSpPr>
                <a:stCxn id="9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等腰三角形 6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4537612" y="1663741"/>
            <a:ext cx="3116776" cy="2686878"/>
            <a:chOff x="3241129" y="967902"/>
            <a:chExt cx="5709753" cy="4922199"/>
          </a:xfrm>
        </p:grpSpPr>
        <p:grpSp>
          <p:nvGrpSpPr>
            <p:cNvPr id="14" name="组合 13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8" name="直接连接符 17"/>
              <p:cNvCxnSpPr>
                <a:stCxn id="17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等腰三角形 14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 flipH="1">
            <a:off x="8416593" y="1663741"/>
            <a:ext cx="3116776" cy="2686878"/>
            <a:chOff x="3241129" y="967902"/>
            <a:chExt cx="5709753" cy="4922199"/>
          </a:xfrm>
        </p:grpSpPr>
        <p:grpSp>
          <p:nvGrpSpPr>
            <p:cNvPr id="22" name="组合 21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6" name="直接连接符 25"/>
              <p:cNvCxnSpPr>
                <a:stCxn id="25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等腰三角形 22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等腰三角形 28"/>
          <p:cNvSpPr/>
          <p:nvPr/>
        </p:nvSpPr>
        <p:spPr>
          <a:xfrm rot="3600000">
            <a:off x="1376413" y="1905544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3600000">
            <a:off x="5128212" y="1927201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3600000">
            <a:off x="8997568" y="1905546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938629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13909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571355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30501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9385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  <p:sp>
        <p:nvSpPr>
          <p:cNvPr id="39" name="矩形 38"/>
          <p:cNvSpPr/>
          <p:nvPr/>
        </p:nvSpPr>
        <p:spPr>
          <a:xfrm>
            <a:off x="4809518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98402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8596007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584891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Three</a:t>
            </a:r>
            <a:endParaRPr lang="en-US" altLang="zh-CN" sz="2000" dirty="0"/>
          </a:p>
          <a:p>
            <a:r>
              <a:rPr lang="zh-CN" altLang="en-US" sz="2000" dirty="0"/>
              <a:t>研究方法</a:t>
            </a:r>
            <a:endParaRPr lang="zh-CN" altLang="en-US" sz="2000" dirty="0"/>
          </a:p>
        </p:txBody>
      </p:sp>
      <p:sp>
        <p:nvSpPr>
          <p:cNvPr id="6" name="L 形 5"/>
          <p:cNvSpPr/>
          <p:nvPr/>
        </p:nvSpPr>
        <p:spPr>
          <a:xfrm rot="2686645">
            <a:off x="4407754" y="2077532"/>
            <a:ext cx="1820938" cy="1838258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7" name="L 形 6"/>
          <p:cNvSpPr/>
          <p:nvPr/>
        </p:nvSpPr>
        <p:spPr>
          <a:xfrm rot="8086645">
            <a:off x="5953185" y="2082916"/>
            <a:ext cx="1808999" cy="1772856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8" name="L 形 7"/>
          <p:cNvSpPr/>
          <p:nvPr/>
        </p:nvSpPr>
        <p:spPr>
          <a:xfrm rot="13486645">
            <a:off x="5968158" y="3603286"/>
            <a:ext cx="1819350" cy="1819350"/>
          </a:xfrm>
          <a:prstGeom prst="corner">
            <a:avLst/>
          </a:prstGeom>
          <a:solidFill>
            <a:srgbClr val="A1D3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9" name="L 形 8"/>
          <p:cNvSpPr/>
          <p:nvPr/>
        </p:nvSpPr>
        <p:spPr>
          <a:xfrm rot="18886645">
            <a:off x="4439908" y="3641424"/>
            <a:ext cx="1819350" cy="1819350"/>
          </a:xfrm>
          <a:prstGeom prst="corner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73720" y="2365811"/>
            <a:ext cx="740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74334" y="4235762"/>
            <a:ext cx="939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92232" y="4235762"/>
            <a:ext cx="761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83841" y="2365811"/>
            <a:ext cx="1178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25671" y="15675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14556" y="1922240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25671" y="390300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14556" y="4257732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33469" y="15675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22354" y="1922240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3469" y="390300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22354" y="4257732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Four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分析讨论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  <a:endParaRPr lang="en-US" altLang="zh-CN" sz="2000" dirty="0"/>
          </a:p>
          <a:p>
            <a:r>
              <a:rPr lang="zh-CN" altLang="en-US" sz="2000" dirty="0"/>
              <a:t>分析讨论</a:t>
            </a:r>
            <a:endParaRPr lang="zh-CN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54517" y="1337911"/>
          <a:ext cx="7030770" cy="5005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154"/>
                <a:gridCol w="1406154"/>
                <a:gridCol w="1406154"/>
                <a:gridCol w="1406154"/>
                <a:gridCol w="1406154"/>
              </a:tblGrid>
              <a:tr h="178948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0391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0391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pitchFamily="34" charset="0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panose="020B0502040204020203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0391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pitchFamily="34" charset="0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panose="020B0502040204020203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0391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pitchFamily="34" charset="0"/>
                        </a:rPr>
                        <a:t>TITLE HERE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panose="020B0502040204020203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094846" y="4658092"/>
            <a:ext cx="3689167" cy="1684956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17077" y="479926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05962" y="5250249"/>
            <a:ext cx="355105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90026" y="3317598"/>
            <a:ext cx="4555837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8800" dirty="0" smtClean="0">
                <a:solidFill>
                  <a:srgbClr val="1A9895"/>
                </a:solidFill>
                <a:latin typeface="+mj-ea"/>
                <a:ea typeface="+mj-ea"/>
              </a:rPr>
              <a:t>9,300</a:t>
            </a:r>
            <a:endParaRPr lang="en-US" altLang="zh-CN" sz="3200" dirty="0">
              <a:solidFill>
                <a:srgbClr val="1A989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  <a:endParaRPr lang="en-US" altLang="zh-CN" sz="2000" dirty="0"/>
          </a:p>
          <a:p>
            <a:r>
              <a:rPr lang="zh-CN" altLang="en-US" sz="2000" dirty="0"/>
              <a:t>分析讨论</a:t>
            </a:r>
            <a:endParaRPr lang="zh-CN" altLang="en-US" sz="2000" dirty="0"/>
          </a:p>
        </p:txBody>
      </p:sp>
      <p:graphicFrame>
        <p:nvGraphicFramePr>
          <p:cNvPr id="5" name="图表 4"/>
          <p:cNvGraphicFramePr/>
          <p:nvPr/>
        </p:nvGraphicFramePr>
        <p:xfrm>
          <a:off x="243687" y="863601"/>
          <a:ext cx="8349980" cy="5342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593667" y="1339205"/>
            <a:ext cx="2722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rgbClr val="1A9895"/>
                </a:solidFill>
              </a:rPr>
              <a:t>75%</a:t>
            </a:r>
            <a:endParaRPr lang="zh-CN" altLang="en-US" sz="9600" dirty="0">
              <a:solidFill>
                <a:srgbClr val="1A9895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02449" y="2688840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31F20"/>
                </a:solidFill>
              </a:rPr>
              <a:t>点击此处添加标题</a:t>
            </a:r>
            <a:endParaRPr lang="zh-CN" altLang="en-US" sz="2400" b="1" dirty="0">
              <a:solidFill>
                <a:srgbClr val="231F2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91333" y="3139824"/>
            <a:ext cx="3026253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rgbClr val="231F2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Four</a:t>
            </a:r>
            <a:endParaRPr lang="en-US" altLang="zh-CN" sz="2000" dirty="0"/>
          </a:p>
          <a:p>
            <a:r>
              <a:rPr lang="zh-CN" altLang="en-US" sz="2000" dirty="0"/>
              <a:t>分析讨论</a:t>
            </a:r>
            <a:endParaRPr lang="zh-CN" altLang="en-US" sz="2000" dirty="0"/>
          </a:p>
        </p:txBody>
      </p:sp>
      <p:graphicFrame>
        <p:nvGraphicFramePr>
          <p:cNvPr id="5" name="图表 4"/>
          <p:cNvGraphicFramePr/>
          <p:nvPr/>
        </p:nvGraphicFramePr>
        <p:xfrm>
          <a:off x="371475" y="1268752"/>
          <a:ext cx="4715069" cy="51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任意多边形 5"/>
          <p:cNvSpPr/>
          <p:nvPr/>
        </p:nvSpPr>
        <p:spPr>
          <a:xfrm>
            <a:off x="3632200" y="1566333"/>
            <a:ext cx="5809826" cy="685799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-1" fmla="*/ 0 w 2489200"/>
              <a:gd name="connsiteY0-2" fmla="*/ 677333 h 677333"/>
              <a:gd name="connsiteX1-3" fmla="*/ 702733 w 2489200"/>
              <a:gd name="connsiteY1-4" fmla="*/ 0 h 677333"/>
              <a:gd name="connsiteX2-5" fmla="*/ 2489200 w 2489200"/>
              <a:gd name="connsiteY2-6" fmla="*/ 0 h 677333"/>
              <a:gd name="connsiteX0-7" fmla="*/ 0 w 5596466"/>
              <a:gd name="connsiteY0-8" fmla="*/ 685799 h 685799"/>
              <a:gd name="connsiteX1-9" fmla="*/ 702733 w 5596466"/>
              <a:gd name="connsiteY1-10" fmla="*/ 8466 h 685799"/>
              <a:gd name="connsiteX2-11" fmla="*/ 5596466 w 5596466"/>
              <a:gd name="connsiteY2-12" fmla="*/ 0 h 685799"/>
              <a:gd name="connsiteX0-13" fmla="*/ 0 w 5809826"/>
              <a:gd name="connsiteY0-14" fmla="*/ 685799 h 685799"/>
              <a:gd name="connsiteX1-15" fmla="*/ 702733 w 5809826"/>
              <a:gd name="connsiteY1-16" fmla="*/ 8466 h 685799"/>
              <a:gd name="connsiteX2-17" fmla="*/ 5809826 w 5809826"/>
              <a:gd name="connsiteY2-18" fmla="*/ 0 h 685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10116" y="1110809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31F20"/>
                </a:solidFill>
              </a:rPr>
              <a:t>点击此处添加标题</a:t>
            </a:r>
            <a:endParaRPr lang="zh-CN" altLang="en-US" sz="2400" b="1" dirty="0">
              <a:solidFill>
                <a:srgbClr val="231F2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0117" y="1574799"/>
            <a:ext cx="4891084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rgbClr val="231F2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99167" y="4431136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31F20"/>
                </a:solidFill>
              </a:rPr>
              <a:t>点击此处添加标题</a:t>
            </a:r>
            <a:endParaRPr lang="zh-CN" altLang="en-US" sz="2400" b="1" dirty="0">
              <a:solidFill>
                <a:srgbClr val="231F20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 flipV="1">
            <a:off x="4924324" y="4214284"/>
            <a:ext cx="5809826" cy="685799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-1" fmla="*/ 0 w 2489200"/>
              <a:gd name="connsiteY0-2" fmla="*/ 677333 h 677333"/>
              <a:gd name="connsiteX1-3" fmla="*/ 702733 w 2489200"/>
              <a:gd name="connsiteY1-4" fmla="*/ 0 h 677333"/>
              <a:gd name="connsiteX2-5" fmla="*/ 2489200 w 2489200"/>
              <a:gd name="connsiteY2-6" fmla="*/ 0 h 677333"/>
              <a:gd name="connsiteX0-7" fmla="*/ 0 w 5596466"/>
              <a:gd name="connsiteY0-8" fmla="*/ 685799 h 685799"/>
              <a:gd name="connsiteX1-9" fmla="*/ 702733 w 5596466"/>
              <a:gd name="connsiteY1-10" fmla="*/ 8466 h 685799"/>
              <a:gd name="connsiteX2-11" fmla="*/ 5596466 w 5596466"/>
              <a:gd name="connsiteY2-12" fmla="*/ 0 h 685799"/>
              <a:gd name="connsiteX0-13" fmla="*/ 0 w 5809826"/>
              <a:gd name="connsiteY0-14" fmla="*/ 685799 h 685799"/>
              <a:gd name="connsiteX1-15" fmla="*/ 702733 w 5809826"/>
              <a:gd name="connsiteY1-16" fmla="*/ 8466 h 685799"/>
              <a:gd name="connsiteX2-17" fmla="*/ 5809826 w 5809826"/>
              <a:gd name="connsiteY2-18" fmla="*/ 0 h 685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99167" y="4922196"/>
            <a:ext cx="4891084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 smtClean="0">
                <a:solidFill>
                  <a:srgbClr val="231F20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rgbClr val="231F2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Five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主要结论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8"/>
          <p:cNvCxnSpPr/>
          <p:nvPr/>
        </p:nvCxnSpPr>
        <p:spPr>
          <a:xfrm>
            <a:off x="6426220" y="1214361"/>
            <a:ext cx="0" cy="2112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</p:cxnSp>
      <p:cxnSp>
        <p:nvCxnSpPr>
          <p:cNvPr id="16" name="直接连接符 20"/>
          <p:cNvCxnSpPr/>
          <p:nvPr/>
        </p:nvCxnSpPr>
        <p:spPr>
          <a:xfrm>
            <a:off x="3929357" y="1889426"/>
            <a:ext cx="0" cy="1344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Five</a:t>
            </a:r>
            <a:endParaRPr lang="en-US" altLang="zh-CN" sz="2000" dirty="0"/>
          </a:p>
          <a:p>
            <a:r>
              <a:rPr lang="zh-CN" altLang="en-US" sz="2000" dirty="0"/>
              <a:t>主要结论</a:t>
            </a:r>
            <a:endParaRPr lang="zh-CN" altLang="en-US" sz="2000" dirty="0"/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6331942">
            <a:off x="6821410" y="2988437"/>
            <a:ext cx="1933929" cy="1920000"/>
          </a:xfrm>
          <a:prstGeom prst="triangle">
            <a:avLst>
              <a:gd name="adj" fmla="val 29723"/>
            </a:avLst>
          </a:prstGeom>
          <a:solidFill>
            <a:srgbClr val="1A989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6331942">
            <a:off x="5833251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rgbClr val="A1D3D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6331942">
            <a:off x="4762150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6331942">
            <a:off x="3682134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6331942">
            <a:off x="2637931" y="3250033"/>
            <a:ext cx="1307691" cy="1452101"/>
          </a:xfrm>
          <a:custGeom>
            <a:avLst/>
            <a:gdLst>
              <a:gd name="connsiteX0" fmla="*/ 0 w 1096977"/>
              <a:gd name="connsiteY0" fmla="*/ 1089076 h 1089076"/>
              <a:gd name="connsiteX1" fmla="*/ 326054 w 1096977"/>
              <a:gd name="connsiteY1" fmla="*/ 0 h 1089076"/>
              <a:gd name="connsiteX2" fmla="*/ 1096977 w 1096977"/>
              <a:gd name="connsiteY2" fmla="*/ 1089076 h 1089076"/>
              <a:gd name="connsiteX3" fmla="*/ 0 w 1096977"/>
              <a:gd name="connsiteY3" fmla="*/ 1089076 h 1089076"/>
              <a:gd name="connsiteX0-1" fmla="*/ 0 w 980768"/>
              <a:gd name="connsiteY0-2" fmla="*/ 819512 h 1089076"/>
              <a:gd name="connsiteX1-3" fmla="*/ 209845 w 980768"/>
              <a:gd name="connsiteY1-4" fmla="*/ 0 h 1089076"/>
              <a:gd name="connsiteX2-5" fmla="*/ 980768 w 980768"/>
              <a:gd name="connsiteY2-6" fmla="*/ 1089076 h 1089076"/>
              <a:gd name="connsiteX3-7" fmla="*/ 0 w 980768"/>
              <a:gd name="connsiteY3-8" fmla="*/ 819512 h 10890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0768" h="1089076">
                <a:moveTo>
                  <a:pt x="0" y="819512"/>
                </a:moveTo>
                <a:lnTo>
                  <a:pt x="209845" y="0"/>
                </a:lnTo>
                <a:lnTo>
                  <a:pt x="980768" y="1089076"/>
                </a:lnTo>
                <a:lnTo>
                  <a:pt x="0" y="819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62107" y="3472126"/>
            <a:ext cx="240000" cy="24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5113217" y="1199731"/>
            <a:ext cx="131300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en-US" altLang="zh-CN" sz="1335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</a:rPr>
              <a:t>TEXT HERE</a:t>
            </a:r>
            <a:endParaRPr lang="en-US" altLang="zh-CN" sz="1335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417152" y="1900522"/>
            <a:ext cx="151220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en-US" altLang="zh-CN" sz="1335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</a:rPr>
              <a:t>TEXT HERE</a:t>
            </a:r>
            <a:endParaRPr lang="en-US" altLang="zh-CN" sz="1335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3929357" y="5004127"/>
            <a:ext cx="150101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en-US" altLang="zh-CN" sz="1335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/>
                <a:ea typeface="微软雅黑" panose="020B0503020204020204" charset="-122"/>
              </a:rPr>
              <a:t>TEXT HERE</a:t>
            </a:r>
            <a:endParaRPr lang="en-US" altLang="zh-CN" sz="1335" b="1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cxnSp>
        <p:nvCxnSpPr>
          <p:cNvPr id="15" name="直接连接符 19"/>
          <p:cNvCxnSpPr/>
          <p:nvPr/>
        </p:nvCxnSpPr>
        <p:spPr>
          <a:xfrm>
            <a:off x="5420779" y="4133765"/>
            <a:ext cx="0" cy="1720255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cxnSp>
        <p:nvCxnSpPr>
          <p:cNvPr id="17" name="直接连接符 21"/>
          <p:cNvCxnSpPr/>
          <p:nvPr/>
        </p:nvCxnSpPr>
        <p:spPr>
          <a:xfrm>
            <a:off x="3136181" y="4122346"/>
            <a:ext cx="0" cy="1344000"/>
          </a:xfrm>
          <a:prstGeom prst="line">
            <a:avLst/>
          </a:prstGeom>
          <a:noFill/>
          <a:ln w="9525" cap="flat" cmpd="sng" algn="ctr">
            <a:solidFill>
              <a:srgbClr val="215968"/>
            </a:solidFill>
            <a:prstDash val="solid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4284030" y="1406446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  <a:endParaRPr lang="zh-CN" altLang="en-US" sz="1335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88186" y="5210550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  <a:endParaRPr lang="zh-CN" altLang="en-US" sz="1335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1635163" y="5135611"/>
            <a:ext cx="150101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8565">
              <a:defRPr/>
            </a:pPr>
            <a:r>
              <a:rPr lang="en-US" altLang="zh-CN" sz="1335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/>
                <a:ea typeface="微软雅黑" panose="020B0503020204020204" charset="-122"/>
              </a:rPr>
              <a:t>TEXT HERE</a:t>
            </a:r>
            <a:endParaRPr lang="en-US" altLang="zh-CN" sz="1335" b="1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87167" y="2140166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  <a:endParaRPr lang="zh-CN" altLang="en-US" sz="1335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3991" y="5387394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标题数字等都可以通过点击和重新输入进行更改。</a:t>
            </a:r>
            <a:endParaRPr lang="zh-CN" altLang="en-US" sz="1335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grpSp>
        <p:nvGrpSpPr>
          <p:cNvPr id="23" name="组 21"/>
          <p:cNvGrpSpPr/>
          <p:nvPr/>
        </p:nvGrpSpPr>
        <p:grpSpPr>
          <a:xfrm>
            <a:off x="9146183" y="3326362"/>
            <a:ext cx="2095447" cy="960768"/>
            <a:chOff x="3560787" y="669460"/>
            <a:chExt cx="1571585" cy="720576"/>
          </a:xfrm>
        </p:grpSpPr>
        <p:sp>
          <p:nvSpPr>
            <p:cNvPr id="24" name="文本框 8"/>
            <p:cNvSpPr txBox="1"/>
            <p:nvPr/>
          </p:nvSpPr>
          <p:spPr>
            <a:xfrm>
              <a:off x="3560788" y="920773"/>
              <a:ext cx="1571584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5" dirty="0">
                  <a:solidFill>
                    <a:srgbClr val="404040"/>
                  </a:solidFill>
                </a:rPr>
                <a:t>标题数字等都可以通过点击和重新输入进行</a:t>
              </a:r>
              <a:r>
                <a:rPr lang="zh-CN" altLang="en-US" sz="1335" dirty="0" smtClean="0">
                  <a:solidFill>
                    <a:srgbClr val="404040"/>
                  </a:solidFill>
                </a:rPr>
                <a:t>更改。</a:t>
              </a:r>
              <a:endParaRPr lang="zh-CN" altLang="en-US" sz="1335" dirty="0">
                <a:solidFill>
                  <a:srgbClr val="40404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560787" y="669460"/>
              <a:ext cx="1571584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5" b="1" dirty="0">
                  <a:solidFill>
                    <a:srgbClr val="2FB7A3"/>
                  </a:solidFill>
                </a:rPr>
                <a:t>点击此处添加标题</a:t>
              </a:r>
              <a:endParaRPr lang="zh-CN" altLang="en-US" sz="1865" b="1" dirty="0">
                <a:solidFill>
                  <a:srgbClr val="2FB7A3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Five</a:t>
            </a:r>
            <a:endParaRPr lang="en-US" altLang="zh-CN" sz="2000" dirty="0"/>
          </a:p>
          <a:p>
            <a:r>
              <a:rPr lang="zh-CN" altLang="en-US" sz="2000" dirty="0"/>
              <a:t>主要结论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13911" r="33905"/>
          <a:stretch>
            <a:fillRect/>
          </a:stretch>
        </p:blipFill>
        <p:spPr>
          <a:xfrm>
            <a:off x="658812" y="1309379"/>
            <a:ext cx="4700588" cy="50668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63377" y="1309379"/>
            <a:ext cx="6320635" cy="506680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99231" y="4293749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此处添加标题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88115" y="4660377"/>
            <a:ext cx="587575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9231" y="5196540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此处添加标题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88115" y="5563168"/>
            <a:ext cx="587575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99809" y="2308258"/>
            <a:ext cx="202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YOUR TEXT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231" y="1969853"/>
            <a:ext cx="141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 HERE</a:t>
            </a:r>
            <a:endParaRPr lang="en-US" altLang="zh-CN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99809" y="3066568"/>
            <a:ext cx="202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YOUR TEXT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99231" y="2728163"/>
            <a:ext cx="141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 HERE</a:t>
            </a:r>
            <a:endParaRPr lang="en-US" altLang="zh-CN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99809" y="3849480"/>
            <a:ext cx="202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YOUR TEXT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99231" y="3511075"/>
            <a:ext cx="141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 HERE</a:t>
            </a:r>
            <a:endParaRPr lang="en-US" altLang="zh-CN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One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可行性分析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Six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参考文献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06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Six</a:t>
            </a:r>
            <a:endParaRPr lang="en-US" altLang="zh-CN" sz="2000" dirty="0"/>
          </a:p>
          <a:p>
            <a:r>
              <a:rPr lang="zh-CN" altLang="en-US" sz="2000" dirty="0"/>
              <a:t>参考文献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658813" y="1222882"/>
            <a:ext cx="10438801" cy="533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期刊类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[J].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刊名，出版年份，卷号（期号）：起止页码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专著类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[N].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报纸名，出版日期（版次）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论文集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[C].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学位论文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[D].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出版地：保存者，出版年份：起始页码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研究报告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[R].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颁布单位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条例名称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发布日期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译著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原著作者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译者，译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13619" y="2383992"/>
            <a:ext cx="476476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/>
              <a:t>THANK YOU </a:t>
            </a:r>
            <a:endParaRPr lang="en-US" altLang="zh-CN" sz="4400" b="1" dirty="0"/>
          </a:p>
          <a:p>
            <a:pPr algn="ctr"/>
            <a:r>
              <a:rPr lang="en-US" altLang="zh-CN" sz="4400" b="1" dirty="0" smtClean="0"/>
              <a:t>FOR </a:t>
            </a:r>
            <a:r>
              <a:rPr lang="en-US" altLang="zh-CN" sz="4400" b="1" dirty="0"/>
              <a:t>WATCHING</a:t>
            </a:r>
            <a:endParaRPr lang="en-US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4885148" y="3737409"/>
            <a:ext cx="2421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指导</a:t>
            </a:r>
            <a:r>
              <a:rPr lang="zh-CN" altLang="en-US" dirty="0" smtClean="0"/>
              <a:t>老师：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教授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报告人：清风素材</a:t>
            </a:r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852333" y="3737409"/>
            <a:ext cx="4626052" cy="0"/>
          </a:xfrm>
          <a:prstGeom prst="line">
            <a:avLst/>
          </a:prstGeom>
          <a:ln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zh-CN" altLang="en-US" sz="2000" dirty="0"/>
          </a:p>
          <a:p>
            <a:r>
              <a:rPr lang="zh-CN" altLang="en-US" sz="2000" dirty="0"/>
              <a:t>背景</a:t>
            </a:r>
            <a:endParaRPr lang="zh-CN" alt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4114954" y="1660221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6" name="圆角矩形 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" name="圆角矩形 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31110" y="2043422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16" name="圆角矩形 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42502" y="2073438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" name="圆角矩形 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83886" y="2225102"/>
            <a:ext cx="268710" cy="802477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6" name="圆角矩形 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59995" y="2376638"/>
            <a:ext cx="273146" cy="81572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46" name="圆角矩形 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196821" y="2482306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56" name="圆角矩形 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圆角矩形 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433066" y="3083158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66" name="圆角矩形 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8" name="圆角矩形 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425752" y="2413262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76" name="圆角矩形 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8" name="圆角矩形 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角矩形 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圆角矩形 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688367" y="2356651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86" name="圆角矩形 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8" name="圆角矩形 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421449" y="2731713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96" name="圆角矩形 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8" name="圆角矩形 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007791" y="1974246"/>
            <a:ext cx="276736" cy="826445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06" name="圆角矩形 1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8" name="圆角矩形 1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圆角矩形 1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圆角矩形 1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567757" y="2418324"/>
            <a:ext cx="341396" cy="1019548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16" name="圆角矩形 1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8" name="圆角矩形 1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圆角矩形 1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圆角矩形 1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圆角矩形 1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3056192" y="2773401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26" name="圆角矩形 1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圆角矩形 1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圆角矩形 1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圆角矩形 1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884784" y="2596284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36" name="圆角矩形 1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8" name="圆角矩形 1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圆角矩形 1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圆角矩形 1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圆角矩形 1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005877" y="3346089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46" name="圆角矩形 1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8" name="圆角矩形 1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圆角矩形 1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圆角矩形 1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147061" y="2708008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56" name="圆角矩形 1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8" name="圆角矩形 1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圆角矩形 1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圆角矩形 1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圆角矩形 1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2636912" y="3336341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66" name="圆角矩形 1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8" name="圆角矩形 1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圆角矩形 1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圆角矩形 1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圆角矩形 1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469366" y="3529773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76" name="圆角矩形 1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8" name="圆角矩形 1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圆角矩形 1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圆角矩形 1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圆角矩形 1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4507951" y="3533427"/>
            <a:ext cx="422896" cy="1262941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86" name="圆角矩形 1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8" name="圆角矩形 1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圆角矩形 1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圆角矩形 1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圆角矩形 1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732654" y="3424470"/>
            <a:ext cx="444449" cy="132730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96" name="圆角矩形 1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8" name="圆角矩形 1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圆角矩形 1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圆角矩形 2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927132" y="4125410"/>
            <a:ext cx="607348" cy="181378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06" name="圆角矩形 2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08" name="圆角矩形 2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圆角矩形 2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圆角矩形 2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圆角矩形 2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201166" y="3939805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16" name="圆角矩形 2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8" name="圆角矩形 2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圆角矩形 2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圆角矩形 2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圆角矩形 2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3921859" y="4000977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26" name="圆角矩形 2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28" name="圆角矩形 2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圆角矩形 2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圆角矩形 2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圆角矩形 2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2998915" y="1944878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36" name="圆角矩形 2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8" name="圆角矩形 2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圆角矩形 2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圆角矩形 2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圆角矩形 2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736880" y="1791860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46" name="圆角矩形 2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48" name="圆角矩形 2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圆角矩形 2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圆角矩形 2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圆角矩形 2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1450647" y="1871223"/>
            <a:ext cx="214840" cy="641601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56" name="圆角矩形 2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8" name="圆角矩形 2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圆角矩形 2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圆角矩形 2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圆角矩形 2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691855" y="175988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6" name="圆角矩形 2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8" name="圆角矩形 2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圆角矩形 2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圆角矩形 2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圆角矩形 2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204975" y="183804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76" name="圆角矩形 2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8" name="圆角矩形 2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圆角矩形 2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圆角矩形 2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圆角矩形 2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979938" y="1997271"/>
            <a:ext cx="191489" cy="57186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86" name="圆角矩形 2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8" name="圆角矩形 2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圆角矩形 2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圆角矩形 2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圆角矩形 2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5028641" y="3067220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96" name="圆角矩形 2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98" name="圆角矩形 2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圆角矩形 2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圆角矩形 2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圆角矩形 3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748648" y="2632988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06" name="圆角矩形 3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08" name="圆角矩形 3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圆角矩形 3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圆角矩形 3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圆角矩形 3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3366464" y="1691722"/>
            <a:ext cx="232368" cy="693944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16" name="圆角矩形 3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18" name="圆角矩形 3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圆角矩形 3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圆角矩形 3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圆角矩形 3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1749696" y="1680383"/>
            <a:ext cx="174978" cy="522555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26" name="圆角矩形 3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8" name="圆角矩形 3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圆角矩形 3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圆角矩形 3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圆角矩形 3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5387718" y="2414010"/>
            <a:ext cx="237403" cy="70898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36" name="圆角矩形 3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8" name="圆角矩形 3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圆角矩形 3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圆角矩形 3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圆角矩形 3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2" name="矩形 351"/>
          <p:cNvSpPr/>
          <p:nvPr/>
        </p:nvSpPr>
        <p:spPr>
          <a:xfrm>
            <a:off x="6487720" y="1990431"/>
            <a:ext cx="3074692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6487719" y="2022707"/>
            <a:ext cx="1959610" cy="30543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方便失主寻找丢失物品</a:t>
            </a:r>
            <a:endParaRPr lang="zh-CN" altLang="zh-CN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87720" y="2532721"/>
            <a:ext cx="3074692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6487719" y="2564997"/>
            <a:ext cx="1959610" cy="30543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p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方便拾主归还捡拾物品</a:t>
            </a:r>
            <a:endParaRPr lang="zh-CN" altLang="zh-CN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6487720" y="3080091"/>
            <a:ext cx="3074692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6487719" y="3112367"/>
            <a:ext cx="2848610" cy="30543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减轻失物中心管理人员的工作负担</a:t>
            </a:r>
            <a:endParaRPr lang="zh-CN" altLang="zh-CN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8" name="矩形 347"/>
          <p:cNvSpPr/>
          <p:nvPr/>
        </p:nvSpPr>
        <p:spPr>
          <a:xfrm>
            <a:off x="6487720" y="3616666"/>
            <a:ext cx="3074692" cy="369332"/>
          </a:xfrm>
          <a:prstGeom prst="rect">
            <a:avLst/>
          </a:prstGeom>
          <a:solidFill>
            <a:srgbClr val="1A98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6487719" y="3648942"/>
            <a:ext cx="2137410" cy="30543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  <a:latin typeface="+mj-ea"/>
                <a:ea typeface="+mj-ea"/>
              </a:rPr>
              <a:t>发扬拾金不昧的美好品德</a:t>
            </a:r>
            <a:endParaRPr lang="zh-CN" altLang="zh-CN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6" name="矩形 55"/>
          <p:cNvSpPr/>
          <p:nvPr/>
        </p:nvSpPr>
        <p:spPr>
          <a:xfrm>
            <a:off x="6487577" y="4308355"/>
            <a:ext cx="5071539" cy="64897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开发软件的名称：intellij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IDEA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针对的用户：浙江大学宁波理工学院全体学生和教职工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zh-CN" altLang="en-US" sz="2000" dirty="0"/>
          </a:p>
          <a:p>
            <a:r>
              <a:rPr lang="zh-CN" altLang="en-US" sz="2000" dirty="0"/>
              <a:t>目标</a:t>
            </a:r>
            <a:endParaRPr lang="zh-CN" alt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4114954" y="1660221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6" name="圆角矩形 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" name="圆角矩形 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31110" y="2043422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16" name="圆角矩形 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42502" y="2073438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" name="圆角矩形 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83886" y="2225102"/>
            <a:ext cx="268710" cy="802477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6" name="圆角矩形 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59995" y="2376638"/>
            <a:ext cx="273146" cy="81572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46" name="圆角矩形 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196821" y="2482306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56" name="圆角矩形 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圆角矩形 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433066" y="3083158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66" name="圆角矩形 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8" name="圆角矩形 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425752" y="2413262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76" name="圆角矩形 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8" name="圆角矩形 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角矩形 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圆角矩形 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688367" y="2356651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86" name="圆角矩形 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8" name="圆角矩形 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421449" y="2731713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96" name="圆角矩形 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8" name="圆角矩形 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007791" y="1974246"/>
            <a:ext cx="276736" cy="826445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06" name="圆角矩形 1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8" name="圆角矩形 1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圆角矩形 1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圆角矩形 1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567757" y="2418324"/>
            <a:ext cx="341396" cy="1019548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16" name="圆角矩形 1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8" name="圆角矩形 1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圆角矩形 1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圆角矩形 1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圆角矩形 1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3056192" y="2773401"/>
            <a:ext cx="383219" cy="114445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126" name="圆角矩形 1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圆角矩形 1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圆角矩形 1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圆角矩形 1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884784" y="2596284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36" name="圆角矩形 1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8" name="圆角矩形 1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圆角矩形 1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圆角矩形 1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圆角矩形 1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005877" y="3346089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46" name="圆角矩形 1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8" name="圆角矩形 1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圆角矩形 1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圆角矩形 1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147061" y="2708008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56" name="圆角矩形 1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8" name="圆角矩形 1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圆角矩形 1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圆角矩形 1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圆角矩形 1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2636912" y="3336341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66" name="圆角矩形 1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8" name="圆角矩形 1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圆角矩形 1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圆角矩形 1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圆角矩形 1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469366" y="3529773"/>
            <a:ext cx="444240" cy="1326683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76" name="圆角矩形 1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8" name="圆角矩形 1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圆角矩形 1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圆角矩形 1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圆角矩形 1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4507951" y="3533427"/>
            <a:ext cx="422896" cy="1262941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86" name="圆角矩形 1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8" name="圆角矩形 1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圆角矩形 1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圆角矩形 1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圆角矩形 1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732654" y="3424470"/>
            <a:ext cx="444449" cy="132730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196" name="圆角矩形 1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8" name="圆角矩形 1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圆角矩形 1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圆角矩形 2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927132" y="4125410"/>
            <a:ext cx="607348" cy="1813787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06" name="圆角矩形 2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08" name="圆角矩形 2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圆角矩形 2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圆角矩形 2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圆角矩形 2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201166" y="3939805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16" name="圆角矩形 2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8" name="圆角矩形 2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圆角矩形 2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圆角矩形 2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圆角矩形 2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3921859" y="4000977"/>
            <a:ext cx="489396" cy="1461535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26" name="圆角矩形 2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28" name="圆角矩形 2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圆角矩形 2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圆角矩形 2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圆角矩形 2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2998915" y="1944878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36" name="圆角矩形 2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8" name="圆角矩形 2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圆角矩形 2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圆角矩形 2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圆角矩形 2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736880" y="1791860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46" name="圆角矩形 2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48" name="圆角矩形 2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圆角矩形 2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圆角矩形 2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圆角矩形 2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1450647" y="1871223"/>
            <a:ext cx="214840" cy="641601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56" name="圆角矩形 2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8" name="圆角矩形 2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圆角矩形 2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圆角矩形 2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圆角矩形 2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691855" y="175988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6" name="圆角矩形 2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8" name="圆角矩形 2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圆角矩形 2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圆角矩形 2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圆角矩形 2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204975" y="183804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76" name="圆角矩形 2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8" name="圆角矩形 2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圆角矩形 2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圆角矩形 2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圆角矩形 2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979938" y="1997271"/>
            <a:ext cx="191489" cy="57186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86" name="圆角矩形 2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8" name="圆角矩形 2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圆角矩形 2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圆角矩形 2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圆角矩形 2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5028641" y="3067220"/>
            <a:ext cx="380992" cy="1137796"/>
            <a:chOff x="2008778" y="2574004"/>
            <a:chExt cx="380273" cy="1135650"/>
          </a:xfrm>
          <a:solidFill>
            <a:srgbClr val="1A9895"/>
          </a:solidFill>
        </p:grpSpPr>
        <p:sp>
          <p:nvSpPr>
            <p:cNvPr id="296" name="圆角矩形 2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98" name="圆角矩形 2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圆角矩形 2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圆角矩形 2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圆角矩形 3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748648" y="2632988"/>
            <a:ext cx="301028" cy="898992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06" name="圆角矩形 3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08" name="圆角矩形 3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圆角矩形 3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圆角矩形 3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圆角矩形 3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3366464" y="1691722"/>
            <a:ext cx="232368" cy="693944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16" name="圆角矩形 3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18" name="圆角矩形 3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圆角矩形 3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圆角矩形 3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圆角矩形 3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1749696" y="1680383"/>
            <a:ext cx="174978" cy="522555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26" name="圆角矩形 3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8" name="圆角矩形 3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圆角矩形 3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圆角矩形 3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圆角矩形 3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5387718" y="2414010"/>
            <a:ext cx="237403" cy="708981"/>
            <a:chOff x="2008778" y="2574004"/>
            <a:chExt cx="380273" cy="1135650"/>
          </a:xfrm>
          <a:solidFill>
            <a:srgbClr val="A1D3D0"/>
          </a:solidFill>
        </p:grpSpPr>
        <p:sp>
          <p:nvSpPr>
            <p:cNvPr id="336" name="圆角矩形 3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8" name="圆角矩形 3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圆角矩形 3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圆角矩形 3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圆角矩形 3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6" name="矩形 55"/>
          <p:cNvSpPr/>
          <p:nvPr/>
        </p:nvSpPr>
        <p:spPr>
          <a:xfrm>
            <a:off x="6199287" y="2438915"/>
            <a:ext cx="5071539" cy="328930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pPr algn="just">
              <a:lnSpc>
                <a:spcPct val="130000"/>
              </a:lnSpc>
            </a:pPr>
            <a:r>
              <a:rPr lang="en-US" sz="1600" dirty="0">
                <a:solidFill>
                  <a:srgbClr val="1A9895"/>
                </a:solidFill>
                <a:latin typeface="+mj-ea"/>
              </a:rPr>
              <a:t>· </a:t>
            </a:r>
            <a:r>
              <a:rPr sz="1600" dirty="0">
                <a:solidFill>
                  <a:srgbClr val="1A9895"/>
                </a:solidFill>
                <a:latin typeface="+mj-ea"/>
              </a:rPr>
              <a:t>界面设计友好；</a:t>
            </a:r>
            <a:endParaRPr sz="1600" dirty="0">
              <a:solidFill>
                <a:srgbClr val="1A9895"/>
              </a:solidFill>
              <a:latin typeface="+mj-ea"/>
            </a:endParaRPr>
          </a:p>
          <a:p>
            <a:pPr algn="just">
              <a:lnSpc>
                <a:spcPct val="130000"/>
              </a:lnSpc>
            </a:pPr>
            <a:r>
              <a:rPr lang="en-US" sz="1600" dirty="0">
                <a:solidFill>
                  <a:srgbClr val="1A9895"/>
                </a:solidFill>
                <a:latin typeface="+mj-ea"/>
              </a:rPr>
              <a:t>· </a:t>
            </a:r>
            <a:r>
              <a:rPr sz="1600" dirty="0">
                <a:solidFill>
                  <a:srgbClr val="1A9895"/>
                </a:solidFill>
                <a:latin typeface="+mj-ea"/>
              </a:rPr>
              <a:t>人力费用减少，人员利用率提高；</a:t>
            </a:r>
            <a:endParaRPr sz="1600" dirty="0">
              <a:solidFill>
                <a:srgbClr val="1A9895"/>
              </a:solidFill>
              <a:latin typeface="+mj-ea"/>
            </a:endParaRPr>
          </a:p>
          <a:p>
            <a:pPr algn="just">
              <a:lnSpc>
                <a:spcPct val="130000"/>
              </a:lnSpc>
            </a:pPr>
            <a:r>
              <a:rPr lang="en-US" sz="1600" dirty="0">
                <a:solidFill>
                  <a:srgbClr val="1A9895"/>
                </a:solidFill>
                <a:latin typeface="+mj-ea"/>
              </a:rPr>
              <a:t>· </a:t>
            </a:r>
            <a:r>
              <a:rPr sz="1600" dirty="0">
                <a:solidFill>
                  <a:srgbClr val="1A9895"/>
                </a:solidFill>
                <a:latin typeface="+mj-ea"/>
              </a:rPr>
              <a:t>物品信息展示，拾主和失主信息展示，帖子分类展示，交流信息实时详细；</a:t>
            </a:r>
            <a:endParaRPr sz="1600" dirty="0">
              <a:solidFill>
                <a:srgbClr val="1A9895"/>
              </a:solidFill>
              <a:latin typeface="+mj-ea"/>
            </a:endParaRPr>
          </a:p>
          <a:p>
            <a:pPr algn="just">
              <a:lnSpc>
                <a:spcPct val="130000"/>
              </a:lnSpc>
            </a:pPr>
            <a:r>
              <a:rPr lang="en-US" sz="1600" dirty="0">
                <a:solidFill>
                  <a:srgbClr val="1A9895"/>
                </a:solidFill>
                <a:latin typeface="+mj-ea"/>
              </a:rPr>
              <a:t>· </a:t>
            </a:r>
            <a:r>
              <a:rPr sz="1600" dirty="0">
                <a:solidFill>
                  <a:srgbClr val="1A9895"/>
                </a:solidFill>
                <a:latin typeface="+mj-ea"/>
              </a:rPr>
              <a:t>对于用户的输入数据，进行严格的数据检验，尽可能避免人为错误；</a:t>
            </a:r>
            <a:endParaRPr sz="1600" dirty="0">
              <a:solidFill>
                <a:srgbClr val="1A9895"/>
              </a:solidFill>
              <a:latin typeface="+mj-ea"/>
            </a:endParaRPr>
          </a:p>
          <a:p>
            <a:pPr algn="just">
              <a:lnSpc>
                <a:spcPct val="130000"/>
              </a:lnSpc>
            </a:pPr>
            <a:r>
              <a:rPr lang="en-US" sz="1600" dirty="0">
                <a:solidFill>
                  <a:srgbClr val="1A9895"/>
                </a:solidFill>
                <a:latin typeface="+mj-ea"/>
              </a:rPr>
              <a:t>· </a:t>
            </a:r>
            <a:r>
              <a:rPr sz="1600" dirty="0">
                <a:solidFill>
                  <a:srgbClr val="1A9895"/>
                </a:solidFill>
                <a:latin typeface="+mj-ea"/>
              </a:rPr>
              <a:t>信息查询快速，准确，方便；</a:t>
            </a:r>
            <a:endParaRPr sz="1600" dirty="0">
              <a:solidFill>
                <a:srgbClr val="1A9895"/>
              </a:solidFill>
              <a:latin typeface="+mj-ea"/>
            </a:endParaRPr>
          </a:p>
          <a:p>
            <a:pPr algn="just">
              <a:lnSpc>
                <a:spcPct val="130000"/>
              </a:lnSpc>
            </a:pPr>
            <a:r>
              <a:rPr lang="en-US" sz="1600" dirty="0">
                <a:solidFill>
                  <a:srgbClr val="1A9895"/>
                </a:solidFill>
                <a:latin typeface="+mj-ea"/>
              </a:rPr>
              <a:t>· </a:t>
            </a:r>
            <a:r>
              <a:rPr sz="1600" dirty="0">
                <a:solidFill>
                  <a:srgbClr val="1A9895"/>
                </a:solidFill>
                <a:latin typeface="+mj-ea"/>
              </a:rPr>
              <a:t>数据存储安全可靠；</a:t>
            </a:r>
            <a:endParaRPr sz="1600" dirty="0">
              <a:solidFill>
                <a:srgbClr val="1A9895"/>
              </a:solidFill>
              <a:latin typeface="+mj-ea"/>
            </a:endParaRPr>
          </a:p>
          <a:p>
            <a:pPr algn="just">
              <a:lnSpc>
                <a:spcPct val="130000"/>
              </a:lnSpc>
            </a:pPr>
            <a:r>
              <a:rPr lang="en-US" sz="1600" dirty="0">
                <a:solidFill>
                  <a:srgbClr val="1A9895"/>
                </a:solidFill>
                <a:latin typeface="+mj-ea"/>
              </a:rPr>
              <a:t>· </a:t>
            </a:r>
            <a:r>
              <a:rPr sz="1600" dirty="0">
                <a:solidFill>
                  <a:srgbClr val="1A9895"/>
                </a:solidFill>
                <a:latin typeface="+mj-ea"/>
              </a:rPr>
              <a:t>系统最大限度地实现易维护型和易操作性；</a:t>
            </a:r>
            <a:endParaRPr sz="1600" dirty="0">
              <a:solidFill>
                <a:srgbClr val="1A9895"/>
              </a:solidFill>
              <a:latin typeface="+mj-ea"/>
            </a:endParaRPr>
          </a:p>
          <a:p>
            <a:pPr algn="just">
              <a:lnSpc>
                <a:spcPct val="130000"/>
              </a:lnSpc>
            </a:pPr>
            <a:r>
              <a:rPr lang="en-US" sz="1600" dirty="0">
                <a:solidFill>
                  <a:srgbClr val="1A9895"/>
                </a:solidFill>
                <a:latin typeface="+mj-ea"/>
              </a:rPr>
              <a:t>· </a:t>
            </a:r>
            <a:r>
              <a:rPr sz="1600" dirty="0">
                <a:solidFill>
                  <a:srgbClr val="1A9895"/>
                </a:solidFill>
                <a:latin typeface="+mj-ea"/>
              </a:rPr>
              <a:t>系统运行稳定、安全可靠；</a:t>
            </a:r>
            <a:endParaRPr sz="1600" dirty="0">
              <a:solidFill>
                <a:srgbClr val="1A9895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920999"/>
            <a:ext cx="12192000" cy="3996267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zh-CN" altLang="en-US" sz="2000" dirty="0"/>
          </a:p>
        </p:txBody>
      </p:sp>
      <p:sp>
        <p:nvSpPr>
          <p:cNvPr id="7" name="等腰三角形 6"/>
          <p:cNvSpPr/>
          <p:nvPr/>
        </p:nvSpPr>
        <p:spPr>
          <a:xfrm rot="10800000">
            <a:off x="1990091" y="210360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800000">
            <a:off x="5052907" y="210360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8115936" y="210360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08156" y="234738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87906" y="234738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731880" y="234738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227541" y="3688817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技术可行性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28800" y="4046855"/>
            <a:ext cx="2122805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本系统的维护及管理都相当基础，不需要大量的专业人员参与，只要是熟悉相关知识的学生就可以胜任。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264111" y="3678657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经济可行性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06285" y="4047167"/>
            <a:ext cx="2042441" cy="2729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本系统无需投入额外的设备购买及人员的培训的费用，所以在经济上本系统的设计是可行的。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。此外系统对开发的需求以及软硬件方面的软硬件要求都不是很高。我们的系统主要是给学校里面的人员用，所以本系统在学校内任何一台连接校园网的机器上都可以运行，有较高的经济可行性。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351481" y="3688817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操作可行性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966985" y="4047167"/>
            <a:ext cx="2042441" cy="1290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该系统对工作人员的基本上没特殊的需求，不必进行人员培训，工作人员要懂得使用计算机的基本操作就行。</a:t>
            </a:r>
            <a:endParaRPr sz="1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5"/>
            <a:ext cx="264922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r>
              <a:rPr lang="en-US" altLang="zh-CN" sz="2000" dirty="0"/>
              <a:t>-</a:t>
            </a:r>
            <a:r>
              <a:rPr lang="zh-CN" altLang="en-US" sz="2000" dirty="0"/>
              <a:t>数据流图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0</a:t>
            </a:r>
            <a:r>
              <a:rPr lang="zh-CN" altLang="en-US" sz="2000" dirty="0"/>
              <a:t>层（顶层）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1791335" y="1718945"/>
          <a:ext cx="8738235" cy="389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146800" imgH="2844800" progId="Visio.Drawing.15">
                  <p:embed/>
                </p:oleObj>
              </mc:Choice>
              <mc:Fallback>
                <p:oleObj name="" r:id="rId1" imgW="6146800" imgH="28448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1335" y="1718945"/>
                        <a:ext cx="8738235" cy="389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层</a:t>
            </a:r>
            <a:endParaRPr lang="zh-CN" altLang="en-US" sz="2000" dirty="0"/>
          </a:p>
        </p:txBody>
      </p:sp>
      <p:graphicFrame>
        <p:nvGraphicFramePr>
          <p:cNvPr id="346" name="对象 345"/>
          <p:cNvGraphicFramePr/>
          <p:nvPr/>
        </p:nvGraphicFramePr>
        <p:xfrm>
          <a:off x="785495" y="94615"/>
          <a:ext cx="10599420" cy="681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" name="" r:id="rId1" imgW="11214100" imgH="7391400" progId="Visio.Drawing.15">
                  <p:embed/>
                </p:oleObj>
              </mc:Choice>
              <mc:Fallback>
                <p:oleObj name="" r:id="rId1" imgW="11214100" imgH="7391400" progId="Visio.Drawing.15">
                  <p:embed/>
                  <p:pic>
                    <p:nvPicPr>
                      <p:cNvPr id="0" name="图片 3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5495" y="94615"/>
                        <a:ext cx="10599420" cy="681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可行性分析</a:t>
            </a:r>
            <a:endParaRPr lang="en-US" altLang="zh-CN" sz="2000" dirty="0"/>
          </a:p>
          <a:p>
            <a:r>
              <a:rPr lang="zh-CN" altLang="en-US" sz="2000" dirty="0"/>
              <a:t>数据字典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408305" y="4188460"/>
            <a:ext cx="3570605" cy="151130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200" dirty="0"/>
              <a:t>名字：物品信息表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别名：物品信息</a:t>
            </a:r>
            <a:endParaRPr lang="zh-CN" altLang="en-US" sz="1200" dirty="0"/>
          </a:p>
          <a:p>
            <a:pPr algn="just">
              <a:lnSpc>
                <a:spcPct val="120000"/>
              </a:lnSpc>
            </a:pPr>
            <a:r>
              <a:rPr lang="zh-CN" altLang="en-US" sz="1200" dirty="0"/>
              <a:t>描述：拾主和拾主手中物品的信息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定义：物品信息表=物品名+物品描述+物品拾取时间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位置：输出给论坛，管理的读取</a:t>
            </a:r>
            <a:endParaRPr lang="zh-CN" altLang="en-US" sz="1200" dirty="0"/>
          </a:p>
        </p:txBody>
      </p:sp>
      <p:sp>
        <p:nvSpPr>
          <p:cNvPr id="141" name="矩形 140"/>
          <p:cNvSpPr/>
          <p:nvPr/>
        </p:nvSpPr>
        <p:spPr>
          <a:xfrm>
            <a:off x="264160" y="4079240"/>
            <a:ext cx="3714750" cy="1718310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978150" y="1140460"/>
            <a:ext cx="3570605" cy="197231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200" dirty="0"/>
              <a:t>名字：用户信息表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别名：用户信息</a:t>
            </a:r>
            <a:endParaRPr lang="zh-CN" altLang="en-US" sz="1200" dirty="0"/>
          </a:p>
          <a:p>
            <a:pPr algn="just">
              <a:lnSpc>
                <a:spcPct val="120000"/>
              </a:lnSpc>
            </a:pPr>
            <a:r>
              <a:rPr lang="zh-CN" altLang="en-US" sz="1200" dirty="0"/>
              <a:t>描述：用户在论坛登录注册的时候，需要发送或读取该表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定义：用户名+用户密码+用户真实姓名+用户昵称+用户头像URL+用户邮箱地址+用户联系方式+用户性别+用户生日+用户角色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位置：用户登录，注册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2906395" y="1078230"/>
            <a:ext cx="3714750" cy="2090420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464300" y="4188460"/>
            <a:ext cx="3570605" cy="127190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200" dirty="0"/>
              <a:t>名字：消息信息表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别名：消息</a:t>
            </a:r>
            <a:endParaRPr lang="zh-CN" altLang="en-US" sz="1200" dirty="0"/>
          </a:p>
          <a:p>
            <a:pPr algn="just">
              <a:lnSpc>
                <a:spcPct val="120000"/>
              </a:lnSpc>
            </a:pPr>
            <a:r>
              <a:rPr lang="zh-CN" altLang="en-US" sz="1200" dirty="0"/>
              <a:t>描述：用于存放帖子更新的内容</a:t>
            </a:r>
            <a:endParaRPr lang="zh-CN" altLang="en-US" sz="1200" dirty="0"/>
          </a:p>
          <a:p>
            <a:pPr algn="just">
              <a:lnSpc>
                <a:spcPct val="130000"/>
              </a:lnSpc>
            </a:pPr>
            <a:r>
              <a:rPr lang="zh-CN" altLang="en-US" sz="1200" dirty="0"/>
              <a:t>定义：物品信息表=消息描述+消息图片URL+消息类型位置：读取和写入到交流，更新帖子内容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6320155" y="4079240"/>
            <a:ext cx="3714750" cy="1444625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清风素材 https://12sc.taobao.com/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7">
      <a:majorFont>
        <a:latin typeface="Calibri Light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5082</Words>
  <Application>WPS 演示</Application>
  <PresentationFormat>自定义</PresentationFormat>
  <Paragraphs>508</Paragraphs>
  <Slides>32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News Gothic MT</vt:lpstr>
      <vt:lpstr>Arial</vt:lpstr>
      <vt:lpstr>Arial Unicode MS</vt:lpstr>
      <vt:lpstr>等线</vt:lpstr>
      <vt:lpstr>Segoe UI Light</vt:lpstr>
      <vt:lpstr>Calibri Light</vt:lpstr>
      <vt:lpstr>清风素材 https://12sc.taobao.com/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</dc:creator>
  <cp:keywords>12sc.taobao.com</cp:keywords>
  <dc:description>12sc.taobao.com</dc:description>
  <dc:subject>12sc.taobao.com</dc:subject>
  <cp:category>12sc.taobao.com</cp:category>
  <cp:lastModifiedBy>还有明天</cp:lastModifiedBy>
  <cp:revision>61</cp:revision>
  <dcterms:created xsi:type="dcterms:W3CDTF">2015-08-18T02:51:00Z</dcterms:created>
  <dcterms:modified xsi:type="dcterms:W3CDTF">2018-12-18T14:02:52Z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2052-11.1.0.8013</vt:lpwstr>
  </property>
</Properties>
</file>