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17" name="Picture 16" descr="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1616" y="731520"/>
            <a:ext cx="6117336" cy="61264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12188952" cy="731520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 algn="ctr">
              <a:defRPr sz="4400" b="1" u="sng">
                <a:solidFill>
                  <a:srgbClr val="000000"/>
                </a:solidFill>
              </a:defRPr>
            </a:pPr>
            <a:r>
              <a:t>Weather Forecast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1520"/>
            <a:ext cx="6071616" cy="2743200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 algn="ctr">
              <a:defRPr sz="1800" b="1" u="sng">
                <a:solidFill>
                  <a:srgbClr val="000000"/>
                </a:solidFill>
              </a:defRPr>
            </a:pPr>
            <a:r>
              <a:t>Beirut</a:t>
            </a:r>
          </a:p>
          <a:p>
            <a:pPr algn="l">
              <a:defRPr sz="1400" b="0" u="sng">
                <a:solidFill>
                  <a:srgbClr val="000000"/>
                </a:solidFill>
              </a:defRPr>
            </a:pPr>
            <a:r>
              <a:t>Precipitation</a:t>
            </a:r>
          </a:p>
          <a:p>
            <a:pPr algn="l">
              <a:defRPr sz="1400" b="0" u="none">
                <a:solidFill>
                  <a:srgbClr val="000000"/>
                </a:solidFill>
              </a:defRPr>
            </a:pPr>
            <a:r>
              <a:t>•   0% precip probability</a:t>
            </a:r>
          </a:p>
          <a:p>
            <a:pPr algn="l">
              <a:defRPr sz="1400" b="0" u="sng">
                <a:solidFill>
                  <a:srgbClr val="000000"/>
                </a:solidFill>
              </a:defRPr>
            </a:pPr>
            <a:r>
              <a:t>Temperature</a:t>
            </a:r>
          </a:p>
          <a:p>
            <a:pPr algn="l">
              <a:defRPr sz="1400" b="0" u="none">
                <a:solidFill>
                  <a:srgbClr val="000000"/>
                </a:solidFill>
              </a:defRPr>
            </a:pPr>
            <a:r>
              <a:t>•   Average 59.7F</a:t>
            </a:r>
          </a:p>
          <a:p>
            <a:pPr algn="l">
              <a:defRPr sz="1400" b="0" u="sng">
                <a:solidFill>
                  <a:srgbClr val="000000"/>
                </a:solidFill>
              </a:defRPr>
            </a:pPr>
            <a:r>
              <a:t>Atmospheric Conditions</a:t>
            </a:r>
          </a:p>
          <a:p>
            <a:pPr algn="l">
              <a:defRPr sz="1400" b="0" u="none">
                <a:solidFill>
                  <a:srgbClr val="000000"/>
                </a:solidFill>
              </a:defRPr>
            </a:pPr>
            <a:r>
              <a:t>•   Forecast: Cloudy</a:t>
            </a:r>
          </a:p>
          <a:p>
            <a:pPr algn="l">
              <a:defRPr sz="1400" b="0" u="none">
                <a:solidFill>
                  <a:srgbClr val="000000"/>
                </a:solidFill>
              </a:defRPr>
            </a:pPr>
            <a:r>
              <a:t>•   Cloud Cover: Unfavorable</a:t>
            </a:r>
          </a:p>
          <a:p>
            <a:pPr algn="l">
              <a:defRPr sz="1400" b="0" u="none">
                <a:solidFill>
                  <a:srgbClr val="000000"/>
                </a:solidFill>
              </a:defRPr>
            </a:pPr>
            <a:r>
              <a:t>•   ISR Visibility: &gt;10k - Very Good</a:t>
            </a:r>
          </a:p>
          <a:p>
            <a:pPr algn="l">
              <a:defRPr sz="1400" b="0" u="none">
                <a:solidFill>
                  <a:srgbClr val="000000"/>
                </a:solidFill>
              </a:defRPr>
            </a:pPr>
            <a:r>
              <a:t>•   Illum: &gt;50% - Favorable</a:t>
            </a:r>
          </a:p>
          <a:p>
            <a:pPr algn="l">
              <a:defRPr sz="1400" b="0" u="none">
                <a:solidFill>
                  <a:srgbClr val="000000"/>
                </a:solidFill>
              </a:defRPr>
            </a:pPr>
            <a:r>
              <a:t>•   RW Operations: Unfavorable</a:t>
            </a:r>
          </a:p>
          <a:p>
            <a:pPr algn="l">
              <a:defRPr sz="1400" b="0" u="none">
                <a:solidFill>
                  <a:srgbClr val="000000"/>
                </a:solidFill>
              </a:defRPr>
            </a:pPr>
            <a:r>
              <a:t>•   Fog: Unfavorable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3474720"/>
          <a:ext cx="607161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161"/>
                <a:gridCol w="607161"/>
                <a:gridCol w="607161"/>
                <a:gridCol w="607161"/>
                <a:gridCol w="607161"/>
                <a:gridCol w="607161"/>
                <a:gridCol w="607161"/>
                <a:gridCol w="607161"/>
                <a:gridCol w="607161"/>
                <a:gridCol w="607167"/>
              </a:tblGrid>
              <a:tr h="350520">
                <a:tc>
                  <a:txBody>
                    <a:bodyPr/>
                    <a:lstStyle/>
                    <a:p>
                      <a:pPr algn="ctr">
                        <a:defRPr b="1" sz="800"/>
                      </a:pPr>
                      <a:r>
                        <a:t>Day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 b="1"/>
                      </a:pPr>
                      <a:r>
                        <a:t>Today</a:t>
                      </a:r>
                    </a:p>
                  </a:txBody>
                  <a:tcPr marL="0" marR="0" marT="9144" marB="9144" anchor="ctr"/>
                </a:tc>
                <a:tc gridSpan="2">
                  <a:txBody>
                    <a:bodyPr/>
                    <a:lstStyle/>
                    <a:p>
                      <a:pPr algn="ctr">
                        <a:defRPr sz="800" b="1"/>
                      </a:pPr>
                      <a:r>
                        <a:t>Wed </a:t>
                      </a:r>
                    </a:p>
                  </a:txBody>
                  <a:tcPr marL="0" marR="0" marT="9144" marB="9144" anchor="ctr"/>
                </a:tc>
                <a:tc hMerge="1">
                  <a:txBody>
                    <a:bodyPr/>
                    <a:lstStyle/>
                    <a:p/>
                  </a:txBody>
                  <a:tcPr marL="0" marR="0" marT="9144" marB="9144" anchor="ctr"/>
                </a:tc>
                <a:tc gridSpan="2">
                  <a:txBody>
                    <a:bodyPr/>
                    <a:lstStyle/>
                    <a:p>
                      <a:pPr algn="ctr">
                        <a:defRPr sz="800" b="1"/>
                      </a:pPr>
                      <a:r>
                        <a:t>Thu </a:t>
                      </a:r>
                    </a:p>
                  </a:txBody>
                  <a:tcPr marL="0" marR="0" marT="9144" marB="9144" anchor="ctr"/>
                </a:tc>
                <a:tc hMerge="1">
                  <a:txBody>
                    <a:bodyPr/>
                    <a:lstStyle/>
                    <a:p/>
                  </a:txBody>
                  <a:tcPr marL="0" marR="0" marT="9144" marB="9144" anchor="ctr"/>
                </a:tc>
                <a:tc gridSpan="2">
                  <a:txBody>
                    <a:bodyPr/>
                    <a:lstStyle/>
                    <a:p>
                      <a:pPr algn="ctr">
                        <a:defRPr sz="800" b="1"/>
                      </a:pPr>
                      <a:r>
                        <a:t>Fri </a:t>
                      </a:r>
                    </a:p>
                  </a:txBody>
                  <a:tcPr marL="0" marR="0" marT="9144" marB="9144" anchor="ctr"/>
                </a:tc>
                <a:tc hMerge="1">
                  <a:txBody>
                    <a:bodyPr/>
                    <a:lstStyle/>
                    <a:p/>
                  </a:txBody>
                  <a:tcPr marL="0" marR="0" marT="9144" marB="9144" anchor="ctr"/>
                </a:tc>
                <a:tc gridSpan="2">
                  <a:txBody>
                    <a:bodyPr/>
                    <a:lstStyle/>
                    <a:p>
                      <a:pPr algn="ctr">
                        <a:defRPr sz="800" b="1"/>
                      </a:pPr>
                      <a:r>
                        <a:t>Sat </a:t>
                      </a:r>
                    </a:p>
                  </a:txBody>
                  <a:tcPr marL="0" marR="0" marT="9144" marB="9144" anchor="ctr"/>
                </a:tc>
                <a:tc hMerge="1">
                  <a:txBody>
                    <a:bodyPr/>
                    <a:lstStyle/>
                    <a:p/>
                  </a:txBody>
                  <a:tcPr marL="0" marR="0" marT="9144" marB="9144" anchor="ctr"/>
                </a:tc>
              </a:tr>
              <a:tr h="350520">
                <a:tc>
                  <a:txBody>
                    <a:bodyPr/>
                    <a:lstStyle/>
                    <a:p>
                      <a:pPr algn="ctr">
                        <a:defRPr b="1" sz="800"/>
                      </a:pP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 b="1"/>
                      </a:pPr>
                      <a:r>
                        <a:t>PM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 b="1"/>
                      </a:pPr>
                      <a:r>
                        <a:t>AM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 b="1"/>
                      </a:pPr>
                      <a:r>
                        <a:t>PM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 b="1"/>
                      </a:pPr>
                      <a:r>
                        <a:t>AM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 b="1"/>
                      </a:pPr>
                      <a:r>
                        <a:t>PM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 b="1"/>
                      </a:pPr>
                      <a:r>
                        <a:t>AM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 b="1"/>
                      </a:pPr>
                      <a:r>
                        <a:t>PM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 b="1"/>
                      </a:pPr>
                      <a:r>
                        <a:t>AM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 b="1"/>
                      </a:pPr>
                      <a:r>
                        <a:t>PM</a:t>
                      </a:r>
                    </a:p>
                  </a:txBody>
                  <a:tcPr marL="0" marR="0" marT="9144" marB="9144" anchor="ctr"/>
                </a:tc>
              </a:tr>
              <a:tr h="35052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/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/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/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/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/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/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/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/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/>
                  </a:txBody>
                  <a:tcPr marL="0" marR="0" marT="9144" marB="9144" anchor="ctr"/>
                </a:tc>
              </a:tr>
              <a:tr h="350520">
                <a:tc>
                  <a:txBody>
                    <a:bodyPr/>
                    <a:lstStyle/>
                    <a:p>
                      <a:pPr algn="ctr">
                        <a:defRPr b="1" sz="800"/>
                      </a:pPr>
                      <a:r>
                        <a:t>Temp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Max 63F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Min 54F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Max 63F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Min 52F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Max 65F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Min 51F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Max 63F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Min 53F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Max 63F</a:t>
                      </a:r>
                    </a:p>
                  </a:txBody>
                  <a:tcPr marL="0" marR="0" marT="9144" marB="9144" anchor="ctr"/>
                </a:tc>
              </a:tr>
              <a:tr h="350520">
                <a:tc>
                  <a:txBody>
                    <a:bodyPr/>
                    <a:lstStyle/>
                    <a:p>
                      <a:pPr algn="ctr">
                        <a:defRPr b="1" sz="800"/>
                      </a:pPr>
                      <a:r>
                        <a:t>Wind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N @ 3mph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E @ 2mph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N @ 4mph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E @ 4mph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E @ 2mph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SE @ 5mph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SW @ 3mph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SE @ 4mph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S @ 5mph</a:t>
                      </a:r>
                    </a:p>
                  </a:txBody>
                  <a:tcPr marL="0" marR="0" marT="9144" marB="9144" anchor="ctr"/>
                </a:tc>
              </a:tr>
              <a:tr h="350520">
                <a:tc>
                  <a:txBody>
                    <a:bodyPr/>
                    <a:lstStyle/>
                    <a:p>
                      <a:pPr algn="ctr">
                        <a:defRPr b="1" sz="800"/>
                      </a:pPr>
                      <a:r>
                        <a:t>Gusts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9-15mph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10mph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11-14mph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11-15mph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9-13mph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13-16mph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9-13mph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10-13mph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13mph</a:t>
                      </a:r>
                    </a:p>
                  </a:txBody>
                  <a:tcPr marL="0" marR="0" marT="9144" marB="9144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5577840"/>
          <a:ext cx="607161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161"/>
                <a:gridCol w="607161"/>
                <a:gridCol w="607161"/>
                <a:gridCol w="607161"/>
                <a:gridCol w="607161"/>
                <a:gridCol w="607161"/>
                <a:gridCol w="607161"/>
                <a:gridCol w="607161"/>
                <a:gridCol w="607161"/>
                <a:gridCol w="607167"/>
              </a:tblGrid>
              <a:tr h="320040">
                <a:tc>
                  <a:txBody>
                    <a:bodyPr/>
                    <a:lstStyle/>
                    <a:p>
                      <a:pPr algn="ctr">
                        <a:defRPr b="1" sz="800"/>
                      </a:pPr>
                      <a:r>
                        <a:t>Date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b="1" sz="800"/>
                      </a:pPr>
                      <a:r>
                        <a:t>Nautical TwilightBegin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b="1" sz="800"/>
                      </a:pPr>
                      <a:r>
                        <a:t>Civil Twilight Begin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b="1" sz="800"/>
                      </a:pPr>
                      <a:r>
                        <a:t>Sunrise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b="1" sz="800"/>
                      </a:pPr>
                      <a:r>
                        <a:t>Sunset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b="1" sz="800"/>
                      </a:pPr>
                      <a:r>
                        <a:t>Civil Twilight End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b="1" sz="800"/>
                      </a:pPr>
                      <a:r>
                        <a:t>Nautical Twilight End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b="1" sz="800"/>
                      </a:pPr>
                      <a:r>
                        <a:t>Moon Rise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b="1" sz="800"/>
                      </a:pPr>
                      <a:r>
                        <a:t>Moon Set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b="1" sz="800"/>
                      </a:pPr>
                      <a:r>
                        <a:t>% Illum @ 0000Z</a:t>
                      </a:r>
                    </a:p>
                  </a:txBody>
                  <a:tcPr marL="0" marR="0" marT="9144" marB="9144" anchor="ctr"/>
                </a:tc>
              </a:tr>
              <a:tr h="32004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2024-12-17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03:38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04:09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04:37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14:31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14:59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15:30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16:33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06:42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96.49%</a:t>
                      </a:r>
                    </a:p>
                  </a:txBody>
                  <a:tcPr marL="0" marR="0" marT="9144" marB="9144" anchor="ctr"/>
                </a:tc>
              </a:tr>
              <a:tr h="32004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2024-12-18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03:39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04:10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04:38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14:32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15:00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15:31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17:40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07:26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91.55%</a:t>
                      </a:r>
                    </a:p>
                  </a:txBody>
                  <a:tcPr marL="0" marR="0" marT="9144" marB="9144" anchor="ctr"/>
                </a:tc>
              </a:tr>
              <a:tr h="32004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2024-12-19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03:39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04:10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04:38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14:32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15:00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15:31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18:43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08:02</a:t>
                      </a:r>
                    </a:p>
                  </a:txBody>
                  <a:tcPr marL="0" marR="0" marT="9144" marB="9144" anchor="ctr"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84.89%</a:t>
                      </a:r>
                    </a:p>
                  </a:txBody>
                  <a:tcPr marL="0" marR="0" marT="9144" marB="9144" anchor="ctr"/>
                </a:tc>
              </a:tr>
            </a:tbl>
          </a:graphicData>
        </a:graphic>
      </p:graphicFrame>
      <p:pic>
        <p:nvPicPr>
          <p:cNvPr id="6" name="Picture 5" descr="partly_cloud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61" y="4168140"/>
            <a:ext cx="365760" cy="365760"/>
          </a:xfrm>
          <a:prstGeom prst="rect">
            <a:avLst/>
          </a:prstGeom>
        </p:spPr>
      </p:pic>
      <p:pic>
        <p:nvPicPr>
          <p:cNvPr id="7" name="Picture 6" descr="partly_cloud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22" y="4168140"/>
            <a:ext cx="365760" cy="365760"/>
          </a:xfrm>
          <a:prstGeom prst="rect">
            <a:avLst/>
          </a:prstGeom>
        </p:spPr>
      </p:pic>
      <p:pic>
        <p:nvPicPr>
          <p:cNvPr id="8" name="Picture 7" descr="sunn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183" y="4168140"/>
            <a:ext cx="365760" cy="365760"/>
          </a:xfrm>
          <a:prstGeom prst="rect">
            <a:avLst/>
          </a:prstGeom>
        </p:spPr>
      </p:pic>
      <p:pic>
        <p:nvPicPr>
          <p:cNvPr id="9" name="Picture 8" descr="sunn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344" y="4168140"/>
            <a:ext cx="365760" cy="365760"/>
          </a:xfrm>
          <a:prstGeom prst="rect">
            <a:avLst/>
          </a:prstGeom>
        </p:spPr>
      </p:pic>
      <p:pic>
        <p:nvPicPr>
          <p:cNvPr id="10" name="Picture 9" descr="sunn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505" y="4168140"/>
            <a:ext cx="365760" cy="365760"/>
          </a:xfrm>
          <a:prstGeom prst="rect">
            <a:avLst/>
          </a:prstGeom>
        </p:spPr>
      </p:pic>
      <p:pic>
        <p:nvPicPr>
          <p:cNvPr id="11" name="Picture 10" descr="cloud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666" y="4168140"/>
            <a:ext cx="365760" cy="365760"/>
          </a:xfrm>
          <a:prstGeom prst="rect">
            <a:avLst/>
          </a:prstGeom>
        </p:spPr>
      </p:pic>
      <p:pic>
        <p:nvPicPr>
          <p:cNvPr id="12" name="Picture 11" descr="cloud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827" y="4168140"/>
            <a:ext cx="365760" cy="365760"/>
          </a:xfrm>
          <a:prstGeom prst="rect">
            <a:avLst/>
          </a:prstGeom>
        </p:spPr>
      </p:pic>
      <p:pic>
        <p:nvPicPr>
          <p:cNvPr id="13" name="Picture 12" descr="cloud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988" y="4168140"/>
            <a:ext cx="365760" cy="365760"/>
          </a:xfrm>
          <a:prstGeom prst="rect">
            <a:avLst/>
          </a:prstGeom>
        </p:spPr>
      </p:pic>
      <p:pic>
        <p:nvPicPr>
          <p:cNvPr id="14" name="Picture 13" descr="cloud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152" y="4168140"/>
            <a:ext cx="365760" cy="3657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3474720"/>
            <a:ext cx="6071616" cy="3383280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607161" y="3474720"/>
            <a:ext cx="3642966" cy="21031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6071616" y="731520"/>
            <a:ext cx="6117336" cy="6126480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