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258" r:id="rId2"/>
    <p:sldId id="523" r:id="rId3"/>
    <p:sldId id="524" r:id="rId4"/>
    <p:sldId id="525" r:id="rId5"/>
    <p:sldId id="632" r:id="rId6"/>
    <p:sldId id="631" r:id="rId7"/>
    <p:sldId id="526" r:id="rId8"/>
    <p:sldId id="633" r:id="rId9"/>
    <p:sldId id="634" r:id="rId10"/>
    <p:sldId id="635" r:id="rId11"/>
    <p:sldId id="453" r:id="rId12"/>
    <p:sldId id="527" r:id="rId13"/>
    <p:sldId id="637" r:id="rId14"/>
    <p:sldId id="636" r:id="rId15"/>
    <p:sldId id="638" r:id="rId16"/>
    <p:sldId id="639" r:id="rId17"/>
    <p:sldId id="640" r:id="rId18"/>
    <p:sldId id="471" r:id="rId19"/>
    <p:sldId id="529" r:id="rId20"/>
    <p:sldId id="534" r:id="rId21"/>
    <p:sldId id="480" r:id="rId22"/>
    <p:sldId id="641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F9"/>
    <a:srgbClr val="3D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9" autoAdjust="0"/>
  </p:normalViewPr>
  <p:slideViewPr>
    <p:cSldViewPr>
      <p:cViewPr varScale="1">
        <p:scale>
          <a:sx n="78" d="100"/>
          <a:sy n="78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7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53AFB22-58AA-4C70-8B83-3A90F1AEF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89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6517C20-5D1E-4C7E-8483-5D342E46B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010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83083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3057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517C20-5D1E-4C7E-8483-5D342E46B7C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3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9140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2436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02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248400"/>
            <a:ext cx="5257800" cy="457200"/>
          </a:xfrm>
        </p:spPr>
        <p:txBody>
          <a:bodyPr/>
          <a:lstStyle>
            <a:lvl1pPr>
              <a:defRPr b="0"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947B4-0BA7-46C1-88FF-1B0D17803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0D86-2DF8-4442-A085-A913DDB940F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01803-9AA2-4C99-BDA8-3CEDDD12FAF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复旦大学计算机科学技术学院 本科生课程 </a:t>
            </a:r>
            <a:r>
              <a:rPr lang="zh-CN" altLang="en-US" dirty="0" smtClean="0"/>
              <a:t>软件工程化开发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899B-C2E2-4932-AEAB-69F3EAB1536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7C35-7179-4826-B970-2873F311A5F0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</a:t>
            </a:r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复旦大学计算机科学技术学院 本科生课程 </a:t>
            </a:r>
            <a:r>
              <a:rPr lang="zh-CN" altLang="en-US" dirty="0" smtClean="0"/>
              <a:t>软件工程化开发</a:t>
            </a:r>
            <a:endParaRPr lang="en-US" altLang="zh-CN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DB06-8CB0-4754-AB75-F7CE991A558D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</a:t>
            </a:r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FCE4E-95C9-4F03-BFE8-C9C915E07E5E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</a:t>
            </a:r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856CA-9D59-4D95-9337-465573F8A9B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088-FE61-4584-BD1A-0A6F1CF3375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8A9D2-156E-47BF-B10C-2E6D2FA32A2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复旦大学计算机科学技术学院 本科生课程 软件实践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23C60-1E95-44BA-AEDF-C5744E0E5C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219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宋体" charset="-122"/>
              </a:defRPr>
            </a:lvl1pPr>
          </a:lstStyle>
          <a:p>
            <a:pPr>
              <a:defRPr/>
            </a:pPr>
            <a:fld id="{575A4C1D-7F94-44D4-8453-2D08C43A1701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/</a:t>
            </a: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6395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96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97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98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399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0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1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2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3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2084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2085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6406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07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08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409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410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411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089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6413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4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5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6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7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8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19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20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grpSp>
        <p:nvGrpSpPr>
          <p:cNvPr id="2059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6422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23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060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2061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6426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2064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642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29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7" y="323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0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7" y="173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1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2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6" y="888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3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797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4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6435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6" y="133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16436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3D00EA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仿宋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liwei@hot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11300"/>
            <a:ext cx="7239000" cy="22733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7200" dirty="0" smtClean="0">
                <a:ea typeface="仿宋_GB2312" pitchFamily="49" charset="-122"/>
              </a:rPr>
              <a:t>软件</a:t>
            </a:r>
            <a:r>
              <a:rPr lang="zh-CN" altLang="en-US" sz="7200" dirty="0">
                <a:ea typeface="仿宋_GB2312" pitchFamily="49" charset="-122"/>
              </a:rPr>
              <a:t>工程</a:t>
            </a:r>
            <a:r>
              <a:rPr lang="zh-CN" altLang="en-US" sz="7200" dirty="0" smtClean="0">
                <a:ea typeface="仿宋_GB2312" pitchFamily="49" charset="-122"/>
              </a:rPr>
              <a:t>化开发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3962400"/>
            <a:ext cx="6375400" cy="673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0" dirty="0" smtClean="0">
                <a:ea typeface="黑体" pitchFamily="2" charset="-122"/>
              </a:rPr>
              <a:t>实践目标与安排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9200" y="5791200"/>
            <a:ext cx="69342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复旦大学计算机科学技术学院  沈立炜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/>
            </a:r>
            <a:b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hlinkClick r:id="rId3"/>
              </a:rPr>
              <a:t>shenliwei@fudan.edu.cn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7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sprint</a:t>
            </a:r>
            <a:r>
              <a:rPr kumimoji="1" lang="zh-CN" altLang="en-US" dirty="0" smtClean="0"/>
              <a:t>阶段性汇报</a:t>
            </a:r>
            <a:endParaRPr kumimoji="1" lang="en-US" altLang="zh-CN" dirty="0" smtClean="0"/>
          </a:p>
          <a:p>
            <a:pPr lvl="1">
              <a:defRPr/>
            </a:pPr>
            <a:r>
              <a:rPr lang="zh-CN" altLang="en-US" dirty="0" smtClean="0"/>
              <a:t>对某一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阶段的工作进行总结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sprint </a:t>
            </a:r>
            <a:r>
              <a:rPr lang="en-US" altLang="zh-CN" dirty="0"/>
              <a:t>backlog: task</a:t>
            </a:r>
            <a:r>
              <a:rPr lang="zh-CN" altLang="en-US" dirty="0"/>
              <a:t>与时间规划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个人任务承担情况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sprint</a:t>
            </a:r>
            <a:r>
              <a:rPr lang="zh-CN" altLang="en-US" dirty="0"/>
              <a:t>产成品：需求分析、设计、代码、测试</a:t>
            </a:r>
            <a:r>
              <a:rPr lang="zh-CN" altLang="en-US" dirty="0" smtClean="0"/>
              <a:t>用例等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6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总体时间安排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700" dirty="0" smtClean="0"/>
              <a:t>9</a:t>
            </a:r>
            <a:r>
              <a:rPr lang="zh-CN" altLang="en-US" sz="2700" dirty="0" smtClean="0"/>
              <a:t>月</a:t>
            </a:r>
            <a:r>
              <a:rPr lang="zh-CN" altLang="zh-CN" sz="2700" dirty="0"/>
              <a:t>7</a:t>
            </a:r>
            <a:r>
              <a:rPr lang="zh-CN" altLang="en-US" sz="2700" dirty="0" smtClean="0"/>
              <a:t>日</a:t>
            </a:r>
            <a:r>
              <a:rPr lang="en-US" altLang="zh-CN" sz="2700" dirty="0" smtClean="0"/>
              <a:t>-</a:t>
            </a:r>
            <a:r>
              <a:rPr lang="zh-CN" altLang="zh-CN" sz="2700" dirty="0" smtClean="0"/>
              <a:t>1</a:t>
            </a:r>
            <a:r>
              <a:rPr lang="en-US" altLang="zh-CN" sz="2700" dirty="0" smtClean="0"/>
              <a:t>0</a:t>
            </a:r>
            <a:r>
              <a:rPr lang="zh-CN" altLang="en-US" sz="2700" dirty="0" smtClean="0"/>
              <a:t>月</a:t>
            </a:r>
            <a:r>
              <a:rPr lang="en-US" altLang="zh-CN" sz="2700" dirty="0" smtClean="0"/>
              <a:t>20</a:t>
            </a:r>
            <a:r>
              <a:rPr lang="zh-CN" altLang="en-US" sz="2700" dirty="0" smtClean="0"/>
              <a:t>日：</a:t>
            </a:r>
            <a:endParaRPr lang="en-US" altLang="zh-CN" sz="2700" dirty="0" smtClean="0"/>
          </a:p>
          <a:p>
            <a:pPr marL="0" indent="0" eaLnBrk="1" hangingPunct="1">
              <a:buFontTx/>
              <a:buNone/>
            </a:pPr>
            <a:r>
              <a:rPr lang="en-US" altLang="zh-CN" sz="2700" dirty="0" smtClean="0"/>
              <a:t>	team</a:t>
            </a:r>
            <a:r>
              <a:rPr lang="zh-CN" altLang="en-US" sz="2700" dirty="0" smtClean="0"/>
              <a:t>分组与第一次</a:t>
            </a:r>
            <a:r>
              <a:rPr lang="en-US" altLang="zh-CN" sz="2700" dirty="0" smtClean="0"/>
              <a:t>sprint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 sz="2300" dirty="0" smtClean="0"/>
              <a:t>	</a:t>
            </a:r>
            <a:r>
              <a:rPr lang="zh-CN" altLang="en-US" sz="2300" dirty="0" smtClean="0"/>
              <a:t>各小组在</a:t>
            </a:r>
            <a:r>
              <a:rPr lang="en-US" altLang="zh-CN" sz="2300" dirty="0" smtClean="0"/>
              <a:t>9</a:t>
            </a:r>
            <a:r>
              <a:rPr lang="zh-CN" altLang="en-US" sz="2300" dirty="0" smtClean="0"/>
              <a:t>月</a:t>
            </a:r>
            <a:r>
              <a:rPr lang="zh-CN" altLang="zh-CN" sz="2300" dirty="0" smtClean="0"/>
              <a:t>1</a:t>
            </a:r>
            <a:r>
              <a:rPr lang="en-US" altLang="zh-CN" sz="2300" dirty="0" smtClean="0"/>
              <a:t>4</a:t>
            </a:r>
            <a:r>
              <a:rPr lang="zh-CN" altLang="en-US" sz="2300" dirty="0" smtClean="0"/>
              <a:t>日之前确定小组成员名单，以及项目需求</a:t>
            </a:r>
            <a:endParaRPr lang="en-US" altLang="zh-CN" sz="2300" dirty="0" smtClean="0"/>
          </a:p>
          <a:p>
            <a:pPr marL="0" indent="0" eaLnBrk="1" hangingPunct="1">
              <a:buFontTx/>
              <a:buNone/>
            </a:pPr>
            <a:r>
              <a:rPr lang="en-US" altLang="zh-CN" sz="2700" dirty="0" smtClean="0"/>
              <a:t>10</a:t>
            </a:r>
            <a:r>
              <a:rPr lang="zh-CN" altLang="en-US" sz="2700" dirty="0" smtClean="0"/>
              <a:t>月</a:t>
            </a:r>
            <a:r>
              <a:rPr lang="en-US" altLang="zh-CN" sz="2700" dirty="0" smtClean="0"/>
              <a:t>21</a:t>
            </a:r>
            <a:r>
              <a:rPr lang="zh-CN" altLang="en-US" sz="2700" dirty="0" smtClean="0"/>
              <a:t>日</a:t>
            </a:r>
            <a:r>
              <a:rPr lang="en-US" altLang="zh-CN" sz="2700" dirty="0" smtClean="0"/>
              <a:t>-11</a:t>
            </a:r>
            <a:r>
              <a:rPr lang="zh-CN" altLang="en-US" sz="2700" dirty="0" smtClean="0"/>
              <a:t>月</a:t>
            </a:r>
            <a:r>
              <a:rPr lang="en-US" altLang="zh-CN" sz="2700" dirty="0" smtClean="0"/>
              <a:t>20</a:t>
            </a:r>
            <a:r>
              <a:rPr lang="zh-CN" altLang="en-US" sz="2700" dirty="0" smtClean="0"/>
              <a:t>日：第二次</a:t>
            </a:r>
            <a:r>
              <a:rPr lang="en-US" altLang="zh-CN" sz="2700" dirty="0" smtClean="0"/>
              <a:t>sprint</a:t>
            </a:r>
          </a:p>
          <a:p>
            <a:pPr marL="400050" lvl="1" indent="0" eaLnBrk="1" hangingPunct="1">
              <a:buFontTx/>
              <a:buNone/>
            </a:pPr>
            <a:r>
              <a:rPr lang="en-US" altLang="zh-CN" sz="2300" dirty="0" smtClean="0"/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zh-CN" sz="2700" dirty="0" smtClean="0"/>
              <a:t>11</a:t>
            </a:r>
            <a:r>
              <a:rPr lang="zh-CN" altLang="en-US" sz="2700" dirty="0" smtClean="0"/>
              <a:t>月</a:t>
            </a:r>
            <a:r>
              <a:rPr lang="en-US" altLang="zh-CN" sz="2700" dirty="0" smtClean="0"/>
              <a:t>21</a:t>
            </a:r>
            <a:r>
              <a:rPr lang="zh-CN" altLang="en-US" sz="2700" dirty="0" smtClean="0"/>
              <a:t>日</a:t>
            </a:r>
            <a:r>
              <a:rPr lang="en-US" altLang="zh-CN" sz="2700" dirty="0" smtClean="0"/>
              <a:t>-12</a:t>
            </a:r>
            <a:r>
              <a:rPr lang="zh-CN" altLang="en-US" sz="2700" dirty="0" smtClean="0"/>
              <a:t>月</a:t>
            </a:r>
            <a:r>
              <a:rPr lang="en-US" altLang="zh-CN" sz="2700" dirty="0" smtClean="0"/>
              <a:t>21</a:t>
            </a:r>
            <a:r>
              <a:rPr lang="zh-CN" altLang="en-US" sz="2700" dirty="0" smtClean="0"/>
              <a:t>日：第三次</a:t>
            </a:r>
            <a:r>
              <a:rPr lang="en-US" altLang="zh-CN" sz="2700" dirty="0" smtClean="0"/>
              <a:t>sprint</a:t>
            </a:r>
          </a:p>
          <a:p>
            <a:pPr marL="0" indent="0" eaLnBrk="1" hangingPunct="1">
              <a:buFontTx/>
              <a:buNone/>
            </a:pPr>
            <a:r>
              <a:rPr lang="en-US" altLang="zh-CN" sz="2700" dirty="0"/>
              <a:t>	</a:t>
            </a:r>
            <a:endParaRPr lang="en-US" altLang="zh-CN" sz="2700" dirty="0" smtClean="0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B932D-1E86-467E-A77E-819349E7721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  <p:sp>
        <p:nvSpPr>
          <p:cNvPr id="34821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课程时间安排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zh-CN" altLang="zh-CN" dirty="0"/>
              <a:t>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软件过程概述</a:t>
            </a:r>
            <a:endParaRPr lang="en-US" altLang="zh-CN" dirty="0"/>
          </a:p>
          <a:p>
            <a:pPr lvl="1"/>
            <a:r>
              <a:rPr lang="zh-CN" altLang="en-US" dirty="0" smtClean="0"/>
              <a:t>项目实践安排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zh-CN" altLang="zh-CN" dirty="0" smtClean="0"/>
              <a:t>2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Scrum</a:t>
            </a:r>
            <a:r>
              <a:rPr lang="zh-CN" altLang="en-US" dirty="0" smtClean="0"/>
              <a:t>具体介绍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各小组项目推介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第一次全体投票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zh-CN" altLang="zh-CN" dirty="0" smtClean="0"/>
              <a:t>1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软件需求分析技术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小组专题报告－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小组）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第一次</a:t>
            </a:r>
            <a:r>
              <a:rPr lang="en-US" altLang="zh-CN" dirty="0"/>
              <a:t>sprint</a:t>
            </a:r>
            <a:r>
              <a:rPr lang="zh-CN" altLang="en-US" dirty="0"/>
              <a:t>工作汇报</a:t>
            </a:r>
            <a:endParaRPr lang="en-US" altLang="zh-CN" dirty="0"/>
          </a:p>
          <a:p>
            <a:pPr lvl="1"/>
            <a:r>
              <a:rPr lang="zh-CN" altLang="en-US" dirty="0"/>
              <a:t>第二次全体投票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zh-CN" altLang="zh-CN" dirty="0"/>
              <a:t>9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软件设计技术</a:t>
            </a:r>
            <a:endParaRPr lang="en-US" altLang="zh-CN" dirty="0"/>
          </a:p>
          <a:p>
            <a:pPr lvl="1"/>
            <a:r>
              <a:rPr lang="zh-CN" altLang="en-US" dirty="0"/>
              <a:t>小组专题报告－</a:t>
            </a:r>
            <a:r>
              <a:rPr lang="zh-CN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小组）</a:t>
            </a:r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  <a:endParaRPr lang="en-US" altLang="zh-CN" dirty="0"/>
          </a:p>
          <a:p>
            <a:pPr lvl="1"/>
            <a:r>
              <a:rPr lang="zh-CN" altLang="en-US" dirty="0"/>
              <a:t>软件测试技术</a:t>
            </a:r>
            <a:endParaRPr lang="en-US" altLang="zh-CN" dirty="0"/>
          </a:p>
          <a:p>
            <a:pPr lvl="1"/>
            <a:r>
              <a:rPr lang="zh-CN" altLang="en-US" dirty="0"/>
              <a:t>小组专题报告－</a:t>
            </a:r>
            <a:r>
              <a:rPr lang="zh-CN" altLang="zh-CN" dirty="0"/>
              <a:t>3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小组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1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移动应用开发专题</a:t>
            </a:r>
            <a:endParaRPr lang="en-US" altLang="zh-CN" dirty="0" smtClean="0"/>
          </a:p>
          <a:p>
            <a:pPr lvl="1"/>
            <a:r>
              <a:rPr lang="zh-CN" altLang="en-US" dirty="0"/>
              <a:t>小组专题报告</a:t>
            </a:r>
            <a:r>
              <a:rPr lang="zh-CN" altLang="en-US" dirty="0" smtClean="0"/>
              <a:t>－</a:t>
            </a:r>
            <a:r>
              <a:rPr lang="zh-CN" altLang="zh-CN" dirty="0" smtClean="0"/>
              <a:t>4</a:t>
            </a: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小组）</a:t>
            </a:r>
            <a:endParaRPr lang="en-US" altLang="zh-CN" dirty="0" smtClean="0"/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第二次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工作汇报（总结汇报）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第三次全体投票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09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评价标准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小组评分（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项目成果（</a:t>
            </a:r>
            <a:r>
              <a:rPr kumimoji="1" lang="zh-CN" altLang="zh-CN" dirty="0"/>
              <a:t>4</a:t>
            </a:r>
            <a:r>
              <a:rPr kumimoji="1" lang="en-US" altLang="zh-CN" dirty="0" smtClean="0"/>
              <a:t>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综合考虑项目产成品、客户投票与评价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项目实施过程（实践报告）（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各阶段</a:t>
            </a:r>
            <a:r>
              <a:rPr kumimoji="1" lang="en-US" altLang="zh-CN" dirty="0" smtClean="0"/>
              <a:t>product backlog</a:t>
            </a:r>
            <a:r>
              <a:rPr kumimoji="1" lang="zh-CN" altLang="en-US" dirty="0" smtClean="0"/>
              <a:t>选取，</a:t>
            </a:r>
            <a:r>
              <a:rPr kumimoji="1" lang="en-US" altLang="zh-CN" dirty="0" smtClean="0"/>
              <a:t>task backlog</a:t>
            </a:r>
            <a:r>
              <a:rPr kumimoji="1" lang="zh-CN" altLang="en-US" dirty="0" smtClean="0"/>
              <a:t>制订与任务分派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会议召开历史情况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课堂汇报（两次</a:t>
            </a:r>
            <a:r>
              <a:rPr kumimoji="1" lang="en-US" altLang="zh-CN" dirty="0" smtClean="0"/>
              <a:t>sprint</a:t>
            </a:r>
            <a:r>
              <a:rPr kumimoji="1" lang="zh-CN" altLang="en-US" dirty="0" smtClean="0"/>
              <a:t>工作报告）（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297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个人评分（</a:t>
            </a:r>
            <a:r>
              <a:rPr kumimoji="1" lang="en-US" altLang="zh-CN" dirty="0"/>
              <a:t>Y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出勤（</a:t>
            </a:r>
            <a:r>
              <a:rPr kumimoji="1" lang="en-US" altLang="zh-CN" dirty="0" smtClean="0"/>
              <a:t>15%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平时课堂表现（</a:t>
            </a:r>
            <a:r>
              <a:rPr kumimoji="1" lang="en-US" altLang="zh-CN" dirty="0" smtClean="0"/>
              <a:t>5%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活跃度（</a:t>
            </a:r>
            <a:r>
              <a:rPr kumimoji="1" lang="en-US" altLang="zh-CN" dirty="0" smtClean="0"/>
              <a:t>10%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期末汇报文档：学习与实践</a:t>
            </a:r>
            <a:r>
              <a:rPr kumimoji="1" lang="zh-CN" altLang="en-US" smtClean="0"/>
              <a:t>心得（</a:t>
            </a:r>
            <a:r>
              <a:rPr kumimoji="1" lang="zh-CN" altLang="zh-CN" dirty="0"/>
              <a:t>7</a:t>
            </a:r>
            <a:r>
              <a:rPr kumimoji="1" lang="en-US" altLang="zh-CN" smtClean="0"/>
              <a:t>0</a:t>
            </a:r>
            <a:r>
              <a:rPr kumimoji="1" lang="en-US" altLang="zh-CN" dirty="0" smtClean="0"/>
              <a:t>%</a:t>
            </a:r>
            <a:r>
              <a:rPr kumimoji="1" lang="zh-CN" altLang="en-US" dirty="0" smtClean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小组内个人评分采取互评方式，在学期结束阶段进</a:t>
            </a:r>
            <a:r>
              <a:rPr kumimoji="1" lang="zh-CN" altLang="en-US" dirty="0" smtClean="0"/>
              <a:t>行（小组评分的调整分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0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最终评分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X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＊</a:t>
            </a:r>
            <a:r>
              <a:rPr kumimoji="1" lang="en-US" altLang="zh-CN" dirty="0" smtClean="0"/>
              <a:t> Z </a:t>
            </a:r>
            <a:r>
              <a:rPr kumimoji="1" lang="zh-CN" altLang="en-US" dirty="0" smtClean="0"/>
              <a:t>＊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70</a:t>
            </a:r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＋</a:t>
            </a:r>
            <a:r>
              <a:rPr kumimoji="1" lang="en-US" altLang="zh-CN" dirty="0" smtClean="0"/>
              <a:t> Y </a:t>
            </a:r>
            <a:r>
              <a:rPr kumimoji="1" lang="zh-CN" altLang="en-US" dirty="0" smtClean="0"/>
              <a:t>＊</a:t>
            </a:r>
            <a:r>
              <a:rPr kumimoji="1" lang="en-US" altLang="zh-CN" smtClean="0"/>
              <a:t> </a:t>
            </a:r>
            <a:r>
              <a:rPr kumimoji="1" lang="en-US" altLang="zh-CN" smtClean="0"/>
              <a:t>30</a:t>
            </a:r>
            <a:r>
              <a:rPr kumimoji="1" lang="en-US" altLang="zh-CN" dirty="0" smtClean="0"/>
              <a:t>%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524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教师联系方式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沈立炜</a:t>
            </a:r>
            <a:endParaRPr lang="en-US" altLang="zh-CN" sz="3600" dirty="0" smtClean="0"/>
          </a:p>
          <a:p>
            <a:pPr lvl="1" eaLnBrk="1" hangingPunct="1"/>
            <a:r>
              <a:rPr lang="en-US" altLang="zh-CN" dirty="0" smtClean="0">
                <a:ea typeface="黑体" pitchFamily="49" charset="-122"/>
              </a:rPr>
              <a:t>Email: shenliwei@fudan.edu.cn</a:t>
            </a:r>
          </a:p>
          <a:p>
            <a:pPr lvl="1" eaLnBrk="1" hangingPunct="1"/>
            <a:r>
              <a:rPr lang="en-US" altLang="zh-CN" dirty="0" smtClean="0">
                <a:ea typeface="黑体" pitchFamily="49" charset="-122"/>
              </a:rPr>
              <a:t>51355343</a:t>
            </a:r>
          </a:p>
          <a:p>
            <a:pPr lvl="1" eaLnBrk="1" hangingPunct="1"/>
            <a:r>
              <a:rPr lang="zh-CN" altLang="en-US" dirty="0" smtClean="0">
                <a:ea typeface="黑体" pitchFamily="49" charset="-122"/>
              </a:rPr>
              <a:t>软件楼</a:t>
            </a:r>
            <a:r>
              <a:rPr lang="en-US" altLang="zh-CN" dirty="0" smtClean="0">
                <a:ea typeface="黑体" pitchFamily="49" charset="-122"/>
              </a:rPr>
              <a:t>403</a:t>
            </a: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8597E8-60DC-4F9F-A551-37CFFB5F5BBA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44037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复旦大学计算机科学技术学院 本科生课程 软件实践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</a:t>
            </a:r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王夏青</a:t>
            </a:r>
            <a:endParaRPr lang="en-US" altLang="zh-CN" dirty="0" smtClean="0"/>
          </a:p>
          <a:p>
            <a:pPr lvl="1"/>
            <a:r>
              <a:rPr lang="tr-TR" altLang="zh-CN" dirty="0"/>
              <a:t>15210240024@</a:t>
            </a:r>
            <a:r>
              <a:rPr lang="tr-TR" altLang="zh-CN" dirty="0" smtClean="0"/>
              <a:t>fudan.edu.cn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杨智慧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14110240006@</a:t>
            </a:r>
            <a:r>
              <a:rPr lang="en-US" altLang="zh-CN" dirty="0"/>
              <a:t>fudan.edu.cn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软件实践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课程实践目标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实践基于</a:t>
            </a:r>
            <a:r>
              <a:rPr lang="en-US" altLang="zh-CN" dirty="0" smtClean="0"/>
              <a:t>Scrum</a:t>
            </a:r>
            <a:r>
              <a:rPr lang="zh-CN" altLang="en-US" dirty="0" smtClean="0"/>
              <a:t>过程的产品开发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分组组成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，实施产品开发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分三次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，每次一个月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体验、领会</a:t>
            </a:r>
            <a:r>
              <a:rPr lang="en-US" altLang="zh-CN" dirty="0" smtClean="0"/>
              <a:t>agile</a:t>
            </a:r>
            <a:r>
              <a:rPr lang="zh-CN" altLang="en-US" dirty="0" smtClean="0"/>
              <a:t>开发的过程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基于互联网，采用各类互联网资源支持产品的开发与实现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课程资源与通知</a:t>
            </a:r>
            <a:endParaRPr lang="en-US" altLang="zh-CN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400" dirty="0" smtClean="0"/>
              <a:t>百度云</a:t>
            </a:r>
            <a:endParaRPr lang="en-US" altLang="zh-CN" sz="3400" dirty="0"/>
          </a:p>
          <a:p>
            <a:pPr lvl="1" eaLnBrk="1" hangingPunct="1"/>
            <a:r>
              <a:rPr lang="en-US" altLang="zh-TW" sz="3000" dirty="0" smtClean="0"/>
              <a:t>https</a:t>
            </a:r>
            <a:r>
              <a:rPr lang="en-US" altLang="zh-TW" sz="3000" dirty="0"/>
              <a:t>://</a:t>
            </a:r>
            <a:r>
              <a:rPr lang="en-US" altLang="zh-TW" sz="3000" dirty="0" err="1"/>
              <a:t>pan.baidu.com</a:t>
            </a:r>
            <a:r>
              <a:rPr lang="en-US" altLang="zh-TW" sz="3000" dirty="0"/>
              <a:t>/s/1hrMWtlq </a:t>
            </a:r>
            <a:endParaRPr lang="en-US" altLang="zh-TW" sz="3000" dirty="0" smtClean="0"/>
          </a:p>
          <a:p>
            <a:pPr lvl="1" eaLnBrk="1" hangingPunct="1"/>
            <a:r>
              <a:rPr lang="zh-TW" altLang="en-US" sz="3000" dirty="0" smtClean="0"/>
              <a:t>密码</a:t>
            </a:r>
            <a:r>
              <a:rPr lang="en-US" altLang="zh-TW" sz="3000" dirty="0"/>
              <a:t>: </a:t>
            </a:r>
            <a:r>
              <a:rPr lang="en-US" altLang="zh-TW" sz="3000" smtClean="0"/>
              <a:t>ajkq</a:t>
            </a:r>
            <a:endParaRPr lang="en-US" altLang="zh-CN" sz="3000" dirty="0" smtClean="0"/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ECFAF-DC27-4F27-952C-C9872763874C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40965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复旦大学计算机科学技术学院 本科生课程 软件实践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近期任务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400" dirty="0" smtClean="0"/>
              <a:t>6</a:t>
            </a:r>
            <a:r>
              <a:rPr lang="zh-CN" altLang="en-US" sz="3400" dirty="0" smtClean="0"/>
              <a:t>人组成一个团队，其中指派一人任组长</a:t>
            </a:r>
            <a:endParaRPr lang="en-US" altLang="zh-CN" sz="3400" dirty="0" smtClean="0"/>
          </a:p>
          <a:p>
            <a:pPr lvl="1" eaLnBrk="1" hangingPunct="1">
              <a:defRPr/>
            </a:pPr>
            <a:r>
              <a:rPr lang="zh-CN" altLang="en-US" sz="3000" dirty="0" smtClean="0"/>
              <a:t>团队协调、任务分派，责任明确</a:t>
            </a:r>
            <a:endParaRPr lang="en-US" altLang="zh-CN" sz="3000" dirty="0" smtClean="0"/>
          </a:p>
          <a:p>
            <a:pPr eaLnBrk="1" hangingPunct="1">
              <a:defRPr/>
            </a:pPr>
            <a:r>
              <a:rPr lang="en-US" altLang="zh-CN" sz="3400" dirty="0" smtClean="0"/>
              <a:t>9</a:t>
            </a:r>
            <a:r>
              <a:rPr lang="zh-CN" altLang="en-US" sz="3400" dirty="0" smtClean="0"/>
              <a:t>月</a:t>
            </a:r>
            <a:r>
              <a:rPr lang="en-US" altLang="zh-CN" sz="3400" dirty="0" smtClean="0"/>
              <a:t>14</a:t>
            </a:r>
            <a:r>
              <a:rPr lang="zh-CN" altLang="en-US" sz="3400" dirty="0" smtClean="0"/>
              <a:t>日前完成小组报名，内容：</a:t>
            </a:r>
            <a:endParaRPr lang="en-US" altLang="zh-CN" sz="3400" dirty="0" smtClean="0"/>
          </a:p>
          <a:p>
            <a:pPr lvl="1" eaLnBrk="1" hangingPunct="1">
              <a:defRPr/>
            </a:pPr>
            <a:r>
              <a:rPr lang="zh-CN" altLang="en-US" sz="3000" dirty="0" smtClean="0"/>
              <a:t>小组名称</a:t>
            </a:r>
            <a:endParaRPr lang="en-US" altLang="zh-CN" sz="3000" dirty="0" smtClean="0"/>
          </a:p>
          <a:p>
            <a:pPr lvl="1" eaLnBrk="1" hangingPunct="1">
              <a:defRPr/>
            </a:pPr>
            <a:r>
              <a:rPr lang="zh-CN" altLang="en-US" sz="3000" dirty="0"/>
              <a:t>团队成员（学号、姓名）</a:t>
            </a:r>
            <a:endParaRPr lang="en-US" altLang="zh-CN" sz="3000" dirty="0" smtClean="0"/>
          </a:p>
          <a:p>
            <a:pPr lvl="1" eaLnBrk="1" hangingPunct="1">
              <a:defRPr/>
            </a:pPr>
            <a:r>
              <a:rPr lang="zh-CN" altLang="en-US" sz="3000" dirty="0" smtClean="0"/>
              <a:t>项目（产品）名称、产品基本描述</a:t>
            </a:r>
            <a:endParaRPr lang="en-US" altLang="zh-CN" sz="3000" dirty="0" smtClean="0"/>
          </a:p>
          <a:p>
            <a:pPr lvl="1" eaLnBrk="1" hangingPunct="1">
              <a:defRPr/>
            </a:pPr>
            <a:r>
              <a:rPr lang="zh-CN" altLang="en-US" dirty="0" smtClean="0">
                <a:ea typeface="黑体" pitchFamily="49" charset="-122"/>
              </a:rPr>
              <a:t>组长将报名信息发送至三位老师邮箱</a:t>
            </a:r>
          </a:p>
        </p:txBody>
      </p:sp>
      <p:sp>
        <p:nvSpPr>
          <p:cNvPr id="45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88C90-EE20-40BB-B8AA-5664B126DE60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  <p:sp>
        <p:nvSpPr>
          <p:cNvPr id="45061" name="页脚占位符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复旦大学计算机科学技术学院 本科生课程 软件实践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9月</a:t>
            </a:r>
            <a:r>
              <a:rPr kumimoji="1" lang="en-US" altLang="zh-CN" dirty="0" smtClean="0"/>
              <a:t>21</a:t>
            </a:r>
            <a:r>
              <a:rPr kumimoji="1" lang="zh-CN" altLang="en-US" dirty="0" smtClean="0"/>
              <a:t>日前需要准备产品推介材料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5分钟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做广告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任意方式：</a:t>
            </a:r>
            <a:r>
              <a:rPr kumimoji="1" lang="en-US" altLang="zh-CN" dirty="0" err="1" smtClean="0"/>
              <a:t>ppt</a:t>
            </a:r>
            <a:r>
              <a:rPr kumimoji="1" lang="zh-CN" altLang="en-US" dirty="0" smtClean="0"/>
              <a:t>、视频、</a:t>
            </a:r>
            <a:r>
              <a:rPr kumimoji="1" lang="en-US" altLang="zh-CN" dirty="0" smtClean="0"/>
              <a:t>demo……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91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Team	</a:t>
            </a:r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人</a:t>
            </a:r>
            <a:r>
              <a:rPr lang="en-US" altLang="zh-CN" dirty="0" smtClean="0"/>
              <a:t>(</a:t>
            </a:r>
            <a:r>
              <a:rPr lang="zh-CN" altLang="en-US" dirty="0" smtClean="0"/>
              <a:t>左右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一组</a:t>
            </a:r>
            <a:endParaRPr lang="en-US" altLang="zh-CN" dirty="0" smtClean="0"/>
          </a:p>
          <a:p>
            <a:r>
              <a:rPr lang="en-US" altLang="zh-CN" dirty="0" smtClean="0"/>
              <a:t>product backlog</a:t>
            </a:r>
          </a:p>
          <a:p>
            <a:pPr lvl="1"/>
            <a:r>
              <a:rPr lang="zh-CN" altLang="en-US" dirty="0" smtClean="0"/>
              <a:t>由小组自行规划，着眼于实际、有用、有趣、感兴趣的需求</a:t>
            </a:r>
            <a:endParaRPr lang="en-US" altLang="zh-CN" dirty="0"/>
          </a:p>
          <a:p>
            <a:pPr lvl="1"/>
            <a:r>
              <a:rPr lang="zh-CN" altLang="en-US" dirty="0" smtClean="0"/>
              <a:t>对需求进行优先级排序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允许需求发生变化</a:t>
            </a:r>
            <a:endParaRPr lang="en-US" altLang="zh-CN" dirty="0" smtClean="0"/>
          </a:p>
          <a:p>
            <a:r>
              <a:rPr lang="en-US" altLang="zh-CN" dirty="0" smtClean="0"/>
              <a:t>sprint backlog</a:t>
            </a:r>
          </a:p>
          <a:p>
            <a:pPr lvl="1"/>
            <a:r>
              <a:rPr lang="zh-CN" altLang="en-US" dirty="0" smtClean="0"/>
              <a:t>由整个</a:t>
            </a:r>
            <a:r>
              <a:rPr lang="en-US" altLang="zh-CN" dirty="0" smtClean="0"/>
              <a:t>team</a:t>
            </a:r>
            <a:r>
              <a:rPr lang="zh-CN" altLang="en-US" dirty="0" smtClean="0"/>
              <a:t>一起制定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建议由需求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测试的过程构成</a:t>
            </a:r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</a:t>
            </a:r>
            <a:r>
              <a:rPr lang="zh-CN" altLang="en-US" dirty="0"/>
              <a:t>本科生课程软件工程化开发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）小组成员共同通过头脑风暴等方式确定产品开发目标、制订产品需求，并以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story</a:t>
            </a:r>
            <a:r>
              <a:rPr lang="zh-CN" altLang="en-US" dirty="0" smtClean="0"/>
              <a:t>的方式将需求组织成</a:t>
            </a:r>
            <a:r>
              <a:rPr lang="en-US" altLang="zh-CN" dirty="0" smtClean="0"/>
              <a:t>product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backlog</a:t>
            </a:r>
            <a:r>
              <a:rPr lang="zh-CN" altLang="en-US" dirty="0" smtClean="0"/>
              <a:t>，提交给相应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</a:t>
            </a:r>
            <a:r>
              <a:rPr lang="zh-CN" altLang="en-US" dirty="0"/>
              <a:t>本科生课</a:t>
            </a:r>
            <a:r>
              <a:rPr lang="zh-CN" altLang="en-US" dirty="0" smtClean="0"/>
              <a:t>程</a:t>
            </a:r>
            <a:r>
              <a:rPr lang="en-US" altLang="zh-CN" dirty="0" smtClean="0"/>
              <a:t> </a:t>
            </a:r>
            <a:r>
              <a:rPr lang="zh-CN" altLang="en-US" dirty="0" smtClean="0"/>
              <a:t>软件工程化开发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2</a:t>
            </a:r>
            <a:r>
              <a:rPr lang="zh-CN" altLang="en-US" dirty="0"/>
              <a:t>）每一次迭代开始前，请各</a:t>
            </a:r>
            <a:r>
              <a:rPr lang="en-US" altLang="zh-CN" dirty="0"/>
              <a:t>team</a:t>
            </a:r>
            <a:r>
              <a:rPr lang="zh-CN" altLang="en-US" dirty="0"/>
              <a:t>召开</a:t>
            </a:r>
            <a:r>
              <a:rPr lang="en-US" altLang="zh-CN" dirty="0"/>
              <a:t>sprint planning meeting</a:t>
            </a: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product backlog</a:t>
            </a:r>
            <a:r>
              <a:rPr lang="zh-CN" altLang="en-US" dirty="0"/>
              <a:t>中的</a:t>
            </a:r>
            <a:r>
              <a:rPr lang="en-US" altLang="zh-CN" dirty="0"/>
              <a:t>item</a:t>
            </a:r>
            <a:r>
              <a:rPr lang="zh-CN" altLang="en-US" dirty="0"/>
              <a:t>，根据自己小组的实际情况进行工作量评估，选取一组</a:t>
            </a:r>
            <a:r>
              <a:rPr lang="en-US" altLang="zh-CN" dirty="0"/>
              <a:t>item</a:t>
            </a:r>
            <a:r>
              <a:rPr lang="zh-CN" altLang="en-US" dirty="0"/>
              <a:t>，作为</a:t>
            </a:r>
            <a:r>
              <a:rPr lang="en-US" altLang="zh-CN" dirty="0"/>
              <a:t>sprint goal</a:t>
            </a:r>
            <a:r>
              <a:rPr lang="zh-CN" altLang="en-US" dirty="0"/>
              <a:t>，告知</a:t>
            </a:r>
            <a:r>
              <a:rPr lang="en-US" altLang="zh-CN" dirty="0"/>
              <a:t>TA</a:t>
            </a:r>
          </a:p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）</a:t>
            </a:r>
            <a:r>
              <a:rPr lang="zh-CN" altLang="en-US" dirty="0"/>
              <a:t>小组内部</a:t>
            </a:r>
            <a:r>
              <a:rPr lang="en-US" altLang="zh-CN" dirty="0"/>
              <a:t>sprint</a:t>
            </a:r>
            <a:r>
              <a:rPr lang="zh-CN" altLang="en-US" dirty="0"/>
              <a:t>启动</a:t>
            </a:r>
            <a:endParaRPr lang="en-US" altLang="zh-CN" dirty="0"/>
          </a:p>
          <a:p>
            <a:pPr lvl="1"/>
            <a:r>
              <a:rPr lang="zh-CN" altLang="en-US" dirty="0"/>
              <a:t>针对需要完成的</a:t>
            </a:r>
            <a:r>
              <a:rPr lang="en-US" altLang="zh-CN" dirty="0"/>
              <a:t>product backlog item, </a:t>
            </a:r>
            <a:r>
              <a:rPr lang="zh-CN" altLang="en-US" dirty="0"/>
              <a:t>将其分解为</a:t>
            </a:r>
            <a:r>
              <a:rPr lang="en-US" altLang="zh-CN" dirty="0"/>
              <a:t>task</a:t>
            </a:r>
            <a:r>
              <a:rPr lang="zh-CN" altLang="en-US" dirty="0"/>
              <a:t>，组成</a:t>
            </a:r>
            <a:r>
              <a:rPr lang="en-US" altLang="zh-CN" dirty="0"/>
              <a:t>sprint backlog</a:t>
            </a:r>
          </a:p>
          <a:p>
            <a:pPr lvl="1"/>
            <a:r>
              <a:rPr lang="zh-CN" altLang="en-US" dirty="0"/>
              <a:t>制定计划，每项</a:t>
            </a:r>
            <a:r>
              <a:rPr lang="en-US" altLang="zh-CN" dirty="0"/>
              <a:t>task</a:t>
            </a:r>
            <a:r>
              <a:rPr lang="zh-CN" altLang="en-US" dirty="0"/>
              <a:t>应该由谁承担，</a:t>
            </a:r>
            <a:r>
              <a:rPr lang="zh-CN" altLang="en-US" dirty="0" smtClean="0"/>
              <a:t>应该花费多少时间</a:t>
            </a:r>
            <a:endParaRPr lang="en-US" altLang="zh-CN" dirty="0"/>
          </a:p>
          <a:p>
            <a:pPr lvl="1"/>
            <a:r>
              <a:rPr kumimoji="1" lang="zh-CN" altLang="en-US" dirty="0" smtClean="0"/>
              <a:t>配置管理等工作小组自行解决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</a:t>
            </a:r>
            <a:r>
              <a:rPr kumimoji="1" lang="en-US" altLang="zh-CN" dirty="0" err="1" smtClean="0"/>
              <a:t>github</a:t>
            </a:r>
            <a:r>
              <a:rPr kumimoji="1" lang="zh-CN" altLang="en-US" dirty="0" smtClean="0"/>
              <a:t>协同开发等</a:t>
            </a:r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253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Sprint review/retrospect</a:t>
            </a:r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的工作成果进行展示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内的工作分工与开展情况进行回顾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内的工作过程及体会进行简要汇报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）小组间交互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提供一个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b </a:t>
            </a:r>
            <a:r>
              <a:rPr kumimoji="1" lang="en-US" altLang="zh-CN" dirty="0" smtClean="0"/>
              <a:t>app</a:t>
            </a:r>
          </a:p>
          <a:p>
            <a:pPr lvl="1"/>
            <a:r>
              <a:rPr kumimoji="1" lang="zh-CN" altLang="en-US" dirty="0" smtClean="0"/>
              <a:t>组长：项目管理（定义项目信息、功能演进历史）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组员（组长也属于组员）：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项目投票：根据个人喜好，将手中的票投给除本人项目之外的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个项目。投票分为多阶段。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项目评价：试用对方项目，进行文字评价。</a:t>
            </a:r>
            <a:endParaRPr kumimoji="1"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913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6</a:t>
            </a:r>
            <a:r>
              <a:rPr kumimoji="1" lang="zh-CN" altLang="en-US" dirty="0" smtClean="0"/>
              <a:t>）专题报告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每一个小组需要准备一次专题报告</a:t>
            </a:r>
            <a:endParaRPr kumimoji="1" lang="en-US" altLang="zh-CN" dirty="0" smtClean="0"/>
          </a:p>
          <a:p>
            <a:pPr lvl="2"/>
            <a:r>
              <a:rPr kumimoji="1" lang="zh-CN" altLang="zh-CN" dirty="0" smtClean="0"/>
              <a:t>3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40</a:t>
            </a:r>
            <a:r>
              <a:rPr kumimoji="1" lang="zh-CN" altLang="en-US" dirty="0" smtClean="0"/>
              <a:t>分钟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内容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与项目开发相关的技术介绍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使用到的开源软件的介绍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项目开发过程的介绍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小组协同准备，现场</a:t>
            </a:r>
            <a:r>
              <a:rPr kumimoji="1" lang="en-US" altLang="zh-CN" dirty="0" smtClean="0"/>
              <a:t>1-2</a:t>
            </a:r>
            <a:r>
              <a:rPr kumimoji="1" lang="zh-CN" altLang="en-US" dirty="0" smtClean="0"/>
              <a:t>位组员进行汇报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在有限的时间内抓住重点，清晰准确</a:t>
            </a:r>
            <a:endParaRPr kumimoji="1" lang="en-US" altLang="zh-CN" dirty="0" smtClean="0"/>
          </a:p>
          <a:p>
            <a:pPr lvl="2"/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复旦大学计算机科学技术学院 本科生课程 软件工程化开发</a:t>
            </a:r>
            <a:endParaRPr lang="en-US" altLang="zh-CN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7899B-C2E2-4932-AEAB-69F3EAB15366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529536"/>
      </p:ext>
    </p:extLst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charset="-122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8023</TotalTime>
  <Words>665</Words>
  <Application>Microsoft Macintosh PowerPoint</Application>
  <PresentationFormat>全屏显示(4:3)</PresentationFormat>
  <Paragraphs>172</Paragraphs>
  <Slides>22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Crayons</vt:lpstr>
      <vt:lpstr>软件工程化开发</vt:lpstr>
      <vt:lpstr>课程实践目标</vt:lpstr>
      <vt:lpstr>PowerPoint 演示文稿</vt:lpstr>
      <vt:lpstr>实践要求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总体时间安排</vt:lpstr>
      <vt:lpstr>课程时间安排</vt:lpstr>
      <vt:lpstr>PowerPoint 演示文稿</vt:lpstr>
      <vt:lpstr>PowerPoint 演示文稿</vt:lpstr>
      <vt:lpstr>评价标准</vt:lpstr>
      <vt:lpstr>PowerPoint 演示文稿</vt:lpstr>
      <vt:lpstr>PowerPoint 演示文稿</vt:lpstr>
      <vt:lpstr>教师联系方式</vt:lpstr>
      <vt:lpstr>TA联系方式</vt:lpstr>
      <vt:lpstr>课程资源与通知</vt:lpstr>
      <vt:lpstr>近期任务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 Shen</cp:lastModifiedBy>
  <cp:revision>1353</cp:revision>
  <cp:lastPrinted>1601-01-01T00:00:00Z</cp:lastPrinted>
  <dcterms:created xsi:type="dcterms:W3CDTF">1601-01-01T00:00:00Z</dcterms:created>
  <dcterms:modified xsi:type="dcterms:W3CDTF">2016-09-07T01:24:14Z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