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13"/>
  </p:notesMasterIdLst>
  <p:handoutMasterIdLst>
    <p:handoutMasterId r:id="rId114"/>
  </p:handoutMasterIdLst>
  <p:sldIdLst>
    <p:sldId id="258" r:id="rId2"/>
    <p:sldId id="538" r:id="rId3"/>
    <p:sldId id="539" r:id="rId4"/>
    <p:sldId id="540" r:id="rId5"/>
    <p:sldId id="566" r:id="rId6"/>
    <p:sldId id="567" r:id="rId7"/>
    <p:sldId id="568" r:id="rId8"/>
    <p:sldId id="569" r:id="rId9"/>
    <p:sldId id="570" r:id="rId10"/>
    <p:sldId id="571" r:id="rId11"/>
    <p:sldId id="572" r:id="rId12"/>
    <p:sldId id="573" r:id="rId13"/>
    <p:sldId id="574" r:id="rId14"/>
    <p:sldId id="575" r:id="rId15"/>
    <p:sldId id="576" r:id="rId16"/>
    <p:sldId id="577" r:id="rId17"/>
    <p:sldId id="578" r:id="rId18"/>
    <p:sldId id="579" r:id="rId19"/>
    <p:sldId id="580" r:id="rId20"/>
    <p:sldId id="581" r:id="rId21"/>
    <p:sldId id="582" r:id="rId22"/>
    <p:sldId id="583" r:id="rId23"/>
    <p:sldId id="584" r:id="rId24"/>
    <p:sldId id="585"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 id="608" r:id="rId48"/>
    <p:sldId id="609" r:id="rId49"/>
    <p:sldId id="610" r:id="rId50"/>
    <p:sldId id="611" r:id="rId51"/>
    <p:sldId id="612" r:id="rId52"/>
    <p:sldId id="613" r:id="rId53"/>
    <p:sldId id="614" r:id="rId54"/>
    <p:sldId id="543" r:id="rId55"/>
    <p:sldId id="544" r:id="rId56"/>
    <p:sldId id="545" r:id="rId57"/>
    <p:sldId id="546" r:id="rId58"/>
    <p:sldId id="547" r:id="rId59"/>
    <p:sldId id="548" r:id="rId60"/>
    <p:sldId id="549" r:id="rId61"/>
    <p:sldId id="550" r:id="rId62"/>
    <p:sldId id="551" r:id="rId63"/>
    <p:sldId id="552" r:id="rId64"/>
    <p:sldId id="553" r:id="rId65"/>
    <p:sldId id="554" r:id="rId66"/>
    <p:sldId id="555" r:id="rId67"/>
    <p:sldId id="556" r:id="rId68"/>
    <p:sldId id="557" r:id="rId69"/>
    <p:sldId id="558" r:id="rId70"/>
    <p:sldId id="559" r:id="rId71"/>
    <p:sldId id="560" r:id="rId72"/>
    <p:sldId id="561" r:id="rId73"/>
    <p:sldId id="562" r:id="rId74"/>
    <p:sldId id="563" r:id="rId75"/>
    <p:sldId id="564" r:id="rId76"/>
    <p:sldId id="565" r:id="rId77"/>
    <p:sldId id="501" r:id="rId78"/>
    <p:sldId id="502" r:id="rId79"/>
    <p:sldId id="503" r:id="rId80"/>
    <p:sldId id="504" r:id="rId81"/>
    <p:sldId id="505" r:id="rId82"/>
    <p:sldId id="506" r:id="rId83"/>
    <p:sldId id="507" r:id="rId84"/>
    <p:sldId id="509" r:id="rId85"/>
    <p:sldId id="615" r:id="rId86"/>
    <p:sldId id="616" r:id="rId87"/>
    <p:sldId id="617" r:id="rId88"/>
    <p:sldId id="618" r:id="rId89"/>
    <p:sldId id="619" r:id="rId90"/>
    <p:sldId id="620" r:id="rId91"/>
    <p:sldId id="621" r:id="rId92"/>
    <p:sldId id="622" r:id="rId93"/>
    <p:sldId id="623" r:id="rId94"/>
    <p:sldId id="624" r:id="rId95"/>
    <p:sldId id="625" r:id="rId96"/>
    <p:sldId id="626" r:id="rId97"/>
    <p:sldId id="627" r:id="rId98"/>
    <p:sldId id="510" r:id="rId99"/>
    <p:sldId id="512" r:id="rId100"/>
    <p:sldId id="511" r:id="rId101"/>
    <p:sldId id="528" r:id="rId102"/>
    <p:sldId id="513" r:id="rId103"/>
    <p:sldId id="514" r:id="rId104"/>
    <p:sldId id="515" r:id="rId105"/>
    <p:sldId id="516" r:id="rId106"/>
    <p:sldId id="518" r:id="rId107"/>
    <p:sldId id="519" r:id="rId108"/>
    <p:sldId id="520" r:id="rId109"/>
    <p:sldId id="517" r:id="rId110"/>
    <p:sldId id="521" r:id="rId111"/>
    <p:sldId id="522" r:id="rId112"/>
  </p:sldIdLst>
  <p:sldSz cx="9144000" cy="6858000" type="screen4x3"/>
  <p:notesSz cx="6858000" cy="9144000"/>
  <p:defaultTextStyle>
    <a:defPPr>
      <a:defRPr lang="zh-CN"/>
    </a:defPPr>
    <a:lvl1pPr algn="l" rtl="0" fontAlgn="base">
      <a:spcBef>
        <a:spcPct val="0"/>
      </a:spcBef>
      <a:spcAft>
        <a:spcPct val="0"/>
      </a:spcAft>
      <a:defRPr sz="1600" b="1" kern="1200">
        <a:solidFill>
          <a:schemeClr val="tx1"/>
        </a:solidFill>
        <a:latin typeface="Comic Sans MS" pitchFamily="66" charset="0"/>
        <a:ea typeface="宋体" charset="-122"/>
        <a:cs typeface="+mn-cs"/>
      </a:defRPr>
    </a:lvl1pPr>
    <a:lvl2pPr marL="457200" algn="l" rtl="0" fontAlgn="base">
      <a:spcBef>
        <a:spcPct val="0"/>
      </a:spcBef>
      <a:spcAft>
        <a:spcPct val="0"/>
      </a:spcAft>
      <a:defRPr sz="1600" b="1" kern="1200">
        <a:solidFill>
          <a:schemeClr val="tx1"/>
        </a:solidFill>
        <a:latin typeface="Comic Sans MS" pitchFamily="66" charset="0"/>
        <a:ea typeface="宋体" charset="-122"/>
        <a:cs typeface="+mn-cs"/>
      </a:defRPr>
    </a:lvl2pPr>
    <a:lvl3pPr marL="914400" algn="l" rtl="0" fontAlgn="base">
      <a:spcBef>
        <a:spcPct val="0"/>
      </a:spcBef>
      <a:spcAft>
        <a:spcPct val="0"/>
      </a:spcAft>
      <a:defRPr sz="1600" b="1" kern="1200">
        <a:solidFill>
          <a:schemeClr val="tx1"/>
        </a:solidFill>
        <a:latin typeface="Comic Sans MS" pitchFamily="66" charset="0"/>
        <a:ea typeface="宋体" charset="-122"/>
        <a:cs typeface="+mn-cs"/>
      </a:defRPr>
    </a:lvl3pPr>
    <a:lvl4pPr marL="1371600" algn="l" rtl="0" fontAlgn="base">
      <a:spcBef>
        <a:spcPct val="0"/>
      </a:spcBef>
      <a:spcAft>
        <a:spcPct val="0"/>
      </a:spcAft>
      <a:defRPr sz="1600" b="1" kern="1200">
        <a:solidFill>
          <a:schemeClr val="tx1"/>
        </a:solidFill>
        <a:latin typeface="Comic Sans MS" pitchFamily="66" charset="0"/>
        <a:ea typeface="宋体" charset="-122"/>
        <a:cs typeface="+mn-cs"/>
      </a:defRPr>
    </a:lvl4pPr>
    <a:lvl5pPr marL="1828800" algn="l" rtl="0" fontAlgn="base">
      <a:spcBef>
        <a:spcPct val="0"/>
      </a:spcBef>
      <a:spcAft>
        <a:spcPct val="0"/>
      </a:spcAft>
      <a:defRPr sz="1600" b="1" kern="1200">
        <a:solidFill>
          <a:schemeClr val="tx1"/>
        </a:solidFill>
        <a:latin typeface="Comic Sans MS" pitchFamily="66" charset="0"/>
        <a:ea typeface="宋体" charset="-122"/>
        <a:cs typeface="+mn-cs"/>
      </a:defRPr>
    </a:lvl5pPr>
    <a:lvl6pPr marL="2286000" algn="l" defTabSz="914400" rtl="0" eaLnBrk="1" latinLnBrk="0" hangingPunct="1">
      <a:defRPr sz="1600" b="1" kern="1200">
        <a:solidFill>
          <a:schemeClr val="tx1"/>
        </a:solidFill>
        <a:latin typeface="Comic Sans MS" pitchFamily="66" charset="0"/>
        <a:ea typeface="宋体" charset="-122"/>
        <a:cs typeface="+mn-cs"/>
      </a:defRPr>
    </a:lvl6pPr>
    <a:lvl7pPr marL="2743200" algn="l" defTabSz="914400" rtl="0" eaLnBrk="1" latinLnBrk="0" hangingPunct="1">
      <a:defRPr sz="1600" b="1" kern="1200">
        <a:solidFill>
          <a:schemeClr val="tx1"/>
        </a:solidFill>
        <a:latin typeface="Comic Sans MS" pitchFamily="66" charset="0"/>
        <a:ea typeface="宋体" charset="-122"/>
        <a:cs typeface="+mn-cs"/>
      </a:defRPr>
    </a:lvl7pPr>
    <a:lvl8pPr marL="3200400" algn="l" defTabSz="914400" rtl="0" eaLnBrk="1" latinLnBrk="0" hangingPunct="1">
      <a:defRPr sz="1600" b="1" kern="1200">
        <a:solidFill>
          <a:schemeClr val="tx1"/>
        </a:solidFill>
        <a:latin typeface="Comic Sans MS" pitchFamily="66" charset="0"/>
        <a:ea typeface="宋体" charset="-122"/>
        <a:cs typeface="+mn-cs"/>
      </a:defRPr>
    </a:lvl8pPr>
    <a:lvl9pPr marL="3657600" algn="l" defTabSz="914400" rtl="0" eaLnBrk="1" latinLnBrk="0" hangingPunct="1">
      <a:defRPr sz="1600" b="1" kern="1200">
        <a:solidFill>
          <a:schemeClr val="tx1"/>
        </a:solidFill>
        <a:latin typeface="Comic Sans MS" pitchFamily="66"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F9"/>
    <a:srgbClr val="3D0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39" autoAdjust="0"/>
  </p:normalViewPr>
  <p:slideViewPr>
    <p:cSldViewPr>
      <p:cViewPr varScale="1">
        <p:scale>
          <a:sx n="80" d="100"/>
          <a:sy n="80" d="100"/>
        </p:scale>
        <p:origin x="-1920" y="-96"/>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67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notesMaster" Target="notesMasters/notesMaster1.xml"/><Relationship Id="rId114" Type="http://schemas.openxmlformats.org/officeDocument/2006/relationships/handoutMaster" Target="handoutMasters/handoutMaster1.xml"/><Relationship Id="rId115" Type="http://schemas.openxmlformats.org/officeDocument/2006/relationships/printerSettings" Target="printerSettings/printerSettings1.bin"/><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 Id="rId119"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5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charset="-122"/>
              </a:defRPr>
            </a:lvl1pPr>
          </a:lstStyle>
          <a:p>
            <a:pPr>
              <a:defRPr/>
            </a:pPr>
            <a:endParaRPr lang="en-US" altLang="zh-CN"/>
          </a:p>
        </p:txBody>
      </p:sp>
      <p:sp>
        <p:nvSpPr>
          <p:cNvPr id="525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charset="-122"/>
              </a:defRPr>
            </a:lvl1pPr>
          </a:lstStyle>
          <a:p>
            <a:pPr>
              <a:defRPr/>
            </a:pPr>
            <a:endParaRPr lang="en-US" altLang="zh-CN"/>
          </a:p>
        </p:txBody>
      </p:sp>
      <p:sp>
        <p:nvSpPr>
          <p:cNvPr id="525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charset="-122"/>
              </a:defRPr>
            </a:lvl1pPr>
          </a:lstStyle>
          <a:p>
            <a:pPr>
              <a:defRPr/>
            </a:pPr>
            <a:endParaRPr lang="en-US" altLang="zh-CN"/>
          </a:p>
        </p:txBody>
      </p:sp>
      <p:sp>
        <p:nvSpPr>
          <p:cNvPr id="525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charset="-122"/>
              </a:defRPr>
            </a:lvl1pPr>
          </a:lstStyle>
          <a:p>
            <a:pPr>
              <a:defRPr/>
            </a:pPr>
            <a:fld id="{253AFB22-58AA-4C70-8B83-3A90F1AEFFEA}" type="slidenum">
              <a:rPr lang="en-US" altLang="zh-CN"/>
              <a:pPr>
                <a:defRPr/>
              </a:pPr>
              <a:t>‹#›</a:t>
            </a:fld>
            <a:endParaRPr lang="en-US" altLang="zh-CN"/>
          </a:p>
        </p:txBody>
      </p:sp>
    </p:spTree>
    <p:extLst>
      <p:ext uri="{BB962C8B-B14F-4D97-AF65-F5344CB8AC3E}">
        <p14:creationId xmlns:p14="http://schemas.microsoft.com/office/powerpoint/2010/main" val="28798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charset="-122"/>
              </a:defRPr>
            </a:lvl1pPr>
          </a:lstStyle>
          <a:p>
            <a:pPr>
              <a:defRPr/>
            </a:pPr>
            <a:fld id="{56517C20-5D1E-4C7E-8483-5D342E46B7CC}" type="slidenum">
              <a:rPr lang="en-US" altLang="zh-CN"/>
              <a:pPr>
                <a:defRPr/>
              </a:pPr>
              <a:t>‹#›</a:t>
            </a:fld>
            <a:endParaRPr lang="en-US" altLang="zh-CN"/>
          </a:p>
        </p:txBody>
      </p:sp>
    </p:spTree>
    <p:extLst>
      <p:ext uri="{BB962C8B-B14F-4D97-AF65-F5344CB8AC3E}">
        <p14:creationId xmlns:p14="http://schemas.microsoft.com/office/powerpoint/2010/main" val="14940106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83083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07D8A2DC-3587-4560-A033-B6FFF89F1F13}" type="slidenum">
              <a:rPr lang="en-US" altLang="zh-CN" smtClean="0"/>
              <a:pPr/>
              <a:t>13</a:t>
            </a:fld>
            <a:endParaRPr lang="en-US" altLang="zh-CN"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30826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03882D3A-16C6-410D-95EF-5E1E5E6145EC}" type="slidenum">
              <a:rPr lang="en-US" altLang="zh-CN" smtClean="0"/>
              <a:pPr/>
              <a:t>14</a:t>
            </a:fld>
            <a:endParaRPr lang="en-US" altLang="zh-CN"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774981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6518CB72-0C29-4461-90CA-273B852AE98E}" type="slidenum">
              <a:rPr lang="en-US" altLang="zh-CN" smtClean="0"/>
              <a:pPr/>
              <a:t>15</a:t>
            </a:fld>
            <a:endParaRPr lang="en-US" altLang="zh-CN"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25367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C2E3FE07-B7CE-4142-B448-7C69B9CF19FB}" type="slidenum">
              <a:rPr lang="en-US" altLang="zh-CN" smtClean="0"/>
              <a:pPr/>
              <a:t>16</a:t>
            </a:fld>
            <a:endParaRPr lang="en-US" altLang="zh-CN"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612655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569894E9-3479-476F-ABB1-FC8FF1FB8E73}" type="slidenum">
              <a:rPr lang="en-US" altLang="zh-CN" smtClean="0"/>
              <a:pPr/>
              <a:t>17</a:t>
            </a:fld>
            <a:endParaRPr lang="en-US" altLang="zh-CN"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19861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4210A1F1-C339-4CA6-8FA9-D7DF7E22DD05}" type="slidenum">
              <a:rPr lang="en-US" altLang="zh-CN" smtClean="0"/>
              <a:pPr/>
              <a:t>18</a:t>
            </a:fld>
            <a:endParaRPr lang="en-US" altLang="zh-CN"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8998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306310B2-6977-45F5-90AE-9A00BB9197CA}" type="slidenum">
              <a:rPr lang="en-US" altLang="zh-CN" smtClean="0"/>
              <a:pPr/>
              <a:t>19</a:t>
            </a:fld>
            <a:endParaRPr lang="en-US" altLang="zh-CN"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50142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10FD5E63-6936-4289-A976-A424E8902E07}" type="slidenum">
              <a:rPr lang="en-US" altLang="zh-CN" smtClean="0"/>
              <a:pPr/>
              <a:t>20</a:t>
            </a:fld>
            <a:endParaRPr lang="en-US" altLang="zh-CN"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94906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BDCF0152-B256-479B-B779-B1D7998FDCC3}" type="slidenum">
              <a:rPr lang="en-US" altLang="zh-CN" smtClean="0"/>
              <a:pPr/>
              <a:t>21</a:t>
            </a:fld>
            <a:endParaRPr lang="en-US" altLang="zh-CN"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439612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E787A38E-323B-4303-823C-64ABD63AB419}" type="slidenum">
              <a:rPr lang="en-US" altLang="zh-CN" smtClean="0"/>
              <a:pPr/>
              <a:t>22</a:t>
            </a:fld>
            <a:endParaRPr lang="en-US" altLang="zh-CN" smtClean="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89906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5ECBF4A6-B52F-4FF4-B86A-B49D9C21309B}" type="slidenum">
              <a:rPr lang="en-US" altLang="zh-CN" smtClean="0"/>
              <a:pPr/>
              <a:t>5</a:t>
            </a:fld>
            <a:endParaRPr lang="en-US" altLang="zh-CN"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697157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6FDEEEDB-CA97-4464-9B75-787E0937BDCC}" type="slidenum">
              <a:rPr lang="en-US" altLang="zh-CN" smtClean="0"/>
              <a:pPr/>
              <a:t>23</a:t>
            </a:fld>
            <a:endParaRPr lang="en-US" altLang="zh-CN"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564015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80C646EE-6931-4CB8-BC11-D9E8372E0FF2}" type="slidenum">
              <a:rPr lang="en-US" altLang="zh-CN" smtClean="0"/>
              <a:pPr/>
              <a:t>24</a:t>
            </a:fld>
            <a:endParaRPr lang="en-US" altLang="zh-CN"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255260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EDCDB742-2C8A-46A7-8418-A7569C738677}" type="slidenum">
              <a:rPr lang="en-US" altLang="zh-CN" smtClean="0"/>
              <a:pPr/>
              <a:t>25</a:t>
            </a:fld>
            <a:endParaRPr lang="en-US" altLang="zh-CN"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258097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52F2C99D-8C4A-4CEA-8F87-0ECAD4CFCE85}" type="slidenum">
              <a:rPr lang="en-US" altLang="zh-CN" smtClean="0"/>
              <a:pPr/>
              <a:t>26</a:t>
            </a:fld>
            <a:endParaRPr lang="en-US" altLang="zh-CN"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08581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4C6DFD6A-DAE0-4EB4-AC16-C7175B65297F}" type="slidenum">
              <a:rPr lang="en-US" altLang="zh-CN" smtClean="0"/>
              <a:pPr/>
              <a:t>27</a:t>
            </a:fld>
            <a:endParaRPr lang="en-US" altLang="zh-CN"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501705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28279675-A435-4FAB-B0F6-F71258EC1642}" type="slidenum">
              <a:rPr lang="en-US" altLang="zh-CN" smtClean="0"/>
              <a:pPr/>
              <a:t>28</a:t>
            </a:fld>
            <a:endParaRPr lang="en-US" altLang="zh-CN"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48143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DC04D67B-0003-4E53-A43C-06D9C5951BAA}" type="slidenum">
              <a:rPr lang="en-US" altLang="zh-CN" smtClean="0"/>
              <a:pPr/>
              <a:t>29</a:t>
            </a:fld>
            <a:endParaRPr lang="en-US" altLang="zh-CN"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488224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716B3BBA-C315-4C79-9BA0-264CF4C1A5E4}" type="slidenum">
              <a:rPr lang="en-US" altLang="zh-CN" smtClean="0"/>
              <a:pPr/>
              <a:t>30</a:t>
            </a:fld>
            <a:endParaRPr lang="en-US" altLang="zh-CN"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998439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90D9CC70-1344-4473-B54C-36036AEEF882}" type="slidenum">
              <a:rPr lang="en-US" altLang="zh-CN" smtClean="0"/>
              <a:pPr/>
              <a:t>31</a:t>
            </a:fld>
            <a:endParaRPr lang="en-US" altLang="zh-CN"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90620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E824C3F8-B30A-46DE-BBB5-B88C36CC93D8}" type="slidenum">
              <a:rPr lang="en-US" altLang="zh-CN" smtClean="0"/>
              <a:pPr/>
              <a:t>32</a:t>
            </a:fld>
            <a:endParaRPr lang="en-US" altLang="zh-CN"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62092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208448DD-49B1-4AA1-896F-143BDC5DC657}" type="slidenum">
              <a:rPr lang="en-US" altLang="zh-CN" smtClean="0"/>
              <a:pPr/>
              <a:t>6</a:t>
            </a:fld>
            <a:endParaRPr lang="en-US" altLang="zh-CN"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903213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88032F00-4C23-471B-BD00-BA4892679103}" type="slidenum">
              <a:rPr lang="en-US" altLang="zh-CN" smtClean="0"/>
              <a:pPr/>
              <a:t>33</a:t>
            </a:fld>
            <a:endParaRPr lang="en-US" altLang="zh-CN"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607983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BD8E2EF4-376B-41FE-9487-4065027EF3EE}" type="slidenum">
              <a:rPr lang="en-US" altLang="zh-CN" smtClean="0"/>
              <a:pPr/>
              <a:t>34</a:t>
            </a:fld>
            <a:endParaRPr lang="en-US" altLang="zh-CN"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315482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4102778-FA47-4744-B994-DEBCC5F34B55}" type="slidenum">
              <a:rPr lang="en-US" altLang="zh-CN" smtClean="0"/>
              <a:pPr/>
              <a:t>35</a:t>
            </a:fld>
            <a:endParaRPr lang="en-US" altLang="zh-CN"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860391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D04FD07D-97F0-4E63-8A21-125623EDCC87}" type="slidenum">
              <a:rPr lang="en-US" altLang="zh-CN" smtClean="0"/>
              <a:pPr/>
              <a:t>36</a:t>
            </a:fld>
            <a:endParaRPr lang="en-US" altLang="zh-CN"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041409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1457729D-C6AF-4800-AE2D-C628F758343E}" type="slidenum">
              <a:rPr lang="en-US" altLang="zh-CN" smtClean="0"/>
              <a:pPr/>
              <a:t>37</a:t>
            </a:fld>
            <a:endParaRPr lang="en-US" altLang="zh-CN"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942712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844B64BF-7309-421B-9102-3591E67C8076}" type="slidenum">
              <a:rPr lang="en-US" altLang="zh-CN" smtClean="0"/>
              <a:pPr/>
              <a:t>38</a:t>
            </a:fld>
            <a:endParaRPr lang="en-US" altLang="zh-CN"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191639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8A33D86C-D102-4CC3-810A-F29C7245361B}" type="slidenum">
              <a:rPr lang="en-US" altLang="zh-CN" smtClean="0"/>
              <a:pPr/>
              <a:t>39</a:t>
            </a:fld>
            <a:endParaRPr lang="en-US" altLang="zh-CN"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915704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831074DF-297F-4AB9-9142-9CA1A4E84CA6}" type="slidenum">
              <a:rPr lang="en-US" altLang="zh-CN" smtClean="0"/>
              <a:pPr/>
              <a:t>40</a:t>
            </a:fld>
            <a:endParaRPr lang="en-US" altLang="zh-CN"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105697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32C627B4-0B94-45F4-9483-FA758FD062DB}" type="slidenum">
              <a:rPr lang="en-US" altLang="zh-CN" smtClean="0"/>
              <a:pPr/>
              <a:t>41</a:t>
            </a:fld>
            <a:endParaRPr lang="en-US" altLang="zh-CN"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221356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4171749B-421A-4920-B539-9BE32A00D5C9}" type="slidenum">
              <a:rPr lang="en-US" altLang="zh-CN" smtClean="0"/>
              <a:pPr/>
              <a:t>42</a:t>
            </a:fld>
            <a:endParaRPr lang="en-US" altLang="zh-CN"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71631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89FE3CC4-6A4B-4FE7-B988-BC15E047D9D5}" type="slidenum">
              <a:rPr lang="en-US" altLang="zh-CN" smtClean="0"/>
              <a:pPr/>
              <a:t>7</a:t>
            </a:fld>
            <a:endParaRPr lang="en-US" altLang="zh-CN"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352567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1C408D52-4E35-446E-9047-1BFEA607B165}" type="slidenum">
              <a:rPr lang="en-US" altLang="zh-CN" smtClean="0"/>
              <a:pPr/>
              <a:t>43</a:t>
            </a:fld>
            <a:endParaRPr lang="en-US" altLang="zh-CN"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029545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D1BF2430-D4B2-4018-B2B0-08840D133564}" type="slidenum">
              <a:rPr lang="en-US" altLang="zh-CN" smtClean="0"/>
              <a:pPr/>
              <a:t>44</a:t>
            </a:fld>
            <a:endParaRPr lang="en-US" altLang="zh-CN"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553493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9634DED9-57E2-4768-89DC-9EF1DB9D9BCF}" type="slidenum">
              <a:rPr lang="en-US" altLang="zh-CN" smtClean="0"/>
              <a:pPr/>
              <a:t>45</a:t>
            </a:fld>
            <a:endParaRPr lang="en-US" altLang="zh-CN"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0913992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D4E502DC-F783-4A53-AC21-8A71932E3B05}" type="slidenum">
              <a:rPr lang="en-US" altLang="zh-CN" smtClean="0"/>
              <a:pPr/>
              <a:t>46</a:t>
            </a:fld>
            <a:endParaRPr lang="en-US" altLang="zh-CN"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2091746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D7B8D015-B0CE-4996-A1A6-B465198BB5CC}" type="slidenum">
              <a:rPr lang="en-US" altLang="zh-CN" smtClean="0"/>
              <a:pPr/>
              <a:t>47</a:t>
            </a:fld>
            <a:endParaRPr lang="en-US" altLang="zh-CN"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803314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97055BC6-D02D-4231-ACCA-36B3307CDA64}" type="slidenum">
              <a:rPr lang="en-US" altLang="zh-CN" smtClean="0"/>
              <a:pPr/>
              <a:t>48</a:t>
            </a:fld>
            <a:endParaRPr lang="en-US" altLang="zh-CN"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4720881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48500C3-F9BC-499C-BBDD-F1D4F1E9BBC5}" type="slidenum">
              <a:rPr lang="en-US" altLang="zh-CN" smtClean="0"/>
              <a:pPr/>
              <a:t>49</a:t>
            </a:fld>
            <a:endParaRPr lang="en-US" altLang="zh-CN"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660128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6A9F9CD7-454C-49FC-90A0-50BBBE437A29}" type="slidenum">
              <a:rPr lang="en-US" altLang="zh-CN" smtClean="0"/>
              <a:pPr/>
              <a:t>50</a:t>
            </a:fld>
            <a:endParaRPr lang="en-US" altLang="zh-CN"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4498800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CEE80B15-9C35-4A28-AB33-153BE091E520}" type="slidenum">
              <a:rPr lang="en-US" altLang="zh-CN" smtClean="0"/>
              <a:pPr/>
              <a:t>51</a:t>
            </a:fld>
            <a:endParaRPr lang="en-US" altLang="zh-CN"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85825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69C04C01-A631-4879-8647-D807C4F5E545}" type="slidenum">
              <a:rPr lang="en-US" altLang="zh-CN" smtClean="0"/>
              <a:pPr/>
              <a:t>52</a:t>
            </a:fld>
            <a:endParaRPr lang="en-US" altLang="zh-CN"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76169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9FA7CFC7-81A1-4305-9FED-A80BAB870EE7}" type="slidenum">
              <a:rPr lang="en-US" altLang="zh-CN" smtClean="0"/>
              <a:pPr/>
              <a:t>8</a:t>
            </a:fld>
            <a:endParaRPr lang="en-US" altLang="zh-CN"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0026366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A291BD1B-619D-43EC-A1DC-0B5F94F20BDD}" type="slidenum">
              <a:rPr lang="en-US" altLang="zh-CN" smtClean="0"/>
              <a:pPr/>
              <a:t>53</a:t>
            </a:fld>
            <a:endParaRPr lang="en-US" altLang="zh-CN"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6951455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60E3893F-E138-4688-93F6-74D622068FD0}" type="slidenum">
              <a:rPr lang="en-US" altLang="zh-CN" smtClean="0"/>
              <a:pPr/>
              <a:t>54</a:t>
            </a:fld>
            <a:endParaRPr lang="en-US" altLang="zh-CN"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600758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E959A058-14F2-4057-BC05-860B8DE2CDCD}" type="slidenum">
              <a:rPr lang="en-US" altLang="zh-CN" smtClean="0"/>
              <a:pPr/>
              <a:t>55</a:t>
            </a:fld>
            <a:endParaRPr lang="en-US" altLang="zh-CN"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318758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74A4A986-CFF8-49DD-94CB-21EF576B4D33}" type="slidenum">
              <a:rPr lang="en-US" altLang="zh-CN" smtClean="0"/>
              <a:pPr/>
              <a:t>56</a:t>
            </a:fld>
            <a:endParaRPr lang="en-US" altLang="zh-CN"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737402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FDB62BCD-72DD-4896-8E0A-4BE9D3F27C89}" type="slidenum">
              <a:rPr lang="en-US" altLang="zh-CN" smtClean="0"/>
              <a:pPr/>
              <a:t>57</a:t>
            </a:fld>
            <a:endParaRPr lang="en-US" altLang="zh-CN"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7326268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D3A12932-46EF-42E4-83B0-31BE97EA9C9E}" type="slidenum">
              <a:rPr lang="en-US" altLang="zh-CN" smtClean="0"/>
              <a:pPr/>
              <a:t>58</a:t>
            </a:fld>
            <a:endParaRPr lang="en-US" altLang="zh-CN"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5639449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49A49A58-6AE1-4626-8911-CE631533F610}" type="slidenum">
              <a:rPr lang="en-US" altLang="zh-CN" smtClean="0"/>
              <a:pPr/>
              <a:t>59</a:t>
            </a:fld>
            <a:endParaRPr lang="en-US" altLang="zh-CN" smtClean="0"/>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5268720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20FAEAC8-3FDA-4722-9FBD-9DC37CA8E6F4}" type="slidenum">
              <a:rPr lang="en-US" altLang="zh-CN" smtClean="0"/>
              <a:pPr/>
              <a:t>60</a:t>
            </a:fld>
            <a:endParaRPr lang="en-US" altLang="zh-CN"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788098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4DBC55FD-9EF6-4074-A68D-6888FC3746A7}" type="slidenum">
              <a:rPr lang="en-US" altLang="zh-CN" smtClean="0"/>
              <a:pPr/>
              <a:t>61</a:t>
            </a:fld>
            <a:endParaRPr lang="en-US" altLang="zh-CN"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837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9A3B28AE-94EE-4EB5-A672-47C82D457D8C}" type="slidenum">
              <a:rPr lang="en-US" altLang="zh-CN" smtClean="0"/>
              <a:pPr/>
              <a:t>62</a:t>
            </a:fld>
            <a:endParaRPr lang="en-US" altLang="zh-CN"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72882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D11444D7-FBC4-4E55-B809-1B9F6E7E5AA0}" type="slidenum">
              <a:rPr lang="en-US" altLang="zh-CN" smtClean="0"/>
              <a:pPr/>
              <a:t>9</a:t>
            </a:fld>
            <a:endParaRPr lang="en-US" altLang="zh-CN"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5341225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7706139-EEE1-4A26-8E66-EDC3E635BE77}" type="slidenum">
              <a:rPr lang="en-US" altLang="zh-CN" smtClean="0"/>
              <a:pPr/>
              <a:t>63</a:t>
            </a:fld>
            <a:endParaRPr lang="en-US" altLang="zh-CN"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9721359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FDCF0761-86EA-49E4-862B-8301785A4E88}" type="slidenum">
              <a:rPr lang="en-US" altLang="zh-CN" smtClean="0"/>
              <a:pPr/>
              <a:t>64</a:t>
            </a:fld>
            <a:endParaRPr lang="en-US" altLang="zh-CN"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649242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EA2168CE-7480-4D0C-A061-7E13BF0CB65B}" type="slidenum">
              <a:rPr lang="en-US" altLang="zh-CN" smtClean="0"/>
              <a:pPr/>
              <a:t>65</a:t>
            </a:fld>
            <a:endParaRPr lang="en-US" altLang="zh-CN" smtClean="0"/>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2719486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263072EF-1A50-48D1-A9A1-2D44DDDE5D22}" type="slidenum">
              <a:rPr lang="en-US" altLang="zh-CN" smtClean="0"/>
              <a:pPr/>
              <a:t>66</a:t>
            </a:fld>
            <a:endParaRPr lang="en-US" altLang="zh-CN" smtClean="0"/>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7474867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36D351A8-0F3D-4BDC-81BA-A041C47A5A88}" type="slidenum">
              <a:rPr lang="en-US" altLang="zh-CN" smtClean="0"/>
              <a:pPr/>
              <a:t>67</a:t>
            </a:fld>
            <a:endParaRPr lang="en-US" altLang="zh-CN"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8913901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24A2914F-CB37-4A3C-A758-C9A58FBC5F2D}" type="slidenum">
              <a:rPr lang="en-US" altLang="zh-CN" smtClean="0"/>
              <a:pPr/>
              <a:t>68</a:t>
            </a:fld>
            <a:endParaRPr lang="en-US" altLang="zh-CN"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425283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EF276CB9-19A5-4717-9DF7-03285A8C472F}" type="slidenum">
              <a:rPr lang="en-US" altLang="zh-CN" smtClean="0"/>
              <a:pPr/>
              <a:t>69</a:t>
            </a:fld>
            <a:endParaRPr lang="en-US" altLang="zh-CN"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2509602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E63D136C-6E9F-4D51-B0D0-4E9F9E28F8D9}" type="slidenum">
              <a:rPr lang="en-US" altLang="zh-CN" smtClean="0"/>
              <a:pPr/>
              <a:t>70</a:t>
            </a:fld>
            <a:endParaRPr lang="en-US" altLang="zh-CN" smtClean="0"/>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9177281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A60E6BB9-FDF1-4599-8CDC-DABB3C8B8196}" type="slidenum">
              <a:rPr lang="en-US" altLang="zh-CN" smtClean="0"/>
              <a:pPr/>
              <a:t>71</a:t>
            </a:fld>
            <a:endParaRPr lang="en-US" altLang="zh-CN"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548960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CAB953A5-1C50-4C1F-B7FA-25DD7C936096}" type="slidenum">
              <a:rPr lang="en-US" altLang="zh-CN" smtClean="0"/>
              <a:pPr/>
              <a:t>72</a:t>
            </a:fld>
            <a:endParaRPr lang="en-US" altLang="zh-CN"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957486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F170F1EC-2D80-467B-89F8-94D18417FDA5}" type="slidenum">
              <a:rPr lang="en-US" altLang="zh-CN" smtClean="0"/>
              <a:pPr/>
              <a:t>10</a:t>
            </a:fld>
            <a:endParaRPr lang="en-US" altLang="zh-CN"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0301138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1BFEEC3F-52A9-4F1C-B8A5-568491D2A77F}" type="slidenum">
              <a:rPr lang="en-US" altLang="zh-CN" smtClean="0"/>
              <a:pPr/>
              <a:t>73</a:t>
            </a:fld>
            <a:endParaRPr lang="en-US" altLang="zh-CN"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7107426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0E470B00-751B-4D5A-893C-E779FCF646D1}" type="slidenum">
              <a:rPr lang="en-US" altLang="zh-CN" smtClean="0"/>
              <a:pPr/>
              <a:t>74</a:t>
            </a:fld>
            <a:endParaRPr lang="en-US" altLang="zh-CN"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025702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C0217ECC-AC44-4E63-8E80-E2A246210E54}" type="slidenum">
              <a:rPr lang="en-US" altLang="zh-CN" smtClean="0"/>
              <a:pPr/>
              <a:t>75</a:t>
            </a:fld>
            <a:endParaRPr lang="en-US" altLang="zh-CN"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4052677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70190CDE-11F2-4482-8219-1C6EDE356AEB}" type="slidenum">
              <a:rPr lang="en-US" altLang="zh-CN" smtClean="0"/>
              <a:pPr/>
              <a:t>76</a:t>
            </a:fld>
            <a:endParaRPr lang="en-US" altLang="zh-CN"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8318249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5"/>
          <p:cNvSpPr>
            <a:spLocks noGrp="1" noChangeArrowheads="1"/>
          </p:cNvSpPr>
          <p:nvPr>
            <p:ph type="sldNum" sz="quarter" idx="5"/>
          </p:nvPr>
        </p:nvSpPr>
        <p:spPr>
          <a:noFill/>
          <a:ln>
            <a:miter lim="800000"/>
            <a:headEnd/>
            <a:tailEnd/>
          </a:ln>
        </p:spPr>
        <p:txBody>
          <a:bodyPr/>
          <a:lstStyle/>
          <a:p>
            <a:fld id="{CD94A373-D4CC-4723-815D-A8A1AAB7B8EA}" type="slidenum">
              <a:rPr lang="en-US" altLang="zh-CN" smtClean="0"/>
              <a:pPr/>
              <a:t>84</a:t>
            </a:fld>
            <a:endParaRPr lang="en-GB" altLang="zh-CN" smtClean="0"/>
          </a:p>
        </p:txBody>
      </p:sp>
      <p:sp>
        <p:nvSpPr>
          <p:cNvPr id="159747" name="Rectangle 2"/>
          <p:cNvSpPr>
            <a:spLocks noGrp="1" noRot="1" noChangeAspect="1" noTextEdit="1"/>
          </p:cNvSpPr>
          <p:nvPr>
            <p:ph type="sldImg"/>
          </p:nvPr>
        </p:nvSpPr>
        <p:spPr>
          <a:xfrm>
            <a:off x="1152525" y="681038"/>
            <a:ext cx="4554538" cy="3416300"/>
          </a:xfrm>
        </p:spPr>
      </p:sp>
      <p:sp>
        <p:nvSpPr>
          <p:cNvPr id="159748" name="Rectangle 3"/>
          <p:cNvSpPr>
            <a:spLocks noGrp="1"/>
          </p:cNvSpPr>
          <p:nvPr>
            <p:ph type="body" idx="1"/>
          </p:nvPr>
        </p:nvSpPr>
        <p:spPr>
          <a:xfrm>
            <a:off x="903296" y="4325596"/>
            <a:ext cx="5051409" cy="4096009"/>
          </a:xfrm>
          <a:noFill/>
        </p:spPr>
        <p:txBody>
          <a:bodyPr anchor="t"/>
          <a:lstStyle/>
          <a:p>
            <a:pPr eaLnBrk="1" hangingPunct="1"/>
            <a:endParaRPr lang="zh-CN" altLang="en-US" smtClean="0"/>
          </a:p>
        </p:txBody>
      </p:sp>
    </p:spTree>
    <p:extLst>
      <p:ext uri="{BB962C8B-B14F-4D97-AF65-F5344CB8AC3E}">
        <p14:creationId xmlns:p14="http://schemas.microsoft.com/office/powerpoint/2010/main" val="17234838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77EE218D-EF5D-4DF2-A103-90CDCD7347ED}" type="slidenum">
              <a:rPr lang="en-US" altLang="zh-CN" smtClean="0"/>
              <a:pPr/>
              <a:t>85</a:t>
            </a:fld>
            <a:endParaRPr lang="en-US" altLang="zh-CN" smtClean="0"/>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901089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13289AE3-065B-4013-AC52-176DA6B064F6}" type="slidenum">
              <a:rPr lang="en-US" altLang="zh-CN" smtClean="0"/>
              <a:pPr/>
              <a:t>86</a:t>
            </a:fld>
            <a:endParaRPr lang="en-US" altLang="zh-CN"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1352785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5"/>
          <p:cNvSpPr>
            <a:spLocks noGrp="1" noChangeArrowheads="1"/>
          </p:cNvSpPr>
          <p:nvPr>
            <p:ph type="sldNum" sz="quarter" idx="5"/>
          </p:nvPr>
        </p:nvSpPr>
        <p:spPr>
          <a:noFill/>
        </p:spPr>
        <p:txBody>
          <a:bodyPr/>
          <a:lstStyle/>
          <a:p>
            <a:fld id="{25E55AC5-D264-41FD-A01F-6E2489764ABD}" type="slidenum">
              <a:rPr lang="en-US" altLang="zh-CN" smtClean="0"/>
              <a:pPr/>
              <a:t>87</a:t>
            </a:fld>
            <a:endParaRPr lang="en-GB" altLang="zh-CN" smtClean="0"/>
          </a:p>
        </p:txBody>
      </p:sp>
      <p:sp>
        <p:nvSpPr>
          <p:cNvPr id="294915" name="Rectangle 7"/>
          <p:cNvSpPr txBox="1">
            <a:spLocks noGrp="1" noChangeArrowheads="1"/>
          </p:cNvSpPr>
          <p:nvPr/>
        </p:nvSpPr>
        <p:spPr bwMode="auto">
          <a:xfrm>
            <a:off x="3917950" y="8650288"/>
            <a:ext cx="2940050" cy="454025"/>
          </a:xfrm>
          <a:prstGeom prst="rect">
            <a:avLst/>
          </a:prstGeom>
          <a:noFill/>
          <a:ln w="9525">
            <a:noFill/>
            <a:miter lim="800000"/>
            <a:headEnd/>
            <a:tailEnd/>
          </a:ln>
        </p:spPr>
        <p:txBody>
          <a:bodyPr lIns="93739" tIns="46871" rIns="93739" bIns="46871" anchor="b"/>
          <a:lstStyle/>
          <a:p>
            <a:pPr algn="r" defTabSz="930275"/>
            <a:fld id="{309EFA32-6B17-417E-AFCE-445D862936E8}" type="slidenum">
              <a:rPr lang="en-US" altLang="zh-CN" sz="1000" b="0">
                <a:latin typeface="FuturaA Bk BT"/>
              </a:rPr>
              <a:pPr algn="r" defTabSz="930275"/>
              <a:t>87</a:t>
            </a:fld>
            <a:endParaRPr lang="en-US" altLang="zh-CN" sz="1000" b="0">
              <a:latin typeface="FuturaA Bk BT"/>
            </a:endParaRPr>
          </a:p>
        </p:txBody>
      </p:sp>
      <p:sp>
        <p:nvSpPr>
          <p:cNvPr id="294916" name="Rectangle 2"/>
          <p:cNvSpPr>
            <a:spLocks noGrp="1" noRot="1" noChangeAspect="1" noChangeArrowheads="1" noTextEdit="1"/>
          </p:cNvSpPr>
          <p:nvPr>
            <p:ph type="sldImg"/>
          </p:nvPr>
        </p:nvSpPr>
        <p:spPr>
          <a:xfrm>
            <a:off x="1152525" y="681038"/>
            <a:ext cx="4554538" cy="3416300"/>
          </a:xfrm>
          <a:ln/>
        </p:spPr>
      </p:sp>
      <p:sp>
        <p:nvSpPr>
          <p:cNvPr id="294917" name="Rectangle 3"/>
          <p:cNvSpPr>
            <a:spLocks noGrp="1" noChangeArrowheads="1"/>
          </p:cNvSpPr>
          <p:nvPr>
            <p:ph type="body" idx="1"/>
          </p:nvPr>
        </p:nvSpPr>
        <p:spPr>
          <a:xfrm>
            <a:off x="903288" y="4325938"/>
            <a:ext cx="5051425" cy="4095750"/>
          </a:xfrm>
          <a:noFill/>
          <a:ln/>
        </p:spPr>
        <p:txBody>
          <a:bodyPr/>
          <a:lstStyle/>
          <a:p>
            <a:pPr eaLnBrk="1" hangingPunct="1"/>
            <a:endParaRPr lang="sv-SE" altLang="zh-CN" smtClean="0"/>
          </a:p>
        </p:txBody>
      </p:sp>
    </p:spTree>
    <p:extLst>
      <p:ext uri="{BB962C8B-B14F-4D97-AF65-F5344CB8AC3E}">
        <p14:creationId xmlns:p14="http://schemas.microsoft.com/office/powerpoint/2010/main" val="29194153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2219507E-BD87-4F8A-88F3-0658A26289A6}" type="slidenum">
              <a:rPr lang="en-US" altLang="zh-CN" smtClean="0"/>
              <a:pPr/>
              <a:t>88</a:t>
            </a:fld>
            <a:endParaRPr lang="en-US" altLang="zh-CN" smtClean="0"/>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2292559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F5D523E3-26E6-437F-A493-6697FCC301F5}" type="slidenum">
              <a:rPr lang="en-US" altLang="zh-CN" smtClean="0"/>
              <a:pPr/>
              <a:t>89</a:t>
            </a:fld>
            <a:endParaRPr lang="en-US" altLang="zh-CN" smtClean="0"/>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83609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403C25CD-D9F3-4B76-8F12-1F2A5435D403}" type="slidenum">
              <a:rPr lang="en-US" altLang="zh-CN" smtClean="0"/>
              <a:pPr/>
              <a:t>11</a:t>
            </a:fld>
            <a:endParaRPr lang="en-US" altLang="zh-CN"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2912855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54B1AE8E-7D75-4125-B4F4-82BE579CEB1B}" type="slidenum">
              <a:rPr lang="en-US" altLang="zh-CN" smtClean="0"/>
              <a:pPr/>
              <a:t>90</a:t>
            </a:fld>
            <a:endParaRPr lang="en-US" altLang="zh-CN" smtClean="0"/>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940483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D02A8A90-2F65-4BFC-A1EA-F144778BFD0C}" type="slidenum">
              <a:rPr lang="en-US" altLang="zh-CN" smtClean="0"/>
              <a:pPr/>
              <a:t>91</a:t>
            </a:fld>
            <a:endParaRPr lang="en-US" altLang="zh-CN" smtClean="0"/>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8422481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63FFF71D-9ECE-4FC7-9111-5EDE70A0723E}" type="slidenum">
              <a:rPr lang="en-US" altLang="zh-CN" smtClean="0"/>
              <a:pPr/>
              <a:t>92</a:t>
            </a:fld>
            <a:endParaRPr lang="en-US" altLang="zh-CN"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14565658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7C4A4D9-E2F5-43E7-801D-E68B8D0B0CDB}" type="slidenum">
              <a:rPr lang="en-US" altLang="zh-CN" smtClean="0"/>
              <a:pPr/>
              <a:t>93</a:t>
            </a:fld>
            <a:endParaRPr lang="en-US" altLang="zh-CN" smtClean="0"/>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41191895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463EF09D-CE72-482F-8E30-F8CE40911646}" type="slidenum">
              <a:rPr lang="en-US" altLang="zh-CN" smtClean="0"/>
              <a:pPr/>
              <a:t>94</a:t>
            </a:fld>
            <a:endParaRPr lang="en-US" altLang="zh-CN"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3692013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5"/>
          <p:cNvSpPr>
            <a:spLocks noGrp="1" noChangeArrowheads="1"/>
          </p:cNvSpPr>
          <p:nvPr>
            <p:ph type="sldNum" sz="quarter" idx="5"/>
          </p:nvPr>
        </p:nvSpPr>
        <p:spPr>
          <a:noFill/>
        </p:spPr>
        <p:txBody>
          <a:bodyPr/>
          <a:lstStyle/>
          <a:p>
            <a:fld id="{75AC3B28-9E24-4A59-A8D5-92FD07867942}" type="slidenum">
              <a:rPr lang="en-US" altLang="zh-CN" smtClean="0"/>
              <a:pPr/>
              <a:t>95</a:t>
            </a:fld>
            <a:endParaRPr lang="en-GB" altLang="zh-CN" smtClean="0"/>
          </a:p>
        </p:txBody>
      </p:sp>
      <p:sp>
        <p:nvSpPr>
          <p:cNvPr id="303107" name="幻灯片图像占位符 1"/>
          <p:cNvSpPr>
            <a:spLocks noGrp="1" noRot="1" noChangeAspect="1" noTextEdit="1"/>
          </p:cNvSpPr>
          <p:nvPr>
            <p:ph type="sldImg"/>
          </p:nvPr>
        </p:nvSpPr>
        <p:spPr>
          <a:xfrm>
            <a:off x="1152525" y="681038"/>
            <a:ext cx="4554538" cy="3416300"/>
          </a:xfrm>
          <a:ln/>
        </p:spPr>
      </p:sp>
      <p:sp>
        <p:nvSpPr>
          <p:cNvPr id="303108" name="备注占位符 2"/>
          <p:cNvSpPr>
            <a:spLocks noGrp="1"/>
          </p:cNvSpPr>
          <p:nvPr>
            <p:ph type="body" idx="1"/>
          </p:nvPr>
        </p:nvSpPr>
        <p:spPr>
          <a:xfrm>
            <a:off x="903288" y="4325938"/>
            <a:ext cx="5051425" cy="4095750"/>
          </a:xfrm>
          <a:noFill/>
          <a:ln/>
        </p:spPr>
        <p:txBody>
          <a:bodyPr/>
          <a:lstStyle/>
          <a:p>
            <a:pPr eaLnBrk="1" hangingPunct="1"/>
            <a:endParaRPr lang="en-US" altLang="zh-CN" smtClean="0"/>
          </a:p>
        </p:txBody>
      </p:sp>
      <p:sp>
        <p:nvSpPr>
          <p:cNvPr id="303109" name="灯片编号占位符 3"/>
          <p:cNvSpPr txBox="1">
            <a:spLocks noGrp="1"/>
          </p:cNvSpPr>
          <p:nvPr/>
        </p:nvSpPr>
        <p:spPr bwMode="auto">
          <a:xfrm>
            <a:off x="3917950" y="8650288"/>
            <a:ext cx="2940050" cy="454025"/>
          </a:xfrm>
          <a:prstGeom prst="rect">
            <a:avLst/>
          </a:prstGeom>
          <a:noFill/>
          <a:ln w="9525">
            <a:noFill/>
            <a:miter lim="800000"/>
            <a:headEnd/>
            <a:tailEnd/>
          </a:ln>
        </p:spPr>
        <p:txBody>
          <a:bodyPr lIns="93739" tIns="46871" rIns="93739" bIns="46871" anchor="b"/>
          <a:lstStyle/>
          <a:p>
            <a:pPr algn="r" defTabSz="930275"/>
            <a:fld id="{7B4525CA-6655-4308-BDF1-AC8132E6C52F}" type="slidenum">
              <a:rPr lang="zh-CN" altLang="en-US" sz="1000" b="0">
                <a:latin typeface="FuturaA Bk BT"/>
              </a:rPr>
              <a:pPr algn="r" defTabSz="930275"/>
              <a:t>95</a:t>
            </a:fld>
            <a:endParaRPr lang="en-US" altLang="zh-CN" sz="1000" b="0">
              <a:latin typeface="FuturaA Bk BT"/>
            </a:endParaRPr>
          </a:p>
        </p:txBody>
      </p:sp>
    </p:spTree>
    <p:extLst>
      <p:ext uri="{BB962C8B-B14F-4D97-AF65-F5344CB8AC3E}">
        <p14:creationId xmlns:p14="http://schemas.microsoft.com/office/powerpoint/2010/main" val="2912274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DDB17CC0-5772-4C82-859A-4BBF65A82662}" type="slidenum">
              <a:rPr lang="en-US" altLang="zh-CN" smtClean="0"/>
              <a:pPr/>
              <a:t>96</a:t>
            </a:fld>
            <a:endParaRPr lang="en-US" altLang="zh-CN"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5789176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2202A38C-D630-4C65-AE11-953EA1DB85F1}" type="slidenum">
              <a:rPr lang="en-US" altLang="zh-CN" smtClean="0"/>
              <a:pPr/>
              <a:t>97</a:t>
            </a:fld>
            <a:endParaRPr lang="en-US" altLang="zh-CN"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5223384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5"/>
          <p:cNvSpPr>
            <a:spLocks noGrp="1" noChangeArrowheads="1"/>
          </p:cNvSpPr>
          <p:nvPr>
            <p:ph type="sldNum" sz="quarter" idx="5"/>
          </p:nvPr>
        </p:nvSpPr>
        <p:spPr>
          <a:noFill/>
          <a:ln>
            <a:miter lim="800000"/>
            <a:headEnd/>
            <a:tailEnd/>
          </a:ln>
        </p:spPr>
        <p:txBody>
          <a:bodyPr/>
          <a:lstStyle/>
          <a:p>
            <a:fld id="{7F1E4762-3AFF-4DB1-9CF9-C22E14A699C8}" type="slidenum">
              <a:rPr lang="en-US" altLang="zh-CN" smtClean="0"/>
              <a:pPr/>
              <a:t>99</a:t>
            </a:fld>
            <a:endParaRPr lang="en-GB" altLang="zh-CN" smtClean="0"/>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577667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C11C7750-79F6-4EDA-BE2C-1BAA42879B56}" type="slidenum">
              <a:rPr lang="en-US" altLang="zh-CN" smtClean="0"/>
              <a:pPr/>
              <a:t>12</a:t>
            </a:fld>
            <a:endParaRPr lang="en-US" altLang="zh-CN"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extLst>
      <p:ext uri="{BB962C8B-B14F-4D97-AF65-F5344CB8AC3E}">
        <p14:creationId xmlns:p14="http://schemas.microsoft.com/office/powerpoint/2010/main" val="282679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pPr>
              <a:defRPr/>
            </a:pPr>
            <a:endParaRPr lang="zh-CN" alt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zh-CN" altLang="en-US"/>
            </a:p>
          </p:txBody>
        </p:sp>
        <p:sp>
          <p:nvSpPr>
            <p:cNvPr id="7" name="Freeform 10"/>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zh-CN" altLang="en-US"/>
            </a:p>
          </p:txBody>
        </p:sp>
        <p:sp>
          <p:nvSpPr>
            <p:cNvPr id="8" name="Freeform 11"/>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zh-CN" alt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zh-CN" altLang="en-US"/>
              </a:p>
            </p:txBody>
          </p:sp>
          <p:sp>
            <p:nvSpPr>
              <p:cNvPr id="11" name="Freeform 14"/>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zh-CN" altLang="en-US"/>
              </a:p>
            </p:txBody>
          </p:sp>
          <p:sp>
            <p:nvSpPr>
              <p:cNvPr id="12" name="Freeform 15"/>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zh-CN" altLang="en-US"/>
              </a:p>
            </p:txBody>
          </p:sp>
          <p:sp>
            <p:nvSpPr>
              <p:cNvPr id="13" name="Freeform 16"/>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zh-CN" altLang="en-US"/>
              </a:p>
            </p:txBody>
          </p:sp>
          <p:sp>
            <p:nvSpPr>
              <p:cNvPr id="14" name="Freeform 17"/>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zh-CN" alt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zh-CN" altLang="en-US"/>
            </a:p>
          </p:txBody>
        </p:sp>
        <p:sp>
          <p:nvSpPr>
            <p:cNvPr id="17" name="Freeform 20"/>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pPr>
                <a:defRPr/>
              </a:pPr>
              <a:endParaRPr lang="zh-CN" altLang="en-US"/>
            </a:p>
          </p:txBody>
        </p:sp>
        <p:sp>
          <p:nvSpPr>
            <p:cNvPr id="18" name="Freeform 21"/>
            <p:cNvSpPr>
              <a:spLocks/>
            </p:cNvSpPr>
            <p:nvPr userDrawn="1"/>
          </p:nvSpPr>
          <p:spPr bwMode="auto">
            <a:xfrm rot="7320404">
              <a:off x="5000" y="2913"/>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zh-CN" altLang="en-US"/>
            </a:p>
          </p:txBody>
        </p:sp>
        <p:grpSp>
          <p:nvGrpSpPr>
            <p:cNvPr id="19" name="Group 22"/>
            <p:cNvGrpSpPr>
              <a:grpSpLocks/>
            </p:cNvGrpSpPr>
            <p:nvPr userDrawn="1"/>
          </p:nvGrpSpPr>
          <p:grpSpPr bwMode="auto">
            <a:xfrm>
              <a:off x="4986" y="2752"/>
              <a:ext cx="469" cy="667"/>
              <a:chOff x="4986" y="2752"/>
              <a:chExt cx="469" cy="667"/>
            </a:xfrm>
          </p:grpSpPr>
          <p:sp>
            <p:nvSpPr>
              <p:cNvPr id="20" name="Freeform 23"/>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zh-CN" altLang="en-US"/>
              </a:p>
            </p:txBody>
          </p:sp>
          <p:sp>
            <p:nvSpPr>
              <p:cNvPr id="21" name="Freeform 24"/>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zh-CN" altLang="en-US"/>
              </a:p>
            </p:txBody>
          </p:sp>
          <p:sp>
            <p:nvSpPr>
              <p:cNvPr id="22" name="Freeform 25"/>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zh-CN" altLang="en-US"/>
              </a:p>
            </p:txBody>
          </p:sp>
          <p:sp>
            <p:nvSpPr>
              <p:cNvPr id="23" name="Freeform 26"/>
              <p:cNvSpPr>
                <a:spLocks/>
              </p:cNvSpPr>
              <p:nvPr userDrawn="1"/>
            </p:nvSpPr>
            <p:spPr bwMode="auto">
              <a:xfrm rot="7320404">
                <a:off x="5364" y="2873"/>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zh-CN" altLang="en-US"/>
              </a:p>
            </p:txBody>
          </p:sp>
          <p:sp>
            <p:nvSpPr>
              <p:cNvPr id="24" name="Freeform 27"/>
              <p:cNvSpPr>
                <a:spLocks/>
              </p:cNvSpPr>
              <p:nvPr userDrawn="1"/>
            </p:nvSpPr>
            <p:spPr bwMode="auto">
              <a:xfrm rot="7320404">
                <a:off x="5137"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zh-CN" altLang="en-US"/>
              </a:p>
            </p:txBody>
          </p:sp>
        </p:grpSp>
      </p:grpSp>
      <p:sp>
        <p:nvSpPr>
          <p:cNvPr id="25" name="Freeform 28"/>
          <p:cNvSpPr>
            <a:spLocks/>
          </p:cNvSpPr>
          <p:nvPr/>
        </p:nvSpPr>
        <p:spPr bwMode="auto">
          <a:xfrm>
            <a:off x="901700" y="5054600"/>
            <a:ext cx="6807200"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pPr>
              <a:defRPr/>
            </a:pPr>
            <a:endParaRPr lang="zh-CN" altLang="en-US"/>
          </a:p>
        </p:txBody>
      </p:sp>
      <p:sp>
        <p:nvSpPr>
          <p:cNvPr id="26" name="Freeform 29"/>
          <p:cNvSpPr>
            <a:spLocks/>
          </p:cNvSpPr>
          <p:nvPr/>
        </p:nvSpPr>
        <p:spPr bwMode="auto">
          <a:xfrm>
            <a:off x="4076700" y="1930400"/>
            <a:ext cx="889000"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pPr>
              <a:defRPr/>
            </a:pPr>
            <a:endParaRPr lang="zh-CN" altLang="en-US"/>
          </a:p>
        </p:txBody>
      </p:sp>
      <p:sp>
        <p:nvSpPr>
          <p:cNvPr id="17411"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defRPr>
            </a:lvl1pPr>
          </a:lstStyle>
          <a:p>
            <a:r>
              <a:rPr lang="zh-CN" altLang="en-US"/>
              <a:t>单击此处编辑母版标题样式</a:t>
            </a:r>
          </a:p>
        </p:txBody>
      </p:sp>
      <p:sp>
        <p:nvSpPr>
          <p:cNvPr id="17412"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zh-CN" altLang="en-US"/>
              <a:t>单击此处编辑母版副标题样式</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28" name="Rectangle 6"/>
          <p:cNvSpPr>
            <a:spLocks noGrp="1" noChangeArrowheads="1"/>
          </p:cNvSpPr>
          <p:nvPr>
            <p:ph type="ftr" sz="quarter" idx="11"/>
          </p:nvPr>
        </p:nvSpPr>
        <p:spPr>
          <a:xfrm>
            <a:off x="2133600" y="6248400"/>
            <a:ext cx="5257800" cy="457200"/>
          </a:xfrm>
        </p:spPr>
        <p:txBody>
          <a:bodyPr/>
          <a:lstStyle>
            <a:lvl1pPr>
              <a:defRPr b="0">
                <a:ea typeface="宋体" charset="-122"/>
              </a:defRPr>
            </a:lvl1pPr>
          </a:lstStyle>
          <a:p>
            <a:pPr>
              <a:defRPr/>
            </a:pPr>
            <a:r>
              <a:rPr lang="zh-CN" altLang="en-US" dirty="0" smtClean="0"/>
              <a:t>复旦大学计算机科学技术学院 本科生课程 软件工程化开发</a:t>
            </a:r>
            <a:endParaRPr lang="en-US" altLang="zh-CN" dirty="0"/>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DAD947B4-0BA7-46C1-88FF-1B0D178031B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EE70D86-2DF8-4442-A085-A913DDB940FB}" type="slidenum">
              <a:rPr lang="en-US" altLang="zh-CN"/>
              <a:pPr>
                <a:defRPr/>
              </a:pPr>
              <a:t>‹#›</a:t>
            </a:fld>
            <a:r>
              <a:rPr lang="en-US" altLang="zh-CN"/>
              <a:t>/25</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7695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B2A01803-9AA2-4C99-BDA8-3CEDDD12FAF3}" type="slidenum">
              <a:rPr lang="en-US" altLang="zh-CN"/>
              <a:pPr>
                <a:defRPr/>
              </a:pPr>
              <a:t>‹#›</a:t>
            </a:fld>
            <a:r>
              <a:rPr lang="en-US" altLang="zh-CN"/>
              <a:t>/25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zh-CN" altLang="en-US" dirty="0"/>
              <a:t>复旦大学计算机科学技术学院 本科生课程 </a:t>
            </a:r>
            <a:r>
              <a:rPr lang="zh-CN" altLang="en-US" dirty="0" smtClean="0"/>
              <a:t>软件工程化开发</a:t>
            </a:r>
            <a:endParaRPr lang="en-US" altLang="zh-CN" dirty="0"/>
          </a:p>
        </p:txBody>
      </p:sp>
      <p:sp>
        <p:nvSpPr>
          <p:cNvPr id="6" name="Rectangle 7"/>
          <p:cNvSpPr>
            <a:spLocks noGrp="1" noChangeArrowheads="1"/>
          </p:cNvSpPr>
          <p:nvPr>
            <p:ph type="sldNum" sz="quarter" idx="12"/>
          </p:nvPr>
        </p:nvSpPr>
        <p:spPr/>
        <p:txBody>
          <a:bodyPr/>
          <a:lstStyle>
            <a:lvl1pPr>
              <a:defRPr/>
            </a:lvl1pPr>
          </a:lstStyle>
          <a:p>
            <a:pPr>
              <a:defRPr/>
            </a:pPr>
            <a:fld id="{45E7899B-C2E2-4932-AEAB-69F3EAB15366}"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E8EC7C35-7179-4826-B970-2873F311A5F0}" type="slidenum">
              <a:rPr lang="en-US" altLang="zh-CN"/>
              <a:pPr>
                <a:defRPr/>
              </a:pPr>
              <a:t>‹#›</a:t>
            </a:fld>
            <a:r>
              <a:rPr lang="en-US" altLang="zh-CN" dirty="0"/>
              <a:t>/</a:t>
            </a:r>
            <a:r>
              <a:rPr lang="en-US" altLang="zh-CN" dirty="0" smtClean="0"/>
              <a:t>27</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371600"/>
            <a:ext cx="3886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371600"/>
            <a:ext cx="3886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5CC6DB06-8CB0-4754-AB75-F7CE991A558D}" type="slidenum">
              <a:rPr lang="en-US" altLang="zh-CN"/>
              <a:pPr>
                <a:defRPr/>
              </a:pPr>
              <a:t>‹#›</a:t>
            </a:fld>
            <a:r>
              <a:rPr lang="en-US" altLang="zh-CN" dirty="0"/>
              <a:t>/</a:t>
            </a:r>
            <a:r>
              <a:rPr lang="en-US" altLang="zh-CN" dirty="0" smtClean="0"/>
              <a:t>27</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966FCE4E-95C9-4F03-BFE8-C9C915E07E5E}" type="slidenum">
              <a:rPr lang="en-US" altLang="zh-CN"/>
              <a:pPr>
                <a:defRPr/>
              </a:pPr>
              <a:t>‹#›</a:t>
            </a:fld>
            <a:r>
              <a:rPr lang="en-US" altLang="zh-CN" dirty="0"/>
              <a:t>/</a:t>
            </a:r>
            <a:r>
              <a:rPr lang="en-US" altLang="zh-CN" dirty="0" smtClean="0"/>
              <a:t>27</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B44856CA-9D59-4D95-9337-465573F8A9B5}" type="slidenum">
              <a:rPr lang="en-US" altLang="zh-CN"/>
              <a:pPr>
                <a:defRPr/>
              </a:pPr>
              <a:t>‹#›</a:t>
            </a:fld>
            <a:r>
              <a:rPr lang="en-US" altLang="zh-CN"/>
              <a:t>/25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92D6E088-FE61-4584-BD1A-0A6F1CF3375A}" type="slidenum">
              <a:rPr lang="en-US" altLang="zh-CN"/>
              <a:pPr>
                <a:defRPr/>
              </a:pPr>
              <a:t>‹#›</a:t>
            </a:fld>
            <a:r>
              <a:rPr lang="en-US" altLang="zh-CN"/>
              <a:t>/25</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1D8A9D2-156E-47BF-B10C-2E6D2FA32A28}" type="slidenum">
              <a:rPr lang="en-US" altLang="zh-CN"/>
              <a:pPr>
                <a:defRPr/>
              </a:pPr>
              <a:t>‹#›</a:t>
            </a:fld>
            <a:r>
              <a:rPr lang="en-US" altLang="zh-CN"/>
              <a:t>/25</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zh-CN" altLang="en-US"/>
              <a:t>复旦大学计算机科学技术学院 本科生课程 软件实践</a:t>
            </a: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C1F23C60-1E95-44BA-AEDF-C5744E0E5CDB}" type="slidenum">
              <a:rPr lang="en-US" altLang="zh-CN"/>
              <a:pPr>
                <a:defRPr/>
              </a:pPr>
              <a:t>‹#›</a:t>
            </a:fld>
            <a:r>
              <a:rPr lang="en-US" altLang="zh-CN"/>
              <a:t>/25</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reeform 2"/>
          <p:cNvSpPr>
            <a:spLocks/>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pPr>
              <a:defRPr/>
            </a:pPr>
            <a:endParaRPr lang="zh-CN" altLang="en-US"/>
          </a:p>
        </p:txBody>
      </p:sp>
      <p:sp>
        <p:nvSpPr>
          <p:cNvPr id="16387" name="Rectangle 3"/>
          <p:cNvSpPr>
            <a:spLocks noGrp="1" noChangeArrowheads="1"/>
          </p:cNvSpPr>
          <p:nvPr>
            <p:ph type="title"/>
          </p:nvPr>
        </p:nvSpPr>
        <p:spPr bwMode="auto">
          <a:xfrm>
            <a:off x="457200" y="152400"/>
            <a:ext cx="82296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381000" y="1371600"/>
            <a:ext cx="79248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89"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ea typeface="宋体" charset="-122"/>
              </a:defRPr>
            </a:lvl1pPr>
          </a:lstStyle>
          <a:p>
            <a:pPr>
              <a:defRPr/>
            </a:pPr>
            <a:endParaRPr lang="en-US" altLang="zh-CN"/>
          </a:p>
        </p:txBody>
      </p:sp>
      <p:sp>
        <p:nvSpPr>
          <p:cNvPr id="16390" name="Rectangle 6"/>
          <p:cNvSpPr>
            <a:spLocks noGrp="1" noChangeArrowheads="1"/>
          </p:cNvSpPr>
          <p:nvPr>
            <p:ph type="ftr" sz="quarter" idx="3"/>
          </p:nvPr>
        </p:nvSpPr>
        <p:spPr bwMode="auto">
          <a:xfrm>
            <a:off x="1828800" y="6248400"/>
            <a:ext cx="5410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ea typeface="仿宋_GB2312" pitchFamily="49" charset="-122"/>
              </a:defRPr>
            </a:lvl1pPr>
          </a:lstStyle>
          <a:p>
            <a:pPr>
              <a:defRPr/>
            </a:pPr>
            <a:r>
              <a:rPr lang="zh-CN" altLang="en-US"/>
              <a:t>复旦大学计算机科学技术学院 本科生课程 软件实践</a:t>
            </a:r>
            <a:endParaRPr lang="en-US" altLang="zh-CN" dirty="0"/>
          </a:p>
        </p:txBody>
      </p:sp>
      <p:sp>
        <p:nvSpPr>
          <p:cNvPr id="16391" name="Rectangle 7"/>
          <p:cNvSpPr>
            <a:spLocks noGrp="1" noChangeArrowheads="1"/>
          </p:cNvSpPr>
          <p:nvPr>
            <p:ph type="sldNum" sz="quarter" idx="4"/>
          </p:nvPr>
        </p:nvSpPr>
        <p:spPr bwMode="auto">
          <a:xfrm>
            <a:off x="6324600" y="6248400"/>
            <a:ext cx="21971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ea typeface="宋体" charset="-122"/>
              </a:defRPr>
            </a:lvl1pPr>
          </a:lstStyle>
          <a:p>
            <a:pPr>
              <a:defRPr/>
            </a:pPr>
            <a:fld id="{575A4C1D-7F94-44D4-8453-2D08C43A1701}" type="slidenum">
              <a:rPr lang="en-US" altLang="zh-CN"/>
              <a:pPr>
                <a:defRPr/>
              </a:pPr>
              <a:t>‹#›</a:t>
            </a:fld>
            <a:r>
              <a:rPr lang="en-US" altLang="zh-CN" dirty="0"/>
              <a:t>/</a:t>
            </a:r>
          </a:p>
        </p:txBody>
      </p:sp>
      <p:sp>
        <p:nvSpPr>
          <p:cNvPr id="16392" name="Freeform 8"/>
          <p:cNvSpPr>
            <a:spLocks/>
          </p:cNvSpPr>
          <p:nvPr/>
        </p:nvSpPr>
        <p:spPr bwMode="auto">
          <a:xfrm rot="-3172564">
            <a:off x="7865269" y="24607"/>
            <a:ext cx="1165225" cy="2097087"/>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pPr>
              <a:defRPr/>
            </a:pPr>
            <a:endParaRPr lang="zh-CN" altLang="en-US"/>
          </a:p>
        </p:txBody>
      </p:sp>
      <p:sp>
        <p:nvSpPr>
          <p:cNvPr id="16393" name="Freeform 9"/>
          <p:cNvSpPr>
            <a:spLocks/>
          </p:cNvSpPr>
          <p:nvPr/>
        </p:nvSpPr>
        <p:spPr bwMode="auto">
          <a:xfrm rot="-3172564">
            <a:off x="7831138" y="192088"/>
            <a:ext cx="1025525" cy="1571625"/>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pPr>
              <a:defRPr/>
            </a:pPr>
            <a:endParaRPr lang="zh-CN" altLang="en-US"/>
          </a:p>
        </p:txBody>
      </p:sp>
      <p:grpSp>
        <p:nvGrpSpPr>
          <p:cNvPr id="2058" name="Group 10"/>
          <p:cNvGrpSpPr>
            <a:grpSpLocks/>
          </p:cNvGrpSpPr>
          <p:nvPr/>
        </p:nvGrpSpPr>
        <p:grpSpPr bwMode="auto">
          <a:xfrm>
            <a:off x="7938" y="5540375"/>
            <a:ext cx="1784350" cy="1246188"/>
            <a:chOff x="5" y="3490"/>
            <a:chExt cx="1124" cy="785"/>
          </a:xfrm>
        </p:grpSpPr>
        <p:sp>
          <p:nvSpPr>
            <p:cNvPr id="16395" name="Freeform 11"/>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pPr>
                <a:defRPr/>
              </a:pPr>
              <a:endParaRPr lang="zh-CN" altLang="en-US"/>
            </a:p>
          </p:txBody>
        </p:sp>
        <p:sp>
          <p:nvSpPr>
            <p:cNvPr id="16396" name="Freeform 12"/>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pPr>
                <a:defRPr/>
              </a:pPr>
              <a:endParaRPr lang="zh-CN" altLang="en-US"/>
            </a:p>
          </p:txBody>
        </p:sp>
        <p:sp>
          <p:nvSpPr>
            <p:cNvPr id="16397" name="Freeform 13"/>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zh-CN" altLang="en-US"/>
            </a:p>
          </p:txBody>
        </p:sp>
        <p:sp>
          <p:nvSpPr>
            <p:cNvPr id="16398" name="Freeform 14"/>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zh-CN" altLang="en-US"/>
            </a:p>
          </p:txBody>
        </p:sp>
        <p:sp>
          <p:nvSpPr>
            <p:cNvPr id="16399" name="Freeform 15"/>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pPr>
                <a:defRPr/>
              </a:pPr>
              <a:endParaRPr lang="zh-CN" altLang="en-US"/>
            </a:p>
          </p:txBody>
        </p:sp>
        <p:sp>
          <p:nvSpPr>
            <p:cNvPr id="16400" name="Freeform 16"/>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pPr>
                <a:defRPr/>
              </a:pPr>
              <a:endParaRPr lang="zh-CN" altLang="en-US"/>
            </a:p>
          </p:txBody>
        </p:sp>
        <p:sp>
          <p:nvSpPr>
            <p:cNvPr id="16401" name="Freeform 17"/>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pPr>
                <a:defRPr/>
              </a:pPr>
              <a:endParaRPr lang="zh-CN" altLang="en-US"/>
            </a:p>
          </p:txBody>
        </p:sp>
        <p:sp>
          <p:nvSpPr>
            <p:cNvPr id="16402" name="Freeform 18"/>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pPr>
                <a:defRPr/>
              </a:pPr>
              <a:endParaRPr lang="zh-CN" altLang="en-US"/>
            </a:p>
          </p:txBody>
        </p:sp>
        <p:sp>
          <p:nvSpPr>
            <p:cNvPr id="16403" name="Freeform 19"/>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pPr>
                <a:defRPr/>
              </a:pPr>
              <a:endParaRPr lang="zh-CN" altLang="en-US"/>
            </a:p>
          </p:txBody>
        </p:sp>
        <p:grpSp>
          <p:nvGrpSpPr>
            <p:cNvPr id="2084" name="Group 20"/>
            <p:cNvGrpSpPr>
              <a:grpSpLocks/>
            </p:cNvGrpSpPr>
            <p:nvPr userDrawn="1"/>
          </p:nvGrpSpPr>
          <p:grpSpPr bwMode="auto">
            <a:xfrm>
              <a:off x="5" y="3490"/>
              <a:ext cx="1124" cy="780"/>
              <a:chOff x="5" y="3490"/>
              <a:chExt cx="1124" cy="780"/>
            </a:xfrm>
          </p:grpSpPr>
          <p:grpSp>
            <p:nvGrpSpPr>
              <p:cNvPr id="2085" name="Group 21"/>
              <p:cNvGrpSpPr>
                <a:grpSpLocks/>
              </p:cNvGrpSpPr>
              <p:nvPr userDrawn="1"/>
            </p:nvGrpSpPr>
            <p:grpSpPr bwMode="auto">
              <a:xfrm>
                <a:off x="499" y="3562"/>
                <a:ext cx="548" cy="708"/>
                <a:chOff x="499" y="3562"/>
                <a:chExt cx="548" cy="708"/>
              </a:xfrm>
            </p:grpSpPr>
            <p:sp>
              <p:nvSpPr>
                <p:cNvPr id="16406" name="Freeform 22"/>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pPr>
                    <a:defRPr/>
                  </a:pPr>
                  <a:endParaRPr lang="zh-CN" altLang="en-US"/>
                </a:p>
              </p:txBody>
            </p:sp>
            <p:sp>
              <p:nvSpPr>
                <p:cNvPr id="16407" name="Freeform 2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pPr>
                    <a:defRPr/>
                  </a:pPr>
                  <a:endParaRPr lang="zh-CN" altLang="en-US"/>
                </a:p>
              </p:txBody>
            </p:sp>
            <p:sp>
              <p:nvSpPr>
                <p:cNvPr id="16408" name="Freeform 24"/>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pPr>
                    <a:defRPr/>
                  </a:pPr>
                  <a:endParaRPr lang="zh-CN" altLang="en-US"/>
                </a:p>
              </p:txBody>
            </p:sp>
          </p:grpSp>
          <p:sp>
            <p:nvSpPr>
              <p:cNvPr id="16409" name="Freeform 25"/>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zh-CN" altLang="en-US"/>
              </a:p>
            </p:txBody>
          </p:sp>
          <p:sp>
            <p:nvSpPr>
              <p:cNvPr id="16410" name="Freeform 26"/>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zh-CN" altLang="en-US"/>
              </a:p>
            </p:txBody>
          </p:sp>
          <p:sp>
            <p:nvSpPr>
              <p:cNvPr id="16411" name="Freeform 27"/>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pPr>
                  <a:defRPr/>
                </a:pPr>
                <a:endParaRPr lang="zh-CN" altLang="en-US"/>
              </a:p>
            </p:txBody>
          </p:sp>
          <p:grpSp>
            <p:nvGrpSpPr>
              <p:cNvPr id="2089" name="Group 28"/>
              <p:cNvGrpSpPr>
                <a:grpSpLocks/>
              </p:cNvGrpSpPr>
              <p:nvPr userDrawn="1"/>
            </p:nvGrpSpPr>
            <p:grpSpPr bwMode="auto">
              <a:xfrm>
                <a:off x="5" y="3490"/>
                <a:ext cx="1124" cy="678"/>
                <a:chOff x="5" y="3490"/>
                <a:chExt cx="1124" cy="678"/>
              </a:xfrm>
            </p:grpSpPr>
            <p:sp>
              <p:nvSpPr>
                <p:cNvPr id="16413" name="Freeform 29"/>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zh-CN" altLang="en-US"/>
                </a:p>
              </p:txBody>
            </p:sp>
            <p:sp>
              <p:nvSpPr>
                <p:cNvPr id="16414" name="Freeform 30"/>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zh-CN" altLang="en-US"/>
                </a:p>
              </p:txBody>
            </p:sp>
            <p:sp>
              <p:nvSpPr>
                <p:cNvPr id="16415" name="Freeform 31"/>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zh-CN" altLang="en-US"/>
                </a:p>
              </p:txBody>
            </p:sp>
            <p:sp>
              <p:nvSpPr>
                <p:cNvPr id="16416" name="Freeform 32"/>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pPr>
                    <a:defRPr/>
                  </a:pPr>
                  <a:endParaRPr lang="zh-CN" altLang="en-US"/>
                </a:p>
              </p:txBody>
            </p:sp>
            <p:sp>
              <p:nvSpPr>
                <p:cNvPr id="16417" name="Freeform 33"/>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pPr>
                    <a:defRPr/>
                  </a:pPr>
                  <a:endParaRPr lang="zh-CN" altLang="en-US"/>
                </a:p>
              </p:txBody>
            </p:sp>
            <p:sp>
              <p:nvSpPr>
                <p:cNvPr id="16418" name="Freeform 3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pPr>
                    <a:defRPr/>
                  </a:pPr>
                  <a:endParaRPr lang="zh-CN" altLang="en-US"/>
                </a:p>
              </p:txBody>
            </p:sp>
            <p:sp>
              <p:nvSpPr>
                <p:cNvPr id="16419" name="Freeform 3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pPr>
                    <a:defRPr/>
                  </a:pPr>
                  <a:endParaRPr lang="zh-CN" altLang="en-US"/>
                </a:p>
              </p:txBody>
            </p:sp>
            <p:sp>
              <p:nvSpPr>
                <p:cNvPr id="16420" name="Freeform 36"/>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pPr>
                    <a:defRPr/>
                  </a:pPr>
                  <a:endParaRPr lang="zh-CN" altLang="en-US"/>
                </a:p>
              </p:txBody>
            </p:sp>
          </p:grpSp>
        </p:grpSp>
      </p:grpSp>
      <p:grpSp>
        <p:nvGrpSpPr>
          <p:cNvPr id="2059" name="Group 37"/>
          <p:cNvGrpSpPr>
            <a:grpSpLocks/>
          </p:cNvGrpSpPr>
          <p:nvPr/>
        </p:nvGrpSpPr>
        <p:grpSpPr bwMode="auto">
          <a:xfrm>
            <a:off x="8680450" y="2116138"/>
            <a:ext cx="385763" cy="4308475"/>
            <a:chOff x="5468" y="1333"/>
            <a:chExt cx="243" cy="2714"/>
          </a:xfrm>
        </p:grpSpPr>
        <p:sp>
          <p:nvSpPr>
            <p:cNvPr id="16422" name="Freeform 3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zh-CN" altLang="en-US"/>
            </a:p>
          </p:txBody>
        </p:sp>
        <p:sp>
          <p:nvSpPr>
            <p:cNvPr id="16423" name="Freeform 3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zh-CN" altLang="en-US"/>
            </a:p>
          </p:txBody>
        </p:sp>
      </p:grpSp>
      <p:grpSp>
        <p:nvGrpSpPr>
          <p:cNvPr id="2060" name="Group 40"/>
          <p:cNvGrpSpPr>
            <a:grpSpLocks/>
          </p:cNvGrpSpPr>
          <p:nvPr/>
        </p:nvGrpSpPr>
        <p:grpSpPr bwMode="auto">
          <a:xfrm>
            <a:off x="7318375" y="90488"/>
            <a:ext cx="2133600" cy="1911350"/>
            <a:chOff x="4610" y="57"/>
            <a:chExt cx="1344" cy="1204"/>
          </a:xfrm>
        </p:grpSpPr>
        <p:grpSp>
          <p:nvGrpSpPr>
            <p:cNvPr id="2061" name="Group 41"/>
            <p:cNvGrpSpPr>
              <a:grpSpLocks/>
            </p:cNvGrpSpPr>
            <p:nvPr userDrawn="1"/>
          </p:nvGrpSpPr>
          <p:grpSpPr bwMode="auto">
            <a:xfrm>
              <a:off x="4610" y="57"/>
              <a:ext cx="1344" cy="1204"/>
              <a:chOff x="4610" y="57"/>
              <a:chExt cx="1344" cy="1204"/>
            </a:xfrm>
          </p:grpSpPr>
          <p:sp>
            <p:nvSpPr>
              <p:cNvPr id="16426" name="Freeform 42"/>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pPr>
                  <a:defRPr/>
                </a:pPr>
                <a:endParaRPr lang="zh-CN" altLang="en-US"/>
              </a:p>
            </p:txBody>
          </p:sp>
          <p:grpSp>
            <p:nvGrpSpPr>
              <p:cNvPr id="2064" name="Group 43"/>
              <p:cNvGrpSpPr>
                <a:grpSpLocks/>
              </p:cNvGrpSpPr>
              <p:nvPr userDrawn="1"/>
            </p:nvGrpSpPr>
            <p:grpSpPr bwMode="auto">
              <a:xfrm>
                <a:off x="4610" y="57"/>
                <a:ext cx="1344" cy="985"/>
                <a:chOff x="4610" y="57"/>
                <a:chExt cx="1344" cy="985"/>
              </a:xfrm>
            </p:grpSpPr>
            <p:sp>
              <p:nvSpPr>
                <p:cNvPr id="16428" name="Freeform 44"/>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pPr>
                    <a:defRPr/>
                  </a:pPr>
                  <a:endParaRPr lang="zh-CN" altLang="en-US"/>
                </a:p>
              </p:txBody>
            </p:sp>
            <p:sp>
              <p:nvSpPr>
                <p:cNvPr id="16429" name="Freeform 45"/>
                <p:cNvSpPr>
                  <a:spLocks/>
                </p:cNvSpPr>
                <p:nvPr userDrawn="1"/>
              </p:nvSpPr>
              <p:spPr bwMode="auto">
                <a:xfrm rot="-3172564">
                  <a:off x="5057" y="323"/>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pPr>
                    <a:defRPr/>
                  </a:pPr>
                  <a:endParaRPr lang="zh-CN" altLang="en-US"/>
                </a:p>
              </p:txBody>
            </p:sp>
            <p:sp>
              <p:nvSpPr>
                <p:cNvPr id="16430" name="Freeform 46"/>
                <p:cNvSpPr>
                  <a:spLocks/>
                </p:cNvSpPr>
                <p:nvPr userDrawn="1"/>
              </p:nvSpPr>
              <p:spPr bwMode="auto">
                <a:xfrm rot="-3172564">
                  <a:off x="4867" y="173"/>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pPr>
                    <a:defRPr/>
                  </a:pPr>
                  <a:endParaRPr lang="zh-CN" altLang="en-US"/>
                </a:p>
              </p:txBody>
            </p:sp>
            <p:sp>
              <p:nvSpPr>
                <p:cNvPr id="16431" name="Freeform 47"/>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pPr>
                    <a:defRPr/>
                  </a:pPr>
                  <a:endParaRPr lang="zh-CN" altLang="en-US"/>
                </a:p>
              </p:txBody>
            </p:sp>
            <p:sp>
              <p:nvSpPr>
                <p:cNvPr id="16432" name="Freeform 48"/>
                <p:cNvSpPr>
                  <a:spLocks/>
                </p:cNvSpPr>
                <p:nvPr userDrawn="1"/>
              </p:nvSpPr>
              <p:spPr bwMode="auto">
                <a:xfrm rot="-3172564">
                  <a:off x="5306" y="888"/>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pPr>
                    <a:defRPr/>
                  </a:pPr>
                  <a:endParaRPr lang="zh-CN" altLang="en-US"/>
                </a:p>
              </p:txBody>
            </p:sp>
            <p:sp>
              <p:nvSpPr>
                <p:cNvPr id="16433" name="Freeform 49"/>
                <p:cNvSpPr>
                  <a:spLocks/>
                </p:cNvSpPr>
                <p:nvPr userDrawn="1"/>
              </p:nvSpPr>
              <p:spPr bwMode="auto">
                <a:xfrm rot="-3172564">
                  <a:off x="5253" y="797"/>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pPr>
                    <a:defRPr/>
                  </a:pPr>
                  <a:endParaRPr lang="zh-CN" altLang="en-US"/>
                </a:p>
              </p:txBody>
            </p:sp>
            <p:sp>
              <p:nvSpPr>
                <p:cNvPr id="16434" name="Freeform 50"/>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pPr>
                    <a:defRPr/>
                  </a:pPr>
                  <a:endParaRPr lang="zh-CN" altLang="en-US"/>
                </a:p>
              </p:txBody>
            </p:sp>
            <p:sp>
              <p:nvSpPr>
                <p:cNvPr id="16435" name="Freeform 51"/>
                <p:cNvSpPr>
                  <a:spLocks/>
                </p:cNvSpPr>
                <p:nvPr userDrawn="1"/>
              </p:nvSpPr>
              <p:spPr bwMode="auto">
                <a:xfrm rot="-3172564">
                  <a:off x="4956" y="133"/>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pPr>
                    <a:defRPr/>
                  </a:pPr>
                  <a:endParaRPr lang="zh-CN" altLang="en-US"/>
                </a:p>
              </p:txBody>
            </p:sp>
          </p:grpSp>
        </p:grpSp>
        <p:sp>
          <p:nvSpPr>
            <p:cNvPr id="16436"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dt="0"/>
  <p:txStyles>
    <p:titleStyle>
      <a:lvl1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2pPr>
      <a:lvl3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3pPr>
      <a:lvl4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4pPr>
      <a:lvl5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5pPr>
      <a:lvl6pPr marL="4572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6pPr>
      <a:lvl7pPr marL="9144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7pPr>
      <a:lvl8pPr marL="13716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8pPr>
      <a:lvl9pPr marL="18288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仿宋_GB2312"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宋体" charset="-122"/>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enliwei@hot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 Id="rId3" Type="http://schemas.openxmlformats.org/officeDocument/2006/relationships/hyperlink" Target="http://www.agilemanifesto.org/principles.html"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Agile_software_development" TargetMode="External"/><Relationship Id="rId3"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914400" y="1511300"/>
            <a:ext cx="7239000" cy="2273300"/>
          </a:xfrm>
        </p:spPr>
        <p:txBody>
          <a:bodyPr/>
          <a:lstStyle/>
          <a:p>
            <a:pPr eaLnBrk="1" hangingPunct="1">
              <a:defRPr/>
            </a:pPr>
            <a:r>
              <a:rPr lang="zh-CN" altLang="en-US" sz="7200" dirty="0" smtClean="0">
                <a:ea typeface="仿宋_GB2312" pitchFamily="49" charset="-122"/>
              </a:rPr>
              <a:t>软件</a:t>
            </a:r>
            <a:r>
              <a:rPr lang="zh-CN" altLang="en-US" sz="7200" dirty="0">
                <a:ea typeface="仿宋_GB2312" pitchFamily="49" charset="-122"/>
              </a:rPr>
              <a:t>工程</a:t>
            </a:r>
            <a:r>
              <a:rPr lang="zh-CN" altLang="en-US" sz="7200" dirty="0" smtClean="0">
                <a:ea typeface="仿宋_GB2312" pitchFamily="49" charset="-122"/>
              </a:rPr>
              <a:t>化开发</a:t>
            </a:r>
          </a:p>
        </p:txBody>
      </p:sp>
      <p:sp>
        <p:nvSpPr>
          <p:cNvPr id="22531" name="Rectangle 3"/>
          <p:cNvSpPr>
            <a:spLocks noGrp="1" noChangeArrowheads="1"/>
          </p:cNvSpPr>
          <p:nvPr>
            <p:ph type="subTitle" idx="1"/>
          </p:nvPr>
        </p:nvSpPr>
        <p:spPr>
          <a:xfrm>
            <a:off x="1549400" y="3962400"/>
            <a:ext cx="6375400" cy="673100"/>
          </a:xfrm>
        </p:spPr>
        <p:txBody>
          <a:bodyPr/>
          <a:lstStyle/>
          <a:p>
            <a:pPr eaLnBrk="1" hangingPunct="1">
              <a:defRPr/>
            </a:pPr>
            <a:r>
              <a:rPr lang="zh-CN" altLang="en-US" sz="4000" b="0" dirty="0" smtClean="0">
                <a:ea typeface="黑体" pitchFamily="2" charset="-122"/>
              </a:rPr>
              <a:t>增量、迭代的软件开发过程实践</a:t>
            </a:r>
          </a:p>
        </p:txBody>
      </p:sp>
      <p:sp>
        <p:nvSpPr>
          <p:cNvPr id="22532" name="Rectangle 4"/>
          <p:cNvSpPr>
            <a:spLocks noChangeArrowheads="1"/>
          </p:cNvSpPr>
          <p:nvPr/>
        </p:nvSpPr>
        <p:spPr bwMode="auto">
          <a:xfrm>
            <a:off x="1219200" y="5791200"/>
            <a:ext cx="6934200" cy="1003300"/>
          </a:xfrm>
          <a:prstGeom prst="rect">
            <a:avLst/>
          </a:prstGeom>
          <a:noFill/>
          <a:ln w="9525">
            <a:noFill/>
            <a:miter lim="800000"/>
            <a:headEnd/>
            <a:tailEnd/>
          </a:ln>
        </p:spPr>
        <p:txBody>
          <a:bodyPr/>
          <a:lstStyle/>
          <a:p>
            <a:pPr algn="ctr">
              <a:spcBef>
                <a:spcPct val="20000"/>
              </a:spcBef>
              <a:defRPr/>
            </a:pPr>
            <a:r>
              <a:rPr lang="zh-CN" altLang="en-US" sz="2800" b="0" dirty="0">
                <a:effectLst>
                  <a:outerShdw blurRad="38100" dist="38100" dir="2700000" algn="tl">
                    <a:srgbClr val="C0C0C0"/>
                  </a:outerShdw>
                </a:effectLst>
                <a:ea typeface="楷体_GB2312" pitchFamily="49" charset="-122"/>
              </a:rPr>
              <a:t>复旦大学计算机科学技术学院  沈立炜</a:t>
            </a:r>
            <a:r>
              <a:rPr lang="zh-CN" altLang="en-US" sz="2800" dirty="0">
                <a:effectLst>
                  <a:outerShdw blurRad="38100" dist="38100" dir="2700000" algn="tl">
                    <a:srgbClr val="C0C0C0"/>
                  </a:outerShdw>
                </a:effectLst>
                <a:ea typeface="楷体_GB2312" pitchFamily="49" charset="-122"/>
              </a:rPr>
              <a:t/>
            </a:r>
            <a:br>
              <a:rPr lang="zh-CN" altLang="en-US" sz="2800" dirty="0">
                <a:effectLst>
                  <a:outerShdw blurRad="38100" dist="38100" dir="2700000" algn="tl">
                    <a:srgbClr val="C0C0C0"/>
                  </a:outerShdw>
                </a:effectLst>
                <a:ea typeface="楷体_GB2312" pitchFamily="49" charset="-122"/>
              </a:rPr>
            </a:br>
            <a:r>
              <a:rPr lang="en-US" altLang="zh-CN" sz="2800" dirty="0">
                <a:effectLst>
                  <a:outerShdw blurRad="38100" dist="38100" dir="2700000" algn="tl">
                    <a:srgbClr val="C0C0C0"/>
                  </a:outerShdw>
                </a:effectLst>
                <a:ea typeface="楷体_GB2312" pitchFamily="49" charset="-122"/>
                <a:hlinkClick r:id="rId3"/>
              </a:rPr>
              <a:t>shenliwei@fudan.edu.cn</a:t>
            </a:r>
            <a:endParaRPr lang="en-US" altLang="zh-CN" sz="2800" dirty="0">
              <a:effectLst>
                <a:outerShdw blurRad="38100" dist="38100" dir="2700000" algn="tl">
                  <a:srgbClr val="C0C0C0"/>
                </a:outerShdw>
              </a:effectLst>
              <a:ea typeface="楷体_GB2312"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body" idx="1"/>
          </p:nvPr>
        </p:nvSpPr>
        <p:spPr>
          <a:xfrm>
            <a:off x="342900" y="381000"/>
            <a:ext cx="8458200" cy="6096000"/>
          </a:xfrm>
        </p:spPr>
        <p:txBody>
          <a:bodyPr/>
          <a:lstStyle/>
          <a:p>
            <a:pPr marL="377825" indent="-377825" eaLnBrk="1" hangingPunct="1">
              <a:buFontTx/>
              <a:buNone/>
            </a:pPr>
            <a:r>
              <a:rPr lang="en-US" altLang="zh-CN" sz="2800" b="0" smtClean="0"/>
              <a:t>     </a:t>
            </a:r>
            <a:r>
              <a:rPr lang="zh-CN" altLang="en-US" sz="2800" b="0" smtClean="0">
                <a:solidFill>
                  <a:srgbClr val="FF0000"/>
                </a:solidFill>
              </a:rPr>
              <a:t>组织（</a:t>
            </a:r>
            <a:r>
              <a:rPr lang="en-US" altLang="zh-CN" sz="2800" b="0" smtClean="0">
                <a:solidFill>
                  <a:srgbClr val="FF0000"/>
                </a:solidFill>
              </a:rPr>
              <a:t>organizational</a:t>
            </a:r>
            <a:r>
              <a:rPr lang="zh-CN" altLang="en-US" sz="2800" b="0" smtClean="0">
                <a:solidFill>
                  <a:srgbClr val="FF0000"/>
                </a:solidFill>
              </a:rPr>
              <a:t>）过程</a:t>
            </a:r>
            <a:r>
              <a:rPr lang="zh-CN" altLang="en-US" sz="2800" b="0" smtClean="0"/>
              <a:t>用于软件组织建立和实现构成相关生存周期的基础结构和人事制度，并不断改进这种结构和过程。包括：</a:t>
            </a:r>
          </a:p>
          <a:p>
            <a:pPr marL="377825" indent="-377825" eaLnBrk="1" hangingPunct="1"/>
            <a:r>
              <a:rPr lang="zh-CN" altLang="en-US" sz="2800" b="0" smtClean="0">
                <a:solidFill>
                  <a:srgbClr val="FF0000"/>
                </a:solidFill>
              </a:rPr>
              <a:t>管理（</a:t>
            </a:r>
            <a:r>
              <a:rPr lang="en-US" altLang="zh-CN" sz="2800" b="0" smtClean="0">
                <a:solidFill>
                  <a:srgbClr val="FF0000"/>
                </a:solidFill>
              </a:rPr>
              <a:t>management</a:t>
            </a:r>
            <a:r>
              <a:rPr lang="zh-CN" altLang="en-US" sz="2800" b="0" smtClean="0">
                <a:solidFill>
                  <a:srgbClr val="FF0000"/>
                </a:solidFill>
              </a:rPr>
              <a:t>）过程</a:t>
            </a:r>
            <a:r>
              <a:rPr lang="zh-CN" altLang="en-US" sz="2800" b="0" smtClean="0"/>
              <a:t>：确定生存周期过程中的基本管理活动。 </a:t>
            </a:r>
          </a:p>
          <a:p>
            <a:pPr marL="377825" indent="-377825" eaLnBrk="1" hangingPunct="1"/>
            <a:r>
              <a:rPr lang="zh-CN" altLang="en-US" sz="2800" b="0" smtClean="0">
                <a:solidFill>
                  <a:srgbClr val="FF0000"/>
                </a:solidFill>
              </a:rPr>
              <a:t>基础设施（</a:t>
            </a:r>
            <a:r>
              <a:rPr lang="en-US" altLang="zh-CN" sz="2800" b="0" smtClean="0">
                <a:solidFill>
                  <a:srgbClr val="FF0000"/>
                </a:solidFill>
              </a:rPr>
              <a:t>infrastructure</a:t>
            </a:r>
            <a:r>
              <a:rPr lang="zh-CN" altLang="en-US" sz="2800" b="0" smtClean="0">
                <a:solidFill>
                  <a:srgbClr val="FF0000"/>
                </a:solidFill>
              </a:rPr>
              <a:t>）过程</a:t>
            </a:r>
            <a:r>
              <a:rPr lang="zh-CN" altLang="en-US" sz="2800" b="0" smtClean="0"/>
              <a:t>：确定建立生存周期过程基础结构的基本活动。 </a:t>
            </a:r>
          </a:p>
          <a:p>
            <a:pPr marL="377825" indent="-377825" eaLnBrk="1" hangingPunct="1"/>
            <a:r>
              <a:rPr lang="zh-CN" altLang="en-US" sz="2800" b="0" smtClean="0">
                <a:solidFill>
                  <a:srgbClr val="FF0000"/>
                </a:solidFill>
              </a:rPr>
              <a:t>改进（</a:t>
            </a:r>
            <a:r>
              <a:rPr lang="en-US" altLang="zh-CN" sz="2800" b="0" smtClean="0">
                <a:solidFill>
                  <a:srgbClr val="FF0000"/>
                </a:solidFill>
              </a:rPr>
              <a:t>improvement</a:t>
            </a:r>
            <a:r>
              <a:rPr lang="zh-CN" altLang="en-US" sz="2800" b="0" smtClean="0">
                <a:solidFill>
                  <a:srgbClr val="FF0000"/>
                </a:solidFill>
              </a:rPr>
              <a:t>）过程</a:t>
            </a:r>
            <a:r>
              <a:rPr lang="en-US" altLang="zh-CN" sz="2800" b="0" smtClean="0"/>
              <a:t>: </a:t>
            </a:r>
            <a:r>
              <a:rPr lang="zh-CN" altLang="en-US" sz="2800" b="0" smtClean="0"/>
              <a:t>确定一个组织为建立、测量、控制和改进其生存周期过程所需开展的基本活动。 </a:t>
            </a:r>
          </a:p>
          <a:p>
            <a:pPr marL="377825" indent="-377825" eaLnBrk="1" hangingPunct="1"/>
            <a:r>
              <a:rPr lang="zh-CN" altLang="en-US" sz="2800" b="0" smtClean="0">
                <a:solidFill>
                  <a:srgbClr val="FF0000"/>
                </a:solidFill>
              </a:rPr>
              <a:t>培训（</a:t>
            </a:r>
            <a:r>
              <a:rPr lang="en-US" altLang="zh-CN" sz="2800" b="0" smtClean="0">
                <a:solidFill>
                  <a:srgbClr val="FF0000"/>
                </a:solidFill>
              </a:rPr>
              <a:t>training</a:t>
            </a:r>
            <a:r>
              <a:rPr lang="zh-CN" altLang="en-US" sz="2800" b="0" smtClean="0">
                <a:solidFill>
                  <a:srgbClr val="FF0000"/>
                </a:solidFill>
              </a:rPr>
              <a:t>）过程</a:t>
            </a:r>
            <a:r>
              <a:rPr lang="en-US" altLang="zh-CN" sz="2800" b="0" smtClean="0"/>
              <a:t>: </a:t>
            </a:r>
            <a:r>
              <a:rPr lang="zh-CN" altLang="en-US" sz="2800" b="0" smtClean="0"/>
              <a:t>确定提供经适当培训的人员所需的活动。 </a:t>
            </a: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三个重要的</a:t>
            </a:r>
            <a:r>
              <a:rPr lang="en-US" altLang="zh-CN" dirty="0" smtClean="0"/>
              <a:t>Scrum idea</a:t>
            </a:r>
            <a:endParaRPr lang="zh-CN" altLang="en-US" dirty="0"/>
          </a:p>
        </p:txBody>
      </p:sp>
      <p:sp>
        <p:nvSpPr>
          <p:cNvPr id="3" name="内容占位符 2"/>
          <p:cNvSpPr>
            <a:spLocks noGrp="1"/>
          </p:cNvSpPr>
          <p:nvPr>
            <p:ph idx="1"/>
          </p:nvPr>
        </p:nvSpPr>
        <p:spPr>
          <a:xfrm>
            <a:off x="381000" y="1371600"/>
            <a:ext cx="7924800" cy="2667000"/>
          </a:xfrm>
        </p:spPr>
        <p:txBody>
          <a:bodyPr>
            <a:normAutofit fontScale="85000" lnSpcReduction="20000"/>
          </a:bodyPr>
          <a:lstStyle/>
          <a:p>
            <a:r>
              <a:rPr lang="zh-CN" altLang="en-US" dirty="0" smtClean="0"/>
              <a:t>跨功能团队减少沟通问题</a:t>
            </a:r>
            <a:endParaRPr lang="en-US" altLang="zh-CN" dirty="0" smtClean="0"/>
          </a:p>
          <a:p>
            <a:pPr lvl="1"/>
            <a:r>
              <a:rPr lang="zh-CN" altLang="en-US" dirty="0" smtClean="0"/>
              <a:t>更少的文档，更快的对变更的响应</a:t>
            </a:r>
            <a:endParaRPr lang="en-US" altLang="zh-CN" dirty="0" smtClean="0"/>
          </a:p>
          <a:p>
            <a:r>
              <a:rPr lang="zh-CN" altLang="en-US" dirty="0" smtClean="0"/>
              <a:t>基于</a:t>
            </a:r>
            <a:r>
              <a:rPr lang="en-US" altLang="zh-CN" dirty="0" err="1" smtClean="0"/>
              <a:t>timebox</a:t>
            </a:r>
            <a:r>
              <a:rPr lang="zh-CN" altLang="en-US" dirty="0" smtClean="0"/>
              <a:t>的迭代保持软件开发的节奏</a:t>
            </a:r>
            <a:endParaRPr lang="en-US" altLang="zh-CN" dirty="0" smtClean="0"/>
          </a:p>
          <a:p>
            <a:pPr lvl="1"/>
            <a:r>
              <a:rPr lang="zh-CN" altLang="en-US" dirty="0" smtClean="0"/>
              <a:t>保证快速反馈，团队始终准备好接受用户的需求变更</a:t>
            </a:r>
            <a:endParaRPr lang="en-US" altLang="zh-CN" dirty="0" smtClean="0"/>
          </a:p>
          <a:p>
            <a:r>
              <a:rPr lang="zh-CN" altLang="en-US" dirty="0" smtClean="0"/>
              <a:t>持续集成保证迭代并未偏离目标</a:t>
            </a:r>
            <a:endParaRPr lang="en-US" altLang="zh-CN" dirty="0" smtClean="0"/>
          </a:p>
          <a:p>
            <a:pPr lvl="1"/>
            <a:r>
              <a:rPr lang="zh-CN" altLang="en-US" dirty="0" smtClean="0"/>
              <a:t>不能等到迭代的最后几天才进行第一次集成</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100</a:t>
            </a:fld>
            <a:endParaRPr lang="en-US" altLang="zh-CN" dirty="0"/>
          </a:p>
        </p:txBody>
      </p:sp>
      <p:grpSp>
        <p:nvGrpSpPr>
          <p:cNvPr id="12" name="组合 11"/>
          <p:cNvGrpSpPr/>
          <p:nvPr/>
        </p:nvGrpSpPr>
        <p:grpSpPr>
          <a:xfrm>
            <a:off x="4419600" y="4038600"/>
            <a:ext cx="4038600" cy="2286000"/>
            <a:chOff x="1295400" y="3886200"/>
            <a:chExt cx="4038600" cy="2286000"/>
          </a:xfrm>
        </p:grpSpPr>
        <p:sp>
          <p:nvSpPr>
            <p:cNvPr id="6" name="AutoShape 4"/>
            <p:cNvSpPr>
              <a:spLocks noChangeArrowheads="1"/>
            </p:cNvSpPr>
            <p:nvPr/>
          </p:nvSpPr>
          <p:spPr bwMode="gray">
            <a:xfrm>
              <a:off x="1295400" y="4572000"/>
              <a:ext cx="1828800" cy="914400"/>
            </a:xfrm>
            <a:prstGeom prst="roundRect">
              <a:avLst>
                <a:gd name="adj" fmla="val 16667"/>
              </a:avLst>
            </a:prstGeom>
            <a:solidFill>
              <a:schemeClr val="bg1"/>
            </a:solidFill>
            <a:ln w="28575" algn="ctr">
              <a:solidFill>
                <a:schemeClr val="tx1"/>
              </a:solidFill>
              <a:round/>
              <a:headEnd/>
              <a:tailEnd/>
            </a:ln>
            <a:effectLst/>
          </p:spPr>
          <p:txBody>
            <a:bodyPr wrap="none" lIns="108000" tIns="108000" rIns="108000" bIns="108000" anchor="ctr"/>
            <a:lstStyle/>
            <a:p>
              <a:r>
                <a:rPr lang="en-US" altLang="zh-CN">
                  <a:solidFill>
                    <a:schemeClr val="tx1"/>
                  </a:solidFill>
                  <a:ea typeface="宋体" charset="-122"/>
                </a:rPr>
                <a:t>Cross-functional</a:t>
              </a:r>
            </a:p>
            <a:p>
              <a:r>
                <a:rPr lang="en-US" altLang="zh-CN">
                  <a:solidFill>
                    <a:schemeClr val="tx1"/>
                  </a:solidFill>
                  <a:ea typeface="宋体" charset="-122"/>
                </a:rPr>
                <a:t>team</a:t>
              </a:r>
            </a:p>
          </p:txBody>
        </p:sp>
        <p:sp>
          <p:nvSpPr>
            <p:cNvPr id="7" name="AutoShape 5"/>
            <p:cNvSpPr>
              <a:spLocks noChangeArrowheads="1"/>
            </p:cNvSpPr>
            <p:nvPr/>
          </p:nvSpPr>
          <p:spPr bwMode="gray">
            <a:xfrm>
              <a:off x="3505200" y="3886200"/>
              <a:ext cx="1828800" cy="914400"/>
            </a:xfrm>
            <a:prstGeom prst="roundRect">
              <a:avLst>
                <a:gd name="adj" fmla="val 16667"/>
              </a:avLst>
            </a:prstGeom>
            <a:solidFill>
              <a:schemeClr val="bg1"/>
            </a:solidFill>
            <a:ln w="28575" algn="ctr">
              <a:solidFill>
                <a:schemeClr val="tx1"/>
              </a:solidFill>
              <a:round/>
              <a:headEnd/>
              <a:tailEnd/>
            </a:ln>
            <a:effectLst/>
          </p:spPr>
          <p:txBody>
            <a:bodyPr wrap="none" lIns="108000" tIns="108000" rIns="108000" bIns="108000" anchor="ctr"/>
            <a:lstStyle/>
            <a:p>
              <a:r>
                <a:rPr lang="en-US" altLang="zh-CN" dirty="0" err="1">
                  <a:solidFill>
                    <a:schemeClr val="tx1"/>
                  </a:solidFill>
                  <a:ea typeface="宋体" charset="-122"/>
                </a:rPr>
                <a:t>Timeboxed</a:t>
              </a:r>
              <a:endParaRPr lang="en-US" altLang="zh-CN" dirty="0">
                <a:solidFill>
                  <a:schemeClr val="tx1"/>
                </a:solidFill>
                <a:ea typeface="宋体" charset="-122"/>
              </a:endParaRPr>
            </a:p>
            <a:p>
              <a:r>
                <a:rPr lang="en-US" altLang="zh-CN" dirty="0">
                  <a:solidFill>
                    <a:schemeClr val="tx1"/>
                  </a:solidFill>
                  <a:ea typeface="宋体" charset="-122"/>
                </a:rPr>
                <a:t>iterations</a:t>
              </a:r>
            </a:p>
          </p:txBody>
        </p:sp>
        <p:sp>
          <p:nvSpPr>
            <p:cNvPr id="8" name="AutoShape 6"/>
            <p:cNvSpPr>
              <a:spLocks noChangeArrowheads="1"/>
            </p:cNvSpPr>
            <p:nvPr/>
          </p:nvSpPr>
          <p:spPr bwMode="gray">
            <a:xfrm>
              <a:off x="3505200" y="5257800"/>
              <a:ext cx="1828800" cy="914400"/>
            </a:xfrm>
            <a:prstGeom prst="roundRect">
              <a:avLst>
                <a:gd name="adj" fmla="val 16667"/>
              </a:avLst>
            </a:prstGeom>
            <a:solidFill>
              <a:schemeClr val="bg1"/>
            </a:solidFill>
            <a:ln w="28575" algn="ctr">
              <a:solidFill>
                <a:schemeClr val="tx1"/>
              </a:solidFill>
              <a:round/>
              <a:headEnd/>
              <a:tailEnd/>
            </a:ln>
            <a:effectLst/>
          </p:spPr>
          <p:txBody>
            <a:bodyPr wrap="none" lIns="108000" tIns="108000" rIns="108000" bIns="108000" anchor="ctr"/>
            <a:lstStyle/>
            <a:p>
              <a:r>
                <a:rPr lang="en-US" altLang="zh-CN">
                  <a:solidFill>
                    <a:schemeClr val="tx1"/>
                  </a:solidFill>
                  <a:ea typeface="宋体" charset="-122"/>
                </a:rPr>
                <a:t>Frequent</a:t>
              </a:r>
            </a:p>
            <a:p>
              <a:r>
                <a:rPr lang="en-US" altLang="zh-CN">
                  <a:solidFill>
                    <a:schemeClr val="tx1"/>
                  </a:solidFill>
                  <a:ea typeface="宋体" charset="-122"/>
                </a:rPr>
                <a:t>integration</a:t>
              </a:r>
            </a:p>
          </p:txBody>
        </p:sp>
        <p:sp>
          <p:nvSpPr>
            <p:cNvPr id="9" name="Freeform 8"/>
            <p:cNvSpPr>
              <a:spLocks/>
            </p:cNvSpPr>
            <p:nvPr/>
          </p:nvSpPr>
          <p:spPr bwMode="gray">
            <a:xfrm>
              <a:off x="2774950" y="4086225"/>
              <a:ext cx="738188" cy="482600"/>
            </a:xfrm>
            <a:custGeom>
              <a:avLst/>
              <a:gdLst/>
              <a:ahLst/>
              <a:cxnLst>
                <a:cxn ang="0">
                  <a:pos x="2" y="304"/>
                </a:cxn>
                <a:cxn ang="0">
                  <a:pos x="28" y="114"/>
                </a:cxn>
                <a:cxn ang="0">
                  <a:pos x="172" y="18"/>
                </a:cxn>
                <a:cxn ang="0">
                  <a:pos x="465" y="4"/>
                </a:cxn>
              </a:cxnLst>
              <a:rect l="0" t="0" r="r" b="b"/>
              <a:pathLst>
                <a:path w="465" h="304">
                  <a:moveTo>
                    <a:pt x="2" y="304"/>
                  </a:moveTo>
                  <a:cubicBezTo>
                    <a:pt x="6" y="272"/>
                    <a:pt x="0" y="162"/>
                    <a:pt x="28" y="114"/>
                  </a:cubicBezTo>
                  <a:cubicBezTo>
                    <a:pt x="56" y="66"/>
                    <a:pt x="99" y="36"/>
                    <a:pt x="172" y="18"/>
                  </a:cubicBezTo>
                  <a:cubicBezTo>
                    <a:pt x="245" y="0"/>
                    <a:pt x="404" y="7"/>
                    <a:pt x="465" y="4"/>
                  </a:cubicBezTo>
                </a:path>
              </a:pathLst>
            </a:custGeom>
            <a:noFill/>
            <a:ln w="28575" cap="flat" cmpd="sng">
              <a:solidFill>
                <a:schemeClr val="tx1"/>
              </a:solidFill>
              <a:prstDash val="solid"/>
              <a:round/>
              <a:headEnd type="arrow" w="med" len="med"/>
              <a:tailEnd type="arrow" w="med" len="med"/>
            </a:ln>
            <a:effectLst/>
          </p:spPr>
          <p:txBody>
            <a:bodyPr lIns="108000" tIns="108000" rIns="108000" bIns="108000" anchor="ctr"/>
            <a:lstStyle/>
            <a:p>
              <a:endParaRPr lang="zh-CN" altLang="en-US"/>
            </a:p>
          </p:txBody>
        </p:sp>
        <p:sp>
          <p:nvSpPr>
            <p:cNvPr id="10" name="Freeform 9"/>
            <p:cNvSpPr>
              <a:spLocks/>
            </p:cNvSpPr>
            <p:nvPr/>
          </p:nvSpPr>
          <p:spPr bwMode="gray">
            <a:xfrm flipV="1">
              <a:off x="2767013" y="5486400"/>
              <a:ext cx="738187" cy="482600"/>
            </a:xfrm>
            <a:custGeom>
              <a:avLst/>
              <a:gdLst/>
              <a:ahLst/>
              <a:cxnLst>
                <a:cxn ang="0">
                  <a:pos x="2" y="304"/>
                </a:cxn>
                <a:cxn ang="0">
                  <a:pos x="28" y="114"/>
                </a:cxn>
                <a:cxn ang="0">
                  <a:pos x="172" y="18"/>
                </a:cxn>
                <a:cxn ang="0">
                  <a:pos x="465" y="4"/>
                </a:cxn>
              </a:cxnLst>
              <a:rect l="0" t="0" r="r" b="b"/>
              <a:pathLst>
                <a:path w="465" h="304">
                  <a:moveTo>
                    <a:pt x="2" y="304"/>
                  </a:moveTo>
                  <a:cubicBezTo>
                    <a:pt x="6" y="272"/>
                    <a:pt x="0" y="162"/>
                    <a:pt x="28" y="114"/>
                  </a:cubicBezTo>
                  <a:cubicBezTo>
                    <a:pt x="56" y="66"/>
                    <a:pt x="99" y="36"/>
                    <a:pt x="172" y="18"/>
                  </a:cubicBezTo>
                  <a:cubicBezTo>
                    <a:pt x="245" y="0"/>
                    <a:pt x="404" y="7"/>
                    <a:pt x="465" y="4"/>
                  </a:cubicBezTo>
                </a:path>
              </a:pathLst>
            </a:custGeom>
            <a:noFill/>
            <a:ln w="28575" cap="flat" cmpd="sng">
              <a:solidFill>
                <a:schemeClr val="tx1"/>
              </a:solidFill>
              <a:prstDash val="solid"/>
              <a:round/>
              <a:headEnd type="arrow" w="med" len="med"/>
              <a:tailEnd type="arrow" w="med" len="med"/>
            </a:ln>
            <a:effectLst/>
          </p:spPr>
          <p:txBody>
            <a:bodyPr lIns="108000" tIns="108000" rIns="108000" bIns="108000" anchor="ctr"/>
            <a:lstStyle/>
            <a:p>
              <a:endParaRPr lang="zh-CN" altLang="en-US"/>
            </a:p>
          </p:txBody>
        </p:sp>
        <p:sp>
          <p:nvSpPr>
            <p:cNvPr id="11" name="Line 10"/>
            <p:cNvSpPr>
              <a:spLocks noChangeShapeType="1"/>
            </p:cNvSpPr>
            <p:nvPr/>
          </p:nvSpPr>
          <p:spPr bwMode="gray">
            <a:xfrm>
              <a:off x="4419600" y="4800600"/>
              <a:ext cx="0" cy="457200"/>
            </a:xfrm>
            <a:prstGeom prst="line">
              <a:avLst/>
            </a:prstGeom>
            <a:noFill/>
            <a:ln w="28575">
              <a:solidFill>
                <a:schemeClr val="tx1"/>
              </a:solidFill>
              <a:round/>
              <a:headEnd type="arrow" w="med" len="med"/>
              <a:tailEnd type="arrow" w="med" len="med"/>
            </a:ln>
            <a:effectLst/>
          </p:spPr>
          <p:txBody>
            <a:bodyPr lIns="108000" tIns="108000" rIns="108000" bIns="108000" anchor="ct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为了开发过程的持续改进</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timebox</a:t>
            </a:r>
            <a:endParaRPr lang="zh-CN" altLang="en-US" dirty="0"/>
          </a:p>
        </p:txBody>
      </p:sp>
      <p:sp>
        <p:nvSpPr>
          <p:cNvPr id="3" name="内容占位符 2"/>
          <p:cNvSpPr>
            <a:spLocks noGrp="1"/>
          </p:cNvSpPr>
          <p:nvPr>
            <p:ph idx="1"/>
          </p:nvPr>
        </p:nvSpPr>
        <p:spPr/>
        <p:txBody>
          <a:bodyPr/>
          <a:lstStyle/>
          <a:p>
            <a:r>
              <a:rPr lang="en-US" altLang="zh-CN" dirty="0" smtClean="0"/>
              <a:t>Scrum iteration</a:t>
            </a:r>
          </a:p>
          <a:p>
            <a:r>
              <a:rPr lang="zh-CN" altLang="en-US" dirty="0" smtClean="0"/>
              <a:t>固定长度</a:t>
            </a:r>
            <a:r>
              <a:rPr lang="en-US" altLang="zh-CN" dirty="0" smtClean="0"/>
              <a:t> </a:t>
            </a:r>
          </a:p>
          <a:p>
            <a:r>
              <a:rPr lang="zh-CN" altLang="en-US" dirty="0" smtClean="0"/>
              <a:t>从小粒度工作到大粒度迭代</a:t>
            </a:r>
            <a:endParaRPr lang="en-US" altLang="zh-CN" dirty="0" smtClean="0"/>
          </a:p>
          <a:p>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102</a:t>
            </a:fld>
            <a:endParaRPr lang="en-US" altLang="zh-CN" dirty="0"/>
          </a:p>
        </p:txBody>
      </p:sp>
      <p:grpSp>
        <p:nvGrpSpPr>
          <p:cNvPr id="69" name="组合 68"/>
          <p:cNvGrpSpPr/>
          <p:nvPr/>
        </p:nvGrpSpPr>
        <p:grpSpPr>
          <a:xfrm>
            <a:off x="304800" y="3352800"/>
            <a:ext cx="8661400" cy="2032000"/>
            <a:chOff x="304800" y="3352800"/>
            <a:chExt cx="8661400" cy="2032000"/>
          </a:xfrm>
        </p:grpSpPr>
        <p:sp>
          <p:nvSpPr>
            <p:cNvPr id="37" name="Line 4"/>
            <p:cNvSpPr>
              <a:spLocks noChangeShapeType="1"/>
            </p:cNvSpPr>
            <p:nvPr/>
          </p:nvSpPr>
          <p:spPr bwMode="gray">
            <a:xfrm>
              <a:off x="685800" y="4679950"/>
              <a:ext cx="6858000" cy="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38" name="Line 5"/>
            <p:cNvSpPr>
              <a:spLocks noChangeShapeType="1"/>
            </p:cNvSpPr>
            <p:nvPr/>
          </p:nvSpPr>
          <p:spPr bwMode="gray">
            <a:xfrm>
              <a:off x="6858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39" name="Line 6"/>
            <p:cNvSpPr>
              <a:spLocks noChangeShapeType="1"/>
            </p:cNvSpPr>
            <p:nvPr/>
          </p:nvSpPr>
          <p:spPr bwMode="gray">
            <a:xfrm>
              <a:off x="13716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0" name="Line 8"/>
            <p:cNvSpPr>
              <a:spLocks noChangeShapeType="1"/>
            </p:cNvSpPr>
            <p:nvPr/>
          </p:nvSpPr>
          <p:spPr bwMode="gray">
            <a:xfrm>
              <a:off x="20574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1" name="Line 9"/>
            <p:cNvSpPr>
              <a:spLocks noChangeShapeType="1"/>
            </p:cNvSpPr>
            <p:nvPr/>
          </p:nvSpPr>
          <p:spPr bwMode="gray">
            <a:xfrm>
              <a:off x="27432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2" name="Line 10"/>
            <p:cNvSpPr>
              <a:spLocks noChangeShapeType="1"/>
            </p:cNvSpPr>
            <p:nvPr/>
          </p:nvSpPr>
          <p:spPr bwMode="gray">
            <a:xfrm>
              <a:off x="34290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3" name="Line 11"/>
            <p:cNvSpPr>
              <a:spLocks noChangeShapeType="1"/>
            </p:cNvSpPr>
            <p:nvPr/>
          </p:nvSpPr>
          <p:spPr bwMode="gray">
            <a:xfrm>
              <a:off x="41148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4" name="Line 12"/>
            <p:cNvSpPr>
              <a:spLocks noChangeShapeType="1"/>
            </p:cNvSpPr>
            <p:nvPr/>
          </p:nvSpPr>
          <p:spPr bwMode="gray">
            <a:xfrm>
              <a:off x="48006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5" name="Line 13"/>
            <p:cNvSpPr>
              <a:spLocks noChangeShapeType="1"/>
            </p:cNvSpPr>
            <p:nvPr/>
          </p:nvSpPr>
          <p:spPr bwMode="gray">
            <a:xfrm>
              <a:off x="54864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6" name="Line 15"/>
            <p:cNvSpPr>
              <a:spLocks noChangeShapeType="1"/>
            </p:cNvSpPr>
            <p:nvPr/>
          </p:nvSpPr>
          <p:spPr bwMode="gray">
            <a:xfrm>
              <a:off x="61722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7" name="Line 16"/>
            <p:cNvSpPr>
              <a:spLocks noChangeShapeType="1"/>
            </p:cNvSpPr>
            <p:nvPr/>
          </p:nvSpPr>
          <p:spPr bwMode="gray">
            <a:xfrm>
              <a:off x="68580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8" name="Line 17"/>
            <p:cNvSpPr>
              <a:spLocks noChangeShapeType="1"/>
            </p:cNvSpPr>
            <p:nvPr/>
          </p:nvSpPr>
          <p:spPr bwMode="gray">
            <a:xfrm>
              <a:off x="7543800" y="4451350"/>
              <a:ext cx="0" cy="3810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49" name="Text Box 21"/>
            <p:cNvSpPr txBox="1">
              <a:spLocks noChangeArrowheads="1"/>
            </p:cNvSpPr>
            <p:nvPr/>
          </p:nvSpPr>
          <p:spPr bwMode="gray">
            <a:xfrm>
              <a:off x="304800" y="4908550"/>
              <a:ext cx="4302125"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Example:  2-week Sprint (10 working days)</a:t>
              </a:r>
            </a:p>
          </p:txBody>
        </p:sp>
        <p:sp>
          <p:nvSpPr>
            <p:cNvPr id="50" name="Rectangle 22"/>
            <p:cNvSpPr>
              <a:spLocks noChangeArrowheads="1"/>
            </p:cNvSpPr>
            <p:nvPr/>
          </p:nvSpPr>
          <p:spPr bwMode="gray">
            <a:xfrm>
              <a:off x="685800" y="4146550"/>
              <a:ext cx="338138" cy="152400"/>
            </a:xfrm>
            <a:prstGeom prst="rect">
              <a:avLst/>
            </a:prstGeom>
            <a:solidFill>
              <a:schemeClr val="accent1"/>
            </a:solidFill>
            <a:ln w="28575" algn="ctr">
              <a:noFill/>
              <a:miter lim="800000"/>
              <a:headEnd/>
              <a:tailEnd/>
            </a:ln>
            <a:effectLst/>
          </p:spPr>
          <p:txBody>
            <a:bodyPr wrap="none" lIns="108000" tIns="108000" rIns="108000" bIns="108000" anchor="ctr"/>
            <a:lstStyle/>
            <a:p>
              <a:endParaRPr lang="zh-CN" altLang="en-US"/>
            </a:p>
          </p:txBody>
        </p:sp>
        <p:sp>
          <p:nvSpPr>
            <p:cNvPr id="51" name="Rectangle 23"/>
            <p:cNvSpPr>
              <a:spLocks noChangeArrowheads="1"/>
            </p:cNvSpPr>
            <p:nvPr/>
          </p:nvSpPr>
          <p:spPr bwMode="gray">
            <a:xfrm>
              <a:off x="7162800" y="4146550"/>
              <a:ext cx="165100" cy="152400"/>
            </a:xfrm>
            <a:prstGeom prst="rect">
              <a:avLst/>
            </a:prstGeom>
            <a:solidFill>
              <a:schemeClr val="accent2"/>
            </a:solidFill>
            <a:ln w="28575" algn="ctr">
              <a:noFill/>
              <a:miter lim="800000"/>
              <a:headEnd/>
              <a:tailEnd/>
            </a:ln>
            <a:effectLst/>
          </p:spPr>
          <p:txBody>
            <a:bodyPr wrap="none" lIns="108000" tIns="108000" rIns="108000" bIns="108000" anchor="ctr"/>
            <a:lstStyle/>
            <a:p>
              <a:endParaRPr lang="zh-CN" altLang="en-US"/>
            </a:p>
          </p:txBody>
        </p:sp>
        <p:sp>
          <p:nvSpPr>
            <p:cNvPr id="52" name="Rectangle 24"/>
            <p:cNvSpPr>
              <a:spLocks noChangeArrowheads="1"/>
            </p:cNvSpPr>
            <p:nvPr/>
          </p:nvSpPr>
          <p:spPr bwMode="gray">
            <a:xfrm>
              <a:off x="7391400" y="4146550"/>
              <a:ext cx="109538" cy="152400"/>
            </a:xfrm>
            <a:prstGeom prst="rect">
              <a:avLst/>
            </a:prstGeom>
            <a:solidFill>
              <a:schemeClr val="folHlink"/>
            </a:solidFill>
            <a:ln w="28575" algn="ctr">
              <a:noFill/>
              <a:miter lim="800000"/>
              <a:headEnd/>
              <a:tailEnd/>
            </a:ln>
            <a:effectLst/>
          </p:spPr>
          <p:txBody>
            <a:bodyPr wrap="none" lIns="108000" tIns="108000" rIns="108000" bIns="108000" anchor="ctr"/>
            <a:lstStyle/>
            <a:p>
              <a:endParaRPr lang="zh-CN" altLang="en-US"/>
            </a:p>
          </p:txBody>
        </p:sp>
        <p:sp>
          <p:nvSpPr>
            <p:cNvPr id="53" name="Rectangle 25"/>
            <p:cNvSpPr>
              <a:spLocks noChangeArrowheads="1"/>
            </p:cNvSpPr>
            <p:nvPr/>
          </p:nvSpPr>
          <p:spPr bwMode="gray">
            <a:xfrm>
              <a:off x="1524000"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54" name="Rectangle 26"/>
            <p:cNvSpPr>
              <a:spLocks noChangeArrowheads="1"/>
            </p:cNvSpPr>
            <p:nvPr/>
          </p:nvSpPr>
          <p:spPr bwMode="gray">
            <a:xfrm>
              <a:off x="2212975"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55" name="Rectangle 27"/>
            <p:cNvSpPr>
              <a:spLocks noChangeArrowheads="1"/>
            </p:cNvSpPr>
            <p:nvPr/>
          </p:nvSpPr>
          <p:spPr bwMode="gray">
            <a:xfrm>
              <a:off x="2898775"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56" name="Rectangle 28"/>
            <p:cNvSpPr>
              <a:spLocks noChangeArrowheads="1"/>
            </p:cNvSpPr>
            <p:nvPr/>
          </p:nvSpPr>
          <p:spPr bwMode="gray">
            <a:xfrm>
              <a:off x="3581400"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57" name="Rectangle 29"/>
            <p:cNvSpPr>
              <a:spLocks noChangeArrowheads="1"/>
            </p:cNvSpPr>
            <p:nvPr/>
          </p:nvSpPr>
          <p:spPr bwMode="gray">
            <a:xfrm>
              <a:off x="4270375"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58" name="Rectangle 30"/>
            <p:cNvSpPr>
              <a:spLocks noChangeArrowheads="1"/>
            </p:cNvSpPr>
            <p:nvPr/>
          </p:nvSpPr>
          <p:spPr bwMode="gray">
            <a:xfrm>
              <a:off x="4956175"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59" name="Rectangle 31"/>
            <p:cNvSpPr>
              <a:spLocks noChangeArrowheads="1"/>
            </p:cNvSpPr>
            <p:nvPr/>
          </p:nvSpPr>
          <p:spPr bwMode="gray">
            <a:xfrm>
              <a:off x="5638800"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60" name="Rectangle 32"/>
            <p:cNvSpPr>
              <a:spLocks noChangeArrowheads="1"/>
            </p:cNvSpPr>
            <p:nvPr/>
          </p:nvSpPr>
          <p:spPr bwMode="gray">
            <a:xfrm>
              <a:off x="6327775" y="4146550"/>
              <a:ext cx="73025" cy="152400"/>
            </a:xfrm>
            <a:prstGeom prst="rect">
              <a:avLst/>
            </a:prstGeom>
            <a:solidFill>
              <a:srgbClr val="990099"/>
            </a:solidFill>
            <a:ln w="28575" algn="ctr">
              <a:noFill/>
              <a:miter lim="800000"/>
              <a:headEnd/>
              <a:tailEnd/>
            </a:ln>
            <a:effectLst/>
          </p:spPr>
          <p:txBody>
            <a:bodyPr wrap="none" lIns="108000" tIns="108000" rIns="108000" bIns="108000" anchor="ctr"/>
            <a:lstStyle/>
            <a:p>
              <a:endParaRPr lang="zh-CN" altLang="en-US"/>
            </a:p>
          </p:txBody>
        </p:sp>
        <p:sp>
          <p:nvSpPr>
            <p:cNvPr id="61" name="Text Box 34"/>
            <p:cNvSpPr txBox="1">
              <a:spLocks noChangeArrowheads="1"/>
            </p:cNvSpPr>
            <p:nvPr/>
          </p:nvSpPr>
          <p:spPr bwMode="gray">
            <a:xfrm>
              <a:off x="379413" y="3384550"/>
              <a:ext cx="923925" cy="641350"/>
            </a:xfrm>
            <a:prstGeom prst="rect">
              <a:avLst/>
            </a:prstGeom>
            <a:noFill/>
            <a:ln w="28575" algn="ctr">
              <a:noFill/>
              <a:miter lim="800000"/>
              <a:headEnd/>
              <a:tailEnd/>
            </a:ln>
            <a:effectLst/>
          </p:spPr>
          <p:txBody>
            <a:bodyPr wrap="none" lIns="108000" tIns="108000" rIns="108000" bIns="108000">
              <a:spAutoFit/>
            </a:bodyPr>
            <a:lstStyle/>
            <a:p>
              <a:pPr>
                <a:spcBef>
                  <a:spcPct val="0"/>
                </a:spcBef>
              </a:pPr>
              <a:r>
                <a:rPr lang="en-US" altLang="zh-CN" sz="1400">
                  <a:solidFill>
                    <a:schemeClr val="tx1"/>
                  </a:solidFill>
                  <a:ea typeface="宋体" charset="-122"/>
                </a:rPr>
                <a:t>Sprint</a:t>
              </a:r>
            </a:p>
            <a:p>
              <a:pPr>
                <a:spcBef>
                  <a:spcPct val="0"/>
                </a:spcBef>
              </a:pPr>
              <a:r>
                <a:rPr lang="en-US" altLang="zh-CN" sz="1400">
                  <a:solidFill>
                    <a:schemeClr val="tx1"/>
                  </a:solidFill>
                  <a:ea typeface="宋体" charset="-122"/>
                </a:rPr>
                <a:t>Planning</a:t>
              </a:r>
            </a:p>
          </p:txBody>
        </p:sp>
        <p:sp>
          <p:nvSpPr>
            <p:cNvPr id="62" name="Text Box 35"/>
            <p:cNvSpPr txBox="1">
              <a:spLocks noChangeArrowheads="1"/>
            </p:cNvSpPr>
            <p:nvPr/>
          </p:nvSpPr>
          <p:spPr bwMode="gray">
            <a:xfrm>
              <a:off x="6477000" y="3352800"/>
              <a:ext cx="812800" cy="641350"/>
            </a:xfrm>
            <a:prstGeom prst="rect">
              <a:avLst/>
            </a:prstGeom>
            <a:noFill/>
            <a:ln w="28575" algn="ctr">
              <a:noFill/>
              <a:miter lim="800000"/>
              <a:headEnd/>
              <a:tailEnd/>
            </a:ln>
            <a:effectLst/>
          </p:spPr>
          <p:txBody>
            <a:bodyPr wrap="none" lIns="108000" tIns="108000" rIns="108000" bIns="108000">
              <a:spAutoFit/>
            </a:bodyPr>
            <a:lstStyle/>
            <a:p>
              <a:pPr>
                <a:spcBef>
                  <a:spcPct val="0"/>
                </a:spcBef>
              </a:pPr>
              <a:r>
                <a:rPr lang="en-US" altLang="zh-CN" sz="1400">
                  <a:solidFill>
                    <a:schemeClr val="tx1"/>
                  </a:solidFill>
                  <a:ea typeface="宋体" charset="-122"/>
                </a:rPr>
                <a:t>Sprint</a:t>
              </a:r>
            </a:p>
            <a:p>
              <a:pPr>
                <a:spcBef>
                  <a:spcPct val="0"/>
                </a:spcBef>
              </a:pPr>
              <a:r>
                <a:rPr lang="en-US" altLang="zh-CN" sz="1400">
                  <a:solidFill>
                    <a:schemeClr val="tx1"/>
                  </a:solidFill>
                  <a:ea typeface="宋体" charset="-122"/>
                </a:rPr>
                <a:t>Review</a:t>
              </a:r>
            </a:p>
          </p:txBody>
        </p:sp>
        <p:sp>
          <p:nvSpPr>
            <p:cNvPr id="63" name="Text Box 36"/>
            <p:cNvSpPr txBox="1">
              <a:spLocks noChangeArrowheads="1"/>
            </p:cNvSpPr>
            <p:nvPr/>
          </p:nvSpPr>
          <p:spPr bwMode="gray">
            <a:xfrm>
              <a:off x="7239000" y="3352800"/>
              <a:ext cx="1360488" cy="641350"/>
            </a:xfrm>
            <a:prstGeom prst="rect">
              <a:avLst/>
            </a:prstGeom>
            <a:noFill/>
            <a:ln w="28575" algn="ctr">
              <a:noFill/>
              <a:miter lim="800000"/>
              <a:headEnd/>
              <a:tailEnd/>
            </a:ln>
            <a:effectLst/>
          </p:spPr>
          <p:txBody>
            <a:bodyPr wrap="none" lIns="108000" tIns="108000" rIns="108000" bIns="108000">
              <a:spAutoFit/>
            </a:bodyPr>
            <a:lstStyle/>
            <a:p>
              <a:pPr>
                <a:spcBef>
                  <a:spcPct val="0"/>
                </a:spcBef>
              </a:pPr>
              <a:r>
                <a:rPr lang="en-US" altLang="zh-CN" sz="1400">
                  <a:solidFill>
                    <a:schemeClr val="tx1"/>
                  </a:solidFill>
                  <a:ea typeface="宋体" charset="-122"/>
                </a:rPr>
                <a:t>Sprint</a:t>
              </a:r>
            </a:p>
            <a:p>
              <a:pPr>
                <a:spcBef>
                  <a:spcPct val="0"/>
                </a:spcBef>
              </a:pPr>
              <a:r>
                <a:rPr lang="en-US" altLang="zh-CN" sz="1400">
                  <a:solidFill>
                    <a:schemeClr val="tx1"/>
                  </a:solidFill>
                  <a:ea typeface="宋体" charset="-122"/>
                </a:rPr>
                <a:t>Retrospective</a:t>
              </a:r>
            </a:p>
          </p:txBody>
        </p:sp>
        <p:sp>
          <p:nvSpPr>
            <p:cNvPr id="64" name="Text Box 37"/>
            <p:cNvSpPr txBox="1">
              <a:spLocks noChangeArrowheads="1"/>
            </p:cNvSpPr>
            <p:nvPr/>
          </p:nvSpPr>
          <p:spPr bwMode="gray">
            <a:xfrm>
              <a:off x="2724150" y="3536950"/>
              <a:ext cx="1995488" cy="428625"/>
            </a:xfrm>
            <a:prstGeom prst="rect">
              <a:avLst/>
            </a:prstGeom>
            <a:noFill/>
            <a:ln w="28575" algn="ctr">
              <a:noFill/>
              <a:miter lim="800000"/>
              <a:headEnd/>
              <a:tailEnd/>
            </a:ln>
            <a:effectLst/>
          </p:spPr>
          <p:txBody>
            <a:bodyPr wrap="none" lIns="108000" tIns="108000" rIns="108000" bIns="108000">
              <a:spAutoFit/>
            </a:bodyPr>
            <a:lstStyle/>
            <a:p>
              <a:pPr>
                <a:spcBef>
                  <a:spcPct val="0"/>
                </a:spcBef>
              </a:pPr>
              <a:r>
                <a:rPr lang="en-US" altLang="zh-CN" sz="1400">
                  <a:solidFill>
                    <a:schemeClr val="tx1"/>
                  </a:solidFill>
                  <a:ea typeface="宋体" charset="-122"/>
                </a:rPr>
                <a:t>Daily Scrum meetings</a:t>
              </a:r>
            </a:p>
          </p:txBody>
        </p:sp>
        <p:sp>
          <p:nvSpPr>
            <p:cNvPr id="65" name="Line 38"/>
            <p:cNvSpPr>
              <a:spLocks noChangeShapeType="1"/>
            </p:cNvSpPr>
            <p:nvPr/>
          </p:nvSpPr>
          <p:spPr bwMode="gray">
            <a:xfrm>
              <a:off x="7010400" y="3917950"/>
              <a:ext cx="152400" cy="152400"/>
            </a:xfrm>
            <a:prstGeom prst="line">
              <a:avLst/>
            </a:prstGeom>
            <a:noFill/>
            <a:ln w="12700">
              <a:solidFill>
                <a:schemeClr val="tx1"/>
              </a:solidFill>
              <a:round/>
              <a:headEnd/>
              <a:tailEnd type="triangle" w="med" len="med"/>
            </a:ln>
            <a:effectLst/>
          </p:spPr>
          <p:txBody>
            <a:bodyPr lIns="108000" tIns="108000" rIns="108000" bIns="108000" anchor="ctr"/>
            <a:lstStyle/>
            <a:p>
              <a:endParaRPr lang="zh-CN" altLang="en-US"/>
            </a:p>
          </p:txBody>
        </p:sp>
        <p:sp>
          <p:nvSpPr>
            <p:cNvPr id="66" name="Line 39"/>
            <p:cNvSpPr>
              <a:spLocks noChangeShapeType="1"/>
            </p:cNvSpPr>
            <p:nvPr/>
          </p:nvSpPr>
          <p:spPr bwMode="gray">
            <a:xfrm flipH="1">
              <a:off x="7467600" y="3917950"/>
              <a:ext cx="152400" cy="152400"/>
            </a:xfrm>
            <a:prstGeom prst="line">
              <a:avLst/>
            </a:prstGeom>
            <a:noFill/>
            <a:ln w="12700">
              <a:solidFill>
                <a:schemeClr val="tx1"/>
              </a:solidFill>
              <a:round/>
              <a:headEnd/>
              <a:tailEnd type="triangle" w="med" len="med"/>
            </a:ln>
            <a:effectLst/>
          </p:spPr>
          <p:txBody>
            <a:bodyPr lIns="108000" tIns="108000" rIns="108000" bIns="108000" anchor="ctr"/>
            <a:lstStyle/>
            <a:p>
              <a:endParaRPr lang="zh-CN" altLang="en-US"/>
            </a:p>
          </p:txBody>
        </p:sp>
        <p:sp>
          <p:nvSpPr>
            <p:cNvPr id="67" name="Line 40"/>
            <p:cNvSpPr>
              <a:spLocks noChangeShapeType="1"/>
            </p:cNvSpPr>
            <p:nvPr/>
          </p:nvSpPr>
          <p:spPr bwMode="gray">
            <a:xfrm>
              <a:off x="838200" y="3937000"/>
              <a:ext cx="0" cy="152400"/>
            </a:xfrm>
            <a:prstGeom prst="line">
              <a:avLst/>
            </a:prstGeom>
            <a:noFill/>
            <a:ln w="12700">
              <a:solidFill>
                <a:schemeClr val="tx1"/>
              </a:solidFill>
              <a:round/>
              <a:headEnd/>
              <a:tailEnd type="triangle" w="med" len="med"/>
            </a:ln>
            <a:effectLst/>
          </p:spPr>
          <p:txBody>
            <a:bodyPr lIns="108000" tIns="108000" rIns="108000" bIns="108000" anchor="ctr"/>
            <a:lstStyle/>
            <a:p>
              <a:endParaRPr lang="zh-CN" altLang="en-US"/>
            </a:p>
          </p:txBody>
        </p:sp>
        <p:sp>
          <p:nvSpPr>
            <p:cNvPr id="68" name="Text Box 41"/>
            <p:cNvSpPr txBox="1">
              <a:spLocks noChangeArrowheads="1"/>
            </p:cNvSpPr>
            <p:nvPr/>
          </p:nvSpPr>
          <p:spPr bwMode="gray">
            <a:xfrm>
              <a:off x="5221288" y="4924425"/>
              <a:ext cx="3744912"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Release Planning </a:t>
              </a:r>
              <a:r>
                <a:rPr lang="en-US" altLang="zh-CN">
                  <a:solidFill>
                    <a:schemeClr val="tx1"/>
                  </a:solidFill>
                  <a:ea typeface="宋体" charset="-122"/>
                  <a:sym typeface="Symbol" pitchFamily="18" charset="2"/>
                </a:rPr>
                <a:t></a:t>
              </a:r>
              <a:r>
                <a:rPr lang="en-US" altLang="zh-CN">
                  <a:solidFill>
                    <a:schemeClr val="tx1"/>
                  </a:solidFill>
                  <a:ea typeface="宋体" charset="-122"/>
                </a:rPr>
                <a:t> once per release</a:t>
              </a:r>
            </a:p>
          </p:txBody>
        </p:sp>
      </p:gr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三类角色</a:t>
            </a:r>
            <a:r>
              <a:rPr lang="en-US" altLang="zh-CN" dirty="0" smtClean="0"/>
              <a:t>roles</a:t>
            </a:r>
            <a:endParaRPr lang="zh-CN" altLang="en-US" dirty="0"/>
          </a:p>
        </p:txBody>
      </p:sp>
      <p:sp>
        <p:nvSpPr>
          <p:cNvPr id="3" name="内容占位符 2"/>
          <p:cNvSpPr>
            <a:spLocks noGrp="1"/>
          </p:cNvSpPr>
          <p:nvPr>
            <p:ph idx="1"/>
          </p:nvPr>
        </p:nvSpPr>
        <p:spPr/>
        <p:txBody>
          <a:bodyPr/>
          <a:lstStyle/>
          <a:p>
            <a:r>
              <a:rPr lang="en-US" altLang="zh-CN" dirty="0" smtClean="0"/>
              <a:t>Product Owner </a:t>
            </a:r>
          </a:p>
          <a:p>
            <a:pPr lvl="1"/>
            <a:r>
              <a:rPr lang="zh-CN" altLang="en-US" dirty="0" smtClean="0"/>
              <a:t>定义产品特征，决定发布日期与内容</a:t>
            </a:r>
            <a:endParaRPr lang="en-US" altLang="zh-CN" dirty="0" smtClean="0"/>
          </a:p>
          <a:p>
            <a:pPr lvl="1"/>
            <a:r>
              <a:rPr lang="zh-CN" altLang="en-US" dirty="0" smtClean="0"/>
              <a:t>对产品</a:t>
            </a:r>
            <a:r>
              <a:rPr lang="en-US" altLang="zh-CN" dirty="0" smtClean="0"/>
              <a:t>ROI</a:t>
            </a:r>
            <a:r>
              <a:rPr lang="zh-CN" altLang="en-US" dirty="0" smtClean="0"/>
              <a:t>负责</a:t>
            </a:r>
            <a:endParaRPr lang="en-US" altLang="zh-CN" dirty="0" smtClean="0"/>
          </a:p>
          <a:p>
            <a:pPr lvl="1"/>
            <a:r>
              <a:rPr lang="zh-CN" altLang="en-US" dirty="0" smtClean="0"/>
              <a:t>根据市场价值对产品特征进行优先级排序</a:t>
            </a:r>
            <a:endParaRPr lang="en-US" altLang="zh-CN" dirty="0" smtClean="0"/>
          </a:p>
          <a:p>
            <a:pPr lvl="1"/>
            <a:r>
              <a:rPr lang="zh-CN" altLang="en-US" dirty="0" smtClean="0"/>
              <a:t>在每一个</a:t>
            </a:r>
            <a:r>
              <a:rPr lang="en-US" altLang="zh-CN" dirty="0" smtClean="0"/>
              <a:t>sprint</a:t>
            </a:r>
            <a:r>
              <a:rPr lang="zh-CN" altLang="en-US" dirty="0" smtClean="0"/>
              <a:t>周期内可更改特征以及特征的优先级</a:t>
            </a:r>
            <a:endParaRPr lang="en-US" altLang="zh-CN" dirty="0" smtClean="0"/>
          </a:p>
          <a:p>
            <a:pPr lvl="1"/>
            <a:r>
              <a:rPr lang="zh-CN" altLang="en-US" dirty="0" smtClean="0"/>
              <a:t>接受或拒绝工作成果</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Team</a:t>
            </a:r>
          </a:p>
          <a:p>
            <a:pPr lvl="1"/>
            <a:r>
              <a:rPr lang="zh-CN" altLang="en-US" dirty="0" smtClean="0"/>
              <a:t>跨功能团队，包含各类专业人员</a:t>
            </a:r>
            <a:endParaRPr lang="en-US" altLang="zh-CN" dirty="0" smtClean="0"/>
          </a:p>
          <a:p>
            <a:pPr lvl="1"/>
            <a:r>
              <a:rPr lang="en-US" altLang="zh-CN" dirty="0" smtClean="0"/>
              <a:t>7+2/-2 </a:t>
            </a:r>
            <a:r>
              <a:rPr lang="zh-CN" altLang="en-US" dirty="0" smtClean="0"/>
              <a:t>人数</a:t>
            </a:r>
            <a:endParaRPr lang="en-US" altLang="zh-CN" dirty="0" smtClean="0"/>
          </a:p>
          <a:p>
            <a:pPr lvl="1"/>
            <a:r>
              <a:rPr lang="zh-CN" altLang="en-US" dirty="0" smtClean="0"/>
              <a:t>为了达成目标，拥有在规定范围内进行任意操作的权利</a:t>
            </a:r>
            <a:endParaRPr lang="en-US" altLang="zh-CN" dirty="0" smtClean="0"/>
          </a:p>
          <a:p>
            <a:pPr lvl="1"/>
            <a:r>
              <a:rPr lang="zh-CN" altLang="en-US" dirty="0" smtClean="0"/>
              <a:t>自组织和自管理</a:t>
            </a:r>
            <a:endParaRPr lang="en-US" altLang="zh-CN" dirty="0" smtClean="0"/>
          </a:p>
          <a:p>
            <a:pPr lvl="1"/>
            <a:r>
              <a:rPr lang="zh-CN" altLang="en-US" dirty="0" smtClean="0"/>
              <a:t>与</a:t>
            </a:r>
            <a:r>
              <a:rPr lang="en-US" altLang="zh-CN" dirty="0" smtClean="0"/>
              <a:t>PO</a:t>
            </a:r>
            <a:r>
              <a:rPr lang="zh-CN" altLang="en-US" dirty="0" smtClean="0"/>
              <a:t>一道检查工作成果</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Scrum Master</a:t>
            </a:r>
          </a:p>
          <a:p>
            <a:pPr lvl="1"/>
            <a:r>
              <a:rPr lang="zh-CN" altLang="en-US" dirty="0" smtClean="0"/>
              <a:t>保证团队是正在工作的和有生产力的</a:t>
            </a:r>
            <a:endParaRPr lang="en-US" altLang="zh-CN" dirty="0" smtClean="0"/>
          </a:p>
          <a:p>
            <a:pPr lvl="1"/>
            <a:r>
              <a:rPr lang="zh-CN" altLang="en-US" dirty="0" smtClean="0"/>
              <a:t>使得各类角色间紧密协作，移除障碍</a:t>
            </a:r>
            <a:endParaRPr lang="en-US" altLang="zh-CN" dirty="0" smtClean="0"/>
          </a:p>
          <a:p>
            <a:pPr lvl="1"/>
            <a:r>
              <a:rPr lang="zh-CN" altLang="en-US" dirty="0" smtClean="0"/>
              <a:t>是团队的‘教练’</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105</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三类制品</a:t>
            </a:r>
            <a:r>
              <a:rPr lang="en-US" altLang="zh-CN" dirty="0" smtClean="0"/>
              <a:t>artifacts</a:t>
            </a:r>
            <a:endParaRPr lang="zh-CN" altLang="en-US" dirty="0"/>
          </a:p>
        </p:txBody>
      </p:sp>
      <p:sp>
        <p:nvSpPr>
          <p:cNvPr id="3" name="内容占位符 2"/>
          <p:cNvSpPr>
            <a:spLocks noGrp="1"/>
          </p:cNvSpPr>
          <p:nvPr>
            <p:ph idx="1"/>
          </p:nvPr>
        </p:nvSpPr>
        <p:spPr/>
        <p:txBody>
          <a:bodyPr/>
          <a:lstStyle/>
          <a:p>
            <a:r>
              <a:rPr lang="en-US" altLang="zh-CN" dirty="0" smtClean="0"/>
              <a:t>product backlog</a:t>
            </a:r>
          </a:p>
          <a:p>
            <a:pPr lvl="1" algn="just"/>
            <a:r>
              <a:rPr lang="zh-CN" altLang="en-US" dirty="0" smtClean="0">
                <a:ea typeface="宋体" charset="-122"/>
              </a:rPr>
              <a:t>基于用户所期望的产品特征，应该被完成的所有工作的列表</a:t>
            </a:r>
            <a:endParaRPr lang="en-US" altLang="zh-CN" dirty="0" smtClean="0">
              <a:ea typeface="宋体" charset="-122"/>
            </a:endParaRPr>
          </a:p>
          <a:p>
            <a:pPr lvl="1" algn="just"/>
            <a:r>
              <a:rPr lang="zh-CN" altLang="en-US" dirty="0" smtClean="0">
                <a:ea typeface="宋体" charset="-122"/>
              </a:rPr>
              <a:t>以</a:t>
            </a:r>
            <a:r>
              <a:rPr lang="en-US" altLang="zh-CN" dirty="0" smtClean="0">
                <a:ea typeface="宋体" charset="-122"/>
              </a:rPr>
              <a:t>user story</a:t>
            </a:r>
            <a:r>
              <a:rPr lang="zh-CN" altLang="en-US" dirty="0" smtClean="0">
                <a:ea typeface="宋体" charset="-122"/>
              </a:rPr>
              <a:t>或</a:t>
            </a:r>
            <a:r>
              <a:rPr lang="en-US" altLang="zh-CN" dirty="0" smtClean="0">
                <a:ea typeface="宋体" charset="-122"/>
              </a:rPr>
              <a:t>use case</a:t>
            </a:r>
            <a:r>
              <a:rPr lang="zh-CN" altLang="en-US" dirty="0" smtClean="0">
                <a:ea typeface="宋体" charset="-122"/>
              </a:rPr>
              <a:t>的形式给出</a:t>
            </a:r>
            <a:endParaRPr lang="en-US" altLang="zh-CN" dirty="0" smtClean="0">
              <a:ea typeface="宋体" charset="-122"/>
            </a:endParaRPr>
          </a:p>
          <a:p>
            <a:pPr lvl="1" algn="just"/>
            <a:r>
              <a:rPr lang="en-US" altLang="zh-CN" dirty="0" smtClean="0">
                <a:ea typeface="宋体" charset="-122"/>
              </a:rPr>
              <a:t>user story</a:t>
            </a:r>
          </a:p>
          <a:p>
            <a:pPr lvl="2" algn="just"/>
            <a:r>
              <a:rPr lang="zh-CN" altLang="en-US" dirty="0" smtClean="0"/>
              <a:t>作为</a:t>
            </a:r>
            <a:r>
              <a:rPr lang="en-US" altLang="zh-CN" dirty="0" smtClean="0"/>
              <a:t>&lt;</a:t>
            </a:r>
            <a:r>
              <a:rPr lang="zh-CN" altLang="en-US" dirty="0" smtClean="0"/>
              <a:t>一个角色</a:t>
            </a:r>
            <a:r>
              <a:rPr lang="en-US" altLang="zh-CN" dirty="0" smtClean="0"/>
              <a:t>&gt;</a:t>
            </a:r>
            <a:r>
              <a:rPr lang="zh-CN" altLang="en-US" dirty="0" smtClean="0"/>
              <a:t>，我能够</a:t>
            </a:r>
            <a:r>
              <a:rPr lang="en-US" altLang="zh-CN" dirty="0" smtClean="0"/>
              <a:t>/</a:t>
            </a:r>
            <a:r>
              <a:rPr lang="zh-CN" altLang="en-US" dirty="0" smtClean="0"/>
              <a:t>想要</a:t>
            </a:r>
            <a:r>
              <a:rPr lang="en-US" altLang="zh-CN" dirty="0" smtClean="0"/>
              <a:t>&lt;</a:t>
            </a:r>
            <a:r>
              <a:rPr lang="zh-CN" altLang="en-US" dirty="0" smtClean="0"/>
              <a:t>完成一个事务</a:t>
            </a:r>
            <a:r>
              <a:rPr lang="en-US" altLang="zh-CN" dirty="0" smtClean="0"/>
              <a:t>&gt;</a:t>
            </a:r>
            <a:r>
              <a:rPr lang="zh-CN" altLang="en-US" dirty="0" smtClean="0"/>
              <a:t>，从而达到</a:t>
            </a:r>
            <a:r>
              <a:rPr lang="en-US" altLang="zh-CN" dirty="0" smtClean="0"/>
              <a:t>&lt;...&gt;</a:t>
            </a:r>
            <a:r>
              <a:rPr lang="zh-CN" altLang="en-US" dirty="0" smtClean="0"/>
              <a:t>的目的</a:t>
            </a:r>
            <a:endParaRPr lang="en-US" altLang="zh-CN" dirty="0" smtClean="0"/>
          </a:p>
          <a:p>
            <a:pPr lvl="1" algn="just"/>
            <a:r>
              <a:rPr lang="zh-CN" altLang="en-US" dirty="0" smtClean="0"/>
              <a:t>以</a:t>
            </a:r>
            <a:r>
              <a:rPr lang="en-US" altLang="zh-CN" dirty="0" smtClean="0"/>
              <a:t>story point</a:t>
            </a:r>
            <a:r>
              <a:rPr lang="zh-CN" altLang="en-US" dirty="0" smtClean="0"/>
              <a:t>作为评估单位</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106</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sprint backlog</a:t>
            </a:r>
          </a:p>
          <a:p>
            <a:pPr lvl="1"/>
            <a:r>
              <a:rPr lang="zh-CN" altLang="en-US" dirty="0" smtClean="0">
                <a:ea typeface="宋体" charset="-122"/>
              </a:rPr>
              <a:t>在一个单独的迭代中将要被执行的任务列表</a:t>
            </a:r>
            <a:endParaRPr lang="en-US" altLang="zh-CN" dirty="0" smtClean="0">
              <a:ea typeface="宋体" charset="-122"/>
            </a:endParaRPr>
          </a:p>
          <a:p>
            <a:pPr lvl="1"/>
            <a:r>
              <a:rPr lang="zh-CN" altLang="en-US" dirty="0" smtClean="0">
                <a:ea typeface="宋体" charset="-122"/>
              </a:rPr>
              <a:t>以‘小时’为单位</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107</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Potential Shippable Product Increment</a:t>
            </a:r>
          </a:p>
          <a:p>
            <a:pPr lvl="1"/>
            <a:r>
              <a:rPr lang="zh-CN" altLang="en-US" dirty="0" smtClean="0"/>
              <a:t>在迭代结束时被提交的代码、文档、测试用例等</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108</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三类会议</a:t>
            </a:r>
            <a:endParaRPr lang="zh-CN" altLang="en-US" dirty="0"/>
          </a:p>
        </p:txBody>
      </p:sp>
      <p:sp>
        <p:nvSpPr>
          <p:cNvPr id="3" name="内容占位符 2"/>
          <p:cNvSpPr>
            <a:spLocks noGrp="1"/>
          </p:cNvSpPr>
          <p:nvPr>
            <p:ph idx="1"/>
          </p:nvPr>
        </p:nvSpPr>
        <p:spPr/>
        <p:txBody>
          <a:bodyPr/>
          <a:lstStyle/>
          <a:p>
            <a:r>
              <a:rPr lang="en-US" altLang="zh-CN" dirty="0" smtClean="0"/>
              <a:t>Sprint plan meeting</a:t>
            </a:r>
          </a:p>
          <a:p>
            <a:pPr lvl="1"/>
            <a:r>
              <a:rPr lang="zh-CN" altLang="en-US" dirty="0" smtClean="0"/>
              <a:t>第一部分：确定本次迭代中必须完成的内容，从</a:t>
            </a:r>
            <a:r>
              <a:rPr lang="en-US" altLang="zh-CN" dirty="0" smtClean="0"/>
              <a:t>product backlog</a:t>
            </a:r>
            <a:r>
              <a:rPr lang="zh-CN" altLang="en-US" dirty="0" smtClean="0"/>
              <a:t>中选取</a:t>
            </a:r>
            <a:endParaRPr lang="en-US" altLang="zh-CN" dirty="0" smtClean="0"/>
          </a:p>
          <a:p>
            <a:pPr lvl="2"/>
            <a:r>
              <a:rPr lang="zh-CN" altLang="en-US" dirty="0" smtClean="0"/>
              <a:t>合理评估工作量，不应承担太多，但也不能太少</a:t>
            </a:r>
            <a:endParaRPr lang="en-US" altLang="zh-CN" dirty="0" smtClean="0"/>
          </a:p>
          <a:p>
            <a:pPr lvl="2"/>
            <a:r>
              <a:rPr lang="zh-CN" altLang="en-US" dirty="0" smtClean="0"/>
              <a:t>在</a:t>
            </a:r>
            <a:r>
              <a:rPr lang="en-US" altLang="zh-CN" dirty="0" smtClean="0"/>
              <a:t>sprint</a:t>
            </a:r>
            <a:r>
              <a:rPr lang="zh-CN" altLang="en-US" dirty="0" smtClean="0"/>
              <a:t>过程中可以增加</a:t>
            </a:r>
            <a:r>
              <a:rPr lang="en-US" altLang="zh-CN" dirty="0" smtClean="0"/>
              <a:t>item</a:t>
            </a:r>
            <a:r>
              <a:rPr lang="zh-CN" altLang="en-US" dirty="0" smtClean="0"/>
              <a:t>，移除</a:t>
            </a:r>
            <a:r>
              <a:rPr lang="en-US" altLang="zh-CN" dirty="0" smtClean="0"/>
              <a:t>item</a:t>
            </a:r>
            <a:r>
              <a:rPr lang="zh-CN" altLang="en-US" dirty="0" smtClean="0"/>
              <a:t>，但需要合理理由，目标是改善开发过程</a:t>
            </a:r>
            <a:endParaRPr lang="en-US" altLang="zh-CN" dirty="0" smtClean="0"/>
          </a:p>
          <a:p>
            <a:pPr lvl="1"/>
            <a:r>
              <a:rPr lang="en-US" altLang="zh-CN" dirty="0" smtClean="0"/>
              <a:t> </a:t>
            </a:r>
            <a:r>
              <a:rPr lang="zh-CN" altLang="en-US" dirty="0" smtClean="0"/>
              <a:t>第二部分：如何实现</a:t>
            </a:r>
            <a:r>
              <a:rPr lang="en-US" altLang="zh-CN" dirty="0" smtClean="0"/>
              <a:t>sprint</a:t>
            </a:r>
            <a:r>
              <a:rPr lang="zh-CN" altLang="en-US" dirty="0" smtClean="0"/>
              <a:t>目标，分解到任务，形成</a:t>
            </a:r>
            <a:r>
              <a:rPr lang="en-US" altLang="zh-CN" dirty="0" smtClean="0"/>
              <a:t>sprint backlog</a:t>
            </a:r>
          </a:p>
          <a:p>
            <a:pPr lvl="2"/>
            <a:r>
              <a:rPr lang="en-US" altLang="zh-CN" dirty="0" smtClean="0"/>
              <a:t>*</a:t>
            </a:r>
            <a:r>
              <a:rPr lang="zh-CN" altLang="en-US" dirty="0" smtClean="0"/>
              <a:t>团队与</a:t>
            </a:r>
            <a:r>
              <a:rPr lang="en-US" altLang="zh-CN" dirty="0" smtClean="0"/>
              <a:t>PO</a:t>
            </a:r>
            <a:r>
              <a:rPr lang="zh-CN" altLang="en-US" dirty="0" smtClean="0"/>
              <a:t>决定</a:t>
            </a:r>
            <a:r>
              <a:rPr lang="en-US" altLang="zh-CN" dirty="0" smtClean="0"/>
              <a:t>sprint backlog</a:t>
            </a:r>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109</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body" idx="1"/>
          </p:nvPr>
        </p:nvSpPr>
        <p:spPr>
          <a:xfrm>
            <a:off x="304800" y="495300"/>
            <a:ext cx="8534400" cy="5867400"/>
          </a:xfrm>
        </p:spPr>
        <p:txBody>
          <a:bodyPr/>
          <a:lstStyle/>
          <a:p>
            <a:pPr marL="0" indent="754063" eaLnBrk="1" hangingPunct="1">
              <a:buFontTx/>
              <a:buNone/>
            </a:pPr>
            <a:r>
              <a:rPr lang="en-US" altLang="zh-CN" sz="2800" b="0" dirty="0" smtClean="0"/>
              <a:t>ISO/IEC 12207</a:t>
            </a:r>
            <a:r>
              <a:rPr lang="zh-CN" altLang="en-US" sz="2800" b="0" dirty="0" smtClean="0"/>
              <a:t>为软件生存周期过程建立了一个公共框架，它提供了一组标准的过程、活动和任务。对于一个软件项目，可根据其具体情况对标准的过程、活动和任务进行剪裁，即删除不适用的过程、活动和任务。</a:t>
            </a:r>
          </a:p>
          <a:p>
            <a:pPr marL="0" indent="754063" eaLnBrk="1" hangingPunct="1">
              <a:buFontTx/>
              <a:buNone/>
            </a:pPr>
            <a:r>
              <a:rPr lang="en-US" altLang="zh-CN" sz="2800" b="0" dirty="0" smtClean="0"/>
              <a:t>ISO/IEC 12207</a:t>
            </a:r>
            <a:r>
              <a:rPr lang="zh-CN" altLang="en-US" sz="2800" b="0" dirty="0" smtClean="0"/>
              <a:t>标准的附录</a:t>
            </a:r>
            <a:r>
              <a:rPr lang="en-US" altLang="zh-CN" sz="2800" b="0" dirty="0" smtClean="0"/>
              <a:t>A</a:t>
            </a:r>
            <a:r>
              <a:rPr lang="zh-CN" altLang="en-US" sz="2800" b="0" dirty="0" smtClean="0"/>
              <a:t>中的</a:t>
            </a:r>
            <a:r>
              <a:rPr lang="zh-CN" altLang="en-US" sz="2800" b="0" dirty="0" smtClean="0">
                <a:solidFill>
                  <a:srgbClr val="FF0000"/>
                </a:solidFill>
              </a:rPr>
              <a:t>剪裁（</a:t>
            </a:r>
            <a:r>
              <a:rPr lang="en-US" altLang="zh-CN" sz="2800" b="0" dirty="0" smtClean="0">
                <a:solidFill>
                  <a:srgbClr val="FF0000"/>
                </a:solidFill>
              </a:rPr>
              <a:t>tailoring</a:t>
            </a:r>
            <a:r>
              <a:rPr lang="zh-CN" altLang="en-US" sz="2800" b="0" dirty="0" smtClean="0">
                <a:solidFill>
                  <a:srgbClr val="FF0000"/>
                </a:solidFill>
              </a:rPr>
              <a:t>）过程</a:t>
            </a:r>
            <a:r>
              <a:rPr lang="zh-CN" altLang="en-US" sz="2800" b="0" dirty="0" smtClean="0"/>
              <a:t>规定了在针对该标准进行剪裁时所需要的基本活动（包括：明确项目环境；请求输入；选择过程、活动和任务；把剪裁决定和理由写成文档），剪裁过程的输出是：剪裁决定和理由记录。</a:t>
            </a:r>
          </a:p>
          <a:p>
            <a:pPr marL="0" indent="754063" eaLnBrk="1" hangingPunct="1">
              <a:buFontTx/>
              <a:buNone/>
            </a:pPr>
            <a:r>
              <a:rPr lang="zh-CN" altLang="en-US" sz="2800" b="0" dirty="0" smtClean="0"/>
              <a:t>附录</a:t>
            </a:r>
            <a:r>
              <a:rPr lang="en-US" altLang="zh-CN" sz="2800" b="0" dirty="0" smtClean="0"/>
              <a:t>B</a:t>
            </a:r>
            <a:r>
              <a:rPr lang="zh-CN" altLang="en-US" sz="2800" b="0" dirty="0" smtClean="0"/>
              <a:t>就剪裁要点提供简要说明，并列出一些关键要素，可以根据这些要素作出剪裁决定。</a:t>
            </a:r>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Daily scrum meeting</a:t>
            </a:r>
          </a:p>
          <a:p>
            <a:pPr lvl="1"/>
            <a:r>
              <a:rPr lang="zh-CN" altLang="en-US" dirty="0" smtClean="0"/>
              <a:t>不长于</a:t>
            </a:r>
            <a:r>
              <a:rPr lang="en-US" altLang="zh-CN" dirty="0" smtClean="0"/>
              <a:t>15</a:t>
            </a:r>
            <a:r>
              <a:rPr lang="zh-CN" altLang="en-US" dirty="0" smtClean="0"/>
              <a:t>分钟</a:t>
            </a:r>
            <a:endParaRPr lang="en-US" altLang="zh-CN" dirty="0" smtClean="0"/>
          </a:p>
          <a:p>
            <a:pPr lvl="1"/>
            <a:r>
              <a:rPr lang="zh-CN" altLang="en-US" dirty="0" smtClean="0"/>
              <a:t>只有团队成员与</a:t>
            </a:r>
            <a:r>
              <a:rPr lang="en-US" altLang="zh-CN" dirty="0" smtClean="0"/>
              <a:t>scrum master</a:t>
            </a:r>
            <a:r>
              <a:rPr lang="zh-CN" altLang="en-US" dirty="0" smtClean="0"/>
              <a:t>能够发言</a:t>
            </a:r>
            <a:endParaRPr lang="en-US" altLang="zh-CN" dirty="0" smtClean="0"/>
          </a:p>
          <a:p>
            <a:pPr lvl="1"/>
            <a:r>
              <a:rPr lang="zh-CN" altLang="en-US" dirty="0" smtClean="0"/>
              <a:t>具体讨论与问题解决在线下进行</a:t>
            </a:r>
            <a:endParaRPr lang="en-US" altLang="zh-CN" dirty="0" smtClean="0"/>
          </a:p>
          <a:p>
            <a:pPr lvl="1"/>
            <a:r>
              <a:rPr lang="zh-CN" altLang="en-US" dirty="0" smtClean="0"/>
              <a:t>方式：</a:t>
            </a:r>
            <a:endParaRPr lang="en-US" altLang="zh-CN" dirty="0" smtClean="0"/>
          </a:p>
          <a:p>
            <a:pPr lvl="2"/>
            <a:r>
              <a:rPr lang="zh-CN" altLang="en-US" dirty="0" smtClean="0"/>
              <a:t>我昨天完成了什么。</a:t>
            </a:r>
            <a:endParaRPr lang="en-US" altLang="zh-CN" dirty="0" smtClean="0"/>
          </a:p>
          <a:p>
            <a:pPr lvl="2"/>
            <a:r>
              <a:rPr lang="zh-CN" altLang="en-US" dirty="0" smtClean="0"/>
              <a:t>我今天承诺完成什么。</a:t>
            </a:r>
            <a:endParaRPr lang="en-US" altLang="zh-CN" dirty="0" smtClean="0"/>
          </a:p>
          <a:p>
            <a:pPr lvl="2"/>
            <a:r>
              <a:rPr lang="zh-CN" altLang="en-US" dirty="0" smtClean="0"/>
              <a:t>解决一些简单的、易于解决的问题与障碍。</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110</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Sprint review/retrospective</a:t>
            </a:r>
          </a:p>
          <a:p>
            <a:pPr lvl="1"/>
            <a:r>
              <a:rPr lang="zh-CN" altLang="en-US" dirty="0" smtClean="0"/>
              <a:t>展示这次迭代完成的新功能</a:t>
            </a:r>
            <a:endParaRPr lang="en-US" altLang="zh-CN" dirty="0" smtClean="0"/>
          </a:p>
          <a:p>
            <a:pPr lvl="1"/>
            <a:r>
              <a:rPr lang="zh-CN" altLang="en-US" dirty="0" smtClean="0"/>
              <a:t>相关涉众讨论结果并给予反馈</a:t>
            </a:r>
            <a:endParaRPr lang="en-US" altLang="zh-CN" dirty="0" smtClean="0"/>
          </a:p>
          <a:p>
            <a:pPr lvl="1"/>
            <a:r>
              <a:rPr lang="en-US" altLang="zh-CN" dirty="0" smtClean="0"/>
              <a:t>PO</a:t>
            </a:r>
            <a:r>
              <a:rPr lang="zh-CN" altLang="en-US" dirty="0" smtClean="0"/>
              <a:t>讨论如何更新</a:t>
            </a:r>
            <a:r>
              <a:rPr lang="en-US" altLang="zh-CN" dirty="0" smtClean="0"/>
              <a:t>product backlog</a:t>
            </a:r>
          </a:p>
          <a:p>
            <a:pPr lvl="1"/>
            <a:endParaRPr lang="en-US" altLang="zh-CN" dirty="0" smtClean="0"/>
          </a:p>
          <a:p>
            <a:pPr lvl="1"/>
            <a:r>
              <a:rPr lang="zh-CN" altLang="en-US" dirty="0" smtClean="0"/>
              <a:t>‘学习’</a:t>
            </a:r>
            <a:endParaRPr lang="en-US" altLang="zh-CN" dirty="0" smtClean="0"/>
          </a:p>
          <a:p>
            <a:pPr lvl="1"/>
            <a:r>
              <a:rPr lang="zh-CN" altLang="en-US" dirty="0" smtClean="0"/>
              <a:t>团队成员与</a:t>
            </a:r>
            <a:r>
              <a:rPr lang="en-US" altLang="zh-CN" dirty="0" smtClean="0"/>
              <a:t>scrum master</a:t>
            </a:r>
            <a:r>
              <a:rPr lang="zh-CN" altLang="en-US" dirty="0" smtClean="0"/>
              <a:t>参与</a:t>
            </a:r>
            <a:endParaRPr lang="en-US" altLang="zh-CN" dirty="0" smtClean="0"/>
          </a:p>
          <a:p>
            <a:pPr lvl="1"/>
            <a:r>
              <a:rPr lang="zh-CN" altLang="en-US" dirty="0" smtClean="0"/>
              <a:t>讨论在迭代中哪些方面进展地不错，哪些方面不尽如人意</a:t>
            </a:r>
            <a:endParaRPr lang="en-US" altLang="zh-CN" dirty="0" smtClean="0"/>
          </a:p>
          <a:p>
            <a:pPr lvl="1"/>
            <a:r>
              <a:rPr lang="zh-CN" altLang="en-US" dirty="0" smtClean="0"/>
              <a:t>成员可以对内部开发过程进行适应性改造</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111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能力成熟度模型</a:t>
            </a:r>
            <a:r>
              <a:rPr lang="en-US" altLang="zh-CN" smtClean="0"/>
              <a:t>CMM</a:t>
            </a:r>
          </a:p>
        </p:txBody>
      </p:sp>
      <p:sp>
        <p:nvSpPr>
          <p:cNvPr id="64516" name="Rectangle 3"/>
          <p:cNvSpPr>
            <a:spLocks noGrp="1" noChangeArrowheads="1"/>
          </p:cNvSpPr>
          <p:nvPr>
            <p:ph type="body" idx="1"/>
          </p:nvPr>
        </p:nvSpPr>
        <p:spPr>
          <a:xfrm>
            <a:off x="381000" y="1066800"/>
            <a:ext cx="8382000" cy="5486400"/>
          </a:xfrm>
        </p:spPr>
        <p:txBody>
          <a:bodyPr/>
          <a:lstStyle/>
          <a:p>
            <a:pPr marL="0" indent="377825" eaLnBrk="1" hangingPunct="1">
              <a:buFontTx/>
              <a:buNone/>
            </a:pPr>
            <a:r>
              <a:rPr lang="en-US" altLang="zh-CN" b="0" smtClean="0"/>
              <a:t>CMM</a:t>
            </a:r>
            <a:r>
              <a:rPr lang="zh-CN" altLang="en-US" b="0" smtClean="0"/>
              <a:t>（</a:t>
            </a:r>
            <a:r>
              <a:rPr lang="en-US" altLang="zh-CN" b="0" smtClean="0"/>
              <a:t>Capability Maturity Model</a:t>
            </a:r>
            <a:r>
              <a:rPr lang="zh-CN" altLang="en-US" b="0" smtClean="0"/>
              <a:t>）即能力成熟度模型，是美国卡内基梅隆大学软件工程研究所（</a:t>
            </a:r>
            <a:r>
              <a:rPr lang="en-US" altLang="zh-CN" b="0" smtClean="0"/>
              <a:t>SEI</a:t>
            </a:r>
            <a:r>
              <a:rPr lang="zh-CN" altLang="en-US" b="0" smtClean="0"/>
              <a:t>）在美国国防部资助下于二十世纪八十年代末建立的，用于评价软件机构的软件过程能力成熟度的模型。此模型在建立和发展之初，主要目的在于</a:t>
            </a:r>
            <a:r>
              <a:rPr lang="zh-CN" altLang="en-US" b="0" smtClean="0">
                <a:latin typeface="楷体_GB2312" pitchFamily="49" charset="-122"/>
              </a:rPr>
              <a:t>提供一种评价软件承接方能力的方法，</a:t>
            </a:r>
            <a:r>
              <a:rPr lang="zh-CN" altLang="en-US" b="0" smtClean="0"/>
              <a:t>为大型软件项目的招投标活动提供一种全面而客观的评审依据。而发展到后来，又同时被</a:t>
            </a:r>
            <a:r>
              <a:rPr lang="zh-CN" altLang="en-US" b="0" smtClean="0">
                <a:latin typeface="楷体_GB2312" pitchFamily="49" charset="-122"/>
              </a:rPr>
              <a:t>软件组织用于改进其软件过程。</a:t>
            </a:r>
            <a:endParaRPr lang="zh-CN" altLang="en-US" b="0"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软件组织的成熟与不成熟 </a:t>
            </a:r>
          </a:p>
        </p:txBody>
      </p:sp>
      <p:sp>
        <p:nvSpPr>
          <p:cNvPr id="65540" name="Rectangle 3"/>
          <p:cNvSpPr>
            <a:spLocks noGrp="1" noChangeArrowheads="1"/>
          </p:cNvSpPr>
          <p:nvPr>
            <p:ph type="body" idx="1"/>
          </p:nvPr>
        </p:nvSpPr>
        <p:spPr>
          <a:xfrm>
            <a:off x="381000" y="1066800"/>
            <a:ext cx="8382000" cy="5486400"/>
          </a:xfrm>
        </p:spPr>
        <p:txBody>
          <a:bodyPr/>
          <a:lstStyle/>
          <a:p>
            <a:pPr marL="277813" indent="-277813" algn="just" eaLnBrk="1" hangingPunct="1">
              <a:buFontTx/>
              <a:buNone/>
            </a:pPr>
            <a:r>
              <a:rPr lang="en-US" altLang="zh-CN" sz="2800" b="0" smtClean="0"/>
              <a:t>1. </a:t>
            </a:r>
            <a:r>
              <a:rPr lang="zh-CN" altLang="en-US" sz="2800" b="0" smtClean="0">
                <a:solidFill>
                  <a:srgbClr val="FF0000"/>
                </a:solidFill>
              </a:rPr>
              <a:t>不成熟的软件组织</a:t>
            </a:r>
          </a:p>
          <a:p>
            <a:pPr marL="277813" indent="-277813" algn="just" eaLnBrk="1" hangingPunct="1"/>
            <a:r>
              <a:rPr lang="zh-CN" altLang="en-US" sz="2800" b="0" smtClean="0"/>
              <a:t>软件过程一般并不预先计划，而是在项目进行中由实际工作人员及管理员临时计划</a:t>
            </a:r>
          </a:p>
          <a:p>
            <a:pPr marL="277813" indent="-277813" algn="just" eaLnBrk="1" hangingPunct="1"/>
            <a:r>
              <a:rPr lang="zh-CN" altLang="en-US" sz="2800" b="0" smtClean="0"/>
              <a:t>有时，即使软件过程已计划好，仍不按计划执行</a:t>
            </a:r>
          </a:p>
          <a:p>
            <a:pPr marL="277813" indent="-277813" algn="just" eaLnBrk="1" hangingPunct="1"/>
            <a:r>
              <a:rPr lang="zh-CN" altLang="en-US" sz="2800" b="0" smtClean="0"/>
              <a:t>没有一个客观的基准来判断产品质量，或解决产品和过程中的问题</a:t>
            </a:r>
          </a:p>
          <a:p>
            <a:pPr marL="277813" indent="-277813" algn="just" eaLnBrk="1" hangingPunct="1"/>
            <a:r>
              <a:rPr lang="zh-CN" altLang="en-US" sz="2800" b="0" smtClean="0"/>
              <a:t>对软件过程步骤如何影响软件质量，一无所知，产品质量得不到保证。而且，一些提高质量的环节，如检查、测试等经常由于要赶进度而减少或取消</a:t>
            </a:r>
          </a:p>
          <a:p>
            <a:pPr marL="277813" indent="-277813" algn="just" eaLnBrk="1" hangingPunct="1"/>
            <a:r>
              <a:rPr lang="zh-CN" altLang="en-US" sz="2800" b="0" smtClean="0"/>
              <a:t>产品在交付前，对客户来说，一切都是不可见的</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body" idx="1"/>
          </p:nvPr>
        </p:nvSpPr>
        <p:spPr>
          <a:xfrm>
            <a:off x="381000" y="457200"/>
            <a:ext cx="8382000" cy="6096000"/>
          </a:xfrm>
        </p:spPr>
        <p:txBody>
          <a:bodyPr/>
          <a:lstStyle/>
          <a:p>
            <a:pPr marL="277813" indent="-277813" algn="just" eaLnBrk="1" hangingPunct="1"/>
            <a:r>
              <a:rPr lang="zh-CN" altLang="en-US" b="0" smtClean="0"/>
              <a:t>没有长远目标，管理员通常只关注解决任何当前的危机</a:t>
            </a:r>
          </a:p>
          <a:p>
            <a:pPr marL="277813" indent="-277813" algn="just" eaLnBrk="1" hangingPunct="1"/>
            <a:r>
              <a:rPr lang="zh-CN" altLang="en-US" b="0" smtClean="0"/>
              <a:t>由于没有实事求是地估计进度、预算，因此他们经常超支、超时。当最后期限临近，他们往往在功能性和质量上妥协，或以加班加点方式赶进度</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body" idx="1"/>
          </p:nvPr>
        </p:nvSpPr>
        <p:spPr>
          <a:xfrm>
            <a:off x="381000" y="381000"/>
            <a:ext cx="8382000" cy="6172200"/>
          </a:xfrm>
        </p:spPr>
        <p:txBody>
          <a:bodyPr/>
          <a:lstStyle/>
          <a:p>
            <a:pPr marL="277813" indent="-277813" algn="just" eaLnBrk="1" hangingPunct="1">
              <a:buFontTx/>
              <a:buNone/>
            </a:pPr>
            <a:r>
              <a:rPr lang="en-US" altLang="zh-CN" sz="2800" b="0" smtClean="0"/>
              <a:t>2. </a:t>
            </a:r>
            <a:r>
              <a:rPr lang="zh-CN" altLang="en-US" sz="2800" b="0" smtClean="0">
                <a:solidFill>
                  <a:srgbClr val="FF0000"/>
                </a:solidFill>
              </a:rPr>
              <a:t>成熟的软件组织</a:t>
            </a:r>
          </a:p>
          <a:p>
            <a:pPr marL="277813" indent="-277813" algn="just" eaLnBrk="1" hangingPunct="1"/>
            <a:r>
              <a:rPr lang="zh-CN" altLang="en-US" sz="2800" b="0" smtClean="0"/>
              <a:t>具有全面而充分的组织和管理软件开发和维护过程的能力</a:t>
            </a:r>
          </a:p>
          <a:p>
            <a:pPr marL="277813" indent="-277813" algn="just" eaLnBrk="1" hangingPunct="1"/>
            <a:r>
              <a:rPr lang="zh-CN" altLang="en-US" sz="2800" b="0" smtClean="0"/>
              <a:t>管理员监视软件产品的质量以及生产这些产品的过程</a:t>
            </a:r>
          </a:p>
          <a:p>
            <a:pPr marL="277813" indent="-277813" algn="just" eaLnBrk="1" hangingPunct="1"/>
            <a:r>
              <a:rPr lang="zh-CN" altLang="en-US" sz="2800" b="0" smtClean="0"/>
              <a:t>制定了一系列客观基准来判别产品质量，并分析产品和过程中的问题</a:t>
            </a:r>
          </a:p>
          <a:p>
            <a:pPr marL="277813" indent="-277813" algn="just" eaLnBrk="1" hangingPunct="1"/>
            <a:r>
              <a:rPr lang="zh-CN" altLang="en-US" sz="2800" b="0" smtClean="0"/>
              <a:t>进度和预算可以按照以前积累的经验来制定，结果可行。预期的成本、进度、功能与性能和质量都能实现，并达到目的</a:t>
            </a:r>
          </a:p>
          <a:p>
            <a:pPr marL="277813" indent="-277813" algn="just" eaLnBrk="1" hangingPunct="1"/>
            <a:r>
              <a:rPr lang="zh-CN" altLang="en-US" sz="2800" b="0" smtClean="0"/>
              <a:t>能准确及时地向工作人员通报实际软件过程，并按照计划有规则地</a:t>
            </a:r>
            <a:r>
              <a:rPr lang="en-US" altLang="zh-CN" sz="2800" b="0" smtClean="0"/>
              <a:t>(</a:t>
            </a:r>
            <a:r>
              <a:rPr lang="zh-CN" altLang="en-US" sz="2800" b="0" smtClean="0"/>
              <a:t>前后一致，不互相矛盾</a:t>
            </a:r>
            <a:r>
              <a:rPr lang="en-US" altLang="zh-CN" sz="2800" b="0" smtClean="0"/>
              <a:t>)</a:t>
            </a:r>
            <a:r>
              <a:rPr lang="zh-CN" altLang="en-US" sz="2800" b="0" smtClean="0"/>
              <a:t>工作</a:t>
            </a:r>
          </a:p>
          <a:p>
            <a:pPr marL="277813" indent="-277813" algn="just" eaLnBrk="1" hangingPunct="1"/>
            <a:r>
              <a:rPr lang="zh-CN" altLang="en-US" sz="2800" b="0" smtClean="0"/>
              <a:t>凡规定的过程都编成文档</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body" idx="1"/>
          </p:nvPr>
        </p:nvSpPr>
        <p:spPr>
          <a:xfrm>
            <a:off x="381000" y="457200"/>
            <a:ext cx="8382000" cy="6096000"/>
          </a:xfrm>
        </p:spPr>
        <p:txBody>
          <a:bodyPr/>
          <a:lstStyle/>
          <a:p>
            <a:pPr marL="277813" indent="-277813" algn="just" eaLnBrk="1" hangingPunct="1"/>
            <a:r>
              <a:rPr lang="zh-CN" altLang="en-US" b="0" smtClean="0"/>
              <a:t>软件过程和实际工作方法相吻合。必要时，过程定义会及时更新，通过测试，或者通过成本</a:t>
            </a:r>
            <a:r>
              <a:rPr lang="en-US" altLang="zh-CN" b="0" smtClean="0">
                <a:cs typeface="Times New Roman" pitchFamily="18" charset="0"/>
              </a:rPr>
              <a:t>-</a:t>
            </a:r>
            <a:r>
              <a:rPr lang="zh-CN" altLang="en-US" b="0" smtClean="0"/>
              <a:t>效益分析来改进过程。</a:t>
            </a:r>
          </a:p>
          <a:p>
            <a:pPr marL="277813" indent="-277813" algn="just" eaLnBrk="1" hangingPunct="1"/>
            <a:r>
              <a:rPr lang="zh-CN" altLang="en-US" b="0" smtClean="0"/>
              <a:t>全体人员普遍地、积极地参与改进软件过程的活动。在组织内部的各项目中，每人在软件过程中的职责都十分清晰而明确，每人各守其责，协同工作，有条不紊，甚至能预见和防范问题的发生。</a:t>
            </a:r>
            <a:endParaRPr lang="zh-CN" altLang="en-US" b="0" smtClean="0">
              <a:latin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body" idx="1"/>
          </p:nvPr>
        </p:nvSpPr>
        <p:spPr>
          <a:xfrm>
            <a:off x="381000" y="381000"/>
            <a:ext cx="8382000" cy="6172200"/>
          </a:xfrm>
        </p:spPr>
        <p:txBody>
          <a:bodyPr/>
          <a:lstStyle/>
          <a:p>
            <a:pPr marL="0" indent="377825" eaLnBrk="1" hangingPunct="1">
              <a:buFontTx/>
              <a:buNone/>
            </a:pPr>
            <a:r>
              <a:rPr lang="en-US" altLang="zh-CN" b="0" smtClean="0"/>
              <a:t>CMM</a:t>
            </a:r>
            <a:r>
              <a:rPr lang="zh-CN" altLang="en-US" b="0" smtClean="0"/>
              <a:t>提供了一个成熟度等级框架： </a:t>
            </a:r>
            <a:r>
              <a:rPr lang="en-US" altLang="zh-CN" b="0" smtClean="0"/>
              <a:t>1</a:t>
            </a:r>
            <a:r>
              <a:rPr lang="zh-CN" altLang="en-US" b="0" smtClean="0"/>
              <a:t>级</a:t>
            </a:r>
            <a:r>
              <a:rPr lang="en-US" altLang="zh-CN" b="0" smtClean="0"/>
              <a:t>-</a:t>
            </a:r>
            <a:r>
              <a:rPr lang="zh-CN" altLang="en-US" b="0" smtClean="0"/>
              <a:t>初始级、 </a:t>
            </a:r>
            <a:r>
              <a:rPr lang="en-US" altLang="zh-CN" b="0" smtClean="0"/>
              <a:t>2</a:t>
            </a:r>
            <a:r>
              <a:rPr lang="zh-CN" altLang="en-US" b="0" smtClean="0"/>
              <a:t>级</a:t>
            </a:r>
            <a:r>
              <a:rPr lang="en-US" altLang="zh-CN" b="0" smtClean="0"/>
              <a:t>-</a:t>
            </a:r>
            <a:r>
              <a:rPr lang="zh-CN" altLang="en-US" b="0" smtClean="0"/>
              <a:t>可重复级、 </a:t>
            </a:r>
            <a:r>
              <a:rPr lang="en-US" altLang="zh-CN" b="0" smtClean="0"/>
              <a:t>3</a:t>
            </a:r>
            <a:r>
              <a:rPr lang="zh-CN" altLang="en-US" b="0" smtClean="0"/>
              <a:t>级</a:t>
            </a:r>
            <a:r>
              <a:rPr lang="en-US" altLang="zh-CN" b="0" smtClean="0"/>
              <a:t>-</a:t>
            </a:r>
            <a:r>
              <a:rPr lang="zh-CN" altLang="en-US" b="0" smtClean="0"/>
              <a:t>已定义级、 </a:t>
            </a:r>
            <a:r>
              <a:rPr lang="en-US" altLang="zh-CN" b="0" smtClean="0"/>
              <a:t>4</a:t>
            </a:r>
            <a:r>
              <a:rPr lang="zh-CN" altLang="en-US" b="0" smtClean="0"/>
              <a:t>级</a:t>
            </a:r>
            <a:r>
              <a:rPr lang="en-US" altLang="zh-CN" b="0" smtClean="0"/>
              <a:t>-</a:t>
            </a:r>
            <a:r>
              <a:rPr lang="zh-CN" altLang="en-US" b="0" smtClean="0"/>
              <a:t>已管理级和</a:t>
            </a:r>
            <a:r>
              <a:rPr lang="en-US" altLang="zh-CN" b="0" smtClean="0"/>
              <a:t>5</a:t>
            </a:r>
            <a:r>
              <a:rPr lang="zh-CN" altLang="en-US" b="0" smtClean="0"/>
              <a:t>级</a:t>
            </a:r>
            <a:r>
              <a:rPr lang="en-US" altLang="zh-CN" b="0" smtClean="0"/>
              <a:t>-</a:t>
            </a:r>
            <a:r>
              <a:rPr lang="zh-CN" altLang="en-US" b="0" smtClean="0"/>
              <a:t>优化级。 </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软件过程成熟度等级 </a:t>
            </a:r>
          </a:p>
        </p:txBody>
      </p:sp>
      <p:sp>
        <p:nvSpPr>
          <p:cNvPr id="70660" name="Rectangle 3"/>
          <p:cNvSpPr>
            <a:spLocks noGrp="1" noChangeArrowheads="1"/>
          </p:cNvSpPr>
          <p:nvPr>
            <p:ph type="body" idx="1"/>
          </p:nvPr>
        </p:nvSpPr>
        <p:spPr>
          <a:xfrm>
            <a:off x="381000" y="1219200"/>
            <a:ext cx="8382000" cy="5334000"/>
          </a:xfrm>
        </p:spPr>
        <p:txBody>
          <a:bodyPr/>
          <a:lstStyle/>
          <a:p>
            <a:pPr marL="277813" indent="-277813" algn="just" eaLnBrk="1" hangingPunct="1">
              <a:lnSpc>
                <a:spcPct val="90000"/>
              </a:lnSpc>
              <a:buFontTx/>
              <a:buNone/>
            </a:pPr>
            <a:r>
              <a:rPr lang="en-US" altLang="zh-CN" b="0" smtClean="0"/>
              <a:t>   CMM</a:t>
            </a:r>
            <a:r>
              <a:rPr lang="zh-CN" altLang="en-US" b="0" smtClean="0"/>
              <a:t>提供了一个成熟度等级框架： </a:t>
            </a:r>
            <a:r>
              <a:rPr lang="en-US" altLang="zh-CN" b="0" smtClean="0"/>
              <a:t>1</a:t>
            </a:r>
            <a:r>
              <a:rPr lang="zh-CN" altLang="en-US" b="0" smtClean="0"/>
              <a:t>级</a:t>
            </a:r>
            <a:r>
              <a:rPr lang="en-US" altLang="zh-CN" b="0" smtClean="0"/>
              <a:t>-</a:t>
            </a:r>
            <a:r>
              <a:rPr lang="zh-CN" altLang="en-US" b="0" smtClean="0"/>
              <a:t>初始级、 </a:t>
            </a:r>
            <a:r>
              <a:rPr lang="en-US" altLang="zh-CN" b="0" smtClean="0"/>
              <a:t>2</a:t>
            </a:r>
            <a:r>
              <a:rPr lang="zh-CN" altLang="en-US" b="0" smtClean="0"/>
              <a:t>级</a:t>
            </a:r>
            <a:r>
              <a:rPr lang="en-US" altLang="zh-CN" b="0" smtClean="0"/>
              <a:t>-</a:t>
            </a:r>
            <a:r>
              <a:rPr lang="zh-CN" altLang="en-US" b="0" smtClean="0"/>
              <a:t>可重复级、 </a:t>
            </a:r>
            <a:r>
              <a:rPr lang="en-US" altLang="zh-CN" b="0" smtClean="0"/>
              <a:t>3</a:t>
            </a:r>
            <a:r>
              <a:rPr lang="zh-CN" altLang="en-US" b="0" smtClean="0"/>
              <a:t>级</a:t>
            </a:r>
            <a:r>
              <a:rPr lang="en-US" altLang="zh-CN" b="0" smtClean="0"/>
              <a:t>-</a:t>
            </a:r>
            <a:r>
              <a:rPr lang="zh-CN" altLang="en-US" b="0" smtClean="0"/>
              <a:t>已定义级、 </a:t>
            </a:r>
            <a:r>
              <a:rPr lang="en-US" altLang="zh-CN" b="0" smtClean="0"/>
              <a:t>4</a:t>
            </a:r>
            <a:r>
              <a:rPr lang="zh-CN" altLang="en-US" b="0" smtClean="0"/>
              <a:t>级</a:t>
            </a:r>
            <a:r>
              <a:rPr lang="en-US" altLang="zh-CN" b="0" smtClean="0"/>
              <a:t>-</a:t>
            </a:r>
            <a:r>
              <a:rPr lang="zh-CN" altLang="en-US" b="0" smtClean="0"/>
              <a:t>已管理级和</a:t>
            </a:r>
            <a:r>
              <a:rPr lang="en-US" altLang="zh-CN" b="0" smtClean="0"/>
              <a:t>5</a:t>
            </a:r>
            <a:r>
              <a:rPr lang="zh-CN" altLang="en-US" b="0" smtClean="0"/>
              <a:t>级</a:t>
            </a:r>
            <a:r>
              <a:rPr lang="en-US" altLang="zh-CN" b="0" smtClean="0"/>
              <a:t>-</a:t>
            </a:r>
            <a:r>
              <a:rPr lang="zh-CN" altLang="en-US" b="0" smtClean="0"/>
              <a:t>优化级。 </a:t>
            </a:r>
          </a:p>
          <a:p>
            <a:pPr marL="277813" indent="-277813" algn="just" eaLnBrk="1" hangingPunct="1">
              <a:lnSpc>
                <a:spcPct val="90000"/>
              </a:lnSpc>
              <a:buFontTx/>
              <a:buNone/>
            </a:pPr>
            <a:r>
              <a:rPr lang="en-US" altLang="zh-CN" b="0" smtClean="0"/>
              <a:t>1.</a:t>
            </a:r>
            <a:r>
              <a:rPr lang="zh-CN" altLang="en-US" b="0" smtClean="0"/>
              <a:t>初始（</a:t>
            </a:r>
            <a:r>
              <a:rPr lang="en-US" altLang="zh-CN" b="0" smtClean="0"/>
              <a:t>initial</a:t>
            </a:r>
            <a:r>
              <a:rPr lang="zh-CN" altLang="en-US" b="0" smtClean="0"/>
              <a:t>）级：</a:t>
            </a:r>
          </a:p>
          <a:p>
            <a:pPr marL="277813" indent="-277813" algn="just" eaLnBrk="1" hangingPunct="1">
              <a:lnSpc>
                <a:spcPct val="90000"/>
              </a:lnSpc>
              <a:buFontTx/>
              <a:buNone/>
            </a:pPr>
            <a:r>
              <a:rPr lang="zh-CN" altLang="en-US" b="0" smtClean="0"/>
              <a:t>   软件过程的特点是无秩序的，甚至是混乱的。几乎没有什么过程是经过妥善定义的，成功往往依赖于个人或小组的努力。</a:t>
            </a:r>
          </a:p>
          <a:p>
            <a:pPr marL="277813" indent="-277813" algn="just" eaLnBrk="1" hangingPunct="1">
              <a:lnSpc>
                <a:spcPct val="90000"/>
              </a:lnSpc>
              <a:buFontTx/>
              <a:buNone/>
            </a:pPr>
            <a:r>
              <a:rPr lang="en-US" altLang="zh-CN" b="0" smtClean="0"/>
              <a:t>2.</a:t>
            </a:r>
            <a:r>
              <a:rPr lang="zh-CN" altLang="en-US" b="0" smtClean="0"/>
              <a:t>可重复（</a:t>
            </a:r>
            <a:r>
              <a:rPr lang="en-US" altLang="zh-CN" b="0" smtClean="0"/>
              <a:t>repeatable</a:t>
            </a:r>
            <a:r>
              <a:rPr lang="zh-CN" altLang="en-US" b="0" smtClean="0"/>
              <a:t>）级：</a:t>
            </a:r>
          </a:p>
          <a:p>
            <a:pPr marL="277813" indent="-277813" algn="just" eaLnBrk="1" hangingPunct="1">
              <a:lnSpc>
                <a:spcPct val="90000"/>
              </a:lnSpc>
              <a:buFontTx/>
              <a:buNone/>
            </a:pPr>
            <a:r>
              <a:rPr lang="zh-CN" altLang="en-US" b="0" smtClean="0"/>
              <a:t>   建立了基本的项目管理过程来跟踪成本、进度和功能特性。制定了必要的过程纪律，能重复早先类似应用项目取得的成功。</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body" idx="1"/>
          </p:nvPr>
        </p:nvSpPr>
        <p:spPr>
          <a:xfrm>
            <a:off x="381000" y="381000"/>
            <a:ext cx="8382000" cy="6172200"/>
          </a:xfrm>
        </p:spPr>
        <p:txBody>
          <a:bodyPr/>
          <a:lstStyle/>
          <a:p>
            <a:pPr marL="277813" indent="-277813" algn="just" eaLnBrk="1" hangingPunct="1">
              <a:buFontTx/>
              <a:buNone/>
            </a:pPr>
            <a:r>
              <a:rPr lang="en-US" altLang="zh-CN" sz="2800" b="0" smtClean="0"/>
              <a:t>3.</a:t>
            </a:r>
            <a:r>
              <a:rPr lang="zh-CN" altLang="en-US" sz="2800" b="0" smtClean="0"/>
              <a:t>已定义（</a:t>
            </a:r>
            <a:r>
              <a:rPr lang="en-US" altLang="zh-CN" sz="2800" b="0" smtClean="0"/>
              <a:t>defined</a:t>
            </a:r>
            <a:r>
              <a:rPr lang="zh-CN" altLang="en-US" sz="2800" b="0" smtClean="0"/>
              <a:t>）级：</a:t>
            </a:r>
          </a:p>
          <a:p>
            <a:pPr marL="277813" indent="-277813" algn="just" eaLnBrk="1" hangingPunct="1">
              <a:buFontTx/>
              <a:buNone/>
            </a:pPr>
            <a:r>
              <a:rPr lang="zh-CN" altLang="en-US" sz="2800" b="0" smtClean="0"/>
              <a:t>   己将管理和工程活动两方面的软件过程文档化、标准化，并综合成该机构的标准软件过程。所有项目均使用经批准、剪裁的标准软件过程来开发和维护软件。</a:t>
            </a:r>
          </a:p>
          <a:p>
            <a:pPr marL="277813" indent="-277813" algn="just" eaLnBrk="1" hangingPunct="1">
              <a:buFontTx/>
              <a:buNone/>
            </a:pPr>
            <a:r>
              <a:rPr lang="en-US" altLang="zh-CN" sz="2800" b="0" smtClean="0"/>
              <a:t>4.</a:t>
            </a:r>
            <a:r>
              <a:rPr lang="zh-CN" altLang="en-US" sz="2800" b="0" smtClean="0"/>
              <a:t>已管理（</a:t>
            </a:r>
            <a:r>
              <a:rPr lang="en-US" altLang="zh-CN" sz="2800" b="0" smtClean="0"/>
              <a:t>managed</a:t>
            </a:r>
            <a:r>
              <a:rPr lang="zh-CN" altLang="en-US" sz="2800" b="0" smtClean="0"/>
              <a:t>）级：</a:t>
            </a:r>
          </a:p>
          <a:p>
            <a:pPr marL="277813" indent="-277813" algn="just" eaLnBrk="1" hangingPunct="1">
              <a:buFontTx/>
              <a:buNone/>
            </a:pPr>
            <a:r>
              <a:rPr lang="zh-CN" altLang="en-US" sz="2800" b="0" smtClean="0"/>
              <a:t>   收集对软件过程和产品质量的详细度量值，对软件过程和产品都有定量的理解和控制。 </a:t>
            </a:r>
          </a:p>
          <a:p>
            <a:pPr marL="277813" indent="-277813" algn="just" eaLnBrk="1" hangingPunct="1">
              <a:buFontTx/>
              <a:buNone/>
            </a:pPr>
            <a:r>
              <a:rPr lang="en-US" altLang="zh-CN" sz="2800" b="0" smtClean="0"/>
              <a:t>5.</a:t>
            </a:r>
            <a:r>
              <a:rPr lang="zh-CN" altLang="en-US" sz="2800" b="0" smtClean="0"/>
              <a:t>优化（</a:t>
            </a:r>
            <a:r>
              <a:rPr lang="en-US" altLang="zh-CN" sz="2800" b="0" smtClean="0"/>
              <a:t>optimizing</a:t>
            </a:r>
            <a:r>
              <a:rPr lang="zh-CN" altLang="en-US" sz="2800" b="0" smtClean="0"/>
              <a:t>）级：</a:t>
            </a:r>
          </a:p>
          <a:p>
            <a:pPr marL="277813" indent="-277813" algn="just" eaLnBrk="1" hangingPunct="1">
              <a:buFontTx/>
              <a:buNone/>
            </a:pPr>
            <a:r>
              <a:rPr lang="zh-CN" altLang="en-US" sz="2800" b="0" smtClean="0"/>
              <a:t>   整个组织关注软件过程改进的持续性、预见及增强自身，防止缺陷及问题的发生。过程的量化反馈和先进的新思想、新技术促使过程不断改进。</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软件工程内容回顾</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软件过程</a:t>
            </a:r>
            <a:endParaRPr lang="en-US" altLang="zh-CN" dirty="0" smtClean="0"/>
          </a:p>
          <a:p>
            <a:r>
              <a:rPr lang="zh-CN" altLang="en-US" dirty="0" smtClean="0"/>
              <a:t>系统工程</a:t>
            </a:r>
            <a:endParaRPr lang="en-US" altLang="zh-CN" dirty="0" smtClean="0"/>
          </a:p>
          <a:p>
            <a:r>
              <a:rPr lang="zh-CN" altLang="en-US" dirty="0" smtClean="0"/>
              <a:t>需求工程</a:t>
            </a:r>
            <a:endParaRPr lang="en-US" altLang="zh-CN" dirty="0" smtClean="0"/>
          </a:p>
          <a:p>
            <a:r>
              <a:rPr lang="zh-CN" altLang="en-US" dirty="0" smtClean="0"/>
              <a:t>设计</a:t>
            </a:r>
            <a:endParaRPr lang="en-US" altLang="zh-CN" dirty="0" smtClean="0"/>
          </a:p>
          <a:p>
            <a:pPr lvl="1"/>
            <a:r>
              <a:rPr lang="zh-CN" altLang="en-US" dirty="0" smtClean="0"/>
              <a:t>结构化分析与设计 </a:t>
            </a:r>
            <a:r>
              <a:rPr lang="en-US" altLang="zh-CN" dirty="0" smtClean="0"/>
              <a:t>SA</a:t>
            </a:r>
            <a:r>
              <a:rPr lang="zh-CN" altLang="en-US" dirty="0" smtClean="0"/>
              <a:t>与</a:t>
            </a:r>
            <a:r>
              <a:rPr lang="en-US" altLang="zh-CN" dirty="0" smtClean="0"/>
              <a:t>SD</a:t>
            </a:r>
          </a:p>
          <a:p>
            <a:pPr lvl="1"/>
            <a:r>
              <a:rPr lang="zh-CN" altLang="en-US" dirty="0" smtClean="0"/>
              <a:t>面向对象分析与设计</a:t>
            </a:r>
            <a:endParaRPr lang="en-US" altLang="zh-CN" dirty="0" smtClean="0"/>
          </a:p>
          <a:p>
            <a:r>
              <a:rPr lang="zh-CN" altLang="en-US" dirty="0" smtClean="0"/>
              <a:t>基于构件的软件开发</a:t>
            </a:r>
            <a:endParaRPr lang="en-US" altLang="zh-CN" dirty="0" smtClean="0"/>
          </a:p>
          <a:p>
            <a:r>
              <a:rPr lang="zh-CN" altLang="en-US" dirty="0" smtClean="0"/>
              <a:t>编码与程序设计</a:t>
            </a:r>
            <a:endParaRPr lang="en-US" altLang="zh-CN" dirty="0" smtClean="0"/>
          </a:p>
          <a:p>
            <a:r>
              <a:rPr lang="zh-CN" altLang="en-US" dirty="0" smtClean="0"/>
              <a:t>软件测试</a:t>
            </a:r>
            <a:endParaRPr lang="en-US" altLang="zh-CN" dirty="0" smtClean="0"/>
          </a:p>
          <a:p>
            <a:r>
              <a:rPr lang="zh-CN" altLang="en-US" dirty="0" smtClean="0"/>
              <a:t>软件维护与再工程</a:t>
            </a:r>
            <a:endParaRPr lang="en-US" altLang="zh-CN" dirty="0" smtClean="0"/>
          </a:p>
          <a:p>
            <a:r>
              <a:rPr lang="zh-CN" altLang="en-US" dirty="0" smtClean="0"/>
              <a:t>软件项目管理</a:t>
            </a:r>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2</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90600" y="762000"/>
            <a:ext cx="7391400" cy="5646738"/>
            <a:chOff x="2473" y="8616"/>
            <a:chExt cx="6734" cy="5772"/>
          </a:xfrm>
        </p:grpSpPr>
        <p:grpSp>
          <p:nvGrpSpPr>
            <p:cNvPr id="3" name="Group 3"/>
            <p:cNvGrpSpPr>
              <a:grpSpLocks/>
            </p:cNvGrpSpPr>
            <p:nvPr/>
          </p:nvGrpSpPr>
          <p:grpSpPr bwMode="auto">
            <a:xfrm>
              <a:off x="2473" y="8616"/>
              <a:ext cx="6734" cy="5772"/>
              <a:chOff x="2473" y="8616"/>
              <a:chExt cx="6734" cy="5772"/>
            </a:xfrm>
          </p:grpSpPr>
          <p:sp>
            <p:nvSpPr>
              <p:cNvPr id="72711" name="Rectangle 4"/>
              <p:cNvSpPr>
                <a:spLocks noChangeArrowheads="1"/>
              </p:cNvSpPr>
              <p:nvPr/>
            </p:nvSpPr>
            <p:spPr bwMode="auto">
              <a:xfrm>
                <a:off x="7587" y="8616"/>
                <a:ext cx="1620" cy="780"/>
              </a:xfrm>
              <a:prstGeom prst="rect">
                <a:avLst/>
              </a:prstGeom>
              <a:noFill/>
              <a:ln w="38100">
                <a:solidFill>
                  <a:srgbClr val="000000"/>
                </a:solidFill>
                <a:miter lim="800000"/>
                <a:headEnd/>
                <a:tailEnd/>
              </a:ln>
            </p:spPr>
            <p:txBody>
              <a:bodyPr anchor="ctr"/>
              <a:lstStyle/>
              <a:p>
                <a:pPr algn="ctr" eaLnBrk="0" hangingPunct="0"/>
                <a:r>
                  <a:rPr lang="en-US" altLang="zh-CN" sz="2200">
                    <a:latin typeface="楷体_GB2312" pitchFamily="49" charset="-122"/>
                    <a:ea typeface="楷体_GB2312" pitchFamily="49" charset="-122"/>
                  </a:rPr>
                  <a:t>5.</a:t>
                </a:r>
                <a:r>
                  <a:rPr lang="zh-CN" altLang="en-US" sz="2200">
                    <a:latin typeface="楷体_GB2312" pitchFamily="49" charset="-122"/>
                    <a:ea typeface="楷体_GB2312" pitchFamily="49" charset="-122"/>
                  </a:rPr>
                  <a:t>优化级</a:t>
                </a:r>
              </a:p>
            </p:txBody>
          </p:sp>
          <p:sp>
            <p:nvSpPr>
              <p:cNvPr id="72712" name="Rectangle 5"/>
              <p:cNvSpPr>
                <a:spLocks noChangeArrowheads="1"/>
              </p:cNvSpPr>
              <p:nvPr/>
            </p:nvSpPr>
            <p:spPr bwMode="auto">
              <a:xfrm>
                <a:off x="6507" y="9864"/>
                <a:ext cx="1620" cy="780"/>
              </a:xfrm>
              <a:prstGeom prst="rect">
                <a:avLst/>
              </a:prstGeom>
              <a:noFill/>
              <a:ln w="38100">
                <a:solidFill>
                  <a:srgbClr val="000000"/>
                </a:solidFill>
                <a:miter lim="800000"/>
                <a:headEnd/>
                <a:tailEnd/>
              </a:ln>
            </p:spPr>
            <p:txBody>
              <a:bodyPr anchor="ctr"/>
              <a:lstStyle/>
              <a:p>
                <a:pPr algn="ctr" eaLnBrk="0" hangingPunct="0"/>
                <a:r>
                  <a:rPr lang="en-US" altLang="zh-CN" sz="2200">
                    <a:latin typeface="楷体_GB2312" pitchFamily="49" charset="-122"/>
                    <a:ea typeface="楷体_GB2312" pitchFamily="49" charset="-122"/>
                  </a:rPr>
                  <a:t>4.</a:t>
                </a:r>
                <a:r>
                  <a:rPr lang="zh-CN" altLang="en-US" sz="2200">
                    <a:latin typeface="楷体_GB2312" pitchFamily="49" charset="-122"/>
                    <a:ea typeface="楷体_GB2312" pitchFamily="49" charset="-122"/>
                  </a:rPr>
                  <a:t>已管理级</a:t>
                </a:r>
              </a:p>
            </p:txBody>
          </p:sp>
          <p:sp>
            <p:nvSpPr>
              <p:cNvPr id="72713" name="Rectangle 6"/>
              <p:cNvSpPr>
                <a:spLocks noChangeArrowheads="1"/>
              </p:cNvSpPr>
              <p:nvPr/>
            </p:nvSpPr>
            <p:spPr bwMode="auto">
              <a:xfrm>
                <a:off x="5427" y="11112"/>
                <a:ext cx="1620" cy="780"/>
              </a:xfrm>
              <a:prstGeom prst="rect">
                <a:avLst/>
              </a:prstGeom>
              <a:noFill/>
              <a:ln w="38100">
                <a:solidFill>
                  <a:srgbClr val="000000"/>
                </a:solidFill>
                <a:miter lim="800000"/>
                <a:headEnd/>
                <a:tailEnd/>
              </a:ln>
            </p:spPr>
            <p:txBody>
              <a:bodyPr anchor="ctr"/>
              <a:lstStyle/>
              <a:p>
                <a:pPr algn="ctr" eaLnBrk="0" hangingPunct="0"/>
                <a:r>
                  <a:rPr lang="en-US" altLang="zh-CN" sz="2200">
                    <a:latin typeface="楷体_GB2312" pitchFamily="49" charset="-122"/>
                    <a:ea typeface="楷体_GB2312" pitchFamily="49" charset="-122"/>
                  </a:rPr>
                  <a:t>3.</a:t>
                </a:r>
                <a:r>
                  <a:rPr lang="zh-CN" altLang="en-US" sz="2200">
                    <a:latin typeface="楷体_GB2312" pitchFamily="49" charset="-122"/>
                    <a:ea typeface="楷体_GB2312" pitchFamily="49" charset="-122"/>
                  </a:rPr>
                  <a:t>已定义级</a:t>
                </a:r>
              </a:p>
            </p:txBody>
          </p:sp>
          <p:sp>
            <p:nvSpPr>
              <p:cNvPr id="72714" name="Rectangle 7"/>
              <p:cNvSpPr>
                <a:spLocks noChangeArrowheads="1"/>
              </p:cNvSpPr>
              <p:nvPr/>
            </p:nvSpPr>
            <p:spPr bwMode="auto">
              <a:xfrm>
                <a:off x="4347" y="12360"/>
                <a:ext cx="1620" cy="780"/>
              </a:xfrm>
              <a:prstGeom prst="rect">
                <a:avLst/>
              </a:prstGeom>
              <a:noFill/>
              <a:ln w="38100">
                <a:solidFill>
                  <a:srgbClr val="000000"/>
                </a:solidFill>
                <a:miter lim="800000"/>
                <a:headEnd/>
                <a:tailEnd/>
              </a:ln>
            </p:spPr>
            <p:txBody>
              <a:bodyPr anchor="ctr"/>
              <a:lstStyle/>
              <a:p>
                <a:pPr algn="ctr" eaLnBrk="0" hangingPunct="0"/>
                <a:r>
                  <a:rPr lang="en-US" altLang="zh-CN" sz="2200">
                    <a:latin typeface="楷体_GB2312" pitchFamily="49" charset="-122"/>
                    <a:ea typeface="楷体_GB2312" pitchFamily="49" charset="-122"/>
                  </a:rPr>
                  <a:t>2.</a:t>
                </a:r>
                <a:r>
                  <a:rPr lang="zh-CN" altLang="en-US" sz="2200">
                    <a:latin typeface="楷体_GB2312" pitchFamily="49" charset="-122"/>
                    <a:ea typeface="楷体_GB2312" pitchFamily="49" charset="-122"/>
                  </a:rPr>
                  <a:t>可重复级</a:t>
                </a:r>
              </a:p>
            </p:txBody>
          </p:sp>
          <p:sp>
            <p:nvSpPr>
              <p:cNvPr id="72715" name="Rectangle 8"/>
              <p:cNvSpPr>
                <a:spLocks noChangeArrowheads="1"/>
              </p:cNvSpPr>
              <p:nvPr/>
            </p:nvSpPr>
            <p:spPr bwMode="auto">
              <a:xfrm>
                <a:off x="3087" y="13608"/>
                <a:ext cx="1620" cy="780"/>
              </a:xfrm>
              <a:prstGeom prst="rect">
                <a:avLst/>
              </a:prstGeom>
              <a:noFill/>
              <a:ln w="38100">
                <a:solidFill>
                  <a:srgbClr val="000000"/>
                </a:solidFill>
                <a:miter lim="800000"/>
                <a:headEnd/>
                <a:tailEnd/>
              </a:ln>
            </p:spPr>
            <p:txBody>
              <a:bodyPr anchor="ctr"/>
              <a:lstStyle/>
              <a:p>
                <a:pPr algn="ctr" eaLnBrk="0" hangingPunct="0"/>
                <a:r>
                  <a:rPr lang="en-US" altLang="zh-CN" sz="2200">
                    <a:latin typeface="楷体_GB2312" pitchFamily="49" charset="-122"/>
                    <a:ea typeface="楷体_GB2312" pitchFamily="49" charset="-122"/>
                  </a:rPr>
                  <a:t>1.</a:t>
                </a:r>
                <a:r>
                  <a:rPr lang="zh-CN" altLang="en-US" sz="2200">
                    <a:latin typeface="楷体_GB2312" pitchFamily="49" charset="-122"/>
                    <a:ea typeface="楷体_GB2312" pitchFamily="49" charset="-122"/>
                  </a:rPr>
                  <a:t>初始级</a:t>
                </a:r>
              </a:p>
            </p:txBody>
          </p:sp>
          <p:grpSp>
            <p:nvGrpSpPr>
              <p:cNvPr id="4" name="Group 9"/>
              <p:cNvGrpSpPr>
                <a:grpSpLocks/>
              </p:cNvGrpSpPr>
              <p:nvPr/>
            </p:nvGrpSpPr>
            <p:grpSpPr bwMode="auto">
              <a:xfrm>
                <a:off x="3267" y="11268"/>
                <a:ext cx="1980" cy="936"/>
                <a:chOff x="6840" y="9552"/>
                <a:chExt cx="1980" cy="936"/>
              </a:xfrm>
            </p:grpSpPr>
            <p:sp>
              <p:nvSpPr>
                <p:cNvPr id="72726" name="Arc 10"/>
                <p:cNvSpPr>
                  <a:spLocks/>
                </p:cNvSpPr>
                <p:nvPr/>
              </p:nvSpPr>
              <p:spPr bwMode="auto">
                <a:xfrm rot="-5400000">
                  <a:off x="8070" y="9738"/>
                  <a:ext cx="780" cy="720"/>
                </a:xfrm>
                <a:custGeom>
                  <a:avLst/>
                  <a:gdLst>
                    <a:gd name="T0" fmla="*/ 0 w 21609"/>
                    <a:gd name="T1" fmla="*/ 0 h 21600"/>
                    <a:gd name="T2" fmla="*/ 28 w 21609"/>
                    <a:gd name="T3" fmla="*/ 23 h 21600"/>
                    <a:gd name="T4" fmla="*/ 0 w 21609"/>
                    <a:gd name="T5" fmla="*/ 24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16" y="0"/>
                        <a:pt x="32" y="-1"/>
                        <a:pt x="49" y="0"/>
                      </a:cubicBezTo>
                      <a:cubicBezTo>
                        <a:pt x="11468" y="0"/>
                        <a:pt x="20914" y="8888"/>
                        <a:pt x="21609" y="20286"/>
                      </a:cubicBezTo>
                    </a:path>
                    <a:path w="21609" h="21600" stroke="0" extrusionOk="0">
                      <a:moveTo>
                        <a:pt x="0" y="0"/>
                      </a:moveTo>
                      <a:cubicBezTo>
                        <a:pt x="16" y="0"/>
                        <a:pt x="32" y="-1"/>
                        <a:pt x="49" y="0"/>
                      </a:cubicBezTo>
                      <a:cubicBezTo>
                        <a:pt x="11468" y="0"/>
                        <a:pt x="20914" y="8888"/>
                        <a:pt x="21609" y="20286"/>
                      </a:cubicBezTo>
                      <a:lnTo>
                        <a:pt x="49" y="21600"/>
                      </a:lnTo>
                      <a:close/>
                    </a:path>
                  </a:pathLst>
                </a:custGeom>
                <a:noFill/>
                <a:ln w="38100">
                  <a:solidFill>
                    <a:srgbClr val="000000"/>
                  </a:solidFill>
                  <a:round/>
                  <a:headEnd/>
                  <a:tailEnd type="arrow" w="med" len="med"/>
                </a:ln>
              </p:spPr>
              <p:txBody>
                <a:bodyPr anchor="ctr"/>
                <a:lstStyle/>
                <a:p>
                  <a:endParaRPr lang="zh-CN" altLang="en-US"/>
                </a:p>
              </p:txBody>
            </p:sp>
            <p:sp>
              <p:nvSpPr>
                <p:cNvPr id="72727" name="Rectangle 11"/>
                <p:cNvSpPr>
                  <a:spLocks noChangeArrowheads="1"/>
                </p:cNvSpPr>
                <p:nvPr/>
              </p:nvSpPr>
              <p:spPr bwMode="auto">
                <a:xfrm>
                  <a:off x="6840" y="9552"/>
                  <a:ext cx="1440" cy="780"/>
                </a:xfrm>
                <a:prstGeom prst="rect">
                  <a:avLst/>
                </a:prstGeom>
                <a:noFill/>
                <a:ln w="38100">
                  <a:noFill/>
                  <a:miter lim="800000"/>
                  <a:headEnd/>
                  <a:tailEnd/>
                </a:ln>
              </p:spPr>
              <p:txBody>
                <a:bodyPr anchor="ctr"/>
                <a:lstStyle/>
                <a:p>
                  <a:pPr algn="just" eaLnBrk="0" hangingPunct="0"/>
                  <a:r>
                    <a:rPr lang="zh-CN" altLang="en-US" sz="2200">
                      <a:latin typeface="Times New Roman" pitchFamily="18" charset="0"/>
                      <a:ea typeface="楷体_GB2312" pitchFamily="49" charset="-122"/>
                    </a:rPr>
                    <a:t>标准、一致的过程</a:t>
                  </a:r>
                </a:p>
              </p:txBody>
            </p:sp>
          </p:grpSp>
          <p:grpSp>
            <p:nvGrpSpPr>
              <p:cNvPr id="5" name="Group 12"/>
              <p:cNvGrpSpPr>
                <a:grpSpLocks/>
              </p:cNvGrpSpPr>
              <p:nvPr/>
            </p:nvGrpSpPr>
            <p:grpSpPr bwMode="auto">
              <a:xfrm>
                <a:off x="2473" y="12531"/>
                <a:ext cx="1694" cy="921"/>
                <a:chOff x="3886" y="13311"/>
                <a:chExt cx="1694" cy="921"/>
              </a:xfrm>
            </p:grpSpPr>
            <p:sp>
              <p:nvSpPr>
                <p:cNvPr id="72724" name="Arc 13"/>
                <p:cNvSpPr>
                  <a:spLocks/>
                </p:cNvSpPr>
                <p:nvPr/>
              </p:nvSpPr>
              <p:spPr bwMode="auto">
                <a:xfrm rot="-5400000">
                  <a:off x="4830" y="13482"/>
                  <a:ext cx="780" cy="720"/>
                </a:xfrm>
                <a:custGeom>
                  <a:avLst/>
                  <a:gdLst>
                    <a:gd name="T0" fmla="*/ 0 w 21609"/>
                    <a:gd name="T1" fmla="*/ 0 h 21600"/>
                    <a:gd name="T2" fmla="*/ 28 w 21609"/>
                    <a:gd name="T3" fmla="*/ 23 h 21600"/>
                    <a:gd name="T4" fmla="*/ 0 w 21609"/>
                    <a:gd name="T5" fmla="*/ 24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16" y="0"/>
                        <a:pt x="32" y="-1"/>
                        <a:pt x="49" y="0"/>
                      </a:cubicBezTo>
                      <a:cubicBezTo>
                        <a:pt x="11468" y="0"/>
                        <a:pt x="20914" y="8888"/>
                        <a:pt x="21609" y="20286"/>
                      </a:cubicBezTo>
                    </a:path>
                    <a:path w="21609" h="21600" stroke="0" extrusionOk="0">
                      <a:moveTo>
                        <a:pt x="0" y="0"/>
                      </a:moveTo>
                      <a:cubicBezTo>
                        <a:pt x="16" y="0"/>
                        <a:pt x="32" y="-1"/>
                        <a:pt x="49" y="0"/>
                      </a:cubicBezTo>
                      <a:cubicBezTo>
                        <a:pt x="11468" y="0"/>
                        <a:pt x="20914" y="8888"/>
                        <a:pt x="21609" y="20286"/>
                      </a:cubicBezTo>
                      <a:lnTo>
                        <a:pt x="49" y="21600"/>
                      </a:lnTo>
                      <a:close/>
                    </a:path>
                  </a:pathLst>
                </a:custGeom>
                <a:noFill/>
                <a:ln w="38100">
                  <a:solidFill>
                    <a:srgbClr val="000000"/>
                  </a:solidFill>
                  <a:round/>
                  <a:headEnd/>
                  <a:tailEnd type="arrow" w="med" len="med"/>
                </a:ln>
              </p:spPr>
              <p:txBody>
                <a:bodyPr anchor="ctr"/>
                <a:lstStyle/>
                <a:p>
                  <a:endParaRPr lang="zh-CN" altLang="en-US"/>
                </a:p>
              </p:txBody>
            </p:sp>
            <p:sp>
              <p:nvSpPr>
                <p:cNvPr id="72725" name="Rectangle 14"/>
                <p:cNvSpPr>
                  <a:spLocks noChangeArrowheads="1"/>
                </p:cNvSpPr>
                <p:nvPr/>
              </p:nvSpPr>
              <p:spPr bwMode="auto">
                <a:xfrm>
                  <a:off x="3886" y="13311"/>
                  <a:ext cx="1080" cy="780"/>
                </a:xfrm>
                <a:prstGeom prst="rect">
                  <a:avLst/>
                </a:prstGeom>
                <a:noFill/>
                <a:ln w="38100">
                  <a:noFill/>
                  <a:miter lim="800000"/>
                  <a:headEnd/>
                  <a:tailEnd/>
                </a:ln>
              </p:spPr>
              <p:txBody>
                <a:bodyPr anchor="ctr"/>
                <a:lstStyle/>
                <a:p>
                  <a:pPr algn="ctr" eaLnBrk="0" hangingPunct="0"/>
                  <a:r>
                    <a:rPr lang="zh-CN" altLang="en-US" sz="2200">
                      <a:latin typeface="Times New Roman" pitchFamily="18" charset="0"/>
                      <a:ea typeface="楷体_GB2312" pitchFamily="49" charset="-122"/>
                    </a:rPr>
                    <a:t>有纪律的过程</a:t>
                  </a:r>
                </a:p>
              </p:txBody>
            </p:sp>
          </p:grpSp>
          <p:grpSp>
            <p:nvGrpSpPr>
              <p:cNvPr id="6" name="Group 15"/>
              <p:cNvGrpSpPr>
                <a:grpSpLocks/>
              </p:cNvGrpSpPr>
              <p:nvPr/>
            </p:nvGrpSpPr>
            <p:grpSpPr bwMode="auto">
              <a:xfrm>
                <a:off x="4049" y="10194"/>
                <a:ext cx="2338" cy="780"/>
                <a:chOff x="5462" y="10974"/>
                <a:chExt cx="2338" cy="780"/>
              </a:xfrm>
            </p:grpSpPr>
            <p:sp>
              <p:nvSpPr>
                <p:cNvPr id="72722" name="Arc 16"/>
                <p:cNvSpPr>
                  <a:spLocks/>
                </p:cNvSpPr>
                <p:nvPr/>
              </p:nvSpPr>
              <p:spPr bwMode="auto">
                <a:xfrm rot="-5400000">
                  <a:off x="7050" y="11004"/>
                  <a:ext cx="780" cy="720"/>
                </a:xfrm>
                <a:custGeom>
                  <a:avLst/>
                  <a:gdLst>
                    <a:gd name="T0" fmla="*/ 0 w 21609"/>
                    <a:gd name="T1" fmla="*/ 0 h 21600"/>
                    <a:gd name="T2" fmla="*/ 28 w 21609"/>
                    <a:gd name="T3" fmla="*/ 23 h 21600"/>
                    <a:gd name="T4" fmla="*/ 0 w 21609"/>
                    <a:gd name="T5" fmla="*/ 24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16" y="0"/>
                        <a:pt x="32" y="-1"/>
                        <a:pt x="49" y="0"/>
                      </a:cubicBezTo>
                      <a:cubicBezTo>
                        <a:pt x="11468" y="0"/>
                        <a:pt x="20914" y="8888"/>
                        <a:pt x="21609" y="20286"/>
                      </a:cubicBezTo>
                    </a:path>
                    <a:path w="21609" h="21600" stroke="0" extrusionOk="0">
                      <a:moveTo>
                        <a:pt x="0" y="0"/>
                      </a:moveTo>
                      <a:cubicBezTo>
                        <a:pt x="16" y="0"/>
                        <a:pt x="32" y="-1"/>
                        <a:pt x="49" y="0"/>
                      </a:cubicBezTo>
                      <a:cubicBezTo>
                        <a:pt x="11468" y="0"/>
                        <a:pt x="20914" y="8888"/>
                        <a:pt x="21609" y="20286"/>
                      </a:cubicBezTo>
                      <a:lnTo>
                        <a:pt x="49" y="21600"/>
                      </a:lnTo>
                      <a:close/>
                    </a:path>
                  </a:pathLst>
                </a:custGeom>
                <a:noFill/>
                <a:ln w="38100">
                  <a:solidFill>
                    <a:srgbClr val="000000"/>
                  </a:solidFill>
                  <a:round/>
                  <a:headEnd/>
                  <a:tailEnd type="arrow" w="med" len="med"/>
                </a:ln>
              </p:spPr>
              <p:txBody>
                <a:bodyPr anchor="ctr"/>
                <a:lstStyle/>
                <a:p>
                  <a:endParaRPr lang="zh-CN" altLang="en-US"/>
                </a:p>
              </p:txBody>
            </p:sp>
            <p:sp>
              <p:nvSpPr>
                <p:cNvPr id="72723" name="Rectangle 17"/>
                <p:cNvSpPr>
                  <a:spLocks noChangeArrowheads="1"/>
                </p:cNvSpPr>
                <p:nvPr/>
              </p:nvSpPr>
              <p:spPr bwMode="auto">
                <a:xfrm>
                  <a:off x="5462" y="11013"/>
                  <a:ext cx="1738" cy="420"/>
                </a:xfrm>
                <a:prstGeom prst="rect">
                  <a:avLst/>
                </a:prstGeom>
                <a:noFill/>
                <a:ln w="38100">
                  <a:noFill/>
                  <a:miter lim="800000"/>
                  <a:headEnd/>
                  <a:tailEnd/>
                </a:ln>
              </p:spPr>
              <p:txBody>
                <a:bodyPr anchor="ctr"/>
                <a:lstStyle/>
                <a:p>
                  <a:pPr algn="just" eaLnBrk="0" hangingPunct="0"/>
                  <a:r>
                    <a:rPr lang="zh-CN" altLang="en-US" sz="2200">
                      <a:latin typeface="Times New Roman" pitchFamily="18" charset="0"/>
                      <a:ea typeface="楷体_GB2312" pitchFamily="49" charset="-122"/>
                    </a:rPr>
                    <a:t>可预测的过程</a:t>
                  </a:r>
                </a:p>
              </p:txBody>
            </p:sp>
          </p:grpSp>
          <p:grpSp>
            <p:nvGrpSpPr>
              <p:cNvPr id="7" name="Group 18"/>
              <p:cNvGrpSpPr>
                <a:grpSpLocks/>
              </p:cNvGrpSpPr>
              <p:nvPr/>
            </p:nvGrpSpPr>
            <p:grpSpPr bwMode="auto">
              <a:xfrm>
                <a:off x="5145" y="8889"/>
                <a:ext cx="2338" cy="780"/>
                <a:chOff x="5462" y="10974"/>
                <a:chExt cx="2338" cy="780"/>
              </a:xfrm>
            </p:grpSpPr>
            <p:sp>
              <p:nvSpPr>
                <p:cNvPr id="72720" name="Arc 19"/>
                <p:cNvSpPr>
                  <a:spLocks/>
                </p:cNvSpPr>
                <p:nvPr/>
              </p:nvSpPr>
              <p:spPr bwMode="auto">
                <a:xfrm rot="-5400000">
                  <a:off x="7050" y="11004"/>
                  <a:ext cx="780" cy="720"/>
                </a:xfrm>
                <a:custGeom>
                  <a:avLst/>
                  <a:gdLst>
                    <a:gd name="T0" fmla="*/ 0 w 21609"/>
                    <a:gd name="T1" fmla="*/ 0 h 21600"/>
                    <a:gd name="T2" fmla="*/ 28 w 21609"/>
                    <a:gd name="T3" fmla="*/ 23 h 21600"/>
                    <a:gd name="T4" fmla="*/ 0 w 21609"/>
                    <a:gd name="T5" fmla="*/ 24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16" y="0"/>
                        <a:pt x="32" y="-1"/>
                        <a:pt x="49" y="0"/>
                      </a:cubicBezTo>
                      <a:cubicBezTo>
                        <a:pt x="11468" y="0"/>
                        <a:pt x="20914" y="8888"/>
                        <a:pt x="21609" y="20286"/>
                      </a:cubicBezTo>
                    </a:path>
                    <a:path w="21609" h="21600" stroke="0" extrusionOk="0">
                      <a:moveTo>
                        <a:pt x="0" y="0"/>
                      </a:moveTo>
                      <a:cubicBezTo>
                        <a:pt x="16" y="0"/>
                        <a:pt x="32" y="-1"/>
                        <a:pt x="49" y="0"/>
                      </a:cubicBezTo>
                      <a:cubicBezTo>
                        <a:pt x="11468" y="0"/>
                        <a:pt x="20914" y="8888"/>
                        <a:pt x="21609" y="20286"/>
                      </a:cubicBezTo>
                      <a:lnTo>
                        <a:pt x="49" y="21600"/>
                      </a:lnTo>
                      <a:close/>
                    </a:path>
                  </a:pathLst>
                </a:custGeom>
                <a:noFill/>
                <a:ln w="38100">
                  <a:solidFill>
                    <a:srgbClr val="000000"/>
                  </a:solidFill>
                  <a:round/>
                  <a:headEnd/>
                  <a:tailEnd type="arrow" w="med" len="med"/>
                </a:ln>
              </p:spPr>
              <p:txBody>
                <a:bodyPr anchor="ctr"/>
                <a:lstStyle/>
                <a:p>
                  <a:endParaRPr lang="zh-CN" altLang="en-US"/>
                </a:p>
              </p:txBody>
            </p:sp>
            <p:sp>
              <p:nvSpPr>
                <p:cNvPr id="72721" name="Rectangle 20"/>
                <p:cNvSpPr>
                  <a:spLocks noChangeArrowheads="1"/>
                </p:cNvSpPr>
                <p:nvPr/>
              </p:nvSpPr>
              <p:spPr bwMode="auto">
                <a:xfrm>
                  <a:off x="5462" y="11013"/>
                  <a:ext cx="1738" cy="420"/>
                </a:xfrm>
                <a:prstGeom prst="rect">
                  <a:avLst/>
                </a:prstGeom>
                <a:noFill/>
                <a:ln w="38100">
                  <a:noFill/>
                  <a:miter lim="800000"/>
                  <a:headEnd/>
                  <a:tailEnd/>
                </a:ln>
              </p:spPr>
              <p:txBody>
                <a:bodyPr anchor="ctr"/>
                <a:lstStyle/>
                <a:p>
                  <a:pPr algn="just" eaLnBrk="0" hangingPunct="0"/>
                  <a:r>
                    <a:rPr lang="zh-CN" altLang="en-US" sz="2200">
                      <a:latin typeface="Times New Roman" pitchFamily="18" charset="0"/>
                      <a:ea typeface="楷体_GB2312" pitchFamily="49" charset="-122"/>
                    </a:rPr>
                    <a:t>持续改进过程</a:t>
                  </a:r>
                </a:p>
              </p:txBody>
            </p:sp>
          </p:grpSp>
        </p:grpSp>
        <p:sp>
          <p:nvSpPr>
            <p:cNvPr id="72710" name="Rectangle 21"/>
            <p:cNvSpPr>
              <a:spLocks noChangeArrowheads="1"/>
            </p:cNvSpPr>
            <p:nvPr/>
          </p:nvSpPr>
          <p:spPr bwMode="auto">
            <a:xfrm>
              <a:off x="7153" y="13110"/>
              <a:ext cx="2040" cy="885"/>
            </a:xfrm>
            <a:prstGeom prst="rect">
              <a:avLst/>
            </a:prstGeom>
            <a:noFill/>
            <a:ln w="38100">
              <a:noFill/>
              <a:miter lim="800000"/>
              <a:headEnd/>
              <a:tailEnd/>
            </a:ln>
          </p:spPr>
          <p:txBody>
            <a:bodyPr anchor="ctr"/>
            <a:lstStyle/>
            <a:p>
              <a:pPr algn="ctr" eaLnBrk="0" hangingPunct="0"/>
              <a:r>
                <a:rPr lang="zh-CN" altLang="en-US" sz="2200">
                  <a:solidFill>
                    <a:srgbClr val="FF0000"/>
                  </a:solidFill>
                  <a:latin typeface="楷体_GB2312" pitchFamily="49" charset="-122"/>
                  <a:ea typeface="楷体_GB2312" pitchFamily="49" charset="-122"/>
                </a:rPr>
                <a:t>软件过程成熟度</a:t>
              </a:r>
            </a:p>
            <a:p>
              <a:pPr algn="ctr" eaLnBrk="0" hangingPunct="0"/>
              <a:r>
                <a:rPr lang="zh-CN" altLang="en-US" sz="2200">
                  <a:solidFill>
                    <a:srgbClr val="FF0000"/>
                  </a:solidFill>
                  <a:latin typeface="楷体_GB2312" pitchFamily="49" charset="-122"/>
                  <a:ea typeface="楷体_GB2312" pitchFamily="49" charset="-122"/>
                </a:rPr>
                <a:t>的</a:t>
              </a:r>
              <a:r>
                <a:rPr lang="en-US" altLang="zh-CN" sz="2200">
                  <a:solidFill>
                    <a:srgbClr val="FF0000"/>
                  </a:solidFill>
                  <a:latin typeface="楷体_GB2312" pitchFamily="49" charset="-122"/>
                  <a:ea typeface="楷体_GB2312" pitchFamily="49" charset="-122"/>
                </a:rPr>
                <a:t>5</a:t>
              </a:r>
              <a:r>
                <a:rPr lang="zh-CN" altLang="en-US" sz="2200">
                  <a:solidFill>
                    <a:srgbClr val="FF0000"/>
                  </a:solidFill>
                  <a:latin typeface="楷体_GB2312" pitchFamily="49" charset="-122"/>
                  <a:ea typeface="楷体_GB2312" pitchFamily="49" charset="-122"/>
                </a:rPr>
                <a:t>个等级</a:t>
              </a:r>
              <a:endParaRPr lang="zh-CN" altLang="en-US" sz="2200">
                <a:latin typeface="楷体_GB2312" pitchFamily="49" charset="-122"/>
                <a:ea typeface="楷体_GB2312" pitchFamily="49" charset="-122"/>
              </a:endParaRPr>
            </a:p>
          </p:txBody>
        </p:sp>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1295400"/>
            <a:ext cx="7400925" cy="5105400"/>
            <a:chOff x="432" y="336"/>
            <a:chExt cx="4662" cy="3696"/>
          </a:xfrm>
        </p:grpSpPr>
        <p:grpSp>
          <p:nvGrpSpPr>
            <p:cNvPr id="3" name="Group 3"/>
            <p:cNvGrpSpPr>
              <a:grpSpLocks/>
            </p:cNvGrpSpPr>
            <p:nvPr/>
          </p:nvGrpSpPr>
          <p:grpSpPr bwMode="auto">
            <a:xfrm>
              <a:off x="432" y="336"/>
              <a:ext cx="4662" cy="3696"/>
              <a:chOff x="3283" y="1908"/>
              <a:chExt cx="6362" cy="6372"/>
            </a:xfrm>
          </p:grpSpPr>
          <p:sp>
            <p:nvSpPr>
              <p:cNvPr id="73736" name="Rectangle 4"/>
              <p:cNvSpPr>
                <a:spLocks noChangeArrowheads="1"/>
              </p:cNvSpPr>
              <p:nvPr/>
            </p:nvSpPr>
            <p:spPr bwMode="auto">
              <a:xfrm>
                <a:off x="5173" y="1908"/>
                <a:ext cx="1816" cy="645"/>
              </a:xfrm>
              <a:prstGeom prst="rect">
                <a:avLst/>
              </a:prstGeom>
              <a:noFill/>
              <a:ln w="38100">
                <a:solidFill>
                  <a:srgbClr val="000000"/>
                </a:solidFill>
                <a:miter lim="800000"/>
                <a:headEnd/>
                <a:tailEnd/>
              </a:ln>
            </p:spPr>
            <p:txBody>
              <a:bodyPr anchor="ctr"/>
              <a:lstStyle/>
              <a:p>
                <a:pPr algn="ctr" eaLnBrk="0" hangingPunct="0"/>
                <a:r>
                  <a:rPr lang="zh-CN" altLang="en-US" sz="2000">
                    <a:latin typeface="Times New Roman" pitchFamily="18" charset="0"/>
                    <a:ea typeface="楷体_GB2312" pitchFamily="49" charset="-122"/>
                  </a:rPr>
                  <a:t>成熟度等级</a:t>
                </a:r>
              </a:p>
            </p:txBody>
          </p:sp>
          <p:sp>
            <p:nvSpPr>
              <p:cNvPr id="73737" name="Rectangle 5"/>
              <p:cNvSpPr>
                <a:spLocks noChangeArrowheads="1"/>
              </p:cNvSpPr>
              <p:nvPr/>
            </p:nvSpPr>
            <p:spPr bwMode="auto">
              <a:xfrm>
                <a:off x="6073" y="3312"/>
                <a:ext cx="1816" cy="645"/>
              </a:xfrm>
              <a:prstGeom prst="rect">
                <a:avLst/>
              </a:prstGeom>
              <a:noFill/>
              <a:ln w="38100">
                <a:solidFill>
                  <a:srgbClr val="000000"/>
                </a:solidFill>
                <a:miter lim="800000"/>
                <a:headEnd/>
                <a:tailEnd/>
              </a:ln>
            </p:spPr>
            <p:txBody>
              <a:bodyPr anchor="ctr"/>
              <a:lstStyle/>
              <a:p>
                <a:pPr algn="ctr" eaLnBrk="0" hangingPunct="0"/>
                <a:r>
                  <a:rPr lang="zh-CN" altLang="en-US" sz="2000">
                    <a:latin typeface="Times New Roman" pitchFamily="18" charset="0"/>
                    <a:ea typeface="楷体_GB2312" pitchFamily="49" charset="-122"/>
                  </a:rPr>
                  <a:t>关键过程域</a:t>
                </a:r>
              </a:p>
            </p:txBody>
          </p:sp>
          <p:sp>
            <p:nvSpPr>
              <p:cNvPr id="73738" name="Rectangle 6"/>
              <p:cNvSpPr>
                <a:spLocks noChangeArrowheads="1"/>
              </p:cNvSpPr>
              <p:nvPr/>
            </p:nvSpPr>
            <p:spPr bwMode="auto">
              <a:xfrm>
                <a:off x="6973" y="4716"/>
                <a:ext cx="1816" cy="645"/>
              </a:xfrm>
              <a:prstGeom prst="rect">
                <a:avLst/>
              </a:prstGeom>
              <a:noFill/>
              <a:ln w="38100">
                <a:solidFill>
                  <a:srgbClr val="000000"/>
                </a:solidFill>
                <a:miter lim="800000"/>
                <a:headEnd/>
                <a:tailEnd/>
              </a:ln>
            </p:spPr>
            <p:txBody>
              <a:bodyPr anchor="ctr"/>
              <a:lstStyle/>
              <a:p>
                <a:pPr algn="ctr" eaLnBrk="0" hangingPunct="0"/>
                <a:r>
                  <a:rPr lang="zh-CN" altLang="en-US" sz="2000">
                    <a:latin typeface="Times New Roman" pitchFamily="18" charset="0"/>
                    <a:ea typeface="楷体_GB2312" pitchFamily="49" charset="-122"/>
                  </a:rPr>
                  <a:t>共同特性</a:t>
                </a:r>
              </a:p>
            </p:txBody>
          </p:sp>
          <p:sp>
            <p:nvSpPr>
              <p:cNvPr id="73739" name="Rectangle 7"/>
              <p:cNvSpPr>
                <a:spLocks noChangeArrowheads="1"/>
              </p:cNvSpPr>
              <p:nvPr/>
            </p:nvSpPr>
            <p:spPr bwMode="auto">
              <a:xfrm>
                <a:off x="7829" y="6150"/>
                <a:ext cx="1816" cy="645"/>
              </a:xfrm>
              <a:prstGeom prst="rect">
                <a:avLst/>
              </a:prstGeom>
              <a:noFill/>
              <a:ln w="38100">
                <a:solidFill>
                  <a:srgbClr val="000000"/>
                </a:solidFill>
                <a:miter lim="800000"/>
                <a:headEnd/>
                <a:tailEnd/>
              </a:ln>
            </p:spPr>
            <p:txBody>
              <a:bodyPr anchor="ctr"/>
              <a:lstStyle/>
              <a:p>
                <a:pPr algn="ctr" eaLnBrk="0" hangingPunct="0"/>
                <a:r>
                  <a:rPr lang="zh-CN" altLang="en-US" sz="2000">
                    <a:latin typeface="Times New Roman" pitchFamily="18" charset="0"/>
                    <a:ea typeface="楷体_GB2312" pitchFamily="49" charset="-122"/>
                  </a:rPr>
                  <a:t>关键实践</a:t>
                </a:r>
              </a:p>
            </p:txBody>
          </p:sp>
          <p:grpSp>
            <p:nvGrpSpPr>
              <p:cNvPr id="4" name="Group 8"/>
              <p:cNvGrpSpPr>
                <a:grpSpLocks/>
              </p:cNvGrpSpPr>
              <p:nvPr/>
            </p:nvGrpSpPr>
            <p:grpSpPr bwMode="auto">
              <a:xfrm>
                <a:off x="6433" y="2532"/>
                <a:ext cx="1260" cy="780"/>
                <a:chOff x="6433" y="2532"/>
                <a:chExt cx="1260" cy="780"/>
              </a:xfrm>
            </p:grpSpPr>
            <p:sp>
              <p:nvSpPr>
                <p:cNvPr id="73763" name="Line 9"/>
                <p:cNvSpPr>
                  <a:spLocks noChangeShapeType="1"/>
                </p:cNvSpPr>
                <p:nvPr/>
              </p:nvSpPr>
              <p:spPr bwMode="auto">
                <a:xfrm>
                  <a:off x="6433" y="2532"/>
                  <a:ext cx="540" cy="780"/>
                </a:xfrm>
                <a:prstGeom prst="line">
                  <a:avLst/>
                </a:prstGeom>
                <a:noFill/>
                <a:ln w="38100">
                  <a:solidFill>
                    <a:srgbClr val="000000"/>
                  </a:solidFill>
                  <a:round/>
                  <a:headEnd/>
                  <a:tailEnd type="triangle" w="med" len="med"/>
                </a:ln>
              </p:spPr>
              <p:txBody>
                <a:bodyPr anchor="ctr"/>
                <a:lstStyle/>
                <a:p>
                  <a:endParaRPr lang="zh-CN" altLang="en-US"/>
                </a:p>
              </p:txBody>
            </p:sp>
            <p:sp>
              <p:nvSpPr>
                <p:cNvPr id="73764" name="Rectangle 10"/>
                <p:cNvSpPr>
                  <a:spLocks noChangeArrowheads="1"/>
                </p:cNvSpPr>
                <p:nvPr/>
              </p:nvSpPr>
              <p:spPr bwMode="auto">
                <a:xfrm>
                  <a:off x="6793" y="2688"/>
                  <a:ext cx="900" cy="468"/>
                </a:xfrm>
                <a:prstGeom prst="rect">
                  <a:avLst/>
                </a:prstGeom>
                <a:noFill/>
                <a:ln w="38100">
                  <a:noFill/>
                  <a:miter lim="800000"/>
                  <a:headEnd/>
                  <a:tailEnd/>
                </a:ln>
              </p:spPr>
              <p:txBody>
                <a:bodyPr anchor="ctr"/>
                <a:lstStyle/>
                <a:p>
                  <a:pPr algn="just" eaLnBrk="0" hangingPunct="0"/>
                  <a:r>
                    <a:rPr lang="zh-CN" altLang="en-US" sz="2000">
                      <a:latin typeface="Times New Roman" pitchFamily="18" charset="0"/>
                      <a:ea typeface="楷体_GB2312" pitchFamily="49" charset="-122"/>
                    </a:rPr>
                    <a:t>包含</a:t>
                  </a:r>
                </a:p>
              </p:txBody>
            </p:sp>
          </p:grpSp>
          <p:grpSp>
            <p:nvGrpSpPr>
              <p:cNvPr id="5" name="Group 11"/>
              <p:cNvGrpSpPr>
                <a:grpSpLocks/>
              </p:cNvGrpSpPr>
              <p:nvPr/>
            </p:nvGrpSpPr>
            <p:grpSpPr bwMode="auto">
              <a:xfrm>
                <a:off x="7333" y="3936"/>
                <a:ext cx="1396" cy="780"/>
                <a:chOff x="7333" y="3936"/>
                <a:chExt cx="1396" cy="780"/>
              </a:xfrm>
            </p:grpSpPr>
            <p:sp>
              <p:nvSpPr>
                <p:cNvPr id="73761" name="Line 12"/>
                <p:cNvSpPr>
                  <a:spLocks noChangeShapeType="1"/>
                </p:cNvSpPr>
                <p:nvPr/>
              </p:nvSpPr>
              <p:spPr bwMode="auto">
                <a:xfrm>
                  <a:off x="7333" y="3936"/>
                  <a:ext cx="540" cy="780"/>
                </a:xfrm>
                <a:prstGeom prst="line">
                  <a:avLst/>
                </a:prstGeom>
                <a:noFill/>
                <a:ln w="38100">
                  <a:solidFill>
                    <a:srgbClr val="000000"/>
                  </a:solidFill>
                  <a:round/>
                  <a:headEnd/>
                  <a:tailEnd type="triangle" w="med" len="med"/>
                </a:ln>
              </p:spPr>
              <p:txBody>
                <a:bodyPr anchor="ctr"/>
                <a:lstStyle/>
                <a:p>
                  <a:endParaRPr lang="zh-CN" altLang="en-US"/>
                </a:p>
              </p:txBody>
            </p:sp>
            <p:sp>
              <p:nvSpPr>
                <p:cNvPr id="73762" name="Rectangle 13"/>
                <p:cNvSpPr>
                  <a:spLocks noChangeArrowheads="1"/>
                </p:cNvSpPr>
                <p:nvPr/>
              </p:nvSpPr>
              <p:spPr bwMode="auto">
                <a:xfrm>
                  <a:off x="7693" y="4092"/>
                  <a:ext cx="1036" cy="468"/>
                </a:xfrm>
                <a:prstGeom prst="rect">
                  <a:avLst/>
                </a:prstGeom>
                <a:noFill/>
                <a:ln w="38100">
                  <a:noFill/>
                  <a:miter lim="800000"/>
                  <a:headEnd/>
                  <a:tailEnd/>
                </a:ln>
              </p:spPr>
              <p:txBody>
                <a:bodyPr anchor="ctr"/>
                <a:lstStyle/>
                <a:p>
                  <a:pPr algn="just" eaLnBrk="0" hangingPunct="0"/>
                  <a:r>
                    <a:rPr lang="zh-CN" altLang="en-US" sz="2000">
                      <a:latin typeface="Times New Roman" pitchFamily="18" charset="0"/>
                      <a:ea typeface="楷体_GB2312" pitchFamily="49" charset="-122"/>
                    </a:rPr>
                    <a:t>划分为</a:t>
                  </a:r>
                </a:p>
              </p:txBody>
            </p:sp>
          </p:grpSp>
          <p:grpSp>
            <p:nvGrpSpPr>
              <p:cNvPr id="6" name="Group 14"/>
              <p:cNvGrpSpPr>
                <a:grpSpLocks/>
              </p:cNvGrpSpPr>
              <p:nvPr/>
            </p:nvGrpSpPr>
            <p:grpSpPr bwMode="auto">
              <a:xfrm>
                <a:off x="8203" y="5352"/>
                <a:ext cx="1260" cy="780"/>
                <a:chOff x="6433" y="2532"/>
                <a:chExt cx="1260" cy="780"/>
              </a:xfrm>
            </p:grpSpPr>
            <p:sp>
              <p:nvSpPr>
                <p:cNvPr id="73759" name="Line 15"/>
                <p:cNvSpPr>
                  <a:spLocks noChangeShapeType="1"/>
                </p:cNvSpPr>
                <p:nvPr/>
              </p:nvSpPr>
              <p:spPr bwMode="auto">
                <a:xfrm>
                  <a:off x="6433" y="2532"/>
                  <a:ext cx="540" cy="780"/>
                </a:xfrm>
                <a:prstGeom prst="line">
                  <a:avLst/>
                </a:prstGeom>
                <a:noFill/>
                <a:ln w="38100">
                  <a:solidFill>
                    <a:srgbClr val="000000"/>
                  </a:solidFill>
                  <a:round/>
                  <a:headEnd/>
                  <a:tailEnd type="triangle" w="med" len="med"/>
                </a:ln>
              </p:spPr>
              <p:txBody>
                <a:bodyPr anchor="ctr"/>
                <a:lstStyle/>
                <a:p>
                  <a:endParaRPr lang="zh-CN" altLang="en-US"/>
                </a:p>
              </p:txBody>
            </p:sp>
            <p:sp>
              <p:nvSpPr>
                <p:cNvPr id="73760" name="Rectangle 16"/>
                <p:cNvSpPr>
                  <a:spLocks noChangeArrowheads="1"/>
                </p:cNvSpPr>
                <p:nvPr/>
              </p:nvSpPr>
              <p:spPr bwMode="auto">
                <a:xfrm>
                  <a:off x="6793" y="2688"/>
                  <a:ext cx="900" cy="468"/>
                </a:xfrm>
                <a:prstGeom prst="rect">
                  <a:avLst/>
                </a:prstGeom>
                <a:noFill/>
                <a:ln w="38100">
                  <a:noFill/>
                  <a:miter lim="800000"/>
                  <a:headEnd/>
                  <a:tailEnd/>
                </a:ln>
              </p:spPr>
              <p:txBody>
                <a:bodyPr anchor="ctr"/>
                <a:lstStyle/>
                <a:p>
                  <a:pPr algn="just" eaLnBrk="0" hangingPunct="0"/>
                  <a:r>
                    <a:rPr lang="zh-CN" altLang="en-US" sz="2000">
                      <a:latin typeface="Times New Roman" pitchFamily="18" charset="0"/>
                      <a:ea typeface="楷体_GB2312" pitchFamily="49" charset="-122"/>
                    </a:rPr>
                    <a:t>包含</a:t>
                  </a:r>
                </a:p>
              </p:txBody>
            </p:sp>
          </p:grpSp>
          <p:grpSp>
            <p:nvGrpSpPr>
              <p:cNvPr id="7" name="Group 17"/>
              <p:cNvGrpSpPr>
                <a:grpSpLocks/>
              </p:cNvGrpSpPr>
              <p:nvPr/>
            </p:nvGrpSpPr>
            <p:grpSpPr bwMode="auto">
              <a:xfrm>
                <a:off x="3283" y="2550"/>
                <a:ext cx="2506" cy="1470"/>
                <a:chOff x="3283" y="2550"/>
                <a:chExt cx="2506" cy="1470"/>
              </a:xfrm>
            </p:grpSpPr>
            <p:sp>
              <p:nvSpPr>
                <p:cNvPr id="73756" name="Line 18"/>
                <p:cNvSpPr>
                  <a:spLocks noChangeShapeType="1"/>
                </p:cNvSpPr>
                <p:nvPr/>
              </p:nvSpPr>
              <p:spPr bwMode="auto">
                <a:xfrm flipH="1">
                  <a:off x="5069" y="2550"/>
                  <a:ext cx="720" cy="735"/>
                </a:xfrm>
                <a:prstGeom prst="line">
                  <a:avLst/>
                </a:prstGeom>
                <a:noFill/>
                <a:ln w="38100">
                  <a:solidFill>
                    <a:srgbClr val="000000"/>
                  </a:solidFill>
                  <a:round/>
                  <a:headEnd/>
                  <a:tailEnd type="triangle" w="med" len="med"/>
                </a:ln>
              </p:spPr>
              <p:txBody>
                <a:bodyPr anchor="ctr"/>
                <a:lstStyle/>
                <a:p>
                  <a:endParaRPr lang="zh-CN" altLang="en-US"/>
                </a:p>
              </p:txBody>
            </p:sp>
            <p:sp>
              <p:nvSpPr>
                <p:cNvPr id="73757" name="Oval 19"/>
                <p:cNvSpPr>
                  <a:spLocks noChangeArrowheads="1"/>
                </p:cNvSpPr>
                <p:nvPr/>
              </p:nvSpPr>
              <p:spPr bwMode="auto">
                <a:xfrm>
                  <a:off x="3283" y="3270"/>
                  <a:ext cx="2490" cy="750"/>
                </a:xfrm>
                <a:prstGeom prst="ellipse">
                  <a:avLst/>
                </a:prstGeom>
                <a:noFill/>
                <a:ln w="38100">
                  <a:solidFill>
                    <a:srgbClr val="000000"/>
                  </a:solidFill>
                  <a:round/>
                  <a:headEnd/>
                  <a:tailEnd/>
                </a:ln>
              </p:spPr>
              <p:txBody>
                <a:bodyPr anchor="ctr"/>
                <a:lstStyle/>
                <a:p>
                  <a:pPr algn="ctr" eaLnBrk="0" hangingPunct="0"/>
                  <a:r>
                    <a:rPr lang="zh-CN" altLang="en-US" sz="2000">
                      <a:latin typeface="Times New Roman" pitchFamily="18" charset="0"/>
                      <a:ea typeface="楷体_GB2312" pitchFamily="49" charset="-122"/>
                    </a:rPr>
                    <a:t>过程能力</a:t>
                  </a:r>
                </a:p>
              </p:txBody>
            </p:sp>
            <p:sp>
              <p:nvSpPr>
                <p:cNvPr id="73758" name="Rectangle 20"/>
                <p:cNvSpPr>
                  <a:spLocks noChangeArrowheads="1"/>
                </p:cNvSpPr>
                <p:nvPr/>
              </p:nvSpPr>
              <p:spPr bwMode="auto">
                <a:xfrm>
                  <a:off x="4559" y="2655"/>
                  <a:ext cx="870" cy="435"/>
                </a:xfrm>
                <a:prstGeom prst="rect">
                  <a:avLst/>
                </a:prstGeom>
                <a:noFill/>
                <a:ln w="38100">
                  <a:noFill/>
                  <a:miter lim="800000"/>
                  <a:headEnd/>
                  <a:tailEnd/>
                </a:ln>
              </p:spPr>
              <p:txBody>
                <a:bodyPr anchor="ctr"/>
                <a:lstStyle/>
                <a:p>
                  <a:pPr algn="just" eaLnBrk="0" hangingPunct="0"/>
                  <a:r>
                    <a:rPr lang="zh-CN" altLang="en-US" sz="2000">
                      <a:latin typeface="Times New Roman" pitchFamily="18" charset="0"/>
                      <a:ea typeface="楷体_GB2312" pitchFamily="49" charset="-122"/>
                    </a:rPr>
                    <a:t>表明</a:t>
                  </a:r>
                </a:p>
              </p:txBody>
            </p:sp>
          </p:grpSp>
          <p:grpSp>
            <p:nvGrpSpPr>
              <p:cNvPr id="8" name="Group 21"/>
              <p:cNvGrpSpPr>
                <a:grpSpLocks/>
              </p:cNvGrpSpPr>
              <p:nvPr/>
            </p:nvGrpSpPr>
            <p:grpSpPr bwMode="auto">
              <a:xfrm>
                <a:off x="4017" y="3960"/>
                <a:ext cx="2506" cy="1470"/>
                <a:chOff x="3283" y="2550"/>
                <a:chExt cx="2506" cy="1470"/>
              </a:xfrm>
            </p:grpSpPr>
            <p:sp>
              <p:nvSpPr>
                <p:cNvPr id="73753" name="Line 22"/>
                <p:cNvSpPr>
                  <a:spLocks noChangeShapeType="1"/>
                </p:cNvSpPr>
                <p:nvPr/>
              </p:nvSpPr>
              <p:spPr bwMode="auto">
                <a:xfrm flipH="1">
                  <a:off x="5069" y="2550"/>
                  <a:ext cx="720" cy="735"/>
                </a:xfrm>
                <a:prstGeom prst="line">
                  <a:avLst/>
                </a:prstGeom>
                <a:noFill/>
                <a:ln w="38100">
                  <a:solidFill>
                    <a:srgbClr val="000000"/>
                  </a:solidFill>
                  <a:round/>
                  <a:headEnd/>
                  <a:tailEnd type="triangle" w="med" len="med"/>
                </a:ln>
              </p:spPr>
              <p:txBody>
                <a:bodyPr anchor="ctr"/>
                <a:lstStyle/>
                <a:p>
                  <a:endParaRPr lang="zh-CN" altLang="en-US"/>
                </a:p>
              </p:txBody>
            </p:sp>
            <p:sp>
              <p:nvSpPr>
                <p:cNvPr id="73754" name="Oval 23"/>
                <p:cNvSpPr>
                  <a:spLocks noChangeArrowheads="1"/>
                </p:cNvSpPr>
                <p:nvPr/>
              </p:nvSpPr>
              <p:spPr bwMode="auto">
                <a:xfrm>
                  <a:off x="3283" y="3270"/>
                  <a:ext cx="2490" cy="750"/>
                </a:xfrm>
                <a:prstGeom prst="ellipse">
                  <a:avLst/>
                </a:prstGeom>
                <a:noFill/>
                <a:ln w="38100">
                  <a:solidFill>
                    <a:srgbClr val="000000"/>
                  </a:solidFill>
                  <a:round/>
                  <a:headEnd/>
                  <a:tailEnd/>
                </a:ln>
              </p:spPr>
              <p:txBody>
                <a:bodyPr anchor="ctr"/>
                <a:lstStyle/>
                <a:p>
                  <a:pPr algn="ctr" eaLnBrk="0" hangingPunct="0"/>
                  <a:r>
                    <a:rPr lang="zh-CN" altLang="en-US" sz="2000">
                      <a:latin typeface="Times New Roman" pitchFamily="18" charset="0"/>
                      <a:ea typeface="楷体_GB2312" pitchFamily="49" charset="-122"/>
                    </a:rPr>
                    <a:t>目标</a:t>
                  </a:r>
                </a:p>
              </p:txBody>
            </p:sp>
            <p:sp>
              <p:nvSpPr>
                <p:cNvPr id="73755" name="Rectangle 24"/>
                <p:cNvSpPr>
                  <a:spLocks noChangeArrowheads="1"/>
                </p:cNvSpPr>
                <p:nvPr/>
              </p:nvSpPr>
              <p:spPr bwMode="auto">
                <a:xfrm>
                  <a:off x="4559" y="2655"/>
                  <a:ext cx="870" cy="435"/>
                </a:xfrm>
                <a:prstGeom prst="rect">
                  <a:avLst/>
                </a:prstGeom>
                <a:noFill/>
                <a:ln w="38100">
                  <a:noFill/>
                  <a:miter lim="800000"/>
                  <a:headEnd/>
                  <a:tailEnd/>
                </a:ln>
              </p:spPr>
              <p:txBody>
                <a:bodyPr anchor="ctr"/>
                <a:lstStyle/>
                <a:p>
                  <a:pPr algn="just" eaLnBrk="0" hangingPunct="0"/>
                  <a:r>
                    <a:rPr lang="zh-CN" altLang="en-US" sz="2000">
                      <a:latin typeface="Times New Roman" pitchFamily="18" charset="0"/>
                      <a:ea typeface="楷体_GB2312" pitchFamily="49" charset="-122"/>
                    </a:rPr>
                    <a:t>实现</a:t>
                  </a:r>
                </a:p>
              </p:txBody>
            </p:sp>
          </p:grpSp>
          <p:grpSp>
            <p:nvGrpSpPr>
              <p:cNvPr id="9" name="Group 25"/>
              <p:cNvGrpSpPr>
                <a:grpSpLocks/>
              </p:cNvGrpSpPr>
              <p:nvPr/>
            </p:nvGrpSpPr>
            <p:grpSpPr bwMode="auto">
              <a:xfrm>
                <a:off x="5009" y="5340"/>
                <a:ext cx="2506" cy="1470"/>
                <a:chOff x="3283" y="2550"/>
                <a:chExt cx="2506" cy="1470"/>
              </a:xfrm>
            </p:grpSpPr>
            <p:sp>
              <p:nvSpPr>
                <p:cNvPr id="73750" name="Line 26"/>
                <p:cNvSpPr>
                  <a:spLocks noChangeShapeType="1"/>
                </p:cNvSpPr>
                <p:nvPr/>
              </p:nvSpPr>
              <p:spPr bwMode="auto">
                <a:xfrm flipH="1">
                  <a:off x="5069" y="2550"/>
                  <a:ext cx="720" cy="735"/>
                </a:xfrm>
                <a:prstGeom prst="line">
                  <a:avLst/>
                </a:prstGeom>
                <a:noFill/>
                <a:ln w="38100">
                  <a:solidFill>
                    <a:srgbClr val="000000"/>
                  </a:solidFill>
                  <a:round/>
                  <a:headEnd/>
                  <a:tailEnd type="triangle" w="med" len="med"/>
                </a:ln>
              </p:spPr>
              <p:txBody>
                <a:bodyPr anchor="ctr"/>
                <a:lstStyle/>
                <a:p>
                  <a:endParaRPr lang="zh-CN" altLang="en-US"/>
                </a:p>
              </p:txBody>
            </p:sp>
            <p:sp>
              <p:nvSpPr>
                <p:cNvPr id="73751" name="Oval 27"/>
                <p:cNvSpPr>
                  <a:spLocks noChangeArrowheads="1"/>
                </p:cNvSpPr>
                <p:nvPr/>
              </p:nvSpPr>
              <p:spPr bwMode="auto">
                <a:xfrm>
                  <a:off x="3283" y="3270"/>
                  <a:ext cx="2490" cy="750"/>
                </a:xfrm>
                <a:prstGeom prst="ellipse">
                  <a:avLst/>
                </a:prstGeom>
                <a:noFill/>
                <a:ln w="38100">
                  <a:solidFill>
                    <a:srgbClr val="000000"/>
                  </a:solidFill>
                  <a:round/>
                  <a:headEnd/>
                  <a:tailEnd/>
                </a:ln>
              </p:spPr>
              <p:txBody>
                <a:bodyPr anchor="ctr"/>
                <a:lstStyle/>
                <a:p>
                  <a:pPr algn="ctr" eaLnBrk="0" hangingPunct="0"/>
                  <a:r>
                    <a:rPr lang="zh-CN" altLang="en-US" sz="2000">
                      <a:latin typeface="Times New Roman" pitchFamily="18" charset="0"/>
                      <a:ea typeface="楷体_GB2312" pitchFamily="49" charset="-122"/>
                    </a:rPr>
                    <a:t>实施或制度化</a:t>
                  </a:r>
                </a:p>
              </p:txBody>
            </p:sp>
            <p:sp>
              <p:nvSpPr>
                <p:cNvPr id="73752" name="Rectangle 28"/>
                <p:cNvSpPr>
                  <a:spLocks noChangeArrowheads="1"/>
                </p:cNvSpPr>
                <p:nvPr/>
              </p:nvSpPr>
              <p:spPr bwMode="auto">
                <a:xfrm>
                  <a:off x="4559" y="2655"/>
                  <a:ext cx="870" cy="435"/>
                </a:xfrm>
                <a:prstGeom prst="rect">
                  <a:avLst/>
                </a:prstGeom>
                <a:noFill/>
                <a:ln w="38100">
                  <a:noFill/>
                  <a:miter lim="800000"/>
                  <a:headEnd/>
                  <a:tailEnd/>
                </a:ln>
              </p:spPr>
              <p:txBody>
                <a:bodyPr anchor="ctr"/>
                <a:lstStyle/>
                <a:p>
                  <a:pPr algn="just" eaLnBrk="0" hangingPunct="0"/>
                  <a:r>
                    <a:rPr lang="zh-CN" altLang="en-US" sz="2000">
                      <a:latin typeface="Times New Roman" pitchFamily="18" charset="0"/>
                      <a:ea typeface="楷体_GB2312" pitchFamily="49" charset="-122"/>
                    </a:rPr>
                    <a:t>解决</a:t>
                  </a:r>
                </a:p>
              </p:txBody>
            </p:sp>
          </p:grpSp>
          <p:grpSp>
            <p:nvGrpSpPr>
              <p:cNvPr id="10" name="Group 29"/>
              <p:cNvGrpSpPr>
                <a:grpSpLocks/>
              </p:cNvGrpSpPr>
              <p:nvPr/>
            </p:nvGrpSpPr>
            <p:grpSpPr bwMode="auto">
              <a:xfrm>
                <a:off x="5863" y="6810"/>
                <a:ext cx="2506" cy="1470"/>
                <a:chOff x="3283" y="2550"/>
                <a:chExt cx="2506" cy="1470"/>
              </a:xfrm>
            </p:grpSpPr>
            <p:sp>
              <p:nvSpPr>
                <p:cNvPr id="73747" name="Line 30"/>
                <p:cNvSpPr>
                  <a:spLocks noChangeShapeType="1"/>
                </p:cNvSpPr>
                <p:nvPr/>
              </p:nvSpPr>
              <p:spPr bwMode="auto">
                <a:xfrm flipH="1">
                  <a:off x="5069" y="2550"/>
                  <a:ext cx="720" cy="735"/>
                </a:xfrm>
                <a:prstGeom prst="line">
                  <a:avLst/>
                </a:prstGeom>
                <a:noFill/>
                <a:ln w="38100">
                  <a:solidFill>
                    <a:srgbClr val="000000"/>
                  </a:solidFill>
                  <a:round/>
                  <a:headEnd/>
                  <a:tailEnd type="triangle" w="med" len="med"/>
                </a:ln>
              </p:spPr>
              <p:txBody>
                <a:bodyPr anchor="ctr"/>
                <a:lstStyle/>
                <a:p>
                  <a:endParaRPr lang="zh-CN" altLang="en-US"/>
                </a:p>
              </p:txBody>
            </p:sp>
            <p:sp>
              <p:nvSpPr>
                <p:cNvPr id="73748" name="Oval 31"/>
                <p:cNvSpPr>
                  <a:spLocks noChangeArrowheads="1"/>
                </p:cNvSpPr>
                <p:nvPr/>
              </p:nvSpPr>
              <p:spPr bwMode="auto">
                <a:xfrm>
                  <a:off x="3283" y="3270"/>
                  <a:ext cx="2490" cy="750"/>
                </a:xfrm>
                <a:prstGeom prst="ellipse">
                  <a:avLst/>
                </a:prstGeom>
                <a:noFill/>
                <a:ln w="38100">
                  <a:solidFill>
                    <a:srgbClr val="000000"/>
                  </a:solidFill>
                  <a:round/>
                  <a:headEnd/>
                  <a:tailEnd/>
                </a:ln>
              </p:spPr>
              <p:txBody>
                <a:bodyPr anchor="ctr"/>
                <a:lstStyle/>
                <a:p>
                  <a:pPr algn="ctr" eaLnBrk="0" hangingPunct="0"/>
                  <a:r>
                    <a:rPr lang="zh-CN" altLang="en-US" sz="2000">
                      <a:latin typeface="Times New Roman" pitchFamily="18" charset="0"/>
                      <a:ea typeface="楷体_GB2312" pitchFamily="49" charset="-122"/>
                    </a:rPr>
                    <a:t>活动或基础设施</a:t>
                  </a:r>
                </a:p>
              </p:txBody>
            </p:sp>
            <p:sp>
              <p:nvSpPr>
                <p:cNvPr id="73749" name="Rectangle 32"/>
                <p:cNvSpPr>
                  <a:spLocks noChangeArrowheads="1"/>
                </p:cNvSpPr>
                <p:nvPr/>
              </p:nvSpPr>
              <p:spPr bwMode="auto">
                <a:xfrm>
                  <a:off x="4559" y="2655"/>
                  <a:ext cx="870" cy="435"/>
                </a:xfrm>
                <a:prstGeom prst="rect">
                  <a:avLst/>
                </a:prstGeom>
                <a:noFill/>
                <a:ln w="38100">
                  <a:noFill/>
                  <a:miter lim="800000"/>
                  <a:headEnd/>
                  <a:tailEnd/>
                </a:ln>
              </p:spPr>
              <p:txBody>
                <a:bodyPr anchor="ctr"/>
                <a:lstStyle/>
                <a:p>
                  <a:pPr algn="just" eaLnBrk="0" hangingPunct="0"/>
                  <a:r>
                    <a:rPr lang="zh-CN" altLang="en-US" sz="2000">
                      <a:latin typeface="Times New Roman" pitchFamily="18" charset="0"/>
                      <a:ea typeface="楷体_GB2312" pitchFamily="49" charset="-122"/>
                    </a:rPr>
                    <a:t>描述</a:t>
                  </a:r>
                </a:p>
              </p:txBody>
            </p:sp>
          </p:grpSp>
        </p:grpSp>
        <p:sp>
          <p:nvSpPr>
            <p:cNvPr id="73735" name="Rectangle 33"/>
            <p:cNvSpPr>
              <a:spLocks noChangeArrowheads="1"/>
            </p:cNvSpPr>
            <p:nvPr/>
          </p:nvSpPr>
          <p:spPr bwMode="auto">
            <a:xfrm>
              <a:off x="3936" y="432"/>
              <a:ext cx="912" cy="336"/>
            </a:xfrm>
            <a:prstGeom prst="rect">
              <a:avLst/>
            </a:prstGeom>
            <a:noFill/>
            <a:ln w="38100">
              <a:noFill/>
              <a:miter lim="800000"/>
              <a:headEnd/>
              <a:tailEnd/>
            </a:ln>
          </p:spPr>
          <p:txBody>
            <a:bodyPr anchor="ctr"/>
            <a:lstStyle/>
            <a:p>
              <a:pPr algn="ctr" eaLnBrk="0" hangingPunct="0"/>
              <a:r>
                <a:rPr lang="en-US" altLang="zh-CN" sz="2000">
                  <a:solidFill>
                    <a:srgbClr val="FF0000"/>
                  </a:solidFill>
                  <a:latin typeface="Times New Roman" pitchFamily="18" charset="0"/>
                  <a:ea typeface="楷体_GB2312" pitchFamily="49" charset="-122"/>
                </a:rPr>
                <a:t>CMM</a:t>
              </a:r>
              <a:r>
                <a:rPr lang="zh-CN" altLang="en-US" sz="2000">
                  <a:solidFill>
                    <a:srgbClr val="FF0000"/>
                  </a:solidFill>
                  <a:latin typeface="Times New Roman" pitchFamily="18" charset="0"/>
                  <a:ea typeface="楷体_GB2312" pitchFamily="49" charset="-122"/>
                </a:rPr>
                <a:t>结构</a:t>
              </a:r>
            </a:p>
          </p:txBody>
        </p:sp>
      </p:grpSp>
      <p:sp>
        <p:nvSpPr>
          <p:cNvPr id="850978" name="Rectangle 34"/>
          <p:cNvSpPr>
            <a:spLocks noGrp="1" noChangeArrowheads="1"/>
          </p:cNvSpPr>
          <p:nvPr>
            <p:ph type="title"/>
          </p:nvPr>
        </p:nvSpPr>
        <p:spPr>
          <a:xfrm>
            <a:off x="685800" y="304800"/>
            <a:ext cx="7772400" cy="762000"/>
          </a:xfrm>
        </p:spPr>
        <p:txBody>
          <a:bodyPr anchor="ctr"/>
          <a:lstStyle/>
          <a:p>
            <a:pPr eaLnBrk="1" hangingPunct="1">
              <a:defRPr/>
            </a:pPr>
            <a:r>
              <a:rPr lang="zh-CN" altLang="en-US" b="0" smtClean="0">
                <a:solidFill>
                  <a:srgbClr val="FF0000"/>
                </a:solidFill>
              </a:rPr>
              <a:t>能力成熟度模型的结构</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能力成熟度模型的结构</a:t>
            </a:r>
          </a:p>
        </p:txBody>
      </p:sp>
      <p:sp>
        <p:nvSpPr>
          <p:cNvPr id="74756" name="Rectangle 3"/>
          <p:cNvSpPr>
            <a:spLocks noGrp="1" noChangeArrowheads="1"/>
          </p:cNvSpPr>
          <p:nvPr>
            <p:ph type="body" idx="1"/>
          </p:nvPr>
        </p:nvSpPr>
        <p:spPr>
          <a:xfrm>
            <a:off x="304800" y="1219200"/>
            <a:ext cx="8458200" cy="5334000"/>
          </a:xfrm>
        </p:spPr>
        <p:txBody>
          <a:bodyPr/>
          <a:lstStyle/>
          <a:p>
            <a:pPr marL="198438" indent="-198438" algn="just" eaLnBrk="1" hangingPunct="1"/>
            <a:r>
              <a:rPr lang="en-US" altLang="zh-CN" b="0" smtClean="0"/>
              <a:t> </a:t>
            </a:r>
            <a:r>
              <a:rPr lang="zh-CN" altLang="en-US" b="0" smtClean="0">
                <a:solidFill>
                  <a:srgbClr val="FF3300"/>
                </a:solidFill>
              </a:rPr>
              <a:t>成熟度等级</a:t>
            </a:r>
            <a:r>
              <a:rPr lang="zh-CN" altLang="en-US" b="0" smtClean="0"/>
              <a:t>表明了一个软件组织的过程能力的水平。除初始级外，每个成熟度等级都包含若干个关键过程域（</a:t>
            </a:r>
            <a:r>
              <a:rPr lang="en-US" altLang="zh-CN" b="0" smtClean="0"/>
              <a:t>Key Process Area</a:t>
            </a:r>
            <a:r>
              <a:rPr lang="zh-CN" altLang="en-US" b="0" smtClean="0"/>
              <a:t>，简称</a:t>
            </a:r>
            <a:r>
              <a:rPr lang="en-US" altLang="zh-CN" b="0" smtClean="0"/>
              <a:t>KPA</a:t>
            </a:r>
            <a:r>
              <a:rPr lang="zh-CN" altLang="en-US" b="0" smtClean="0"/>
              <a:t>）（见表</a:t>
            </a:r>
            <a:r>
              <a:rPr lang="en-US" altLang="zh-CN" b="0" smtClean="0"/>
              <a:t>1.2</a:t>
            </a:r>
            <a:r>
              <a:rPr lang="zh-CN" altLang="en-US" b="0" smtClean="0"/>
              <a:t>）</a:t>
            </a:r>
          </a:p>
          <a:p>
            <a:pPr marL="198438" indent="-198438" algn="just" eaLnBrk="1" hangingPunct="1"/>
            <a:r>
              <a:rPr lang="zh-CN" altLang="en-US" b="0" smtClean="0"/>
              <a:t>达到某个成熟度级别，该级别（以及较低级别）的所有关键过程域都必须得到满足，并且过程必须实现制度化。</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body" idx="1"/>
          </p:nvPr>
        </p:nvSpPr>
        <p:spPr>
          <a:xfrm>
            <a:off x="304800" y="228600"/>
            <a:ext cx="8458200" cy="6324600"/>
          </a:xfrm>
        </p:spPr>
        <p:txBody>
          <a:bodyPr/>
          <a:lstStyle/>
          <a:p>
            <a:pPr marL="198438" indent="-198438" algn="just" eaLnBrk="1" hangingPunct="1">
              <a:lnSpc>
                <a:spcPct val="90000"/>
              </a:lnSpc>
            </a:pPr>
            <a:r>
              <a:rPr lang="en-US" altLang="zh-CN" b="0" smtClean="0"/>
              <a:t> CMM</a:t>
            </a:r>
            <a:r>
              <a:rPr lang="zh-CN" altLang="en-US" b="0" smtClean="0"/>
              <a:t>提供了</a:t>
            </a:r>
            <a:r>
              <a:rPr lang="en-US" altLang="zh-CN" b="0" smtClean="0"/>
              <a:t>18</a:t>
            </a:r>
            <a:r>
              <a:rPr lang="zh-CN" altLang="en-US" b="0" smtClean="0"/>
              <a:t>个关键过程域，每个</a:t>
            </a:r>
            <a:r>
              <a:rPr lang="zh-CN" altLang="en-US" b="0" smtClean="0">
                <a:solidFill>
                  <a:srgbClr val="FF3300"/>
                </a:solidFill>
              </a:rPr>
              <a:t>关键过程域</a:t>
            </a:r>
            <a:r>
              <a:rPr lang="zh-CN" altLang="en-US" b="0" smtClean="0"/>
              <a:t>都有一组对改进过程能力非常重要的目标，并确定了一组相应的关键实践</a:t>
            </a:r>
          </a:p>
          <a:p>
            <a:pPr marL="198438" indent="-198438" algn="just" eaLnBrk="1" hangingPunct="1">
              <a:lnSpc>
                <a:spcPct val="90000"/>
              </a:lnSpc>
            </a:pPr>
            <a:r>
              <a:rPr lang="zh-CN" altLang="en-US" b="0" smtClean="0"/>
              <a:t> </a:t>
            </a:r>
            <a:r>
              <a:rPr lang="zh-CN" altLang="en-US" b="0" smtClean="0">
                <a:solidFill>
                  <a:srgbClr val="FF3300"/>
                </a:solidFill>
              </a:rPr>
              <a:t>目标</a:t>
            </a:r>
            <a:r>
              <a:rPr lang="zh-CN" altLang="en-US" b="0" smtClean="0"/>
              <a:t>说明了每一个关键过程域的范围、界限和意义。</a:t>
            </a:r>
          </a:p>
          <a:p>
            <a:pPr marL="198438" indent="-198438" algn="just" eaLnBrk="1" hangingPunct="1">
              <a:lnSpc>
                <a:spcPct val="90000"/>
              </a:lnSpc>
            </a:pPr>
            <a:r>
              <a:rPr lang="zh-CN" altLang="en-US" b="0" smtClean="0"/>
              <a:t> </a:t>
            </a:r>
            <a:r>
              <a:rPr lang="zh-CN" altLang="en-US" b="0" smtClean="0">
                <a:solidFill>
                  <a:srgbClr val="FF3300"/>
                </a:solidFill>
              </a:rPr>
              <a:t>关键实践</a:t>
            </a:r>
            <a:r>
              <a:rPr lang="zh-CN" altLang="en-US" b="0" smtClean="0"/>
              <a:t>描述了建立一个过程能力必须完成的活动和必须具备的基础设施，完成了这些关键实践就达到了相应关键过程域的目标，该关键过程域也就得到了满足。</a:t>
            </a:r>
          </a:p>
          <a:p>
            <a:pPr marL="198438" indent="-198438" algn="just" eaLnBrk="1" hangingPunct="1">
              <a:lnSpc>
                <a:spcPct val="90000"/>
              </a:lnSpc>
            </a:pPr>
            <a:r>
              <a:rPr lang="zh-CN" altLang="en-US" b="0" smtClean="0"/>
              <a:t>每个关键过程域的关键实践都是按照五个共同特性（执行约定，执行能力，执行活动，测量和分析，验证实现）进行组织的，主要解决关键实践的实施或制度化问题。 </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body" idx="1"/>
          </p:nvPr>
        </p:nvSpPr>
        <p:spPr>
          <a:xfrm>
            <a:off x="381000" y="381000"/>
            <a:ext cx="8382000" cy="6172200"/>
          </a:xfrm>
        </p:spPr>
        <p:txBody>
          <a:bodyPr/>
          <a:lstStyle/>
          <a:p>
            <a:pPr marL="0" indent="377825" algn="just" eaLnBrk="1" hangingPunct="1"/>
            <a:r>
              <a:rPr lang="en-US" altLang="zh-CN" b="0" smtClean="0"/>
              <a:t> </a:t>
            </a:r>
            <a:r>
              <a:rPr lang="zh-CN" altLang="en-US" b="0" smtClean="0">
                <a:solidFill>
                  <a:srgbClr val="FF3300"/>
                </a:solidFill>
              </a:rPr>
              <a:t>共同特性</a:t>
            </a:r>
            <a:r>
              <a:rPr lang="zh-CN" altLang="en-US" b="0" smtClean="0"/>
              <a:t>描述关键过程域的关键实践按共同特性进行组织。共同特性是一些属性，指明一个关键过程域的执行和规范化是否有效、可重复和可持续。共有</a:t>
            </a:r>
            <a:r>
              <a:rPr lang="en-US" altLang="zh-CN" b="0" smtClean="0"/>
              <a:t>5</a:t>
            </a:r>
            <a:r>
              <a:rPr lang="zh-CN" altLang="en-US" b="0" smtClean="0"/>
              <a:t>个共同特性</a:t>
            </a:r>
            <a:r>
              <a:rPr lang="en-US" altLang="zh-CN" b="0" smtClean="0"/>
              <a:t>: </a:t>
            </a:r>
            <a:r>
              <a:rPr lang="zh-CN" altLang="en-US" b="0" smtClean="0"/>
              <a:t>执行约定，执行能力，执行活动，测量和分析，验证实现。</a:t>
            </a:r>
          </a:p>
          <a:p>
            <a:pPr marL="1052513" lvl="1" algn="just" eaLnBrk="1" hangingPunct="1">
              <a:buFont typeface="Wingdings" pitchFamily="2" charset="2"/>
              <a:buChar char="Ø"/>
            </a:pPr>
            <a:r>
              <a:rPr lang="zh-CN" altLang="en-US" b="1" smtClean="0">
                <a:solidFill>
                  <a:srgbClr val="FF0000"/>
                </a:solidFill>
                <a:ea typeface="楷体_GB2312" pitchFamily="49" charset="-122"/>
              </a:rPr>
              <a:t>执行约定</a:t>
            </a:r>
            <a:r>
              <a:rPr lang="zh-CN" altLang="en-US" b="1" smtClean="0">
                <a:ea typeface="楷体_GB2312" pitchFamily="49" charset="-122"/>
              </a:rPr>
              <a:t>：</a:t>
            </a:r>
          </a:p>
          <a:p>
            <a:pPr marL="1052513" lvl="1" algn="just" eaLnBrk="1" hangingPunct="1">
              <a:buFont typeface="Wingdings" pitchFamily="2" charset="2"/>
              <a:buNone/>
            </a:pPr>
            <a:r>
              <a:rPr lang="zh-CN" altLang="en-US" b="1" smtClean="0">
                <a:ea typeface="楷体_GB2312" pitchFamily="49" charset="-122"/>
              </a:rPr>
              <a:t>   执行约定描述机构为确保过程的建立和持续而必须采取的一些措施。典型内容包括建立机构策略和领导关系。</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body" idx="1"/>
          </p:nvPr>
        </p:nvSpPr>
        <p:spPr>
          <a:xfrm>
            <a:off x="381000" y="381000"/>
            <a:ext cx="8382000" cy="6172200"/>
          </a:xfrm>
        </p:spPr>
        <p:txBody>
          <a:bodyPr/>
          <a:lstStyle/>
          <a:p>
            <a:pPr marL="1052513" lvl="1" algn="just" eaLnBrk="1" hangingPunct="1">
              <a:buFont typeface="Wingdings" pitchFamily="2" charset="2"/>
              <a:buChar char="Ø"/>
            </a:pPr>
            <a:r>
              <a:rPr lang="zh-CN" altLang="en-US" b="1" smtClean="0">
                <a:solidFill>
                  <a:srgbClr val="FF0000"/>
                </a:solidFill>
                <a:ea typeface="楷体_GB2312" pitchFamily="49" charset="-122"/>
              </a:rPr>
              <a:t>执行能力</a:t>
            </a:r>
            <a:r>
              <a:rPr lang="zh-CN" altLang="en-US" b="1" smtClean="0">
                <a:ea typeface="楷体_GB2312" pitchFamily="49" charset="-122"/>
              </a:rPr>
              <a:t>：</a:t>
            </a:r>
          </a:p>
          <a:p>
            <a:pPr marL="1052513" lvl="1" algn="just" eaLnBrk="1" hangingPunct="1">
              <a:buFont typeface="Wingdings" pitchFamily="2" charset="2"/>
              <a:buNone/>
            </a:pPr>
            <a:r>
              <a:rPr lang="zh-CN" altLang="en-US" b="1" smtClean="0">
                <a:ea typeface="楷体_GB2312" pitchFamily="49" charset="-122"/>
              </a:rPr>
              <a:t>   执行能力描述了项目或机构完整地实现软件过程所必须有的先决条件。典型内容包括资源、机构结构和培训。</a:t>
            </a:r>
          </a:p>
          <a:p>
            <a:pPr marL="1052513" lvl="1" algn="just" eaLnBrk="1" hangingPunct="1">
              <a:buFont typeface="Wingdings" pitchFamily="2" charset="2"/>
              <a:buChar char="Ø"/>
            </a:pPr>
            <a:r>
              <a:rPr lang="zh-CN" altLang="en-US" b="1" smtClean="0">
                <a:solidFill>
                  <a:srgbClr val="FF0000"/>
                </a:solidFill>
                <a:ea typeface="楷体_GB2312" pitchFamily="49" charset="-122"/>
              </a:rPr>
              <a:t>执行活动</a:t>
            </a:r>
            <a:r>
              <a:rPr lang="zh-CN" altLang="en-US" b="1" smtClean="0">
                <a:ea typeface="楷体_GB2312" pitchFamily="49" charset="-122"/>
              </a:rPr>
              <a:t>：</a:t>
            </a:r>
          </a:p>
          <a:p>
            <a:pPr marL="1052513" lvl="1" algn="just" eaLnBrk="1" hangingPunct="1">
              <a:buFont typeface="Wingdings" pitchFamily="2" charset="2"/>
              <a:buNone/>
            </a:pPr>
            <a:r>
              <a:rPr lang="zh-CN" altLang="en-US" b="1" smtClean="0">
                <a:ea typeface="楷体_GB2312" pitchFamily="49" charset="-122"/>
              </a:rPr>
              <a:t>   执行活动描述了执行一个关键过程域所必需的活动、任务和规程。典型内容包括制定计划和规程、执行和跟踪以及必要时采取纠正措施。</a:t>
            </a:r>
          </a:p>
          <a:p>
            <a:pPr marL="1052513" lvl="1" algn="just" eaLnBrk="1" hangingPunct="1">
              <a:buFont typeface="Wingdings" pitchFamily="2" charset="2"/>
              <a:buChar char="Ø"/>
            </a:pPr>
            <a:r>
              <a:rPr lang="zh-CN" altLang="en-US" b="1" smtClean="0">
                <a:solidFill>
                  <a:srgbClr val="FF0000"/>
                </a:solidFill>
                <a:ea typeface="楷体_GB2312" pitchFamily="49" charset="-122"/>
              </a:rPr>
              <a:t>测量和分析</a:t>
            </a:r>
            <a:r>
              <a:rPr lang="zh-CN" altLang="en-US" b="1" smtClean="0">
                <a:ea typeface="楷体_GB2312" pitchFamily="49" charset="-122"/>
              </a:rPr>
              <a:t>：</a:t>
            </a:r>
          </a:p>
          <a:p>
            <a:pPr marL="1052513" lvl="1" algn="just" eaLnBrk="1" hangingPunct="1">
              <a:buFont typeface="Wingdings" pitchFamily="2" charset="2"/>
              <a:buNone/>
            </a:pPr>
            <a:r>
              <a:rPr lang="zh-CN" altLang="en-US" b="1" smtClean="0">
                <a:ea typeface="楷体_GB2312" pitchFamily="49" charset="-122"/>
              </a:rPr>
              <a:t>   测量和分析描述了为确定与过程有关的状态所需的基本测量实践。这些测量可用来控制和改进过程。典型内容包括可能采用的测量实例。</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body" idx="1"/>
          </p:nvPr>
        </p:nvSpPr>
        <p:spPr>
          <a:xfrm>
            <a:off x="381000" y="381000"/>
            <a:ext cx="8382000" cy="6172200"/>
          </a:xfrm>
        </p:spPr>
        <p:txBody>
          <a:bodyPr/>
          <a:lstStyle/>
          <a:p>
            <a:pPr marL="1052513" lvl="1" algn="just" eaLnBrk="1" hangingPunct="1">
              <a:lnSpc>
                <a:spcPct val="90000"/>
              </a:lnSpc>
              <a:buFont typeface="Wingdings" pitchFamily="2" charset="2"/>
              <a:buChar char="Ø"/>
            </a:pPr>
            <a:r>
              <a:rPr lang="zh-CN" altLang="en-US" b="1" smtClean="0">
                <a:solidFill>
                  <a:srgbClr val="FF0000"/>
                </a:solidFill>
                <a:ea typeface="楷体_GB2312" pitchFamily="49" charset="-122"/>
              </a:rPr>
              <a:t>验证实现</a:t>
            </a:r>
            <a:r>
              <a:rPr lang="zh-CN" altLang="en-US" b="1" smtClean="0">
                <a:ea typeface="楷体_GB2312" pitchFamily="49" charset="-122"/>
              </a:rPr>
              <a:t>：</a:t>
            </a:r>
          </a:p>
          <a:p>
            <a:pPr marL="1052513" lvl="1" algn="just" eaLnBrk="1" hangingPunct="1">
              <a:lnSpc>
                <a:spcPct val="90000"/>
              </a:lnSpc>
              <a:buFont typeface="Wingdings" pitchFamily="2" charset="2"/>
              <a:buNone/>
            </a:pPr>
            <a:r>
              <a:rPr lang="zh-CN" altLang="en-US" b="1" smtClean="0">
                <a:ea typeface="楷体_GB2312" pitchFamily="49" charset="-122"/>
              </a:rPr>
              <a:t>   验证实现描述了为确保执行的活动与已建立的过程一致所采取的步骤。典型内容包括管理部门和软件质量保证组实施的评审和审核。</a:t>
            </a:r>
          </a:p>
          <a:p>
            <a:pPr marL="1052513" lvl="1" algn="just" eaLnBrk="1" hangingPunct="1">
              <a:lnSpc>
                <a:spcPct val="90000"/>
              </a:lnSpc>
              <a:buFont typeface="Wingdings" pitchFamily="2" charset="2"/>
              <a:buNone/>
            </a:pPr>
            <a:endParaRPr lang="zh-CN" altLang="en-US" b="1" smtClean="0">
              <a:ea typeface="楷体_GB2312" pitchFamily="49" charset="-122"/>
            </a:endParaRPr>
          </a:p>
          <a:p>
            <a:pPr marL="0" indent="377825" algn="just" eaLnBrk="1" hangingPunct="1">
              <a:lnSpc>
                <a:spcPct val="90000"/>
              </a:lnSpc>
              <a:buFont typeface="Wingdings" pitchFamily="2" charset="2"/>
              <a:buNone/>
            </a:pPr>
            <a:r>
              <a:rPr lang="zh-CN" altLang="en-US" b="0" smtClean="0"/>
              <a:t>在执行活动这个共同特性中的实践描述了建立一个过程能力所必须完成的活动。所有其他实践共同形成了一个使机构能将执行活动中描述的实践进行规范化的基础。</a:t>
            </a:r>
          </a:p>
          <a:p>
            <a:pPr marL="0" indent="377825" algn="just" eaLnBrk="1" hangingPunct="1">
              <a:lnSpc>
                <a:spcPct val="90000"/>
              </a:lnSpc>
              <a:buFont typeface="Wingdings" pitchFamily="2" charset="2"/>
              <a:buNone/>
            </a:pPr>
            <a:r>
              <a:rPr lang="zh-CN" altLang="en-US" b="0" smtClean="0"/>
              <a:t>各关键过程域的详细描述，参见</a:t>
            </a:r>
            <a:r>
              <a:rPr lang="en-US" altLang="zh-CN" b="0" smtClean="0">
                <a:solidFill>
                  <a:srgbClr val="FF0000"/>
                </a:solidFill>
              </a:rPr>
              <a:t>《</a:t>
            </a:r>
            <a:r>
              <a:rPr lang="zh-CN" altLang="en-US" b="0" smtClean="0">
                <a:solidFill>
                  <a:srgbClr val="FF0000"/>
                </a:solidFill>
              </a:rPr>
              <a:t>能力成熟度模型（</a:t>
            </a:r>
            <a:r>
              <a:rPr lang="en-US" altLang="zh-CN" b="0" smtClean="0">
                <a:solidFill>
                  <a:srgbClr val="FF0000"/>
                </a:solidFill>
              </a:rPr>
              <a:t>CMM</a:t>
            </a:r>
            <a:r>
              <a:rPr lang="zh-CN" altLang="en-US" b="0" smtClean="0">
                <a:solidFill>
                  <a:srgbClr val="FF0000"/>
                </a:solidFill>
              </a:rPr>
              <a:t>）：软件过程改进指南</a:t>
            </a:r>
            <a:r>
              <a:rPr lang="en-US" altLang="zh-CN" b="0" smtClean="0">
                <a:solidFill>
                  <a:srgbClr val="FF0000"/>
                </a:solidFill>
              </a:rPr>
              <a:t>》</a:t>
            </a:r>
            <a:r>
              <a:rPr lang="zh-CN" altLang="en-US" b="0" smtClean="0"/>
              <a:t>，卡耐基梅隆大学软件工程研究所编著，刘孟仁等译，电子工业出版社出版。</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85950" y="304800"/>
            <a:ext cx="5657850" cy="6315075"/>
            <a:chOff x="1188" y="192"/>
            <a:chExt cx="3564" cy="3978"/>
          </a:xfrm>
        </p:grpSpPr>
        <p:grpSp>
          <p:nvGrpSpPr>
            <p:cNvPr id="3" name="Group 3"/>
            <p:cNvGrpSpPr>
              <a:grpSpLocks/>
            </p:cNvGrpSpPr>
            <p:nvPr/>
          </p:nvGrpSpPr>
          <p:grpSpPr bwMode="auto">
            <a:xfrm>
              <a:off x="1188" y="192"/>
              <a:ext cx="2358" cy="3978"/>
              <a:chOff x="3675" y="5730"/>
              <a:chExt cx="5894" cy="9945"/>
            </a:xfrm>
          </p:grpSpPr>
          <p:grpSp>
            <p:nvGrpSpPr>
              <p:cNvPr id="4" name="Group 4"/>
              <p:cNvGrpSpPr>
                <a:grpSpLocks/>
              </p:cNvGrpSpPr>
              <p:nvPr/>
            </p:nvGrpSpPr>
            <p:grpSpPr bwMode="auto">
              <a:xfrm>
                <a:off x="7199" y="5730"/>
                <a:ext cx="2370" cy="1560"/>
                <a:chOff x="7199" y="5730"/>
                <a:chExt cx="2370" cy="1560"/>
              </a:xfrm>
            </p:grpSpPr>
            <p:sp>
              <p:nvSpPr>
                <p:cNvPr id="79894" name="Rectangle 5"/>
                <p:cNvSpPr>
                  <a:spLocks noChangeArrowheads="1"/>
                </p:cNvSpPr>
                <p:nvPr/>
              </p:nvSpPr>
              <p:spPr bwMode="auto">
                <a:xfrm>
                  <a:off x="7199" y="6210"/>
                  <a:ext cx="2370" cy="1080"/>
                </a:xfrm>
                <a:prstGeom prst="rect">
                  <a:avLst/>
                </a:prstGeom>
                <a:noFill/>
                <a:ln w="38100">
                  <a:solidFill>
                    <a:srgbClr val="000000"/>
                  </a:solidFill>
                  <a:miter lim="800000"/>
                  <a:headEnd/>
                  <a:tailEnd/>
                </a:ln>
              </p:spPr>
              <p:txBody>
                <a:bodyPr/>
                <a:lstStyle/>
                <a:p>
                  <a:pPr algn="just" eaLnBrk="0" hangingPunct="0"/>
                  <a:r>
                    <a:rPr lang="zh-CN" altLang="en-US" sz="1200">
                      <a:latin typeface="Times New Roman" pitchFamily="18" charset="0"/>
                      <a:ea typeface="楷体_GB2312" pitchFamily="49" charset="-122"/>
                    </a:rPr>
                    <a:t>缺陷预防</a:t>
                  </a:r>
                </a:p>
                <a:p>
                  <a:pPr algn="just" eaLnBrk="0" hangingPunct="0"/>
                  <a:r>
                    <a:rPr lang="zh-CN" altLang="en-US" sz="1200">
                      <a:latin typeface="Times New Roman" pitchFamily="18" charset="0"/>
                      <a:ea typeface="楷体_GB2312" pitchFamily="49" charset="-122"/>
                    </a:rPr>
                    <a:t>技术更新管理</a:t>
                  </a:r>
                </a:p>
                <a:p>
                  <a:pPr algn="just" eaLnBrk="0" hangingPunct="0"/>
                  <a:r>
                    <a:rPr lang="zh-CN" altLang="en-US" sz="1200">
                      <a:latin typeface="Times New Roman" pitchFamily="18" charset="0"/>
                      <a:ea typeface="楷体_GB2312" pitchFamily="49" charset="-122"/>
                    </a:rPr>
                    <a:t>过程更改管理</a:t>
                  </a:r>
                  <a:endParaRPr lang="zh-CN" altLang="en-US" sz="1000" b="0">
                    <a:latin typeface="Times New Roman" pitchFamily="18" charset="0"/>
                  </a:endParaRPr>
                </a:p>
              </p:txBody>
            </p:sp>
            <p:sp>
              <p:nvSpPr>
                <p:cNvPr id="79895" name="Rectangle 6"/>
                <p:cNvSpPr>
                  <a:spLocks noChangeArrowheads="1"/>
                </p:cNvSpPr>
                <p:nvPr/>
              </p:nvSpPr>
              <p:spPr bwMode="auto">
                <a:xfrm>
                  <a:off x="7201" y="5730"/>
                  <a:ext cx="1440" cy="510"/>
                </a:xfrm>
                <a:prstGeom prst="rect">
                  <a:avLst/>
                </a:prstGeom>
                <a:noFill/>
                <a:ln w="38100">
                  <a:noFill/>
                  <a:miter lim="800000"/>
                  <a:headEnd/>
                  <a:tailEnd/>
                </a:ln>
              </p:spPr>
              <p:txBody>
                <a:bodyPr/>
                <a:lstStyle/>
                <a:p>
                  <a:pPr algn="just" eaLnBrk="0" hangingPunct="0"/>
                  <a:r>
                    <a:rPr lang="zh-CN" altLang="en-US" sz="1200">
                      <a:latin typeface="Times New Roman" pitchFamily="18" charset="0"/>
                      <a:ea typeface="楷体_GB2312" pitchFamily="49" charset="-122"/>
                    </a:rPr>
                    <a:t>优化级</a:t>
                  </a:r>
                  <a:endParaRPr lang="zh-CN" altLang="en-US" sz="1000" b="0">
                    <a:latin typeface="Times New Roman" pitchFamily="18" charset="0"/>
                  </a:endParaRPr>
                </a:p>
              </p:txBody>
            </p:sp>
          </p:grpSp>
          <p:grpSp>
            <p:nvGrpSpPr>
              <p:cNvPr id="5" name="Group 7"/>
              <p:cNvGrpSpPr>
                <a:grpSpLocks/>
              </p:cNvGrpSpPr>
              <p:nvPr/>
            </p:nvGrpSpPr>
            <p:grpSpPr bwMode="auto">
              <a:xfrm>
                <a:off x="6165" y="7500"/>
                <a:ext cx="2370" cy="1275"/>
                <a:chOff x="6165" y="7500"/>
                <a:chExt cx="2370" cy="1275"/>
              </a:xfrm>
            </p:grpSpPr>
            <p:sp>
              <p:nvSpPr>
                <p:cNvPr id="79892" name="Rectangle 8"/>
                <p:cNvSpPr>
                  <a:spLocks noChangeArrowheads="1"/>
                </p:cNvSpPr>
                <p:nvPr/>
              </p:nvSpPr>
              <p:spPr bwMode="auto">
                <a:xfrm>
                  <a:off x="6165" y="7980"/>
                  <a:ext cx="2370" cy="795"/>
                </a:xfrm>
                <a:prstGeom prst="rect">
                  <a:avLst/>
                </a:prstGeom>
                <a:noFill/>
                <a:ln w="38100">
                  <a:solidFill>
                    <a:srgbClr val="000000"/>
                  </a:solidFill>
                  <a:miter lim="800000"/>
                  <a:headEnd/>
                  <a:tailEnd/>
                </a:ln>
              </p:spPr>
              <p:txBody>
                <a:bodyPr/>
                <a:lstStyle/>
                <a:p>
                  <a:pPr algn="just" eaLnBrk="0" hangingPunct="0"/>
                  <a:r>
                    <a:rPr lang="zh-CN" altLang="en-US" sz="1200">
                      <a:latin typeface="Times New Roman" pitchFamily="18" charset="0"/>
                      <a:ea typeface="楷体_GB2312" pitchFamily="49" charset="-122"/>
                    </a:rPr>
                    <a:t>定量过程管理</a:t>
                  </a:r>
                </a:p>
                <a:p>
                  <a:pPr algn="just" eaLnBrk="0" hangingPunct="0"/>
                  <a:r>
                    <a:rPr lang="zh-CN" altLang="en-US" sz="1200">
                      <a:latin typeface="Times New Roman" pitchFamily="18" charset="0"/>
                      <a:ea typeface="楷体_GB2312" pitchFamily="49" charset="-122"/>
                    </a:rPr>
                    <a:t>软件质量管理</a:t>
                  </a:r>
                  <a:endParaRPr lang="zh-CN" altLang="en-US" sz="1000" b="0">
                    <a:latin typeface="Times New Roman" pitchFamily="18" charset="0"/>
                  </a:endParaRPr>
                </a:p>
              </p:txBody>
            </p:sp>
            <p:sp>
              <p:nvSpPr>
                <p:cNvPr id="79893" name="Rectangle 9"/>
                <p:cNvSpPr>
                  <a:spLocks noChangeArrowheads="1"/>
                </p:cNvSpPr>
                <p:nvPr/>
              </p:nvSpPr>
              <p:spPr bwMode="auto">
                <a:xfrm>
                  <a:off x="6167" y="7500"/>
                  <a:ext cx="1440" cy="510"/>
                </a:xfrm>
                <a:prstGeom prst="rect">
                  <a:avLst/>
                </a:prstGeom>
                <a:noFill/>
                <a:ln w="38100">
                  <a:noFill/>
                  <a:miter lim="800000"/>
                  <a:headEnd/>
                  <a:tailEnd/>
                </a:ln>
              </p:spPr>
              <p:txBody>
                <a:bodyPr/>
                <a:lstStyle/>
                <a:p>
                  <a:pPr algn="just" eaLnBrk="0" hangingPunct="0"/>
                  <a:r>
                    <a:rPr lang="zh-CN" altLang="en-US" sz="1200">
                      <a:latin typeface="Times New Roman" pitchFamily="18" charset="0"/>
                      <a:ea typeface="楷体_GB2312" pitchFamily="49" charset="-122"/>
                    </a:rPr>
                    <a:t>已管理级</a:t>
                  </a:r>
                  <a:endParaRPr lang="zh-CN" altLang="en-US" sz="1000" b="0">
                    <a:latin typeface="Times New Roman" pitchFamily="18" charset="0"/>
                  </a:endParaRPr>
                </a:p>
              </p:txBody>
            </p:sp>
          </p:grpSp>
          <p:grpSp>
            <p:nvGrpSpPr>
              <p:cNvPr id="6" name="Group 10"/>
              <p:cNvGrpSpPr>
                <a:grpSpLocks/>
              </p:cNvGrpSpPr>
              <p:nvPr/>
            </p:nvGrpSpPr>
            <p:grpSpPr bwMode="auto">
              <a:xfrm>
                <a:off x="5009" y="8985"/>
                <a:ext cx="2370" cy="2805"/>
                <a:chOff x="5159" y="9345"/>
                <a:chExt cx="2370" cy="2805"/>
              </a:xfrm>
            </p:grpSpPr>
            <p:sp>
              <p:nvSpPr>
                <p:cNvPr id="79890" name="Rectangle 11"/>
                <p:cNvSpPr>
                  <a:spLocks noChangeArrowheads="1"/>
                </p:cNvSpPr>
                <p:nvPr/>
              </p:nvSpPr>
              <p:spPr bwMode="auto">
                <a:xfrm>
                  <a:off x="5159" y="9825"/>
                  <a:ext cx="2370" cy="2325"/>
                </a:xfrm>
                <a:prstGeom prst="rect">
                  <a:avLst/>
                </a:prstGeom>
                <a:noFill/>
                <a:ln w="38100">
                  <a:solidFill>
                    <a:srgbClr val="000000"/>
                  </a:solidFill>
                  <a:miter lim="800000"/>
                  <a:headEnd/>
                  <a:tailEnd/>
                </a:ln>
              </p:spPr>
              <p:txBody>
                <a:bodyPr/>
                <a:lstStyle/>
                <a:p>
                  <a:pPr algn="just" eaLnBrk="0" hangingPunct="0"/>
                  <a:r>
                    <a:rPr lang="zh-CN" altLang="en-US" sz="1200">
                      <a:latin typeface="Times New Roman" pitchFamily="18" charset="0"/>
                      <a:ea typeface="楷体_GB2312" pitchFamily="49" charset="-122"/>
                    </a:rPr>
                    <a:t>机构过程焦点</a:t>
                  </a:r>
                </a:p>
                <a:p>
                  <a:pPr algn="just" eaLnBrk="0" hangingPunct="0"/>
                  <a:r>
                    <a:rPr lang="zh-CN" altLang="en-US" sz="1200">
                      <a:latin typeface="Times New Roman" pitchFamily="18" charset="0"/>
                      <a:ea typeface="楷体_GB2312" pitchFamily="49" charset="-122"/>
                    </a:rPr>
                    <a:t>机构过程定义</a:t>
                  </a:r>
                </a:p>
                <a:p>
                  <a:pPr algn="just" eaLnBrk="0" hangingPunct="0"/>
                  <a:r>
                    <a:rPr lang="zh-CN" altLang="en-US" sz="1200">
                      <a:latin typeface="Times New Roman" pitchFamily="18" charset="0"/>
                      <a:ea typeface="楷体_GB2312" pitchFamily="49" charset="-122"/>
                    </a:rPr>
                    <a:t>培训大纲</a:t>
                  </a:r>
                </a:p>
                <a:p>
                  <a:pPr algn="just" eaLnBrk="0" hangingPunct="0"/>
                  <a:r>
                    <a:rPr lang="zh-CN" altLang="en-US" sz="1200">
                      <a:latin typeface="Times New Roman" pitchFamily="18" charset="0"/>
                      <a:ea typeface="楷体_GB2312" pitchFamily="49" charset="-122"/>
                    </a:rPr>
                    <a:t>综合软件管理</a:t>
                  </a:r>
                </a:p>
                <a:p>
                  <a:pPr algn="just" eaLnBrk="0" hangingPunct="0"/>
                  <a:r>
                    <a:rPr lang="zh-CN" altLang="en-US" sz="1200">
                      <a:latin typeface="Times New Roman" pitchFamily="18" charset="0"/>
                      <a:ea typeface="楷体_GB2312" pitchFamily="49" charset="-122"/>
                    </a:rPr>
                    <a:t>软件产品工程</a:t>
                  </a:r>
                </a:p>
                <a:p>
                  <a:pPr algn="just" eaLnBrk="0" hangingPunct="0"/>
                  <a:r>
                    <a:rPr lang="zh-CN" altLang="en-US" sz="1200">
                      <a:latin typeface="Times New Roman" pitchFamily="18" charset="0"/>
                      <a:ea typeface="楷体_GB2312" pitchFamily="49" charset="-122"/>
                    </a:rPr>
                    <a:t>组间协调</a:t>
                  </a:r>
                </a:p>
                <a:p>
                  <a:pPr algn="just" eaLnBrk="0" hangingPunct="0"/>
                  <a:r>
                    <a:rPr lang="zh-CN" altLang="en-US" sz="1200">
                      <a:latin typeface="Times New Roman" pitchFamily="18" charset="0"/>
                      <a:ea typeface="楷体_GB2312" pitchFamily="49" charset="-122"/>
                    </a:rPr>
                    <a:t>同行评审</a:t>
                  </a:r>
                  <a:endParaRPr lang="zh-CN" altLang="en-US" sz="1000" b="0">
                    <a:latin typeface="Times New Roman" pitchFamily="18" charset="0"/>
                  </a:endParaRPr>
                </a:p>
              </p:txBody>
            </p:sp>
            <p:sp>
              <p:nvSpPr>
                <p:cNvPr id="79891" name="Rectangle 12"/>
                <p:cNvSpPr>
                  <a:spLocks noChangeArrowheads="1"/>
                </p:cNvSpPr>
                <p:nvPr/>
              </p:nvSpPr>
              <p:spPr bwMode="auto">
                <a:xfrm>
                  <a:off x="5161" y="9345"/>
                  <a:ext cx="1440" cy="510"/>
                </a:xfrm>
                <a:prstGeom prst="rect">
                  <a:avLst/>
                </a:prstGeom>
                <a:noFill/>
                <a:ln w="38100">
                  <a:noFill/>
                  <a:miter lim="800000"/>
                  <a:headEnd/>
                  <a:tailEnd/>
                </a:ln>
              </p:spPr>
              <p:txBody>
                <a:bodyPr/>
                <a:lstStyle/>
                <a:p>
                  <a:pPr algn="just" eaLnBrk="0" hangingPunct="0"/>
                  <a:r>
                    <a:rPr lang="zh-CN" altLang="en-US" sz="1200">
                      <a:latin typeface="Times New Roman" pitchFamily="18" charset="0"/>
                      <a:ea typeface="楷体_GB2312" pitchFamily="49" charset="-122"/>
                    </a:rPr>
                    <a:t>已定义级</a:t>
                  </a:r>
                  <a:endParaRPr lang="zh-CN" altLang="en-US" sz="1000" b="0">
                    <a:latin typeface="Times New Roman" pitchFamily="18" charset="0"/>
                  </a:endParaRPr>
                </a:p>
              </p:txBody>
            </p:sp>
          </p:grpSp>
          <p:grpSp>
            <p:nvGrpSpPr>
              <p:cNvPr id="7" name="Group 13"/>
              <p:cNvGrpSpPr>
                <a:grpSpLocks/>
              </p:cNvGrpSpPr>
              <p:nvPr/>
            </p:nvGrpSpPr>
            <p:grpSpPr bwMode="auto">
              <a:xfrm>
                <a:off x="3675" y="12000"/>
                <a:ext cx="2564" cy="2505"/>
                <a:chOff x="3569" y="12150"/>
                <a:chExt cx="2564" cy="2505"/>
              </a:xfrm>
            </p:grpSpPr>
            <p:sp>
              <p:nvSpPr>
                <p:cNvPr id="79888" name="Rectangle 14"/>
                <p:cNvSpPr>
                  <a:spLocks noChangeArrowheads="1"/>
                </p:cNvSpPr>
                <p:nvPr/>
              </p:nvSpPr>
              <p:spPr bwMode="auto">
                <a:xfrm>
                  <a:off x="3569" y="12630"/>
                  <a:ext cx="2564" cy="2025"/>
                </a:xfrm>
                <a:prstGeom prst="rect">
                  <a:avLst/>
                </a:prstGeom>
                <a:noFill/>
                <a:ln w="38100">
                  <a:solidFill>
                    <a:srgbClr val="000000"/>
                  </a:solidFill>
                  <a:miter lim="800000"/>
                  <a:headEnd/>
                  <a:tailEnd/>
                </a:ln>
              </p:spPr>
              <p:txBody>
                <a:bodyPr/>
                <a:lstStyle/>
                <a:p>
                  <a:pPr algn="just" eaLnBrk="0" hangingPunct="0"/>
                  <a:r>
                    <a:rPr lang="zh-CN" altLang="en-US" sz="1200">
                      <a:latin typeface="Times New Roman" pitchFamily="18" charset="0"/>
                      <a:ea typeface="楷体_GB2312" pitchFamily="49" charset="-122"/>
                    </a:rPr>
                    <a:t>需求管理</a:t>
                  </a:r>
                </a:p>
                <a:p>
                  <a:pPr algn="just" eaLnBrk="0" hangingPunct="0"/>
                  <a:r>
                    <a:rPr lang="zh-CN" altLang="en-US" sz="1200">
                      <a:latin typeface="Times New Roman" pitchFamily="18" charset="0"/>
                      <a:ea typeface="楷体_GB2312" pitchFamily="49" charset="-122"/>
                    </a:rPr>
                    <a:t>软件项目计划</a:t>
                  </a:r>
                </a:p>
                <a:p>
                  <a:pPr algn="just" eaLnBrk="0" hangingPunct="0"/>
                  <a:r>
                    <a:rPr lang="zh-CN" altLang="en-US" sz="1200">
                      <a:latin typeface="Times New Roman" pitchFamily="18" charset="0"/>
                      <a:ea typeface="楷体_GB2312" pitchFamily="49" charset="-122"/>
                    </a:rPr>
                    <a:t>软件项目跟踪和监督</a:t>
                  </a:r>
                </a:p>
                <a:p>
                  <a:pPr algn="just" eaLnBrk="0" hangingPunct="0"/>
                  <a:r>
                    <a:rPr lang="zh-CN" altLang="en-US" sz="1200">
                      <a:latin typeface="Times New Roman" pitchFamily="18" charset="0"/>
                      <a:ea typeface="楷体_GB2312" pitchFamily="49" charset="-122"/>
                    </a:rPr>
                    <a:t>软件分包合同管理</a:t>
                  </a:r>
                </a:p>
                <a:p>
                  <a:pPr algn="just" eaLnBrk="0" hangingPunct="0"/>
                  <a:r>
                    <a:rPr lang="zh-CN" altLang="en-US" sz="1200">
                      <a:latin typeface="Times New Roman" pitchFamily="18" charset="0"/>
                      <a:ea typeface="楷体_GB2312" pitchFamily="49" charset="-122"/>
                    </a:rPr>
                    <a:t>软件质量保证</a:t>
                  </a:r>
                </a:p>
                <a:p>
                  <a:pPr algn="just" eaLnBrk="0" hangingPunct="0"/>
                  <a:r>
                    <a:rPr lang="zh-CN" altLang="en-US" sz="1200">
                      <a:latin typeface="Times New Roman" pitchFamily="18" charset="0"/>
                      <a:ea typeface="楷体_GB2312" pitchFamily="49" charset="-122"/>
                    </a:rPr>
                    <a:t>软件配置管理</a:t>
                  </a:r>
                  <a:endParaRPr lang="zh-CN" altLang="en-US" sz="1000" b="0">
                    <a:latin typeface="Times New Roman" pitchFamily="18" charset="0"/>
                  </a:endParaRPr>
                </a:p>
              </p:txBody>
            </p:sp>
            <p:sp>
              <p:nvSpPr>
                <p:cNvPr id="79889" name="Rectangle 15"/>
                <p:cNvSpPr>
                  <a:spLocks noChangeArrowheads="1"/>
                </p:cNvSpPr>
                <p:nvPr/>
              </p:nvSpPr>
              <p:spPr bwMode="auto">
                <a:xfrm>
                  <a:off x="3571" y="12150"/>
                  <a:ext cx="1440" cy="510"/>
                </a:xfrm>
                <a:prstGeom prst="rect">
                  <a:avLst/>
                </a:prstGeom>
                <a:noFill/>
                <a:ln w="38100">
                  <a:noFill/>
                  <a:miter lim="800000"/>
                  <a:headEnd/>
                  <a:tailEnd/>
                </a:ln>
              </p:spPr>
              <p:txBody>
                <a:bodyPr/>
                <a:lstStyle/>
                <a:p>
                  <a:pPr algn="just" eaLnBrk="0" hangingPunct="0"/>
                  <a:r>
                    <a:rPr lang="zh-CN" altLang="en-US" sz="1200">
                      <a:latin typeface="Times New Roman" pitchFamily="18" charset="0"/>
                      <a:ea typeface="楷体_GB2312" pitchFamily="49" charset="-122"/>
                    </a:rPr>
                    <a:t>可重复级</a:t>
                  </a:r>
                  <a:endParaRPr lang="zh-CN" altLang="en-US" sz="1000" b="0">
                    <a:latin typeface="Times New Roman" pitchFamily="18" charset="0"/>
                  </a:endParaRPr>
                </a:p>
              </p:txBody>
            </p:sp>
          </p:grpSp>
          <p:sp>
            <p:nvSpPr>
              <p:cNvPr id="79883" name="Rectangle 16"/>
              <p:cNvSpPr>
                <a:spLocks noChangeArrowheads="1"/>
              </p:cNvSpPr>
              <p:nvPr/>
            </p:nvSpPr>
            <p:spPr bwMode="auto">
              <a:xfrm>
                <a:off x="3735" y="15165"/>
                <a:ext cx="1440" cy="510"/>
              </a:xfrm>
              <a:prstGeom prst="rect">
                <a:avLst/>
              </a:prstGeom>
              <a:noFill/>
              <a:ln w="38100">
                <a:noFill/>
                <a:miter lim="800000"/>
                <a:headEnd/>
                <a:tailEnd/>
              </a:ln>
            </p:spPr>
            <p:txBody>
              <a:bodyPr/>
              <a:lstStyle/>
              <a:p>
                <a:pPr algn="just" eaLnBrk="0" hangingPunct="0"/>
                <a:r>
                  <a:rPr lang="zh-CN" altLang="en-US" sz="1200">
                    <a:latin typeface="Times New Roman" pitchFamily="18" charset="0"/>
                    <a:ea typeface="楷体_GB2312" pitchFamily="49" charset="-122"/>
                  </a:rPr>
                  <a:t>初始级</a:t>
                </a:r>
                <a:endParaRPr lang="zh-CN" altLang="en-US" sz="1000" b="0">
                  <a:latin typeface="Times New Roman" pitchFamily="18" charset="0"/>
                </a:endParaRPr>
              </a:p>
            </p:txBody>
          </p:sp>
          <p:sp>
            <p:nvSpPr>
              <p:cNvPr id="79884" name="Line 17"/>
              <p:cNvSpPr>
                <a:spLocks noChangeShapeType="1"/>
              </p:cNvSpPr>
              <p:nvPr/>
            </p:nvSpPr>
            <p:spPr bwMode="auto">
              <a:xfrm flipV="1">
                <a:off x="7529" y="7290"/>
                <a:ext cx="660" cy="690"/>
              </a:xfrm>
              <a:prstGeom prst="line">
                <a:avLst/>
              </a:prstGeom>
              <a:noFill/>
              <a:ln w="38100">
                <a:solidFill>
                  <a:srgbClr val="000000"/>
                </a:solidFill>
                <a:round/>
                <a:headEnd/>
                <a:tailEnd type="triangle" w="med" len="med"/>
              </a:ln>
            </p:spPr>
            <p:txBody>
              <a:bodyPr/>
              <a:lstStyle/>
              <a:p>
                <a:endParaRPr lang="zh-CN" altLang="en-US"/>
              </a:p>
            </p:txBody>
          </p:sp>
          <p:sp>
            <p:nvSpPr>
              <p:cNvPr id="79885" name="Line 18"/>
              <p:cNvSpPr>
                <a:spLocks noChangeShapeType="1"/>
              </p:cNvSpPr>
              <p:nvPr/>
            </p:nvSpPr>
            <p:spPr bwMode="auto">
              <a:xfrm flipV="1">
                <a:off x="6569" y="8775"/>
                <a:ext cx="660" cy="690"/>
              </a:xfrm>
              <a:prstGeom prst="line">
                <a:avLst/>
              </a:prstGeom>
              <a:noFill/>
              <a:ln w="38100">
                <a:solidFill>
                  <a:srgbClr val="000000"/>
                </a:solidFill>
                <a:round/>
                <a:headEnd/>
                <a:tailEnd type="triangle" w="med" len="med"/>
              </a:ln>
            </p:spPr>
            <p:txBody>
              <a:bodyPr/>
              <a:lstStyle/>
              <a:p>
                <a:endParaRPr lang="zh-CN" altLang="en-US"/>
              </a:p>
            </p:txBody>
          </p:sp>
          <p:sp>
            <p:nvSpPr>
              <p:cNvPr id="79886" name="Line 19"/>
              <p:cNvSpPr>
                <a:spLocks noChangeShapeType="1"/>
              </p:cNvSpPr>
              <p:nvPr/>
            </p:nvSpPr>
            <p:spPr bwMode="auto">
              <a:xfrm flipV="1">
                <a:off x="5383" y="11790"/>
                <a:ext cx="660" cy="690"/>
              </a:xfrm>
              <a:prstGeom prst="line">
                <a:avLst/>
              </a:prstGeom>
              <a:noFill/>
              <a:ln w="38100">
                <a:solidFill>
                  <a:srgbClr val="000000"/>
                </a:solidFill>
                <a:round/>
                <a:headEnd/>
                <a:tailEnd type="triangle" w="med" len="med"/>
              </a:ln>
            </p:spPr>
            <p:txBody>
              <a:bodyPr/>
              <a:lstStyle/>
              <a:p>
                <a:endParaRPr lang="zh-CN" altLang="en-US"/>
              </a:p>
            </p:txBody>
          </p:sp>
          <p:sp>
            <p:nvSpPr>
              <p:cNvPr id="79887" name="Line 20"/>
              <p:cNvSpPr>
                <a:spLocks noChangeShapeType="1"/>
              </p:cNvSpPr>
              <p:nvPr/>
            </p:nvSpPr>
            <p:spPr bwMode="auto">
              <a:xfrm flipV="1">
                <a:off x="4213" y="14490"/>
                <a:ext cx="660" cy="690"/>
              </a:xfrm>
              <a:prstGeom prst="line">
                <a:avLst/>
              </a:prstGeom>
              <a:noFill/>
              <a:ln w="38100">
                <a:solidFill>
                  <a:srgbClr val="000000"/>
                </a:solidFill>
                <a:round/>
                <a:headEnd/>
                <a:tailEnd type="triangle" w="med" len="med"/>
              </a:ln>
            </p:spPr>
            <p:txBody>
              <a:bodyPr/>
              <a:lstStyle/>
              <a:p>
                <a:endParaRPr lang="zh-CN" altLang="en-US"/>
              </a:p>
            </p:txBody>
          </p:sp>
        </p:grpSp>
        <p:sp>
          <p:nvSpPr>
            <p:cNvPr id="79878" name="Rectangle 21"/>
            <p:cNvSpPr>
              <a:spLocks noChangeArrowheads="1"/>
            </p:cNvSpPr>
            <p:nvPr/>
          </p:nvSpPr>
          <p:spPr bwMode="auto">
            <a:xfrm>
              <a:off x="2736" y="3120"/>
              <a:ext cx="2016" cy="624"/>
            </a:xfrm>
            <a:prstGeom prst="rect">
              <a:avLst/>
            </a:prstGeom>
            <a:noFill/>
            <a:ln w="38100">
              <a:noFill/>
              <a:miter lim="800000"/>
              <a:headEnd/>
              <a:tailEnd/>
            </a:ln>
          </p:spPr>
          <p:txBody>
            <a:bodyPr/>
            <a:lstStyle/>
            <a:p>
              <a:pPr algn="just" eaLnBrk="0" hangingPunct="0"/>
              <a:r>
                <a:rPr lang="zh-CN" altLang="en-US" sz="2400">
                  <a:solidFill>
                    <a:srgbClr val="FF0000"/>
                  </a:solidFill>
                  <a:latin typeface="Times New Roman" pitchFamily="18" charset="0"/>
                  <a:ea typeface="楷体_GB2312" pitchFamily="49" charset="-122"/>
                </a:rPr>
                <a:t>能力成熟度级别中的关键过程域</a:t>
              </a:r>
              <a:endParaRPr lang="zh-CN" altLang="en-US" sz="2400" b="0">
                <a:solidFill>
                  <a:srgbClr val="FF0000"/>
                </a:solidFill>
                <a:latin typeface="Times New Roman" pitchFamily="18" charset="0"/>
              </a:endParaRPr>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关键过程域实例</a:t>
            </a:r>
          </a:p>
        </p:txBody>
      </p:sp>
      <p:sp>
        <p:nvSpPr>
          <p:cNvPr id="80900" name="Rectangle 3"/>
          <p:cNvSpPr>
            <a:spLocks noGrp="1" noChangeArrowheads="1"/>
          </p:cNvSpPr>
          <p:nvPr>
            <p:ph type="body" idx="1"/>
          </p:nvPr>
        </p:nvSpPr>
        <p:spPr>
          <a:xfrm>
            <a:off x="381000" y="1219200"/>
            <a:ext cx="8382000" cy="5334000"/>
          </a:xfrm>
        </p:spPr>
        <p:txBody>
          <a:bodyPr/>
          <a:lstStyle/>
          <a:p>
            <a:pPr marL="377825" indent="-377825" algn="just" eaLnBrk="1" hangingPunct="1">
              <a:lnSpc>
                <a:spcPct val="90000"/>
              </a:lnSpc>
              <a:buFontTx/>
              <a:buNone/>
            </a:pPr>
            <a:r>
              <a:rPr lang="zh-CN" altLang="en-US" sz="2800" b="0" smtClean="0"/>
              <a:t>机构过程焦点</a:t>
            </a:r>
          </a:p>
          <a:p>
            <a:pPr marL="377825" indent="-377825" algn="just" eaLnBrk="1" hangingPunct="1">
              <a:lnSpc>
                <a:spcPct val="90000"/>
              </a:lnSpc>
              <a:buFontTx/>
              <a:buNone/>
            </a:pPr>
            <a:r>
              <a:rPr lang="zh-CN" altLang="en-US" sz="2800" b="0" smtClean="0">
                <a:solidFill>
                  <a:srgbClr val="FF0000"/>
                </a:solidFill>
              </a:rPr>
              <a:t>第</a:t>
            </a:r>
            <a:r>
              <a:rPr lang="en-US" altLang="zh-CN" sz="2800" b="0" smtClean="0"/>
              <a:t>3</a:t>
            </a:r>
            <a:r>
              <a:rPr lang="zh-CN" altLang="en-US" sz="2800" b="0" smtClean="0">
                <a:solidFill>
                  <a:srgbClr val="FF0000"/>
                </a:solidFill>
              </a:rPr>
              <a:t>级的关键过程域：</a:t>
            </a:r>
            <a:r>
              <a:rPr lang="zh-CN" altLang="en-US" sz="2800" b="0" smtClean="0"/>
              <a:t>已定义级</a:t>
            </a:r>
          </a:p>
          <a:p>
            <a:pPr marL="377825" indent="-377825" algn="just" eaLnBrk="1" hangingPunct="1">
              <a:lnSpc>
                <a:spcPct val="90000"/>
              </a:lnSpc>
              <a:buFontTx/>
              <a:buNone/>
            </a:pPr>
            <a:r>
              <a:rPr lang="zh-CN" altLang="en-US" sz="2800" b="0" smtClean="0"/>
              <a:t>        </a:t>
            </a:r>
            <a:r>
              <a:rPr lang="zh-CN" altLang="en-US" sz="2400" b="0" smtClean="0"/>
              <a:t>机构过程焦点的目的是，为能改进机构整体软件过程能力的软件过程活动建立机构的职责。</a:t>
            </a:r>
            <a:endParaRPr lang="zh-CN" altLang="en-US" sz="2400" b="0" smtClean="0">
              <a:latin typeface="宋体" pitchFamily="2" charset="-122"/>
            </a:endParaRPr>
          </a:p>
          <a:p>
            <a:pPr marL="377825" indent="-377825" algn="just" eaLnBrk="1" hangingPunct="1">
              <a:lnSpc>
                <a:spcPct val="90000"/>
              </a:lnSpc>
              <a:buFontTx/>
              <a:buNone/>
            </a:pPr>
            <a:r>
              <a:rPr lang="zh-CN" altLang="en-US" sz="2400" b="0" smtClean="0">
                <a:cs typeface="Times New Roman" pitchFamily="18" charset="0"/>
              </a:rPr>
              <a:t>         </a:t>
            </a:r>
            <a:r>
              <a:rPr lang="zh-CN" altLang="en-US" sz="2400" b="0" smtClean="0"/>
              <a:t>机构过程焦点包括，建立和维护机构软件过程和项目软件过程的默契关系，并协调有关评估、开发、维护和改进这些过程的活动。</a:t>
            </a:r>
            <a:endParaRPr lang="zh-CN" altLang="en-US" sz="2400" b="0" smtClean="0">
              <a:latin typeface="宋体" pitchFamily="2" charset="-122"/>
            </a:endParaRPr>
          </a:p>
          <a:p>
            <a:pPr marL="377825" indent="-377825" algn="just" eaLnBrk="1" hangingPunct="1">
              <a:lnSpc>
                <a:spcPct val="90000"/>
              </a:lnSpc>
              <a:buFontTx/>
              <a:buNone/>
            </a:pPr>
            <a:r>
              <a:rPr lang="zh-CN" altLang="en-US" sz="2400" b="0" smtClean="0"/>
              <a:t>         机构提供长期的约定和资源，以协调现在和将来的软件项目的软件过程的开发和维护。该项工作由某个小组实施，例如软件工程过程组。它负责机构的软件过程活动，特别是负责开发和维护机构标准软件过程和相关过程资源（如在机构过程定义关键过程域中说明的），并协调软件项目的过程活动。</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body" idx="1"/>
          </p:nvPr>
        </p:nvSpPr>
        <p:spPr>
          <a:xfrm>
            <a:off x="381000" y="381000"/>
            <a:ext cx="8382000" cy="6172200"/>
          </a:xfrm>
        </p:spPr>
        <p:txBody>
          <a:bodyPr/>
          <a:lstStyle/>
          <a:p>
            <a:pPr marL="1428750" indent="-1428750" algn="just" eaLnBrk="1" hangingPunct="1">
              <a:buFontTx/>
              <a:buNone/>
            </a:pPr>
            <a:r>
              <a:rPr lang="zh-CN" altLang="en-US" b="0" smtClean="0">
                <a:solidFill>
                  <a:srgbClr val="FF0000"/>
                </a:solidFill>
              </a:rPr>
              <a:t>目标</a:t>
            </a:r>
          </a:p>
          <a:p>
            <a:pPr marL="1428750" indent="-1428750" algn="just" eaLnBrk="1" hangingPunct="1">
              <a:buFontTx/>
              <a:buNone/>
            </a:pPr>
            <a:r>
              <a:rPr lang="zh-CN" altLang="en-US" b="0" smtClean="0"/>
              <a:t>目标</a:t>
            </a:r>
            <a:r>
              <a:rPr lang="en-US" altLang="zh-CN" b="0" smtClean="0">
                <a:cs typeface="Times New Roman" pitchFamily="18" charset="0"/>
              </a:rPr>
              <a:t>1</a:t>
            </a:r>
            <a:r>
              <a:rPr lang="zh-CN" altLang="en-US" b="0" smtClean="0">
                <a:cs typeface="Times New Roman" pitchFamily="18" charset="0"/>
              </a:rPr>
              <a:t>：</a:t>
            </a:r>
            <a:r>
              <a:rPr lang="zh-CN" altLang="en-US" b="0" smtClean="0"/>
              <a:t>机构内部软件过程的制定和改进活动协调一致。</a:t>
            </a:r>
            <a:endParaRPr lang="zh-CN" altLang="en-US" b="0" smtClean="0">
              <a:latin typeface="宋体" pitchFamily="2" charset="-122"/>
            </a:endParaRPr>
          </a:p>
          <a:p>
            <a:pPr marL="1428750" indent="-1428750" algn="just" eaLnBrk="1" hangingPunct="1">
              <a:buFontTx/>
              <a:buNone/>
            </a:pPr>
            <a:r>
              <a:rPr lang="zh-CN" altLang="en-US" b="0" smtClean="0"/>
              <a:t>目标</a:t>
            </a:r>
            <a:r>
              <a:rPr lang="en-US" altLang="zh-CN" b="0" smtClean="0">
                <a:cs typeface="Times New Roman" pitchFamily="18" charset="0"/>
              </a:rPr>
              <a:t>2</a:t>
            </a:r>
            <a:r>
              <a:rPr lang="zh-CN" altLang="en-US" b="0" smtClean="0">
                <a:cs typeface="Times New Roman" pitchFamily="18" charset="0"/>
              </a:rPr>
              <a:t>：</a:t>
            </a:r>
            <a:r>
              <a:rPr lang="zh-CN" altLang="en-US" b="0" smtClean="0"/>
              <a:t>相对于过程标准，所使用的软件过程的优势和薄弱环节标识清楚。</a:t>
            </a:r>
            <a:endParaRPr lang="zh-CN" altLang="en-US" b="0" smtClean="0">
              <a:latin typeface="宋体" pitchFamily="2" charset="-122"/>
            </a:endParaRPr>
          </a:p>
          <a:p>
            <a:pPr marL="1428750" indent="-1428750" algn="just" eaLnBrk="1" hangingPunct="1">
              <a:buFontTx/>
              <a:buNone/>
            </a:pPr>
            <a:r>
              <a:rPr lang="zh-CN" altLang="en-US" b="0" smtClean="0"/>
              <a:t>目标</a:t>
            </a:r>
            <a:r>
              <a:rPr lang="en-US" altLang="zh-CN" b="0" smtClean="0"/>
              <a:t>3</a:t>
            </a:r>
            <a:r>
              <a:rPr lang="zh-CN" altLang="en-US" b="0" smtClean="0"/>
              <a:t>：机构级的过程开发和改进活动有计划。</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a:t>
            </a:r>
            <a:r>
              <a:rPr lang="zh-CN" altLang="en-US" dirty="0"/>
              <a:t>工程</a:t>
            </a:r>
            <a:r>
              <a:rPr lang="zh-CN" altLang="en-US" dirty="0" smtClean="0"/>
              <a:t>化开发</a:t>
            </a:r>
            <a:endParaRPr lang="zh-CN" altLang="en-US" dirty="0"/>
          </a:p>
        </p:txBody>
      </p:sp>
      <p:sp>
        <p:nvSpPr>
          <p:cNvPr id="3" name="内容占位符 2"/>
          <p:cNvSpPr>
            <a:spLocks noGrp="1"/>
          </p:cNvSpPr>
          <p:nvPr>
            <p:ph idx="1"/>
          </p:nvPr>
        </p:nvSpPr>
        <p:spPr/>
        <p:txBody>
          <a:bodyPr/>
          <a:lstStyle/>
          <a:p>
            <a:pPr eaLnBrk="1" hangingPunct="1">
              <a:buFont typeface="Wingdings" pitchFamily="2" charset="2"/>
              <a:buNone/>
            </a:pPr>
            <a:r>
              <a:rPr lang="zh-CN" altLang="en-US" dirty="0" smtClean="0"/>
              <a:t>目标：</a:t>
            </a:r>
          </a:p>
          <a:p>
            <a:pPr eaLnBrk="1" hangingPunct="1"/>
            <a:r>
              <a:rPr lang="zh-CN" altLang="en-US" dirty="0" smtClean="0"/>
              <a:t>培养分析问题、解决软件问题的能力</a:t>
            </a:r>
          </a:p>
          <a:p>
            <a:pPr eaLnBrk="1" hangingPunct="1"/>
            <a:r>
              <a:rPr lang="zh-CN" altLang="en-US" dirty="0" smtClean="0"/>
              <a:t>具备系统分析、设计能力的软件设计师 </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3</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body" idx="1"/>
          </p:nvPr>
        </p:nvSpPr>
        <p:spPr>
          <a:xfrm>
            <a:off x="381000" y="381000"/>
            <a:ext cx="8382000" cy="6172200"/>
          </a:xfrm>
        </p:spPr>
        <p:txBody>
          <a:bodyPr/>
          <a:lstStyle/>
          <a:p>
            <a:pPr marL="377825" indent="-377825" algn="just" eaLnBrk="1" hangingPunct="1">
              <a:lnSpc>
                <a:spcPct val="90000"/>
              </a:lnSpc>
              <a:buFontTx/>
              <a:buNone/>
            </a:pPr>
            <a:r>
              <a:rPr lang="zh-CN" altLang="en-US" sz="2800" b="0" smtClean="0">
                <a:solidFill>
                  <a:srgbClr val="FF0000"/>
                </a:solidFill>
              </a:rPr>
              <a:t>执行约定</a:t>
            </a:r>
          </a:p>
          <a:p>
            <a:pPr marL="377825" indent="-377825" algn="just" eaLnBrk="1" hangingPunct="1">
              <a:lnSpc>
                <a:spcPct val="90000"/>
              </a:lnSpc>
              <a:buFontTx/>
              <a:buNone/>
            </a:pPr>
            <a:r>
              <a:rPr lang="zh-CN" altLang="en-US" sz="2800" b="0" smtClean="0"/>
              <a:t>约定</a:t>
            </a:r>
            <a:r>
              <a:rPr lang="en-US" altLang="zh-CN" sz="2800" b="0" smtClean="0">
                <a:cs typeface="Times New Roman" pitchFamily="18" charset="0"/>
              </a:rPr>
              <a:t>1</a:t>
            </a:r>
            <a:r>
              <a:rPr lang="zh-CN" altLang="en-US" sz="2800" b="0" smtClean="0">
                <a:cs typeface="Times New Roman" pitchFamily="18" charset="0"/>
              </a:rPr>
              <a:t>：</a:t>
            </a:r>
            <a:r>
              <a:rPr lang="zh-CN" altLang="en-US" sz="2800" b="0" smtClean="0"/>
              <a:t>机构遵循书面的管理策略，协调整个机构范围内的软件过程开发和改进活动。</a:t>
            </a:r>
            <a:endParaRPr lang="zh-CN" altLang="en-US" sz="2800" b="0" smtClean="0">
              <a:latin typeface="宋体" pitchFamily="2" charset="-122"/>
            </a:endParaRPr>
          </a:p>
          <a:p>
            <a:pPr marL="377825" indent="-377825" algn="just" eaLnBrk="1" hangingPunct="1">
              <a:lnSpc>
                <a:spcPct val="90000"/>
              </a:lnSpc>
              <a:buFontTx/>
              <a:buNone/>
            </a:pPr>
            <a:r>
              <a:rPr lang="zh-CN" altLang="en-US" sz="2800" b="0" smtClean="0">
                <a:cs typeface="Times New Roman" pitchFamily="18" charset="0"/>
              </a:rPr>
              <a:t>    </a:t>
            </a:r>
            <a:r>
              <a:rPr lang="zh-CN" altLang="en-US" sz="2800" b="0" smtClean="0"/>
              <a:t>该策略一般规定</a:t>
            </a:r>
            <a:r>
              <a:rPr lang="en-US" altLang="zh-CN" sz="2800" b="0" smtClean="0">
                <a:cs typeface="Times New Roman" pitchFamily="18" charset="0"/>
              </a:rPr>
              <a:t>:</a:t>
            </a:r>
            <a:endParaRPr lang="en-US" altLang="zh-CN" sz="2800" b="0" smtClean="0">
              <a:latin typeface="宋体" pitchFamily="2" charset="-122"/>
            </a:endParaRPr>
          </a:p>
          <a:p>
            <a:pPr marL="377825" indent="-377825" algn="just" eaLnBrk="1" hangingPunct="1">
              <a:lnSpc>
                <a:spcPct val="90000"/>
              </a:lnSpc>
              <a:buFontTx/>
              <a:buNone/>
            </a:pPr>
            <a:r>
              <a:rPr lang="en-US" altLang="zh-CN" sz="2800" b="0" smtClean="0">
                <a:cs typeface="Times New Roman" pitchFamily="18" charset="0"/>
              </a:rPr>
              <a:t>     1. </a:t>
            </a:r>
            <a:r>
              <a:rPr lang="zh-CN" altLang="en-US" sz="2800" b="0" smtClean="0"/>
              <a:t>建立一个小组，负责机构级的软件过程活动，使这些活动与各项目协调一致。</a:t>
            </a:r>
            <a:endParaRPr lang="zh-CN" altLang="en-US" sz="2800" b="0" smtClean="0">
              <a:latin typeface="宋体" pitchFamily="2" charset="-122"/>
            </a:endParaRPr>
          </a:p>
          <a:p>
            <a:pPr marL="377825" indent="-377825" algn="just" eaLnBrk="1" hangingPunct="1">
              <a:lnSpc>
                <a:spcPct val="90000"/>
              </a:lnSpc>
              <a:buFontTx/>
              <a:buNone/>
            </a:pPr>
            <a:r>
              <a:rPr lang="zh-CN" altLang="en-US" sz="2800" b="0" smtClean="0">
                <a:cs typeface="Times New Roman" pitchFamily="18" charset="0"/>
              </a:rPr>
              <a:t>     </a:t>
            </a:r>
            <a:r>
              <a:rPr lang="en-US" altLang="zh-CN" sz="2800" b="0" smtClean="0">
                <a:cs typeface="Times New Roman" pitchFamily="18" charset="0"/>
              </a:rPr>
              <a:t>2. </a:t>
            </a:r>
            <a:r>
              <a:rPr lang="zh-CN" altLang="en-US" sz="2800" b="0" smtClean="0"/>
              <a:t>定期评估项目所使用的软件过程，以确定其优势和薄弱环节。</a:t>
            </a:r>
            <a:endParaRPr lang="zh-CN" altLang="en-US" sz="2800" b="0" smtClean="0">
              <a:latin typeface="宋体" pitchFamily="2" charset="-122"/>
            </a:endParaRPr>
          </a:p>
          <a:p>
            <a:pPr marL="377825" indent="-377825" algn="just" eaLnBrk="1" hangingPunct="1">
              <a:lnSpc>
                <a:spcPct val="90000"/>
              </a:lnSpc>
              <a:buFontTx/>
              <a:buNone/>
            </a:pPr>
            <a:r>
              <a:rPr lang="zh-CN" altLang="en-US" sz="2800" b="0" smtClean="0">
                <a:cs typeface="Times New Roman" pitchFamily="18" charset="0"/>
              </a:rPr>
              <a:t>     </a:t>
            </a:r>
            <a:r>
              <a:rPr lang="en-US" altLang="zh-CN" sz="2800" b="0" smtClean="0">
                <a:cs typeface="Times New Roman" pitchFamily="18" charset="0"/>
              </a:rPr>
              <a:t>3. </a:t>
            </a:r>
            <a:r>
              <a:rPr lang="zh-CN" altLang="en-US" sz="2800" b="0" smtClean="0"/>
              <a:t>对机构标准软件过程进行合理地剪裁，以得到项目使用的软件过程。</a:t>
            </a:r>
            <a:endParaRPr lang="zh-CN" altLang="en-US" sz="2800" b="0" smtClean="0">
              <a:latin typeface="宋体" pitchFamily="2" charset="-122"/>
            </a:endParaRPr>
          </a:p>
          <a:p>
            <a:pPr marL="377825" indent="-377825" algn="just" eaLnBrk="1" hangingPunct="1">
              <a:lnSpc>
                <a:spcPct val="90000"/>
              </a:lnSpc>
              <a:buFontTx/>
              <a:buNone/>
            </a:pPr>
            <a:r>
              <a:rPr lang="zh-CN" altLang="en-US" sz="2800" b="0" smtClean="0">
                <a:cs typeface="Times New Roman" pitchFamily="18" charset="0"/>
              </a:rPr>
              <a:t>    </a:t>
            </a:r>
            <a:r>
              <a:rPr lang="zh-CN" altLang="en-US" sz="2800" b="0" smtClean="0"/>
              <a:t>关于机构标准软件过程，参见综合软件管理关键过程域的活动</a:t>
            </a:r>
            <a:r>
              <a:rPr lang="en-US" altLang="zh-CN" sz="2800" b="0" smtClean="0">
                <a:cs typeface="Times New Roman" pitchFamily="18" charset="0"/>
              </a:rPr>
              <a:t>1</a:t>
            </a:r>
            <a:r>
              <a:rPr lang="zh-CN" altLang="en-US" sz="2800" b="0" smtClean="0"/>
              <a:t>。</a:t>
            </a:r>
            <a:endParaRPr lang="zh-CN" altLang="en-US" sz="2800" b="0" smtClean="0">
              <a:latin typeface="宋体" pitchFamily="2" charset="-122"/>
            </a:endParaRPr>
          </a:p>
          <a:p>
            <a:pPr marL="377825" indent="-377825" algn="just" eaLnBrk="1" hangingPunct="1">
              <a:lnSpc>
                <a:spcPct val="90000"/>
              </a:lnSpc>
              <a:buFontTx/>
              <a:buNone/>
            </a:pPr>
            <a:r>
              <a:rPr lang="zh-CN" altLang="en-US" sz="2800" b="0" smtClean="0"/>
              <a:t>     </a:t>
            </a:r>
            <a:r>
              <a:rPr lang="en-US" altLang="zh-CN" sz="2800" b="0" smtClean="0"/>
              <a:t>4. </a:t>
            </a:r>
            <a:r>
              <a:rPr lang="zh-CN" altLang="en-US" sz="2800" b="0" smtClean="0"/>
              <a:t>每个项目的软件过程、工具和方法的改进和其他有用信息，可用于其他项目。</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body" idx="1"/>
          </p:nvPr>
        </p:nvSpPr>
        <p:spPr>
          <a:xfrm>
            <a:off x="381000" y="381000"/>
            <a:ext cx="8382000" cy="6172200"/>
          </a:xfrm>
        </p:spPr>
        <p:txBody>
          <a:bodyPr/>
          <a:lstStyle/>
          <a:p>
            <a:pPr marL="377825" indent="-377825" algn="just" eaLnBrk="1" hangingPunct="1">
              <a:buFontTx/>
              <a:buNone/>
            </a:pPr>
            <a:r>
              <a:rPr lang="zh-CN" altLang="en-US" sz="2400" b="0" smtClean="0"/>
              <a:t>约定</a:t>
            </a:r>
            <a:r>
              <a:rPr lang="en-US" altLang="zh-CN" sz="2400" b="0" smtClean="0">
                <a:cs typeface="Times New Roman" pitchFamily="18" charset="0"/>
              </a:rPr>
              <a:t>2</a:t>
            </a:r>
            <a:r>
              <a:rPr lang="zh-CN" altLang="en-US" sz="2400" b="0" smtClean="0">
                <a:cs typeface="Times New Roman" pitchFamily="18" charset="0"/>
              </a:rPr>
              <a:t>：</a:t>
            </a:r>
            <a:r>
              <a:rPr lang="zh-CN" altLang="en-US" sz="2400" b="0" smtClean="0"/>
              <a:t>上级管理部门倡导和支持机构的软件过程开发和改进活动。</a:t>
            </a:r>
            <a:endParaRPr lang="zh-CN" altLang="en-US" sz="2400" b="0" smtClean="0">
              <a:latin typeface="宋体" pitchFamily="2" charset="-122"/>
            </a:endParaRPr>
          </a:p>
          <a:p>
            <a:pPr marL="377825" indent="-377825" algn="just" eaLnBrk="1" hangingPunct="1">
              <a:buFontTx/>
              <a:buNone/>
            </a:pPr>
            <a:r>
              <a:rPr lang="zh-CN" altLang="en-US" sz="2400" b="0" smtClean="0">
                <a:cs typeface="Times New Roman" pitchFamily="18" charset="0"/>
              </a:rPr>
              <a:t>     </a:t>
            </a:r>
            <a:r>
              <a:rPr lang="zh-CN" altLang="en-US" sz="2400" b="0" smtClean="0"/>
              <a:t>上级管理部门</a:t>
            </a:r>
            <a:r>
              <a:rPr lang="zh-CN" altLang="en-US" sz="2400" b="0" smtClean="0">
                <a:cs typeface="Times New Roman" pitchFamily="18" charset="0"/>
              </a:rPr>
              <a:t>：</a:t>
            </a:r>
            <a:endParaRPr lang="zh-CN" altLang="en-US" sz="2400" b="0" smtClean="0">
              <a:latin typeface="宋体" pitchFamily="2" charset="-122"/>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1. </a:t>
            </a:r>
            <a:r>
              <a:rPr lang="zh-CN" altLang="en-US" sz="2400" b="0" smtClean="0"/>
              <a:t>向机构成员和负责人说明有关软件过程活动的约定。</a:t>
            </a:r>
            <a:endParaRPr lang="zh-CN" altLang="en-US" sz="2400" b="0" smtClean="0">
              <a:latin typeface="宋体" pitchFamily="2" charset="-122"/>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2. </a:t>
            </a:r>
            <a:r>
              <a:rPr lang="zh-CN" altLang="en-US" sz="2400" b="0" smtClean="0"/>
              <a:t>制定资金、人员配备和其他资源的长期计划和约定。</a:t>
            </a:r>
            <a:endParaRPr lang="zh-CN" altLang="en-US" sz="2400" b="0" smtClean="0">
              <a:latin typeface="宋体" pitchFamily="2" charset="-122"/>
            </a:endParaRPr>
          </a:p>
          <a:p>
            <a:pPr marL="377825" indent="-377825" algn="just" eaLnBrk="1" hangingPunct="1">
              <a:buFontTx/>
              <a:buNone/>
            </a:pPr>
            <a:r>
              <a:rPr lang="zh-CN" altLang="en-US" sz="2400" b="0" smtClean="0"/>
              <a:t>     </a:t>
            </a:r>
            <a:r>
              <a:rPr lang="en-US" altLang="zh-CN" sz="2400" b="0" smtClean="0"/>
              <a:t>3. </a:t>
            </a:r>
            <a:r>
              <a:rPr lang="zh-CN" altLang="en-US" sz="2400" b="0" smtClean="0"/>
              <a:t>制定管理和执行有关软件过程开发和改进活动的策略。</a:t>
            </a:r>
          </a:p>
          <a:p>
            <a:pPr marL="377825" indent="-377825" algn="just" eaLnBrk="1" hangingPunct="1">
              <a:buFontTx/>
              <a:buNone/>
            </a:pPr>
            <a:r>
              <a:rPr lang="zh-CN" altLang="en-US" sz="2400" b="0" smtClean="0"/>
              <a:t>约定</a:t>
            </a:r>
            <a:r>
              <a:rPr lang="en-US" altLang="zh-CN" sz="2400" b="0" smtClean="0">
                <a:cs typeface="Times New Roman" pitchFamily="18" charset="0"/>
              </a:rPr>
              <a:t>3</a:t>
            </a:r>
            <a:r>
              <a:rPr lang="zh-CN" altLang="en-US" sz="2400" b="0" smtClean="0">
                <a:cs typeface="Times New Roman" pitchFamily="18" charset="0"/>
              </a:rPr>
              <a:t>：</a:t>
            </a:r>
            <a:r>
              <a:rPr lang="zh-CN" altLang="en-US" sz="2400" b="0" smtClean="0"/>
              <a:t>上级管理部门监督机构的软件过程开发和改进活动。</a:t>
            </a:r>
            <a:endParaRPr lang="zh-CN" altLang="en-US" sz="2400" b="0" smtClean="0">
              <a:latin typeface="宋体" pitchFamily="2" charset="-122"/>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l. </a:t>
            </a:r>
            <a:r>
              <a:rPr lang="zh-CN" altLang="en-US" sz="2400" b="0" smtClean="0"/>
              <a:t>确保机构标准软件过程满足企业目标和策略。</a:t>
            </a:r>
            <a:endParaRPr lang="zh-CN" altLang="en-US" sz="2400" b="0" smtClean="0">
              <a:latin typeface="宋体" pitchFamily="2" charset="-122"/>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2. </a:t>
            </a:r>
            <a:r>
              <a:rPr lang="zh-CN" altLang="en-US" sz="2400" b="0" smtClean="0"/>
              <a:t>提出关于软件过程开发和改进活动优先次序的建议。</a:t>
            </a:r>
            <a:endParaRPr lang="zh-CN" altLang="en-US" sz="2400" b="0" smtClean="0">
              <a:latin typeface="宋体" pitchFamily="2" charset="-122"/>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3. </a:t>
            </a:r>
            <a:r>
              <a:rPr lang="zh-CN" altLang="en-US" sz="2400" b="0" smtClean="0"/>
              <a:t>参与制定软件过程开发和改进计划。</a:t>
            </a:r>
            <a:endParaRPr lang="zh-CN" altLang="en-US" sz="2400" b="0" smtClean="0">
              <a:latin typeface="宋体" pitchFamily="2" charset="-122"/>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a. </a:t>
            </a:r>
            <a:r>
              <a:rPr lang="zh-CN" altLang="en-US" sz="2400" b="0" smtClean="0"/>
              <a:t>上级管理部门与更高层人员和负责人共同协调软件过程需求及问题</a:t>
            </a:r>
            <a:endParaRPr lang="zh-CN" altLang="en-US" sz="2400" b="0" smtClean="0">
              <a:latin typeface="宋体" pitchFamily="2" charset="-122"/>
            </a:endParaRPr>
          </a:p>
          <a:p>
            <a:pPr marL="377825" indent="-377825" algn="just" eaLnBrk="1" hangingPunct="1">
              <a:buFontTx/>
              <a:buNone/>
            </a:pPr>
            <a:r>
              <a:rPr lang="zh-CN" altLang="en-US" sz="2400" b="0" smtClean="0"/>
              <a:t>         </a:t>
            </a:r>
            <a:r>
              <a:rPr lang="en-US" altLang="zh-CN" sz="2400" b="0" smtClean="0"/>
              <a:t>b. </a:t>
            </a:r>
            <a:r>
              <a:rPr lang="zh-CN" altLang="en-US" sz="2400" b="0" smtClean="0"/>
              <a:t>上级管理部门与该机构负责人进行协调，以获得负责人和机构成员的支持和参与 </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body" idx="1"/>
          </p:nvPr>
        </p:nvSpPr>
        <p:spPr>
          <a:xfrm>
            <a:off x="381000" y="381000"/>
            <a:ext cx="8382000" cy="6172200"/>
          </a:xfrm>
        </p:spPr>
        <p:txBody>
          <a:bodyPr/>
          <a:lstStyle/>
          <a:p>
            <a:pPr marL="377825" indent="-377825" algn="just" eaLnBrk="1" hangingPunct="1">
              <a:buFontTx/>
              <a:buNone/>
            </a:pPr>
            <a:r>
              <a:rPr lang="zh-CN" altLang="en-US" sz="2400" b="0" smtClean="0">
                <a:solidFill>
                  <a:srgbClr val="FF0000"/>
                </a:solidFill>
              </a:rPr>
              <a:t>执行能力</a:t>
            </a:r>
            <a:endParaRPr lang="zh-CN" altLang="en-US" sz="2400" b="0" smtClean="0">
              <a:solidFill>
                <a:srgbClr val="FF0000"/>
              </a:solidFill>
              <a:latin typeface="宋体" pitchFamily="2" charset="-122"/>
            </a:endParaRPr>
          </a:p>
          <a:p>
            <a:pPr marL="377825" indent="-377825" algn="just" eaLnBrk="1" hangingPunct="1">
              <a:buFontTx/>
              <a:buNone/>
            </a:pPr>
            <a:r>
              <a:rPr lang="zh-CN" altLang="en-US" sz="2400" b="0" smtClean="0"/>
              <a:t>能力</a:t>
            </a:r>
            <a:r>
              <a:rPr lang="en-US" altLang="zh-CN" sz="2400" b="0" smtClean="0">
                <a:cs typeface="Times New Roman" pitchFamily="18" charset="0"/>
              </a:rPr>
              <a:t>1</a:t>
            </a:r>
            <a:r>
              <a:rPr lang="zh-CN" altLang="en-US" sz="2400" b="0" smtClean="0">
                <a:cs typeface="Times New Roman" pitchFamily="18" charset="0"/>
              </a:rPr>
              <a:t>：</a:t>
            </a:r>
            <a:r>
              <a:rPr lang="zh-CN" altLang="en-US" sz="2400" b="0" smtClean="0"/>
              <a:t>有一个负责机构的软件过程活动的小组。</a:t>
            </a:r>
            <a:endParaRPr lang="zh-CN" altLang="en-US" sz="2400" b="0" smtClean="0">
              <a:latin typeface="宋体" pitchFamily="2" charset="-122"/>
              <a:cs typeface="Courier New" pitchFamily="49" charset="0"/>
            </a:endParaRPr>
          </a:p>
          <a:p>
            <a:pPr marL="377825" indent="-377825" algn="just" eaLnBrk="1" hangingPunct="1">
              <a:buFontTx/>
              <a:buNone/>
            </a:pPr>
            <a:r>
              <a:rPr lang="zh-CN" altLang="en-US" sz="2400" b="0" smtClean="0">
                <a:cs typeface="Times New Roman" pitchFamily="18" charset="0"/>
              </a:rPr>
              <a:t>          </a:t>
            </a:r>
            <a:r>
              <a:rPr lang="zh-CN" altLang="en-US" sz="2400" b="0" smtClean="0"/>
              <a:t>一个小组是一些部门、负责人和人员的组合，负责一组任务和活动。小组的规模可以不同，既可以是单个兼职的人，也可以是多个来自不同部门的兼职人员，也可以由几个专职人员组成。组成小组时考虑的因素包括：分派的任务和活动、项目规模、机构结构和机构文化。某些小组，如软件质量保证组，集中关注项目活动</a:t>
            </a:r>
            <a:r>
              <a:rPr lang="en-US" altLang="zh-CN" sz="2400" b="0" smtClean="0"/>
              <a:t>;</a:t>
            </a:r>
            <a:r>
              <a:rPr lang="zh-CN" altLang="en-US" sz="2400" b="0" smtClean="0"/>
              <a:t>而其他一些小组，例如软件工程过程组，集中关注机构范围内的活动。</a:t>
            </a:r>
            <a:endParaRPr lang="zh-CN" altLang="en-US" sz="2400" b="0" smtClean="0">
              <a:latin typeface="宋体" pitchFamily="2" charset="-122"/>
              <a:cs typeface="Courier New" pitchFamily="49" charset="0"/>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1. </a:t>
            </a:r>
            <a:r>
              <a:rPr lang="zh-CN" altLang="en-US" sz="2400" b="0" smtClean="0"/>
              <a:t>条件可能时，小组成员以专职工作的软件专业人员为核心，并尽可能有其他的兼职人员支持。</a:t>
            </a:r>
            <a:endParaRPr lang="zh-CN" altLang="en-US" sz="2400" b="0" smtClean="0">
              <a:latin typeface="宋体" pitchFamily="2" charset="-122"/>
              <a:cs typeface="Courier New" pitchFamily="49" charset="0"/>
            </a:endParaRPr>
          </a:p>
          <a:p>
            <a:pPr marL="377825" indent="-377825" algn="just" eaLnBrk="1" hangingPunct="1">
              <a:buFontTx/>
              <a:buNone/>
            </a:pPr>
            <a:r>
              <a:rPr lang="zh-CN" altLang="en-US" sz="2400" b="0" smtClean="0">
                <a:cs typeface="Times New Roman" pitchFamily="18" charset="0"/>
              </a:rPr>
              <a:t>            </a:t>
            </a:r>
            <a:r>
              <a:rPr lang="zh-CN" altLang="en-US" sz="2400" b="0" smtClean="0"/>
              <a:t>该小组最一般的例子是软件工程过程组（</a:t>
            </a:r>
            <a:r>
              <a:rPr lang="en-US" altLang="zh-CN" sz="2400" b="0" smtClean="0">
                <a:cs typeface="Times New Roman" pitchFamily="18" charset="0"/>
              </a:rPr>
              <a:t>SEPG</a:t>
            </a:r>
            <a:r>
              <a:rPr lang="zh-CN" altLang="en-US" sz="2400" b="0" smtClean="0">
                <a:cs typeface="Times New Roman" pitchFamily="18" charset="0"/>
              </a:rPr>
              <a:t>）</a:t>
            </a:r>
            <a:r>
              <a:rPr lang="zh-CN" altLang="en-US" sz="2400" b="0" smtClean="0"/>
              <a:t>。</a:t>
            </a:r>
            <a:endParaRPr lang="zh-CN" altLang="en-US" sz="2400" b="0" smtClean="0">
              <a:latin typeface="宋体" pitchFamily="2" charset="-122"/>
              <a:cs typeface="Courier New" pitchFamily="49" charset="0"/>
            </a:endParaRPr>
          </a:p>
          <a:p>
            <a:pPr marL="377825" indent="-377825" algn="just" eaLnBrk="1" hangingPunct="1">
              <a:buFontTx/>
              <a:buNone/>
            </a:pPr>
            <a:r>
              <a:rPr lang="zh-CN" altLang="en-US" sz="2400" b="0" smtClean="0">
                <a:cs typeface="Times New Roman" pitchFamily="18" charset="0"/>
              </a:rPr>
              <a:t>          </a:t>
            </a:r>
            <a:r>
              <a:rPr lang="en-US" altLang="zh-CN" sz="2400" b="0" smtClean="0">
                <a:cs typeface="Times New Roman" pitchFamily="18" charset="0"/>
              </a:rPr>
              <a:t>2. </a:t>
            </a:r>
            <a:r>
              <a:rPr lang="zh-CN" altLang="en-US" sz="2400" b="0" smtClean="0"/>
              <a:t>小组成员中有软件工程及软件相关科目的代表。</a:t>
            </a:r>
            <a:endParaRPr lang="zh-CN" altLang="en-US" sz="2400" b="0" smtClean="0">
              <a:latin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body" idx="1"/>
          </p:nvPr>
        </p:nvSpPr>
        <p:spPr>
          <a:xfrm>
            <a:off x="381000" y="381000"/>
            <a:ext cx="8382000" cy="6172200"/>
          </a:xfrm>
        </p:spPr>
        <p:txBody>
          <a:bodyPr/>
          <a:lstStyle/>
          <a:p>
            <a:pPr marL="377825" indent="-377825" algn="just" eaLnBrk="1" hangingPunct="1">
              <a:buFontTx/>
              <a:buNone/>
            </a:pPr>
            <a:r>
              <a:rPr lang="en-US" altLang="zh-CN" sz="2800" b="0" smtClean="0"/>
              <a:t>          </a:t>
            </a:r>
            <a:r>
              <a:rPr lang="zh-CN" altLang="en-US" sz="2800" b="0" smtClean="0"/>
              <a:t>软件工程及软件相关科目的实例有</a:t>
            </a:r>
            <a:r>
              <a:rPr lang="zh-CN" altLang="en-US" sz="2800" b="0" smtClean="0">
                <a:cs typeface="Times New Roman" pitchFamily="18" charset="0"/>
              </a:rPr>
              <a:t>：</a:t>
            </a:r>
          </a:p>
          <a:p>
            <a:pPr marL="1052513" lvl="1" algn="just" eaLnBrk="1" hangingPunct="1">
              <a:buFontTx/>
              <a:buChar char="•"/>
            </a:pPr>
            <a:r>
              <a:rPr lang="zh-CN" altLang="en-US" sz="2400" b="1" smtClean="0">
                <a:ea typeface="楷体_GB2312" pitchFamily="49" charset="-122"/>
              </a:rPr>
              <a:t>软件需求分析</a:t>
            </a:r>
          </a:p>
          <a:p>
            <a:pPr marL="1052513" lvl="1" algn="just" eaLnBrk="1" hangingPunct="1">
              <a:buFontTx/>
              <a:buChar char="•"/>
            </a:pPr>
            <a:r>
              <a:rPr lang="zh-CN" altLang="en-US" sz="2400" b="1" smtClean="0">
                <a:ea typeface="楷体_GB2312" pitchFamily="49" charset="-122"/>
              </a:rPr>
              <a:t>软件设计</a:t>
            </a:r>
          </a:p>
          <a:p>
            <a:pPr marL="1052513" lvl="1" algn="just" eaLnBrk="1" hangingPunct="1">
              <a:buFontTx/>
              <a:buChar char="•"/>
            </a:pPr>
            <a:r>
              <a:rPr lang="zh-CN" altLang="en-US" sz="2400" b="1" smtClean="0">
                <a:ea typeface="楷体_GB2312" pitchFamily="49" charset="-122"/>
              </a:rPr>
              <a:t>程序编码</a:t>
            </a:r>
          </a:p>
          <a:p>
            <a:pPr marL="1052513" lvl="1" algn="just" eaLnBrk="1" hangingPunct="1">
              <a:buFontTx/>
              <a:buChar char="•"/>
            </a:pPr>
            <a:r>
              <a:rPr lang="zh-CN" altLang="en-US" sz="2400" b="1" smtClean="0">
                <a:ea typeface="楷体_GB2312" pitchFamily="49" charset="-122"/>
              </a:rPr>
              <a:t>软件测试</a:t>
            </a:r>
          </a:p>
          <a:p>
            <a:pPr marL="1052513" lvl="1" algn="just" eaLnBrk="1" hangingPunct="1">
              <a:buFontTx/>
              <a:buChar char="•"/>
            </a:pPr>
            <a:r>
              <a:rPr lang="zh-CN" altLang="en-US" sz="2400" b="1" smtClean="0">
                <a:ea typeface="楷体_GB2312" pitchFamily="49" charset="-122"/>
              </a:rPr>
              <a:t>软件配置管理</a:t>
            </a:r>
          </a:p>
          <a:p>
            <a:pPr marL="1052513" lvl="1" algn="just" eaLnBrk="1" hangingPunct="1">
              <a:buFontTx/>
              <a:buChar char="•"/>
            </a:pPr>
            <a:r>
              <a:rPr lang="zh-CN" altLang="en-US" sz="2400" b="1" smtClean="0">
                <a:ea typeface="楷体_GB2312" pitchFamily="49" charset="-122"/>
              </a:rPr>
              <a:t>软件质量保证</a:t>
            </a:r>
            <a:endParaRPr lang="zh-CN" altLang="en-US" sz="2400" b="1" smtClean="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body" idx="1"/>
          </p:nvPr>
        </p:nvSpPr>
        <p:spPr>
          <a:xfrm>
            <a:off x="381000" y="381000"/>
            <a:ext cx="8382000" cy="6172200"/>
          </a:xfrm>
        </p:spPr>
        <p:txBody>
          <a:bodyPr/>
          <a:lstStyle/>
          <a:p>
            <a:pPr marL="377825" indent="-377825" algn="just" eaLnBrk="1" hangingPunct="1">
              <a:lnSpc>
                <a:spcPct val="90000"/>
              </a:lnSpc>
              <a:buFontTx/>
              <a:buNone/>
            </a:pPr>
            <a:r>
              <a:rPr lang="zh-CN" altLang="en-US" sz="2800" b="0" smtClean="0"/>
              <a:t>能力</a:t>
            </a:r>
            <a:r>
              <a:rPr lang="en-US" altLang="zh-CN" sz="2800" b="0" smtClean="0">
                <a:cs typeface="Times New Roman" pitchFamily="18" charset="0"/>
              </a:rPr>
              <a:t>2</a:t>
            </a:r>
            <a:r>
              <a:rPr lang="zh-CN" altLang="en-US" sz="2800" b="0" smtClean="0">
                <a:cs typeface="Times New Roman" pitchFamily="18" charset="0"/>
              </a:rPr>
              <a:t>：</a:t>
            </a:r>
            <a:r>
              <a:rPr lang="zh-CN" altLang="en-US" sz="2800" b="0" smtClean="0"/>
              <a:t>为实施机构的软件过程活动提供了充足的资源和资金。</a:t>
            </a:r>
            <a:endParaRPr lang="zh-CN" altLang="en-US" sz="2800" b="0" smtClean="0">
              <a:latin typeface="宋体" pitchFamily="2" charset="-122"/>
            </a:endParaRPr>
          </a:p>
          <a:p>
            <a:pPr marL="377825" indent="-377825" algn="just" eaLnBrk="1" hangingPunct="1">
              <a:lnSpc>
                <a:spcPct val="90000"/>
              </a:lnSpc>
              <a:buFontTx/>
              <a:buNone/>
            </a:pPr>
            <a:r>
              <a:rPr lang="zh-CN" altLang="en-US" sz="2800" b="0" smtClean="0"/>
              <a:t>    </a:t>
            </a:r>
            <a:r>
              <a:rPr lang="en-US" altLang="zh-CN" sz="2800" b="0" smtClean="0"/>
              <a:t>1. </a:t>
            </a:r>
            <a:r>
              <a:rPr lang="zh-CN" altLang="en-US" sz="2800" b="0" smtClean="0"/>
              <a:t>委派在特定领域具有特长的人员支持该小组。</a:t>
            </a:r>
          </a:p>
          <a:p>
            <a:pPr marL="377825" indent="-377825" algn="just" eaLnBrk="1" hangingPunct="1">
              <a:lnSpc>
                <a:spcPct val="90000"/>
              </a:lnSpc>
              <a:buFontTx/>
              <a:buNone/>
            </a:pPr>
            <a:r>
              <a:rPr lang="zh-CN" altLang="en-US" sz="2800" b="0" smtClean="0"/>
              <a:t>        特定领域的实例有：</a:t>
            </a:r>
          </a:p>
          <a:p>
            <a:pPr marL="1052513" lvl="1" algn="just" eaLnBrk="1" hangingPunct="1">
              <a:lnSpc>
                <a:spcPct val="90000"/>
              </a:lnSpc>
              <a:buFontTx/>
              <a:buChar char="•"/>
            </a:pPr>
            <a:r>
              <a:rPr lang="zh-CN" altLang="en-US" sz="2400" b="1" smtClean="0">
                <a:ea typeface="楷体_GB2312" pitchFamily="49" charset="-122"/>
              </a:rPr>
              <a:t>软件重用</a:t>
            </a:r>
          </a:p>
          <a:p>
            <a:pPr marL="1052513" lvl="1" algn="just" eaLnBrk="1" hangingPunct="1">
              <a:lnSpc>
                <a:spcPct val="90000"/>
              </a:lnSpc>
              <a:buFontTx/>
              <a:buChar char="•"/>
            </a:pPr>
            <a:r>
              <a:rPr lang="zh-CN" altLang="en-US" sz="2400" b="1" smtClean="0">
                <a:ea typeface="楷体_GB2312" pitchFamily="49" charset="-122"/>
              </a:rPr>
              <a:t>计算机辅助软件工程技术</a:t>
            </a:r>
            <a:r>
              <a:rPr lang="en-US" altLang="zh-CN" sz="2400" b="1" smtClean="0">
                <a:ea typeface="楷体_GB2312" pitchFamily="49" charset="-122"/>
              </a:rPr>
              <a:t>(CASE) </a:t>
            </a:r>
          </a:p>
          <a:p>
            <a:pPr marL="1052513" lvl="1" algn="just" eaLnBrk="1" hangingPunct="1">
              <a:lnSpc>
                <a:spcPct val="90000"/>
              </a:lnSpc>
              <a:buFontTx/>
              <a:buChar char="•"/>
            </a:pPr>
            <a:r>
              <a:rPr lang="zh-CN" altLang="en-US" sz="2400" b="1" smtClean="0">
                <a:ea typeface="楷体_GB2312" pitchFamily="49" charset="-122"/>
              </a:rPr>
              <a:t>测量</a:t>
            </a:r>
          </a:p>
          <a:p>
            <a:pPr marL="1052513" lvl="1" algn="just" eaLnBrk="1" hangingPunct="1">
              <a:lnSpc>
                <a:spcPct val="90000"/>
              </a:lnSpc>
              <a:buFontTx/>
              <a:buChar char="•"/>
            </a:pPr>
            <a:r>
              <a:rPr lang="zh-CN" altLang="en-US" sz="2400" b="1" smtClean="0">
                <a:ea typeface="楷体_GB2312" pitchFamily="49" charset="-122"/>
              </a:rPr>
              <a:t>培训课程开设</a:t>
            </a:r>
          </a:p>
          <a:p>
            <a:pPr marL="377825" indent="-377825" algn="just" eaLnBrk="1" hangingPunct="1">
              <a:lnSpc>
                <a:spcPct val="90000"/>
              </a:lnSpc>
              <a:buFontTx/>
              <a:buNone/>
            </a:pPr>
            <a:r>
              <a:rPr lang="zh-CN" altLang="en-US" sz="2800" b="0" smtClean="0"/>
              <a:t>    </a:t>
            </a:r>
            <a:r>
              <a:rPr lang="en-US" altLang="zh-CN" sz="2800" b="0" smtClean="0"/>
              <a:t>2. </a:t>
            </a:r>
            <a:r>
              <a:rPr lang="zh-CN" altLang="en-US" sz="2800" b="0" smtClean="0"/>
              <a:t>有支持该机构软件过程活动的工具。</a:t>
            </a:r>
          </a:p>
          <a:p>
            <a:pPr marL="377825" indent="-377825" algn="just" eaLnBrk="1" hangingPunct="1">
              <a:lnSpc>
                <a:spcPct val="90000"/>
              </a:lnSpc>
              <a:buFontTx/>
              <a:buNone/>
            </a:pPr>
            <a:r>
              <a:rPr lang="zh-CN" altLang="en-US" sz="2800" b="0" smtClean="0"/>
              <a:t>        支持工具的实例有：</a:t>
            </a:r>
          </a:p>
          <a:p>
            <a:pPr marL="1052513" lvl="1" algn="just" eaLnBrk="1" hangingPunct="1">
              <a:lnSpc>
                <a:spcPct val="90000"/>
              </a:lnSpc>
              <a:buFontTx/>
              <a:buChar char="•"/>
            </a:pPr>
            <a:r>
              <a:rPr lang="zh-CN" altLang="en-US" sz="2400" b="1" smtClean="0">
                <a:ea typeface="楷体_GB2312" pitchFamily="49" charset="-122"/>
              </a:rPr>
              <a:t>统计分析工具</a:t>
            </a:r>
          </a:p>
          <a:p>
            <a:pPr marL="1052513" lvl="1" algn="just" eaLnBrk="1" hangingPunct="1">
              <a:lnSpc>
                <a:spcPct val="90000"/>
              </a:lnSpc>
              <a:buFontTx/>
              <a:buChar char="•"/>
            </a:pPr>
            <a:r>
              <a:rPr lang="zh-CN" altLang="en-US" sz="2400" b="1" smtClean="0">
                <a:ea typeface="楷体_GB2312" pitchFamily="49" charset="-122"/>
              </a:rPr>
              <a:t>桌面出版工具</a:t>
            </a:r>
          </a:p>
          <a:p>
            <a:pPr marL="1052513" lvl="1" algn="just" eaLnBrk="1" hangingPunct="1">
              <a:lnSpc>
                <a:spcPct val="90000"/>
              </a:lnSpc>
              <a:buFontTx/>
              <a:buChar char="•"/>
            </a:pPr>
            <a:r>
              <a:rPr lang="zh-CN" altLang="en-US" sz="2400" b="1" smtClean="0">
                <a:ea typeface="楷体_GB2312" pitchFamily="49" charset="-122"/>
              </a:rPr>
              <a:t>数据库管理系统</a:t>
            </a:r>
          </a:p>
          <a:p>
            <a:pPr marL="1052513" lvl="1" algn="just" eaLnBrk="1" hangingPunct="1">
              <a:lnSpc>
                <a:spcPct val="90000"/>
              </a:lnSpc>
              <a:buFontTx/>
              <a:buChar char="•"/>
            </a:pPr>
            <a:r>
              <a:rPr lang="zh-CN" altLang="en-US" sz="2400" b="1" smtClean="0">
                <a:ea typeface="楷体_GB2312" pitchFamily="49" charset="-122"/>
              </a:rPr>
              <a:t>过程建模工具</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body" idx="1"/>
          </p:nvPr>
        </p:nvSpPr>
        <p:spPr>
          <a:xfrm>
            <a:off x="381000" y="228600"/>
            <a:ext cx="8382000" cy="5791200"/>
          </a:xfrm>
        </p:spPr>
        <p:txBody>
          <a:bodyPr/>
          <a:lstStyle/>
          <a:p>
            <a:pPr marL="377825" indent="-377825" algn="just" eaLnBrk="1" hangingPunct="1">
              <a:buFontTx/>
              <a:buNone/>
            </a:pPr>
            <a:r>
              <a:rPr lang="zh-CN" altLang="en-US" sz="2800" b="0" smtClean="0"/>
              <a:t>能力</a:t>
            </a:r>
            <a:r>
              <a:rPr lang="en-US" altLang="zh-CN" sz="2800" b="0" smtClean="0"/>
              <a:t>3</a:t>
            </a:r>
            <a:r>
              <a:rPr lang="zh-CN" altLang="en-US" sz="2800" b="0" smtClean="0"/>
              <a:t>：负责机构软件过程活动的小组成员接受过实施这些活动所需的培训。 </a:t>
            </a:r>
            <a:endParaRPr lang="zh-CN" altLang="en-US" sz="2800" b="0" smtClean="0">
              <a:latin typeface="宋体" pitchFamily="2" charset="-122"/>
            </a:endParaRPr>
          </a:p>
          <a:p>
            <a:pPr marL="377825" indent="-377825" algn="just" eaLnBrk="1" hangingPunct="1">
              <a:buFontTx/>
              <a:buNone/>
            </a:pPr>
            <a:r>
              <a:rPr lang="zh-CN" altLang="en-US" sz="2800" b="0" smtClean="0"/>
              <a:t>        培训的实例有：</a:t>
            </a:r>
          </a:p>
          <a:p>
            <a:pPr marL="1052513" lvl="1" algn="just" eaLnBrk="1" hangingPunct="1">
              <a:buFontTx/>
              <a:buChar char="•"/>
            </a:pPr>
            <a:r>
              <a:rPr lang="zh-CN" altLang="en-US" sz="2000" b="1" smtClean="0">
                <a:ea typeface="楷体_GB2312" pitchFamily="49" charset="-122"/>
              </a:rPr>
              <a:t>软件工程实践</a:t>
            </a:r>
          </a:p>
          <a:p>
            <a:pPr marL="1052513" lvl="1" algn="just" eaLnBrk="1" hangingPunct="1">
              <a:buFontTx/>
              <a:buChar char="•"/>
            </a:pPr>
            <a:r>
              <a:rPr lang="zh-CN" altLang="en-US" sz="2000" b="1" smtClean="0">
                <a:ea typeface="楷体_GB2312" pitchFamily="49" charset="-122"/>
              </a:rPr>
              <a:t>过程控制技术</a:t>
            </a:r>
          </a:p>
          <a:p>
            <a:pPr marL="1052513" lvl="1" algn="just" eaLnBrk="1" hangingPunct="1">
              <a:buFontTx/>
              <a:buChar char="•"/>
            </a:pPr>
            <a:r>
              <a:rPr lang="zh-CN" altLang="en-US" sz="2000" b="1" smtClean="0">
                <a:ea typeface="楷体_GB2312" pitchFamily="49" charset="-122"/>
              </a:rPr>
              <a:t>机构过程变动管理</a:t>
            </a:r>
          </a:p>
          <a:p>
            <a:pPr marL="1052513" lvl="1" algn="just" eaLnBrk="1" hangingPunct="1">
              <a:buFontTx/>
              <a:buChar char="•"/>
            </a:pPr>
            <a:r>
              <a:rPr lang="zh-CN" altLang="en-US" sz="2000" b="1" smtClean="0">
                <a:ea typeface="楷体_GB2312" pitchFamily="49" charset="-122"/>
              </a:rPr>
              <a:t>软件过程计划、管理和监督</a:t>
            </a:r>
          </a:p>
          <a:p>
            <a:pPr marL="1052513" lvl="1" algn="just" eaLnBrk="1" hangingPunct="1">
              <a:buFontTx/>
              <a:buChar char="•"/>
            </a:pPr>
            <a:r>
              <a:rPr lang="zh-CN" altLang="en-US" sz="2000" b="1" smtClean="0">
                <a:ea typeface="楷体_GB2312" pitchFamily="49" charset="-122"/>
              </a:rPr>
              <a:t>技术转变</a:t>
            </a:r>
          </a:p>
          <a:p>
            <a:pPr marL="1052513" lvl="1" algn="just" eaLnBrk="1" hangingPunct="1">
              <a:buFontTx/>
              <a:buNone/>
            </a:pPr>
            <a:r>
              <a:rPr lang="zh-CN" altLang="en-US" sz="2000" b="1" smtClean="0">
                <a:ea typeface="楷体_GB2312" pitchFamily="49" charset="-122"/>
              </a:rPr>
              <a:t>参见培训大纲关键过程域</a:t>
            </a:r>
          </a:p>
          <a:p>
            <a:pPr marL="377825" indent="-377825" algn="just" eaLnBrk="1" hangingPunct="1">
              <a:buFontTx/>
              <a:buNone/>
            </a:pPr>
            <a:r>
              <a:rPr lang="zh-CN" altLang="en-US" sz="2800" b="0" smtClean="0"/>
              <a:t>能力</a:t>
            </a:r>
            <a:r>
              <a:rPr lang="en-US" altLang="zh-CN" sz="2800" b="0" smtClean="0">
                <a:cs typeface="Times New Roman" pitchFamily="18" charset="0"/>
              </a:rPr>
              <a:t>4</a:t>
            </a:r>
            <a:r>
              <a:rPr lang="zh-CN" altLang="en-US" sz="2800" b="0" smtClean="0">
                <a:cs typeface="Times New Roman" pitchFamily="18" charset="0"/>
              </a:rPr>
              <a:t>：</a:t>
            </a:r>
            <a:r>
              <a:rPr lang="zh-CN" altLang="en-US" sz="2800" b="0" smtClean="0"/>
              <a:t>软件工程组和其他软件相关小组的成员接受过机构软件过程活动及其在这些活动中的任务方面的定向培训。</a:t>
            </a:r>
            <a:endParaRPr lang="zh-CN" altLang="en-US" sz="2800" b="0" smtClean="0">
              <a:latin typeface="宋体" pitchFamily="2" charset="-122"/>
            </a:endParaRPr>
          </a:p>
          <a:p>
            <a:pPr marL="377825" indent="-377825" algn="just" eaLnBrk="1" hangingPunct="1">
              <a:buFontTx/>
              <a:buNone/>
            </a:pPr>
            <a:r>
              <a:rPr lang="zh-CN" altLang="en-US" sz="2800" b="0" smtClean="0"/>
              <a:t>         </a:t>
            </a:r>
            <a:r>
              <a:rPr lang="zh-CN" altLang="en-US" sz="2000" smtClean="0"/>
              <a:t>参见培训大纲关键过程域</a:t>
            </a:r>
            <a:endParaRPr lang="zh-CN" altLang="en-US" sz="2800" b="0" smtClean="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body" idx="1"/>
          </p:nvPr>
        </p:nvSpPr>
        <p:spPr>
          <a:xfrm>
            <a:off x="381000" y="381000"/>
            <a:ext cx="8382000" cy="6172200"/>
          </a:xfrm>
        </p:spPr>
        <p:txBody>
          <a:bodyPr/>
          <a:lstStyle/>
          <a:p>
            <a:pPr marL="377825" indent="-377825" algn="just" eaLnBrk="1" hangingPunct="1">
              <a:buFontTx/>
              <a:buNone/>
            </a:pPr>
            <a:r>
              <a:rPr lang="zh-CN" altLang="en-US" sz="2800" b="0" smtClean="0">
                <a:solidFill>
                  <a:srgbClr val="FF0000"/>
                </a:solidFill>
              </a:rPr>
              <a:t>执行活动</a:t>
            </a:r>
            <a:endParaRPr lang="zh-CN" altLang="en-US" sz="2800" b="0" smtClean="0">
              <a:solidFill>
                <a:srgbClr val="FF0000"/>
              </a:solidFill>
              <a:latin typeface="宋体" pitchFamily="2" charset="-122"/>
            </a:endParaRPr>
          </a:p>
          <a:p>
            <a:pPr marL="377825" indent="-377825" algn="just" eaLnBrk="1" hangingPunct="1">
              <a:buFontTx/>
              <a:buNone/>
            </a:pPr>
            <a:r>
              <a:rPr lang="zh-CN" altLang="en-US" sz="2800" b="0" smtClean="0"/>
              <a:t>活动</a:t>
            </a:r>
            <a:r>
              <a:rPr lang="en-US" altLang="zh-CN" sz="2800" b="0" smtClean="0">
                <a:cs typeface="Times New Roman" pitchFamily="18" charset="0"/>
              </a:rPr>
              <a:t>1</a:t>
            </a:r>
            <a:r>
              <a:rPr lang="zh-CN" altLang="en-US" sz="2800" b="0" smtClean="0">
                <a:cs typeface="Times New Roman" pitchFamily="18" charset="0"/>
              </a:rPr>
              <a:t>：</a:t>
            </a:r>
            <a:r>
              <a:rPr lang="zh-CN" altLang="en-US" sz="2800" b="0" smtClean="0"/>
              <a:t>定期评估软件过程，并根据评估结果制定行动计划。</a:t>
            </a:r>
            <a:endParaRPr lang="zh-CN" altLang="en-US" sz="2800" b="0" smtClean="0">
              <a:latin typeface="宋体" pitchFamily="2" charset="-122"/>
              <a:cs typeface="Courier New" pitchFamily="49" charset="0"/>
            </a:endParaRPr>
          </a:p>
          <a:p>
            <a:pPr marL="377825" indent="-377825" algn="just" eaLnBrk="1" hangingPunct="1">
              <a:buFontTx/>
              <a:buNone/>
            </a:pPr>
            <a:r>
              <a:rPr lang="zh-CN" altLang="en-US" sz="2800" b="0" smtClean="0">
                <a:cs typeface="Times New Roman" pitchFamily="18" charset="0"/>
              </a:rPr>
              <a:t>          </a:t>
            </a:r>
            <a:r>
              <a:rPr lang="zh-CN" altLang="en-US" sz="2800" b="0" smtClean="0"/>
              <a:t>评估一般每隔一年、一年半至三年进行一次。评估可针对机构中所使用的所有软件过程，也可通过对过程和项目进行抽样评估。评估机构软件过程能力的方法实例之一是</a:t>
            </a:r>
            <a:r>
              <a:rPr lang="en-US" altLang="zh-CN" sz="2800" b="0" smtClean="0">
                <a:cs typeface="Times New Roman" pitchFamily="18" charset="0"/>
              </a:rPr>
              <a:t>SEI</a:t>
            </a:r>
            <a:r>
              <a:rPr lang="zh-CN" altLang="en-US" sz="2800" b="0" smtClean="0"/>
              <a:t>软件过程评估方法。</a:t>
            </a:r>
            <a:endParaRPr lang="zh-CN" altLang="en-US" sz="2800" b="0" smtClean="0">
              <a:latin typeface="宋体" pitchFamily="2" charset="-122"/>
            </a:endParaRPr>
          </a:p>
          <a:p>
            <a:pPr marL="377825" indent="-377825" algn="just" eaLnBrk="1" hangingPunct="1">
              <a:buFontTx/>
              <a:buNone/>
            </a:pPr>
            <a:r>
              <a:rPr lang="zh-CN" altLang="en-US" sz="2800" b="0" smtClean="0"/>
              <a:t>        行动计划标识</a:t>
            </a:r>
            <a:r>
              <a:rPr lang="zh-CN" altLang="en-US" sz="2800" b="0" smtClean="0">
                <a:latin typeface="宋体" pitchFamily="2" charset="-122"/>
              </a:rPr>
              <a:t>：</a:t>
            </a:r>
          </a:p>
          <a:p>
            <a:pPr marL="1052513" lvl="1" algn="just" eaLnBrk="1" hangingPunct="1">
              <a:buFontTx/>
              <a:buChar char="•"/>
            </a:pPr>
            <a:r>
              <a:rPr lang="zh-CN" altLang="en-US" sz="2400" b="1" smtClean="0">
                <a:ea typeface="楷体_GB2312" pitchFamily="49" charset="-122"/>
              </a:rPr>
              <a:t>涉及哪些评估结果</a:t>
            </a:r>
            <a:endParaRPr lang="zh-CN" altLang="en-US" sz="2400" b="1" smtClean="0">
              <a:latin typeface="宋体" pitchFamily="2" charset="-122"/>
            </a:endParaRPr>
          </a:p>
          <a:p>
            <a:pPr marL="1052513" lvl="1" algn="just" eaLnBrk="1" hangingPunct="1">
              <a:buFontTx/>
              <a:buChar char="•"/>
            </a:pPr>
            <a:r>
              <a:rPr lang="zh-CN" altLang="en-US" sz="2400" b="1" smtClean="0">
                <a:ea typeface="楷体_GB2312" pitchFamily="49" charset="-122"/>
              </a:rPr>
              <a:t>针对评估结果实施更改软件过程的准则</a:t>
            </a:r>
            <a:endParaRPr lang="zh-CN" altLang="en-US" sz="2400" b="1" smtClean="0">
              <a:latin typeface="宋体" pitchFamily="2" charset="-122"/>
            </a:endParaRPr>
          </a:p>
          <a:p>
            <a:pPr marL="1052513" lvl="1" algn="just" eaLnBrk="1" hangingPunct="1">
              <a:buFontTx/>
              <a:buChar char="•"/>
            </a:pPr>
            <a:r>
              <a:rPr lang="zh-CN" altLang="en-US" sz="2400" b="1" smtClean="0">
                <a:ea typeface="楷体_GB2312" pitchFamily="49" charset="-122"/>
              </a:rPr>
              <a:t>负责实施更改的小组或个人</a:t>
            </a:r>
            <a:endParaRPr lang="zh-CN" altLang="en-US" sz="2400" b="1" smtClean="0">
              <a:latin typeface="宋体" pitchFamily="2" charset="-122"/>
            </a:endParaRPr>
          </a:p>
          <a:p>
            <a:pPr marL="377825" indent="-377825" algn="just" eaLnBrk="1" hangingPunct="1">
              <a:buFontTx/>
              <a:buNone/>
            </a:pPr>
            <a:endParaRPr lang="en-US" altLang="zh-CN" sz="2800" b="0" smtClean="0">
              <a:latin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body" idx="1"/>
          </p:nvPr>
        </p:nvSpPr>
        <p:spPr>
          <a:xfrm>
            <a:off x="381000" y="381000"/>
            <a:ext cx="8382000" cy="6172200"/>
          </a:xfrm>
        </p:spPr>
        <p:txBody>
          <a:bodyPr/>
          <a:lstStyle/>
          <a:p>
            <a:pPr marL="609600" indent="-609600" algn="just" eaLnBrk="1" hangingPunct="1">
              <a:buFontTx/>
              <a:buNone/>
            </a:pPr>
            <a:r>
              <a:rPr lang="zh-CN" altLang="en-US" sz="2800" b="0" smtClean="0"/>
              <a:t>活动</a:t>
            </a:r>
            <a:r>
              <a:rPr lang="en-US" altLang="zh-CN" sz="2800" b="0" smtClean="0">
                <a:cs typeface="Times New Roman" pitchFamily="18" charset="0"/>
              </a:rPr>
              <a:t>2</a:t>
            </a:r>
            <a:r>
              <a:rPr lang="zh-CN" altLang="en-US" sz="2800" b="0" smtClean="0">
                <a:cs typeface="Times New Roman" pitchFamily="18" charset="0"/>
              </a:rPr>
              <a:t>：</a:t>
            </a:r>
            <a:r>
              <a:rPr lang="zh-CN" altLang="en-US" sz="2800" b="0" smtClean="0"/>
              <a:t>机构制定和维护它的软件过程开发和改进活动的计划。</a:t>
            </a:r>
          </a:p>
          <a:p>
            <a:pPr marL="609600" indent="-609600" algn="just" eaLnBrk="1" hangingPunct="1">
              <a:buFontTx/>
              <a:buNone/>
            </a:pPr>
            <a:r>
              <a:rPr lang="zh-CN" altLang="en-US" sz="2800" b="0" smtClean="0"/>
              <a:t>        该计划：</a:t>
            </a:r>
          </a:p>
          <a:p>
            <a:pPr marL="1300163" lvl="1" indent="-533400" algn="just" eaLnBrk="1" hangingPunct="1">
              <a:buFontTx/>
              <a:buAutoNum type="arabicPeriod"/>
            </a:pPr>
            <a:r>
              <a:rPr lang="zh-CN" altLang="en-US" sz="2400" b="1" smtClean="0">
                <a:ea typeface="楷体_GB2312" pitchFamily="49" charset="-122"/>
              </a:rPr>
              <a:t>以软件过程评估后的行动计划和其他的机构过程改进倡议为基础。</a:t>
            </a:r>
          </a:p>
          <a:p>
            <a:pPr marL="1300163" lvl="1" indent="-533400" algn="just" eaLnBrk="1" hangingPunct="1">
              <a:buFontTx/>
              <a:buAutoNum type="arabicPeriod"/>
            </a:pPr>
            <a:r>
              <a:rPr lang="zh-CN" altLang="en-US" sz="2400" b="1" smtClean="0">
                <a:ea typeface="楷体_GB2312" pitchFamily="49" charset="-122"/>
              </a:rPr>
              <a:t>确定要实施的活动及实施这些活动的进度。</a:t>
            </a:r>
          </a:p>
          <a:p>
            <a:pPr marL="1300163" lvl="1" indent="-533400" algn="just" eaLnBrk="1" hangingPunct="1">
              <a:buFontTx/>
              <a:buAutoNum type="arabicPeriod"/>
            </a:pPr>
            <a:r>
              <a:rPr lang="zh-CN" altLang="en-US" sz="2400" b="1" smtClean="0">
                <a:ea typeface="楷体_GB2312" pitchFamily="49" charset="-122"/>
              </a:rPr>
              <a:t>确定负责这些活动的小组和个人。</a:t>
            </a:r>
          </a:p>
          <a:p>
            <a:pPr marL="1300163" lvl="1" indent="-533400" algn="just" eaLnBrk="1" hangingPunct="1">
              <a:buFontTx/>
              <a:buAutoNum type="arabicPeriod"/>
            </a:pPr>
            <a:r>
              <a:rPr lang="zh-CN" altLang="en-US" sz="2400" b="1" smtClean="0">
                <a:ea typeface="楷体_GB2312" pitchFamily="49" charset="-122"/>
              </a:rPr>
              <a:t>确定所需的资源，包括人员配备和工具。</a:t>
            </a:r>
          </a:p>
          <a:p>
            <a:pPr marL="1300163" lvl="1" indent="-533400" algn="just" eaLnBrk="1" hangingPunct="1">
              <a:buFontTx/>
              <a:buAutoNum type="arabicPeriod"/>
            </a:pPr>
            <a:r>
              <a:rPr lang="zh-CN" altLang="en-US" sz="2400" b="1" smtClean="0">
                <a:ea typeface="楷体_GB2312" pitchFamily="49" charset="-122"/>
              </a:rPr>
              <a:t>初始发布和有大改动时通过同行评审。</a:t>
            </a:r>
          </a:p>
          <a:p>
            <a:pPr marL="609600" indent="-609600" algn="just" eaLnBrk="1" hangingPunct="1">
              <a:buFontTx/>
              <a:buNone/>
            </a:pPr>
            <a:r>
              <a:rPr lang="zh-CN" altLang="en-US" sz="2800" b="0" smtClean="0"/>
              <a:t>              </a:t>
            </a:r>
            <a:r>
              <a:rPr lang="zh-CN" altLang="en-US" sz="2400" b="0" smtClean="0"/>
              <a:t>参见同行评审关键过程域。</a:t>
            </a:r>
          </a:p>
          <a:p>
            <a:pPr marL="609600" indent="-609600" algn="just" eaLnBrk="1" hangingPunct="1">
              <a:buFontTx/>
              <a:buNone/>
            </a:pPr>
            <a:r>
              <a:rPr lang="zh-CN" altLang="en-US" sz="2800" b="0" smtClean="0"/>
              <a:t>         </a:t>
            </a:r>
            <a:r>
              <a:rPr lang="en-US" altLang="zh-CN" sz="2400" b="0" smtClean="0"/>
              <a:t>6.    </a:t>
            </a:r>
            <a:r>
              <a:rPr lang="zh-CN" altLang="en-US" sz="2400" b="0" smtClean="0"/>
              <a:t>机构的软件负责人和上级负责人评审认可。</a:t>
            </a:r>
          </a:p>
          <a:p>
            <a:pPr marL="609600" indent="-609600" algn="just" eaLnBrk="1" hangingPunct="1">
              <a:buFontTx/>
              <a:buAutoNum type="arabicPeriod"/>
            </a:pPr>
            <a:endParaRPr lang="en-US" altLang="zh-CN" sz="2800" b="0" smtClean="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body" idx="1"/>
          </p:nvPr>
        </p:nvSpPr>
        <p:spPr>
          <a:xfrm>
            <a:off x="381000" y="381000"/>
            <a:ext cx="8382000" cy="6172200"/>
          </a:xfrm>
        </p:spPr>
        <p:txBody>
          <a:bodyPr/>
          <a:lstStyle/>
          <a:p>
            <a:pPr marL="609600" indent="-609600" algn="just" eaLnBrk="1" hangingPunct="1">
              <a:lnSpc>
                <a:spcPct val="90000"/>
              </a:lnSpc>
              <a:buFontTx/>
              <a:buNone/>
            </a:pPr>
            <a:r>
              <a:rPr lang="zh-CN" altLang="en-US" sz="2800" b="0" smtClean="0"/>
              <a:t>活动</a:t>
            </a:r>
            <a:r>
              <a:rPr lang="en-US" altLang="zh-CN" sz="2800" b="0" smtClean="0"/>
              <a:t>3</a:t>
            </a:r>
            <a:r>
              <a:rPr lang="zh-CN" altLang="en-US" sz="2800" b="0" smtClean="0"/>
              <a:t>：在机构级协调关于机构和项目的软件过程的开发和改进活动。</a:t>
            </a:r>
          </a:p>
          <a:p>
            <a:pPr marL="609600" indent="-609600" algn="just" eaLnBrk="1" hangingPunct="1">
              <a:lnSpc>
                <a:spcPct val="90000"/>
              </a:lnSpc>
              <a:buFontTx/>
              <a:buNone/>
            </a:pPr>
            <a:r>
              <a:rPr lang="zh-CN" altLang="en-US" sz="2800" b="0" smtClean="0"/>
              <a:t>       涉及的软件过程有：</a:t>
            </a:r>
          </a:p>
          <a:p>
            <a:pPr marL="609600" indent="-609600" algn="just" eaLnBrk="1" hangingPunct="1">
              <a:lnSpc>
                <a:spcPct val="90000"/>
              </a:lnSpc>
              <a:buFontTx/>
              <a:buNone/>
            </a:pPr>
            <a:r>
              <a:rPr lang="zh-CN" altLang="en-US" sz="2800" b="0" smtClean="0"/>
              <a:t>       </a:t>
            </a:r>
            <a:r>
              <a:rPr lang="en-US" altLang="zh-CN" sz="2800" b="0" smtClean="0"/>
              <a:t>1.  </a:t>
            </a:r>
            <a:r>
              <a:rPr lang="zh-CN" altLang="en-US" sz="2800" b="0" smtClean="0"/>
              <a:t>机构标准软件过程。</a:t>
            </a:r>
          </a:p>
          <a:p>
            <a:pPr marL="609600" indent="-609600" algn="just" eaLnBrk="1" hangingPunct="1">
              <a:lnSpc>
                <a:spcPct val="90000"/>
              </a:lnSpc>
              <a:buFontTx/>
              <a:buNone/>
            </a:pPr>
            <a:r>
              <a:rPr lang="zh-CN" altLang="en-US" sz="2800" b="0" smtClean="0"/>
              <a:t>       关于机构标准过程，参见机构过程定义关键过程域的活动</a:t>
            </a:r>
            <a:r>
              <a:rPr lang="en-US" altLang="zh-CN" sz="2800" b="0" smtClean="0"/>
              <a:t>1</a:t>
            </a:r>
            <a:r>
              <a:rPr lang="zh-CN" altLang="en-US" sz="2800" b="0" smtClean="0"/>
              <a:t>和活动</a:t>
            </a:r>
            <a:r>
              <a:rPr lang="en-US" altLang="zh-CN" sz="2800" b="0" smtClean="0"/>
              <a:t>2</a:t>
            </a:r>
            <a:r>
              <a:rPr lang="zh-CN" altLang="en-US" sz="2800" b="0" smtClean="0"/>
              <a:t>。</a:t>
            </a:r>
          </a:p>
          <a:p>
            <a:pPr marL="609600" indent="-609600" algn="just" eaLnBrk="1" hangingPunct="1">
              <a:lnSpc>
                <a:spcPct val="90000"/>
              </a:lnSpc>
              <a:buFontTx/>
              <a:buNone/>
            </a:pPr>
            <a:r>
              <a:rPr lang="zh-CN" altLang="en-US" sz="2800" b="0" smtClean="0"/>
              <a:t>       </a:t>
            </a:r>
            <a:r>
              <a:rPr lang="en-US" altLang="zh-CN" sz="2800" b="0" smtClean="0"/>
              <a:t>2.  </a:t>
            </a:r>
            <a:r>
              <a:rPr lang="zh-CN" altLang="en-US" sz="2800" b="0" smtClean="0"/>
              <a:t>项目定义的软件过程。</a:t>
            </a:r>
          </a:p>
          <a:p>
            <a:pPr marL="609600" indent="-609600" algn="just" eaLnBrk="1" hangingPunct="1">
              <a:lnSpc>
                <a:spcPct val="90000"/>
              </a:lnSpc>
              <a:buFontTx/>
              <a:buNone/>
            </a:pPr>
            <a:r>
              <a:rPr lang="zh-CN" altLang="en-US" sz="2800" b="0" smtClean="0"/>
              <a:t>       关于项目定义的软件过程。参见综合软件管理关键过程域的活动</a:t>
            </a:r>
            <a:r>
              <a:rPr lang="en-US" altLang="zh-CN" sz="2800" b="0" smtClean="0"/>
              <a:t>1</a:t>
            </a:r>
            <a:r>
              <a:rPr lang="zh-CN" altLang="en-US" sz="2800" b="0" smtClean="0"/>
              <a:t>和活动</a:t>
            </a:r>
            <a:r>
              <a:rPr lang="en-US" altLang="zh-CN" sz="2800" b="0" smtClean="0"/>
              <a:t>2</a:t>
            </a:r>
            <a:r>
              <a:rPr lang="zh-CN" altLang="en-US" sz="2800" b="0" smtClean="0"/>
              <a:t>。</a:t>
            </a:r>
          </a:p>
          <a:p>
            <a:pPr marL="609600" indent="-609600" algn="just" eaLnBrk="1" hangingPunct="1">
              <a:lnSpc>
                <a:spcPct val="90000"/>
              </a:lnSpc>
              <a:buFontTx/>
              <a:buNone/>
            </a:pPr>
            <a:r>
              <a:rPr lang="zh-CN" altLang="en-US" sz="2800" b="0" smtClean="0"/>
              <a:t>活动</a:t>
            </a:r>
            <a:r>
              <a:rPr lang="en-US" altLang="zh-CN" sz="2800" b="0" smtClean="0"/>
              <a:t>4</a:t>
            </a:r>
            <a:r>
              <a:rPr lang="zh-CN" altLang="en-US" sz="2800" b="0" smtClean="0"/>
              <a:t>：在机构级协调有关软件过程数据库的使用。</a:t>
            </a:r>
          </a:p>
          <a:p>
            <a:pPr marL="609600" indent="-609600" algn="just" eaLnBrk="1" hangingPunct="1">
              <a:lnSpc>
                <a:spcPct val="90000"/>
              </a:lnSpc>
              <a:buFontTx/>
              <a:buNone/>
            </a:pPr>
            <a:r>
              <a:rPr lang="zh-CN" altLang="en-US" sz="2800" b="0" smtClean="0"/>
              <a:t>       机构的软件过程数据库用来收集机构和项目的软件过程以及生成的软件产品的信息。</a:t>
            </a:r>
            <a:endParaRPr lang="zh-CN" altLang="en-US" sz="2800" b="0" smtClean="0">
              <a:latin typeface="宋体" pitchFamily="2" charset="-122"/>
            </a:endParaRPr>
          </a:p>
          <a:p>
            <a:pPr marL="609600" indent="-609600" algn="just" eaLnBrk="1" hangingPunct="1">
              <a:lnSpc>
                <a:spcPct val="90000"/>
              </a:lnSpc>
              <a:buFontTx/>
              <a:buNone/>
            </a:pPr>
            <a:r>
              <a:rPr lang="zh-CN" altLang="en-US" sz="2800" b="0" smtClean="0"/>
              <a:t>             关于机构的软件过程数据库，参见机构过程定义关键过程域的活动</a:t>
            </a:r>
            <a:r>
              <a:rPr lang="en-US" altLang="zh-CN" sz="2800" b="0" smtClean="0"/>
              <a:t>5</a:t>
            </a:r>
            <a:r>
              <a:rPr lang="zh-CN" altLang="en-US" sz="2800" b="0" smtClean="0"/>
              <a:t>。</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body" idx="1"/>
          </p:nvPr>
        </p:nvSpPr>
        <p:spPr>
          <a:xfrm>
            <a:off x="381000" y="381000"/>
            <a:ext cx="8382000" cy="6172200"/>
          </a:xfrm>
        </p:spPr>
        <p:txBody>
          <a:bodyPr/>
          <a:lstStyle/>
          <a:p>
            <a:pPr marL="609600" indent="-609600" algn="just" eaLnBrk="1" hangingPunct="1">
              <a:lnSpc>
                <a:spcPct val="90000"/>
              </a:lnSpc>
              <a:buFontTx/>
              <a:buNone/>
            </a:pPr>
            <a:r>
              <a:rPr lang="zh-CN" altLang="en-US" sz="2400" b="0" smtClean="0"/>
              <a:t>活动</a:t>
            </a:r>
            <a:r>
              <a:rPr lang="en-US" altLang="zh-CN" sz="2400" b="0" smtClean="0">
                <a:cs typeface="Times New Roman" pitchFamily="18" charset="0"/>
              </a:rPr>
              <a:t>5</a:t>
            </a:r>
            <a:r>
              <a:rPr lang="zh-CN" altLang="en-US" sz="2400" b="0" smtClean="0">
                <a:cs typeface="Times New Roman" pitchFamily="18" charset="0"/>
              </a:rPr>
              <a:t>：</a:t>
            </a:r>
            <a:r>
              <a:rPr lang="zh-CN" altLang="en-US" sz="2400" b="0" smtClean="0"/>
              <a:t>监控和评价机构中限制使用的新过程、方法和工具。合适时，推广到机构的其他部分。</a:t>
            </a:r>
            <a:endParaRPr lang="zh-CN" altLang="en-US" sz="2400" b="0" smtClean="0">
              <a:latin typeface="宋体" pitchFamily="2" charset="-122"/>
            </a:endParaRPr>
          </a:p>
          <a:p>
            <a:pPr marL="609600" indent="-609600" algn="just" eaLnBrk="1" hangingPunct="1">
              <a:lnSpc>
                <a:spcPct val="90000"/>
              </a:lnSpc>
              <a:buFontTx/>
              <a:buNone/>
            </a:pPr>
            <a:r>
              <a:rPr lang="zh-CN" altLang="en-US" sz="2400" b="0" smtClean="0"/>
              <a:t>活动</a:t>
            </a:r>
            <a:r>
              <a:rPr lang="en-US" altLang="zh-CN" sz="2400" b="0" smtClean="0"/>
              <a:t>6</a:t>
            </a:r>
            <a:r>
              <a:rPr lang="zh-CN" altLang="en-US" sz="2400" b="0" smtClean="0"/>
              <a:t>：在机构内协调机构和项目的软件过程的培训。</a:t>
            </a:r>
          </a:p>
          <a:p>
            <a:pPr marL="609600" indent="-609600" algn="just" eaLnBrk="1" hangingPunct="1">
              <a:lnSpc>
                <a:spcPct val="90000"/>
              </a:lnSpc>
              <a:buFontTx/>
              <a:buNone/>
            </a:pPr>
            <a:r>
              <a:rPr lang="zh-CN" altLang="en-US" sz="2400" b="0" smtClean="0"/>
              <a:t>        </a:t>
            </a:r>
            <a:r>
              <a:rPr lang="en-US" altLang="zh-CN" sz="2400" b="0" smtClean="0"/>
              <a:t>1.  </a:t>
            </a:r>
            <a:r>
              <a:rPr lang="zh-CN" altLang="en-US" sz="2400" b="0" smtClean="0"/>
              <a:t>制定有关机构和项目软件过程的专题培训计划。</a:t>
            </a:r>
          </a:p>
          <a:p>
            <a:pPr marL="609600" indent="-609600" algn="just" eaLnBrk="1" hangingPunct="1">
              <a:lnSpc>
                <a:spcPct val="90000"/>
              </a:lnSpc>
              <a:buFontTx/>
              <a:buNone/>
            </a:pPr>
            <a:r>
              <a:rPr lang="zh-CN" altLang="en-US" sz="2400" b="0" smtClean="0"/>
              <a:t>        </a:t>
            </a:r>
            <a:r>
              <a:rPr lang="en-US" altLang="zh-CN" sz="2400" b="0" smtClean="0"/>
              <a:t>2. </a:t>
            </a:r>
            <a:r>
              <a:rPr lang="zh-CN" altLang="en-US" sz="2400" b="0" smtClean="0"/>
              <a:t>合适时，培训由负责机构软件过程活动的小组（如软件工程过程组）或培训小组准备和实施。</a:t>
            </a:r>
          </a:p>
          <a:p>
            <a:pPr marL="609600" indent="-609600" algn="just" eaLnBrk="1" hangingPunct="1">
              <a:lnSpc>
                <a:spcPct val="90000"/>
              </a:lnSpc>
              <a:buFontTx/>
              <a:buNone/>
            </a:pPr>
            <a:r>
              <a:rPr lang="zh-CN" altLang="en-US" sz="2400" b="0" smtClean="0"/>
              <a:t>        参见培训大纲关键过程域。</a:t>
            </a:r>
          </a:p>
          <a:p>
            <a:pPr marL="609600" indent="-609600" algn="just" eaLnBrk="1" hangingPunct="1">
              <a:lnSpc>
                <a:spcPct val="90000"/>
              </a:lnSpc>
              <a:buFontTx/>
              <a:buNone/>
            </a:pPr>
            <a:r>
              <a:rPr lang="zh-CN" altLang="en-US" sz="2400" b="0" smtClean="0"/>
              <a:t>活动</a:t>
            </a:r>
            <a:r>
              <a:rPr lang="en-US" altLang="zh-CN" sz="2400" b="0" smtClean="0"/>
              <a:t>7</a:t>
            </a:r>
            <a:r>
              <a:rPr lang="zh-CN" altLang="en-US" sz="2400" b="0" smtClean="0"/>
              <a:t>：向与实施软件过程有关的小组通报机构和项目中软件过程开发和改进活动的情况。</a:t>
            </a:r>
          </a:p>
          <a:p>
            <a:pPr marL="609600" indent="-609600" algn="just" eaLnBrk="1" hangingPunct="1">
              <a:lnSpc>
                <a:spcPct val="90000"/>
              </a:lnSpc>
              <a:buFontTx/>
              <a:buNone/>
            </a:pPr>
            <a:r>
              <a:rPr lang="zh-CN" altLang="en-US" sz="2400" b="0" smtClean="0"/>
              <a:t>        通报方式的实例有：</a:t>
            </a:r>
          </a:p>
          <a:p>
            <a:pPr marL="1300163" lvl="1" indent="-533400" algn="just" eaLnBrk="1" hangingPunct="1">
              <a:lnSpc>
                <a:spcPct val="90000"/>
              </a:lnSpc>
              <a:buFontTx/>
              <a:buChar char="•"/>
            </a:pPr>
            <a:r>
              <a:rPr lang="zh-CN" altLang="en-US" sz="2000" b="1" smtClean="0">
                <a:ea typeface="楷体_GB2312" pitchFamily="49" charset="-122"/>
              </a:rPr>
              <a:t>过程电子公告板</a:t>
            </a:r>
          </a:p>
          <a:p>
            <a:pPr marL="1300163" lvl="1" indent="-533400" algn="just" eaLnBrk="1" hangingPunct="1">
              <a:lnSpc>
                <a:spcPct val="90000"/>
              </a:lnSpc>
              <a:buFontTx/>
              <a:buChar char="•"/>
            </a:pPr>
            <a:r>
              <a:rPr lang="zh-CN" altLang="en-US" sz="2000" b="1" smtClean="0">
                <a:ea typeface="楷体_GB2312" pitchFamily="49" charset="-122"/>
              </a:rPr>
              <a:t>过程咨询委员会</a:t>
            </a:r>
          </a:p>
          <a:p>
            <a:pPr marL="1300163" lvl="1" indent="-533400" algn="just" eaLnBrk="1" hangingPunct="1">
              <a:lnSpc>
                <a:spcPct val="90000"/>
              </a:lnSpc>
              <a:buFontTx/>
              <a:buChar char="•"/>
            </a:pPr>
            <a:r>
              <a:rPr lang="zh-CN" altLang="en-US" sz="2000" b="1" smtClean="0">
                <a:ea typeface="楷体_GB2312" pitchFamily="49" charset="-122"/>
              </a:rPr>
              <a:t>工作小组</a:t>
            </a:r>
          </a:p>
          <a:p>
            <a:pPr marL="1300163" lvl="1" indent="-533400" algn="just" eaLnBrk="1" hangingPunct="1">
              <a:lnSpc>
                <a:spcPct val="90000"/>
              </a:lnSpc>
              <a:buFontTx/>
              <a:buChar char="•"/>
            </a:pPr>
            <a:r>
              <a:rPr lang="zh-CN" altLang="en-US" sz="2000" b="1" smtClean="0">
                <a:ea typeface="楷体_GB2312" pitchFamily="49" charset="-122"/>
              </a:rPr>
              <a:t>信息交流会</a:t>
            </a:r>
          </a:p>
          <a:p>
            <a:pPr marL="1300163" lvl="1" indent="-533400" algn="just" eaLnBrk="1" hangingPunct="1">
              <a:lnSpc>
                <a:spcPct val="90000"/>
              </a:lnSpc>
              <a:buFontTx/>
              <a:buChar char="•"/>
            </a:pPr>
            <a:r>
              <a:rPr lang="zh-CN" altLang="en-US" sz="2000" b="1" smtClean="0">
                <a:ea typeface="楷体_GB2312" pitchFamily="49" charset="-122"/>
              </a:rPr>
              <a:t>调查</a:t>
            </a:r>
          </a:p>
          <a:p>
            <a:pPr marL="1300163" lvl="1" indent="-533400" algn="just" eaLnBrk="1" hangingPunct="1">
              <a:lnSpc>
                <a:spcPct val="90000"/>
              </a:lnSpc>
              <a:buFontTx/>
              <a:buChar char="•"/>
            </a:pPr>
            <a:r>
              <a:rPr lang="zh-CN" altLang="en-US" sz="2000" b="1" smtClean="0">
                <a:ea typeface="楷体_GB2312" pitchFamily="49" charset="-122"/>
              </a:rPr>
              <a:t>过程改进组</a:t>
            </a:r>
          </a:p>
          <a:p>
            <a:pPr marL="1300163" lvl="1" indent="-533400" algn="just" eaLnBrk="1" hangingPunct="1">
              <a:lnSpc>
                <a:spcPct val="90000"/>
              </a:lnSpc>
              <a:buFontTx/>
              <a:buChar char="•"/>
            </a:pPr>
            <a:r>
              <a:rPr lang="zh-CN" altLang="en-US" sz="2000" b="1" smtClean="0">
                <a:ea typeface="楷体_GB2312" pitchFamily="49" charset="-122"/>
              </a:rPr>
              <a:t>日常讨论</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单纯的软件项目开发</a:t>
            </a:r>
            <a:endParaRPr lang="en-US" altLang="zh-CN" dirty="0" smtClean="0"/>
          </a:p>
          <a:p>
            <a:r>
              <a:rPr lang="zh-CN" altLang="en-US" dirty="0" smtClean="0"/>
              <a:t>软件演化与维护</a:t>
            </a:r>
            <a:endParaRPr lang="en-US" altLang="zh-CN" dirty="0" smtClean="0"/>
          </a:p>
          <a:p>
            <a:r>
              <a:rPr lang="zh-CN" altLang="en-US" dirty="0" smtClean="0"/>
              <a:t>软件产品线改造</a:t>
            </a:r>
            <a:endParaRPr lang="en-US" altLang="zh-CN" dirty="0" smtClean="0"/>
          </a:p>
          <a:p>
            <a:r>
              <a:rPr lang="zh-CN" altLang="en-US" dirty="0" smtClean="0"/>
              <a:t>软件过程实践</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4</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body" idx="1"/>
          </p:nvPr>
        </p:nvSpPr>
        <p:spPr>
          <a:xfrm>
            <a:off x="381000" y="381000"/>
            <a:ext cx="8382000" cy="6172200"/>
          </a:xfrm>
        </p:spPr>
        <p:txBody>
          <a:bodyPr/>
          <a:lstStyle/>
          <a:p>
            <a:pPr marL="609600" indent="-609600" algn="just" eaLnBrk="1" hangingPunct="1">
              <a:buFontTx/>
              <a:buNone/>
            </a:pPr>
            <a:r>
              <a:rPr lang="zh-CN" altLang="en-US" b="0" smtClean="0">
                <a:solidFill>
                  <a:srgbClr val="FF0000"/>
                </a:solidFill>
              </a:rPr>
              <a:t>测量和分析</a:t>
            </a:r>
            <a:endParaRPr lang="zh-CN" altLang="en-US" b="0" smtClean="0">
              <a:solidFill>
                <a:srgbClr val="FF0000"/>
              </a:solidFill>
              <a:latin typeface="宋体" pitchFamily="2" charset="-122"/>
            </a:endParaRPr>
          </a:p>
          <a:p>
            <a:pPr marL="609600" indent="-609600" algn="just" eaLnBrk="1" hangingPunct="1">
              <a:buFontTx/>
              <a:buNone/>
            </a:pPr>
            <a:r>
              <a:rPr lang="zh-CN" altLang="en-US" b="0" smtClean="0"/>
              <a:t>测量</a:t>
            </a:r>
            <a:r>
              <a:rPr lang="en-US" altLang="zh-CN" b="0" smtClean="0">
                <a:cs typeface="Times New Roman" pitchFamily="18" charset="0"/>
              </a:rPr>
              <a:t>1</a:t>
            </a:r>
            <a:r>
              <a:rPr lang="zh-CN" altLang="en-US" b="0" smtClean="0">
                <a:cs typeface="Times New Roman" pitchFamily="18" charset="0"/>
              </a:rPr>
              <a:t>：</a:t>
            </a:r>
            <a:r>
              <a:rPr lang="zh-CN" altLang="en-US" b="0" smtClean="0"/>
              <a:t>测量机构的软件过程开发和改进活动的状态</a:t>
            </a:r>
          </a:p>
          <a:p>
            <a:pPr marL="609600" indent="-609600" algn="just" eaLnBrk="1" hangingPunct="1">
              <a:buFontTx/>
              <a:buNone/>
            </a:pPr>
            <a:r>
              <a:rPr lang="zh-CN" altLang="en-US" b="0" smtClean="0"/>
              <a:t>        测量的实例有：</a:t>
            </a:r>
          </a:p>
          <a:p>
            <a:pPr marL="1300163" lvl="1" indent="-533400" algn="just" eaLnBrk="1" hangingPunct="1">
              <a:buFontTx/>
              <a:buChar char="•"/>
            </a:pPr>
            <a:r>
              <a:rPr lang="zh-CN" altLang="en-US" b="1" smtClean="0">
                <a:ea typeface="楷体_GB2312" pitchFamily="49" charset="-122"/>
              </a:rPr>
              <a:t>机构在过程评估、开发和改进活动中已完成的工作、工作量和耗费的资金，与计划相比较</a:t>
            </a:r>
          </a:p>
          <a:p>
            <a:pPr marL="1300163" lvl="1" indent="-533400" algn="just" eaLnBrk="1" hangingPunct="1">
              <a:buFontTx/>
              <a:buChar char="•"/>
            </a:pPr>
            <a:r>
              <a:rPr lang="zh-CN" altLang="en-US" b="1" smtClean="0">
                <a:ea typeface="楷体_GB2312" pitchFamily="49" charset="-122"/>
              </a:rPr>
              <a:t>每次软件过程的评估结果，与以前的评估结果和建议相比较</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body" idx="1"/>
          </p:nvPr>
        </p:nvSpPr>
        <p:spPr>
          <a:xfrm>
            <a:off x="381000" y="381000"/>
            <a:ext cx="8382000" cy="6172200"/>
          </a:xfrm>
        </p:spPr>
        <p:txBody>
          <a:bodyPr/>
          <a:lstStyle/>
          <a:p>
            <a:pPr marL="609600" indent="-609600" algn="just" eaLnBrk="1" hangingPunct="1">
              <a:buFontTx/>
              <a:buNone/>
            </a:pPr>
            <a:r>
              <a:rPr lang="zh-CN" altLang="en-US" sz="2800" b="0" smtClean="0">
                <a:solidFill>
                  <a:srgbClr val="FF0000"/>
                </a:solidFill>
              </a:rPr>
              <a:t>验证实现</a:t>
            </a:r>
            <a:endParaRPr lang="zh-CN" altLang="en-US" sz="2800" b="0" smtClean="0">
              <a:solidFill>
                <a:srgbClr val="FF0000"/>
              </a:solidFill>
              <a:latin typeface="宋体" pitchFamily="2" charset="-122"/>
            </a:endParaRPr>
          </a:p>
          <a:p>
            <a:pPr marL="609600" indent="-609600" algn="just" eaLnBrk="1" hangingPunct="1">
              <a:buFontTx/>
              <a:buNone/>
            </a:pPr>
            <a:r>
              <a:rPr lang="zh-CN" altLang="en-US" sz="2800" b="0" smtClean="0"/>
              <a:t>验证</a:t>
            </a:r>
            <a:r>
              <a:rPr lang="en-US" altLang="zh-CN" sz="2800" b="0" smtClean="0">
                <a:cs typeface="Times New Roman" pitchFamily="18" charset="0"/>
              </a:rPr>
              <a:t>1</a:t>
            </a:r>
            <a:r>
              <a:rPr lang="zh-CN" altLang="en-US" sz="2800" b="0" smtClean="0">
                <a:cs typeface="Times New Roman" pitchFamily="18" charset="0"/>
              </a:rPr>
              <a:t>：</a:t>
            </a:r>
            <a:r>
              <a:rPr lang="zh-CN" altLang="en-US" sz="2800" b="0" smtClean="0"/>
              <a:t>上级管理部门定期评审软件过程开发和改进活动。</a:t>
            </a:r>
            <a:endParaRPr lang="zh-CN" altLang="en-US" sz="2800" b="0" smtClean="0">
              <a:latin typeface="宋体" pitchFamily="2" charset="-122"/>
            </a:endParaRPr>
          </a:p>
          <a:p>
            <a:pPr marL="609600" indent="-609600" algn="just" eaLnBrk="1" hangingPunct="1">
              <a:buFontTx/>
              <a:buNone/>
            </a:pPr>
            <a:r>
              <a:rPr lang="zh-CN" altLang="en-US" sz="2800" b="0" smtClean="0"/>
              <a:t>             上级管理部门实施定期评审的主要目的是适当地、及时地掌握软件过程活动。在满足机构需求的前提下，只要有适当的机制来报告异常情况，评审的时间间隔就尽可能长些。</a:t>
            </a:r>
          </a:p>
          <a:p>
            <a:pPr marL="609600" indent="-609600" algn="just" eaLnBrk="1" hangingPunct="1">
              <a:buFontTx/>
              <a:buNone/>
            </a:pPr>
            <a:r>
              <a:rPr lang="zh-CN" altLang="en-US" sz="2800" b="0" smtClean="0"/>
              <a:t>       </a:t>
            </a:r>
            <a:r>
              <a:rPr lang="en-US" altLang="zh-CN" sz="2800" b="0" smtClean="0"/>
              <a:t>1. </a:t>
            </a:r>
            <a:r>
              <a:rPr lang="zh-CN" altLang="en-US" sz="2800" b="0" smtClean="0"/>
              <a:t>对照计划，评审有关开发和改进软件过程活动的进展和状态。</a:t>
            </a:r>
          </a:p>
          <a:p>
            <a:pPr marL="609600" indent="-609600" algn="just" eaLnBrk="1" hangingPunct="1">
              <a:buFontTx/>
              <a:buNone/>
            </a:pPr>
            <a:r>
              <a:rPr lang="zh-CN" altLang="en-US" sz="2800" b="0" smtClean="0"/>
              <a:t>       </a:t>
            </a:r>
            <a:r>
              <a:rPr lang="en-US" altLang="zh-CN" sz="2800" b="0" smtClean="0"/>
              <a:t>2. </a:t>
            </a:r>
            <a:r>
              <a:rPr lang="zh-CN" altLang="en-US" sz="2800" b="0" smtClean="0"/>
              <a:t>讨论低层不能解决的冲突和问题。</a:t>
            </a:r>
          </a:p>
          <a:p>
            <a:pPr marL="609600" indent="-609600" algn="just" eaLnBrk="1" hangingPunct="1">
              <a:buFontTx/>
              <a:buNone/>
            </a:pPr>
            <a:r>
              <a:rPr lang="zh-CN" altLang="en-US" sz="2800" b="0" smtClean="0"/>
              <a:t>       </a:t>
            </a:r>
            <a:r>
              <a:rPr lang="en-US" altLang="zh-CN" sz="2800" b="0" smtClean="0"/>
              <a:t>3. </a:t>
            </a:r>
            <a:r>
              <a:rPr lang="zh-CN" altLang="en-US" sz="2800" b="0" smtClean="0"/>
              <a:t>指定和评审行动措施，并跟踪到关闭。</a:t>
            </a:r>
          </a:p>
          <a:p>
            <a:pPr marL="609600" indent="-609600" algn="just" eaLnBrk="1" hangingPunct="1">
              <a:buFontTx/>
              <a:buNone/>
            </a:pPr>
            <a:r>
              <a:rPr lang="zh-CN" altLang="en-US" sz="2800" b="0" smtClean="0"/>
              <a:t>       </a:t>
            </a:r>
            <a:r>
              <a:rPr lang="en-US" altLang="zh-CN" sz="2800" b="0" smtClean="0"/>
              <a:t>4. </a:t>
            </a:r>
            <a:r>
              <a:rPr lang="zh-CN" altLang="en-US" sz="2800" b="0" smtClean="0"/>
              <a:t>编写评审的总结报告，并分发给相关的小组和个人。</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685800" y="76200"/>
            <a:ext cx="7772400" cy="1371600"/>
          </a:xfrm>
        </p:spPr>
        <p:txBody>
          <a:bodyPr/>
          <a:lstStyle/>
          <a:p>
            <a:pPr eaLnBrk="1" hangingPunct="1">
              <a:defRPr/>
            </a:pPr>
            <a:r>
              <a:rPr lang="zh-CN" altLang="en-US" smtClean="0"/>
              <a:t>能力成熟度模型集成</a:t>
            </a:r>
            <a:r>
              <a:rPr lang="en-US" altLang="zh-CN" smtClean="0"/>
              <a:t>CMMI</a:t>
            </a:r>
            <a:br>
              <a:rPr lang="en-US" altLang="zh-CN" smtClean="0"/>
            </a:br>
            <a:r>
              <a:rPr lang="en-US" altLang="zh-CN" sz="2800" smtClean="0"/>
              <a:t>Capability Maturity Model Integration</a:t>
            </a:r>
          </a:p>
        </p:txBody>
      </p:sp>
      <p:sp>
        <p:nvSpPr>
          <p:cNvPr id="95236" name="Rectangle 3"/>
          <p:cNvSpPr>
            <a:spLocks noGrp="1" noChangeArrowheads="1"/>
          </p:cNvSpPr>
          <p:nvPr>
            <p:ph type="body" idx="1"/>
          </p:nvPr>
        </p:nvSpPr>
        <p:spPr>
          <a:xfrm>
            <a:off x="381000" y="1524000"/>
            <a:ext cx="8382000" cy="4876800"/>
          </a:xfrm>
        </p:spPr>
        <p:txBody>
          <a:bodyPr/>
          <a:lstStyle/>
          <a:p>
            <a:pPr marL="377825" indent="-377825" algn="just" eaLnBrk="1" hangingPunct="1"/>
            <a:r>
              <a:rPr lang="en-US" altLang="zh-CN" sz="2800" b="0" smtClean="0"/>
              <a:t>CMM</a:t>
            </a:r>
            <a:r>
              <a:rPr lang="zh-CN" altLang="en-US" sz="2800" b="0" smtClean="0"/>
              <a:t>的成功导致了各种模型的衍生，每一种模型都探讨了某一特定领域中的过程改进问题</a:t>
            </a:r>
          </a:p>
          <a:p>
            <a:pPr marL="1052513" lvl="1" algn="just" eaLnBrk="1" hangingPunct="1">
              <a:buFont typeface="Wingdings" pitchFamily="2" charset="2"/>
              <a:buChar char="Ø"/>
            </a:pPr>
            <a:r>
              <a:rPr lang="en-US" altLang="zh-CN" sz="2000" b="1" smtClean="0">
                <a:ea typeface="楷体_GB2312" pitchFamily="49" charset="-122"/>
              </a:rPr>
              <a:t>SW-CMM</a:t>
            </a:r>
            <a:r>
              <a:rPr lang="zh-CN" altLang="en-US" sz="2000" b="1" smtClean="0">
                <a:ea typeface="楷体_GB2312" pitchFamily="49" charset="-122"/>
              </a:rPr>
              <a:t>：适用于软件开发</a:t>
            </a:r>
          </a:p>
          <a:p>
            <a:pPr marL="1052513" lvl="1" algn="just" eaLnBrk="1" hangingPunct="1">
              <a:buFont typeface="Wingdings" pitchFamily="2" charset="2"/>
              <a:buChar char="Ø"/>
            </a:pPr>
            <a:r>
              <a:rPr lang="en-US" altLang="zh-CN" sz="2000" b="1" smtClean="0">
                <a:ea typeface="楷体_GB2312" pitchFamily="49" charset="-122"/>
              </a:rPr>
              <a:t>SE-CMM</a:t>
            </a:r>
            <a:r>
              <a:rPr lang="zh-CN" altLang="en-US" sz="2000" b="1" smtClean="0">
                <a:ea typeface="楷体_GB2312" pitchFamily="49" charset="-122"/>
              </a:rPr>
              <a:t>：系统工程能力成熟度模型</a:t>
            </a:r>
          </a:p>
          <a:p>
            <a:pPr marL="1052513" lvl="1" algn="just" eaLnBrk="1" hangingPunct="1">
              <a:buFont typeface="Wingdings" pitchFamily="2" charset="2"/>
              <a:buChar char="Ø"/>
            </a:pPr>
            <a:r>
              <a:rPr lang="en-US" altLang="zh-CN" sz="2000" b="1" smtClean="0">
                <a:ea typeface="楷体_GB2312" pitchFamily="49" charset="-122"/>
              </a:rPr>
              <a:t>SA-CMM</a:t>
            </a:r>
            <a:r>
              <a:rPr lang="zh-CN" altLang="en-US" sz="2000" b="1" smtClean="0">
                <a:ea typeface="楷体_GB2312" pitchFamily="49" charset="-122"/>
              </a:rPr>
              <a:t>：适用于软件获取</a:t>
            </a:r>
          </a:p>
          <a:p>
            <a:pPr marL="1052513" lvl="1" algn="just" eaLnBrk="1" hangingPunct="1">
              <a:buFont typeface="Wingdings" pitchFamily="2" charset="2"/>
              <a:buChar char="Ø"/>
            </a:pPr>
            <a:r>
              <a:rPr lang="en-US" altLang="zh-CN" sz="2000" b="1" smtClean="0">
                <a:ea typeface="楷体_GB2312" pitchFamily="49" charset="-122"/>
              </a:rPr>
              <a:t>SECAM</a:t>
            </a:r>
            <a:r>
              <a:rPr lang="zh-CN" altLang="en-US" sz="2000" b="1" smtClean="0">
                <a:ea typeface="楷体_GB2312" pitchFamily="49" charset="-122"/>
              </a:rPr>
              <a:t>：系统工程能力评估模型</a:t>
            </a:r>
          </a:p>
          <a:p>
            <a:pPr marL="1052513" lvl="1" algn="just" eaLnBrk="1" hangingPunct="1">
              <a:buFont typeface="Wingdings" pitchFamily="2" charset="2"/>
              <a:buChar char="Ø"/>
            </a:pPr>
            <a:r>
              <a:rPr lang="en-US" altLang="zh-CN" sz="2000" b="1" smtClean="0">
                <a:ea typeface="楷体_GB2312" pitchFamily="49" charset="-122"/>
              </a:rPr>
              <a:t>People CMM</a:t>
            </a:r>
            <a:r>
              <a:rPr lang="zh-CN" altLang="en-US" sz="2000" b="1" smtClean="0">
                <a:ea typeface="楷体_GB2312" pitchFamily="49" charset="-122"/>
              </a:rPr>
              <a:t>：讨论软件组织吸引、开发、激励、组织和留住人才的能力</a:t>
            </a:r>
          </a:p>
          <a:p>
            <a:pPr marL="1052513" lvl="1" algn="just" eaLnBrk="1" hangingPunct="1">
              <a:buFont typeface="Wingdings" pitchFamily="2" charset="2"/>
              <a:buChar char="Ø"/>
            </a:pPr>
            <a:r>
              <a:rPr lang="en-US" altLang="zh-CN" sz="2000" b="1" smtClean="0">
                <a:ea typeface="楷体_GB2312" pitchFamily="49" charset="-122"/>
              </a:rPr>
              <a:t>EIA/IS 731</a:t>
            </a:r>
            <a:r>
              <a:rPr lang="zh-CN" altLang="en-US" sz="2000" b="1" smtClean="0">
                <a:ea typeface="楷体_GB2312" pitchFamily="49" charset="-122"/>
              </a:rPr>
              <a:t>：替代</a:t>
            </a:r>
            <a:r>
              <a:rPr lang="en-US" altLang="zh-CN" sz="2000" b="1" smtClean="0">
                <a:ea typeface="楷体_GB2312" pitchFamily="49" charset="-122"/>
              </a:rPr>
              <a:t>SW-CMM</a:t>
            </a:r>
            <a:r>
              <a:rPr lang="zh-CN" altLang="en-US" sz="2000" b="1" smtClean="0">
                <a:ea typeface="楷体_GB2312" pitchFamily="49" charset="-122"/>
              </a:rPr>
              <a:t>和</a:t>
            </a:r>
            <a:r>
              <a:rPr lang="en-US" altLang="zh-CN" sz="2000" b="1" smtClean="0">
                <a:ea typeface="楷体_GB2312" pitchFamily="49" charset="-122"/>
              </a:rPr>
              <a:t>SECAM</a:t>
            </a:r>
          </a:p>
          <a:p>
            <a:pPr marL="1052513" lvl="1" algn="just" eaLnBrk="1" hangingPunct="1">
              <a:buFont typeface="Wingdings" pitchFamily="2" charset="2"/>
              <a:buChar char="Ø"/>
            </a:pPr>
            <a:r>
              <a:rPr lang="en-US" altLang="zh-CN" sz="2000" b="1" smtClean="0">
                <a:ea typeface="楷体_GB2312" pitchFamily="49" charset="-122"/>
              </a:rPr>
              <a:t>IPD-CMM</a:t>
            </a:r>
            <a:r>
              <a:rPr lang="zh-CN" altLang="en-US" sz="2000" b="1" smtClean="0">
                <a:ea typeface="楷体_GB2312" pitchFamily="49" charset="-122"/>
              </a:rPr>
              <a:t>：适用于集成化产品开发</a:t>
            </a:r>
          </a:p>
          <a:p>
            <a:pPr marL="1052513" lvl="1" algn="just" eaLnBrk="1" hangingPunct="1">
              <a:buFont typeface="Wingdings" pitchFamily="2" charset="2"/>
              <a:buChar char="Ø"/>
            </a:pPr>
            <a:r>
              <a:rPr lang="en-US" altLang="zh-CN" sz="2000" b="1" smtClean="0">
                <a:ea typeface="楷体_GB2312" pitchFamily="49" charset="-122"/>
              </a:rPr>
              <a:t>FAA-iCMM</a:t>
            </a:r>
            <a:r>
              <a:rPr lang="zh-CN" altLang="en-US" sz="2000" b="1" smtClean="0">
                <a:ea typeface="楷体_GB2312" pitchFamily="49" charset="-122"/>
              </a:rPr>
              <a:t>：集成了</a:t>
            </a:r>
            <a:r>
              <a:rPr lang="en-US" altLang="zh-CN" sz="2000" b="1" smtClean="0">
                <a:ea typeface="楷体_GB2312" pitchFamily="49" charset="-122"/>
              </a:rPr>
              <a:t>SE-CMM</a:t>
            </a:r>
            <a:r>
              <a:rPr lang="zh-CN" altLang="en-US" sz="2000" b="1" smtClean="0">
                <a:ea typeface="楷体_GB2312" pitchFamily="49" charset="-122"/>
              </a:rPr>
              <a:t>、 </a:t>
            </a:r>
            <a:r>
              <a:rPr lang="en-US" altLang="zh-CN" sz="2000" b="1" smtClean="0">
                <a:ea typeface="楷体_GB2312" pitchFamily="49" charset="-122"/>
              </a:rPr>
              <a:t>SA-CMM</a:t>
            </a:r>
            <a:r>
              <a:rPr lang="zh-CN" altLang="en-US" sz="2000" b="1" smtClean="0">
                <a:ea typeface="楷体_GB2312" pitchFamily="49" charset="-122"/>
              </a:rPr>
              <a:t>、 </a:t>
            </a:r>
            <a:r>
              <a:rPr lang="en-US" altLang="zh-CN" sz="2000" b="1" smtClean="0">
                <a:ea typeface="楷体_GB2312" pitchFamily="49" charset="-122"/>
              </a:rPr>
              <a:t>SW-CMM</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body" idx="1"/>
          </p:nvPr>
        </p:nvSpPr>
        <p:spPr>
          <a:xfrm>
            <a:off x="381000" y="381000"/>
            <a:ext cx="8305800" cy="6172200"/>
          </a:xfrm>
        </p:spPr>
        <p:txBody>
          <a:bodyPr/>
          <a:lstStyle/>
          <a:p>
            <a:pPr marL="1300163" lvl="1" indent="-533400" algn="just" eaLnBrk="1" hangingPunct="1">
              <a:buFont typeface="Wingdings" pitchFamily="2" charset="2"/>
              <a:buChar char="Ø"/>
            </a:pPr>
            <a:r>
              <a:rPr lang="zh-CN" altLang="en-US" sz="2400" b="1" smtClean="0">
                <a:ea typeface="楷体_GB2312" pitchFamily="49" charset="-122"/>
              </a:rPr>
              <a:t>相应的国际标准： </a:t>
            </a:r>
            <a:r>
              <a:rPr lang="en-US" altLang="zh-CN" sz="2400" b="1" smtClean="0">
                <a:ea typeface="楷体_GB2312" pitchFamily="49" charset="-122"/>
              </a:rPr>
              <a:t>ISO/IEC 12207</a:t>
            </a:r>
            <a:r>
              <a:rPr lang="zh-CN" altLang="en-US" sz="2400" b="1" smtClean="0">
                <a:ea typeface="楷体_GB2312" pitchFamily="49" charset="-122"/>
              </a:rPr>
              <a:t>（软件生存周期过程）、</a:t>
            </a:r>
            <a:r>
              <a:rPr lang="en-US" altLang="zh-CN" sz="2400" b="1" smtClean="0">
                <a:ea typeface="楷体_GB2312" pitchFamily="49" charset="-122"/>
              </a:rPr>
              <a:t>ISO/IEC 15288</a:t>
            </a:r>
            <a:r>
              <a:rPr lang="zh-CN" altLang="en-US" sz="2400" b="1" smtClean="0">
                <a:ea typeface="楷体_GB2312" pitchFamily="49" charset="-122"/>
              </a:rPr>
              <a:t>（系统生存周期过程）、</a:t>
            </a:r>
            <a:r>
              <a:rPr lang="en-US" altLang="zh-CN" sz="2400" b="1" smtClean="0">
                <a:ea typeface="楷体_GB2312" pitchFamily="49" charset="-122"/>
              </a:rPr>
              <a:t>ISO/IEC 15504</a:t>
            </a:r>
            <a:r>
              <a:rPr lang="zh-CN" altLang="en-US" sz="2400" b="1" smtClean="0">
                <a:ea typeface="楷体_GB2312" pitchFamily="49" charset="-122"/>
              </a:rPr>
              <a:t>（软件过程评估）</a:t>
            </a:r>
          </a:p>
          <a:p>
            <a:pPr marL="377825" indent="-377825" algn="just" eaLnBrk="1" hangingPunct="1"/>
            <a:r>
              <a:rPr lang="zh-CN" altLang="en-US" sz="2800" b="0" smtClean="0"/>
              <a:t>模型的繁衍导致模型框架、术语等方面的矛盾和不一致</a:t>
            </a:r>
          </a:p>
          <a:p>
            <a:pPr marL="377825" indent="-377825" algn="just" eaLnBrk="1" hangingPunct="1"/>
            <a:r>
              <a:rPr lang="zh-CN" altLang="en-US" sz="2800" b="0" smtClean="0"/>
              <a:t>包含在当代工程中各种各样的学科和工程是密切交叉在一起的，应用不同模型时效率低下且容易混淆，常常要付出极其昂贵的代价</a:t>
            </a:r>
          </a:p>
          <a:p>
            <a:pPr marL="377825" indent="-377825" algn="just" eaLnBrk="1" hangingPunct="1"/>
            <a:r>
              <a:rPr lang="zh-CN" altLang="en-US" sz="2800" b="0" smtClean="0"/>
              <a:t>美国国防部、美国国防工业委员会和</a:t>
            </a:r>
            <a:r>
              <a:rPr lang="en-US" altLang="zh-CN" sz="2800" b="0" smtClean="0"/>
              <a:t>SEI/CMU</a:t>
            </a:r>
            <a:r>
              <a:rPr lang="zh-CN" altLang="en-US" sz="2800" b="0" smtClean="0"/>
              <a:t>于</a:t>
            </a:r>
            <a:r>
              <a:rPr lang="en-US" altLang="zh-CN" sz="2800" b="0" smtClean="0"/>
              <a:t>1998</a:t>
            </a:r>
            <a:r>
              <a:rPr lang="zh-CN" altLang="en-US" sz="2800" b="0" smtClean="0"/>
              <a:t>年启动</a:t>
            </a:r>
            <a:r>
              <a:rPr lang="en-US" altLang="zh-CN" sz="2800" b="0" smtClean="0"/>
              <a:t>CMMI</a:t>
            </a:r>
            <a:r>
              <a:rPr lang="zh-CN" altLang="en-US" sz="2800" b="0" smtClean="0"/>
              <a:t>项目，希望</a:t>
            </a:r>
            <a:r>
              <a:rPr lang="en-US" altLang="zh-CN" sz="2800" b="0" smtClean="0"/>
              <a:t>CMMI</a:t>
            </a:r>
            <a:r>
              <a:rPr lang="zh-CN" altLang="en-US" sz="2800" b="0" smtClean="0"/>
              <a:t>是若干过程模型的综合和改进，是支持多个工程学科和领域的系统的、一致的过程改进框架，能适应现代工程的特点和需要，能提高过程的质量和工作效率</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body" idx="1"/>
          </p:nvPr>
        </p:nvSpPr>
        <p:spPr>
          <a:xfrm>
            <a:off x="381000" y="381000"/>
            <a:ext cx="8382000" cy="6172200"/>
          </a:xfrm>
        </p:spPr>
        <p:txBody>
          <a:bodyPr/>
          <a:lstStyle/>
          <a:p>
            <a:pPr marL="377825" indent="-377825" algn="just" eaLnBrk="1" hangingPunct="1"/>
            <a:r>
              <a:rPr lang="en-US" altLang="zh-CN" b="0" smtClean="0"/>
              <a:t>2000</a:t>
            </a:r>
            <a:r>
              <a:rPr lang="zh-CN" altLang="en-US" b="0" smtClean="0"/>
              <a:t>年发布第一个</a:t>
            </a:r>
            <a:r>
              <a:rPr lang="en-US" altLang="zh-CN" b="0" smtClean="0"/>
              <a:t>CMMI</a:t>
            </a:r>
            <a:r>
              <a:rPr lang="zh-CN" altLang="en-US" b="0" smtClean="0"/>
              <a:t>模型</a:t>
            </a:r>
            <a:r>
              <a:rPr lang="en-US" altLang="zh-CN" b="0" smtClean="0"/>
              <a:t>CMMI-SE/SW/IPPD V1.0</a:t>
            </a:r>
            <a:r>
              <a:rPr lang="zh-CN" altLang="en-US" b="0" smtClean="0"/>
              <a:t>：集成了</a:t>
            </a:r>
            <a:r>
              <a:rPr lang="en-US" altLang="zh-CN" b="0" smtClean="0"/>
              <a:t>SW-CMM</a:t>
            </a:r>
            <a:r>
              <a:rPr lang="zh-CN" altLang="en-US" b="0" smtClean="0"/>
              <a:t>、</a:t>
            </a:r>
            <a:r>
              <a:rPr lang="en-US" altLang="zh-CN" b="0" smtClean="0"/>
              <a:t>EIA/IS 731</a:t>
            </a:r>
            <a:r>
              <a:rPr lang="zh-CN" altLang="en-US" b="0" smtClean="0"/>
              <a:t>、</a:t>
            </a:r>
            <a:r>
              <a:rPr lang="en-US" altLang="zh-CN" b="0" smtClean="0"/>
              <a:t>IPD CMM V0.98</a:t>
            </a:r>
          </a:p>
          <a:p>
            <a:pPr marL="377825" indent="-377825" algn="just" eaLnBrk="1" hangingPunct="1"/>
            <a:r>
              <a:rPr lang="en-US" altLang="zh-CN" b="0" smtClean="0"/>
              <a:t>2002</a:t>
            </a:r>
            <a:r>
              <a:rPr lang="zh-CN" altLang="en-US" b="0" smtClean="0"/>
              <a:t>年</a:t>
            </a:r>
            <a:r>
              <a:rPr lang="en-US" altLang="zh-CN" b="0" smtClean="0"/>
              <a:t>1</a:t>
            </a:r>
            <a:r>
              <a:rPr lang="zh-CN" altLang="en-US" b="0" smtClean="0"/>
              <a:t>月发布</a:t>
            </a:r>
            <a:r>
              <a:rPr lang="en-US" altLang="zh-CN" b="0" smtClean="0"/>
              <a:t>CMMI-SE/SW/IPPD V1.1</a:t>
            </a:r>
            <a:r>
              <a:rPr lang="zh-CN" altLang="en-US" b="0" smtClean="0"/>
              <a:t>，美国国防工业委员会在第一届</a:t>
            </a:r>
            <a:r>
              <a:rPr lang="en-US" altLang="zh-CN" b="0" smtClean="0"/>
              <a:t>CMMI</a:t>
            </a:r>
            <a:r>
              <a:rPr lang="zh-CN" altLang="en-US" b="0" smtClean="0"/>
              <a:t>国际研讨会上宣布， </a:t>
            </a:r>
            <a:r>
              <a:rPr lang="en-US" altLang="zh-CN" b="0" smtClean="0"/>
              <a:t>CMMI V1.1</a:t>
            </a:r>
            <a:r>
              <a:rPr lang="zh-CN" altLang="en-US" b="0" smtClean="0"/>
              <a:t>将至少稳定五年不变</a:t>
            </a:r>
          </a:p>
          <a:p>
            <a:pPr marL="377825" indent="-377825" algn="just" eaLnBrk="1" hangingPunct="1"/>
            <a:r>
              <a:rPr lang="en-US" altLang="zh-CN" b="0" smtClean="0"/>
              <a:t>CMMI</a:t>
            </a:r>
            <a:r>
              <a:rPr lang="zh-CN" altLang="en-US" b="0" smtClean="0"/>
              <a:t>模型为每个学科的组合都提供两种表示法：阶段式模型和连续式模型</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阶段式模型</a:t>
            </a:r>
            <a:endParaRPr lang="zh-CN" altLang="en-US" sz="2800" smtClean="0"/>
          </a:p>
        </p:txBody>
      </p:sp>
      <p:sp>
        <p:nvSpPr>
          <p:cNvPr id="98308" name="Rectangle 3"/>
          <p:cNvSpPr>
            <a:spLocks noGrp="1" noChangeArrowheads="1"/>
          </p:cNvSpPr>
          <p:nvPr>
            <p:ph type="body" idx="1"/>
          </p:nvPr>
        </p:nvSpPr>
        <p:spPr>
          <a:xfrm>
            <a:off x="381000" y="1143000"/>
            <a:ext cx="8382000" cy="5410200"/>
          </a:xfrm>
        </p:spPr>
        <p:txBody>
          <a:bodyPr/>
          <a:lstStyle/>
          <a:p>
            <a:pPr marL="377825" indent="-377825" algn="just" eaLnBrk="1" hangingPunct="1"/>
            <a:r>
              <a:rPr lang="zh-CN" altLang="en-US" b="0" smtClean="0"/>
              <a:t>阶段式模型的结构类同于软件</a:t>
            </a:r>
            <a:r>
              <a:rPr lang="en-US" altLang="zh-CN" b="0" smtClean="0"/>
              <a:t>CMM</a:t>
            </a:r>
            <a:r>
              <a:rPr lang="zh-CN" altLang="en-US" b="0" smtClean="0"/>
              <a:t>，它关注组织的成熟度，其成熟度等级如下图所示 </a:t>
            </a:r>
          </a:p>
        </p:txBody>
      </p:sp>
      <p:grpSp>
        <p:nvGrpSpPr>
          <p:cNvPr id="2" name="Group 4"/>
          <p:cNvGrpSpPr>
            <a:grpSpLocks/>
          </p:cNvGrpSpPr>
          <p:nvPr/>
        </p:nvGrpSpPr>
        <p:grpSpPr bwMode="auto">
          <a:xfrm>
            <a:off x="914400" y="2438400"/>
            <a:ext cx="7620000" cy="3886200"/>
            <a:chOff x="576" y="1536"/>
            <a:chExt cx="4800" cy="2448"/>
          </a:xfrm>
        </p:grpSpPr>
        <p:grpSp>
          <p:nvGrpSpPr>
            <p:cNvPr id="3" name="Group 5"/>
            <p:cNvGrpSpPr>
              <a:grpSpLocks/>
            </p:cNvGrpSpPr>
            <p:nvPr/>
          </p:nvGrpSpPr>
          <p:grpSpPr bwMode="auto">
            <a:xfrm>
              <a:off x="576" y="1536"/>
              <a:ext cx="4800" cy="1797"/>
              <a:chOff x="576" y="1776"/>
              <a:chExt cx="4800" cy="1797"/>
            </a:xfrm>
          </p:grpSpPr>
          <p:grpSp>
            <p:nvGrpSpPr>
              <p:cNvPr id="4" name="Group 6"/>
              <p:cNvGrpSpPr>
                <a:grpSpLocks/>
              </p:cNvGrpSpPr>
              <p:nvPr/>
            </p:nvGrpSpPr>
            <p:grpSpPr bwMode="auto">
              <a:xfrm>
                <a:off x="2976" y="1776"/>
                <a:ext cx="2400" cy="1766"/>
                <a:chOff x="2976" y="1776"/>
                <a:chExt cx="2400" cy="1766"/>
              </a:xfrm>
            </p:grpSpPr>
            <p:grpSp>
              <p:nvGrpSpPr>
                <p:cNvPr id="5" name="Group 7"/>
                <p:cNvGrpSpPr>
                  <a:grpSpLocks/>
                </p:cNvGrpSpPr>
                <p:nvPr/>
              </p:nvGrpSpPr>
              <p:grpSpPr bwMode="auto">
                <a:xfrm>
                  <a:off x="2976" y="1776"/>
                  <a:ext cx="2400" cy="1766"/>
                  <a:chOff x="6840" y="5184"/>
                  <a:chExt cx="2700" cy="1560"/>
                </a:xfrm>
              </p:grpSpPr>
              <p:sp>
                <p:nvSpPr>
                  <p:cNvPr id="98327" name="Line 8"/>
                  <p:cNvSpPr>
                    <a:spLocks noChangeShapeType="1"/>
                  </p:cNvSpPr>
                  <p:nvPr/>
                </p:nvSpPr>
                <p:spPr bwMode="auto">
                  <a:xfrm>
                    <a:off x="8460" y="5184"/>
                    <a:ext cx="1080" cy="0"/>
                  </a:xfrm>
                  <a:prstGeom prst="line">
                    <a:avLst/>
                  </a:prstGeom>
                  <a:noFill/>
                  <a:ln w="38100">
                    <a:solidFill>
                      <a:srgbClr val="000000"/>
                    </a:solidFill>
                    <a:round/>
                    <a:headEnd/>
                    <a:tailEnd/>
                  </a:ln>
                </p:spPr>
                <p:txBody>
                  <a:bodyPr/>
                  <a:lstStyle/>
                  <a:p>
                    <a:endParaRPr lang="zh-CN" altLang="en-US"/>
                  </a:p>
                </p:txBody>
              </p:sp>
              <p:sp>
                <p:nvSpPr>
                  <p:cNvPr id="98328" name="Line 9"/>
                  <p:cNvSpPr>
                    <a:spLocks noChangeShapeType="1"/>
                  </p:cNvSpPr>
                  <p:nvPr/>
                </p:nvSpPr>
                <p:spPr bwMode="auto">
                  <a:xfrm>
                    <a:off x="9540" y="5184"/>
                    <a:ext cx="0" cy="1560"/>
                  </a:xfrm>
                  <a:prstGeom prst="line">
                    <a:avLst/>
                  </a:prstGeom>
                  <a:noFill/>
                  <a:ln w="38100">
                    <a:solidFill>
                      <a:srgbClr val="000000"/>
                    </a:solidFill>
                    <a:round/>
                    <a:headEnd/>
                    <a:tailEnd/>
                  </a:ln>
                </p:spPr>
                <p:txBody>
                  <a:bodyPr/>
                  <a:lstStyle/>
                  <a:p>
                    <a:endParaRPr lang="zh-CN" altLang="en-US"/>
                  </a:p>
                </p:txBody>
              </p:sp>
              <p:sp>
                <p:nvSpPr>
                  <p:cNvPr id="98329" name="Line 10"/>
                  <p:cNvSpPr>
                    <a:spLocks noChangeShapeType="1"/>
                  </p:cNvSpPr>
                  <p:nvPr/>
                </p:nvSpPr>
                <p:spPr bwMode="auto">
                  <a:xfrm>
                    <a:off x="6840" y="6744"/>
                    <a:ext cx="2700" cy="0"/>
                  </a:xfrm>
                  <a:prstGeom prst="line">
                    <a:avLst/>
                  </a:prstGeom>
                  <a:noFill/>
                  <a:ln w="38100">
                    <a:solidFill>
                      <a:srgbClr val="000000"/>
                    </a:solidFill>
                    <a:round/>
                    <a:headEnd/>
                    <a:tailEnd/>
                  </a:ln>
                </p:spPr>
                <p:txBody>
                  <a:bodyPr/>
                  <a:lstStyle/>
                  <a:p>
                    <a:endParaRPr lang="zh-CN" altLang="en-US"/>
                  </a:p>
                </p:txBody>
              </p:sp>
              <p:sp>
                <p:nvSpPr>
                  <p:cNvPr id="98330" name="Line 11"/>
                  <p:cNvSpPr>
                    <a:spLocks noChangeShapeType="1"/>
                  </p:cNvSpPr>
                  <p:nvPr/>
                </p:nvSpPr>
                <p:spPr bwMode="auto">
                  <a:xfrm>
                    <a:off x="6840" y="6432"/>
                    <a:ext cx="360" cy="0"/>
                  </a:xfrm>
                  <a:prstGeom prst="line">
                    <a:avLst/>
                  </a:prstGeom>
                  <a:noFill/>
                  <a:ln w="38100">
                    <a:solidFill>
                      <a:srgbClr val="000000"/>
                    </a:solidFill>
                    <a:round/>
                    <a:headEnd/>
                    <a:tailEnd/>
                  </a:ln>
                </p:spPr>
                <p:txBody>
                  <a:bodyPr/>
                  <a:lstStyle/>
                  <a:p>
                    <a:endParaRPr lang="zh-CN" altLang="en-US"/>
                  </a:p>
                </p:txBody>
              </p:sp>
              <p:sp>
                <p:nvSpPr>
                  <p:cNvPr id="98331" name="Line 12"/>
                  <p:cNvSpPr>
                    <a:spLocks noChangeShapeType="1"/>
                  </p:cNvSpPr>
                  <p:nvPr/>
                </p:nvSpPr>
                <p:spPr bwMode="auto">
                  <a:xfrm>
                    <a:off x="7200" y="6120"/>
                    <a:ext cx="360" cy="0"/>
                  </a:xfrm>
                  <a:prstGeom prst="line">
                    <a:avLst/>
                  </a:prstGeom>
                  <a:noFill/>
                  <a:ln w="38100">
                    <a:solidFill>
                      <a:srgbClr val="000000"/>
                    </a:solidFill>
                    <a:round/>
                    <a:headEnd/>
                    <a:tailEnd/>
                  </a:ln>
                </p:spPr>
                <p:txBody>
                  <a:bodyPr/>
                  <a:lstStyle/>
                  <a:p>
                    <a:endParaRPr lang="zh-CN" altLang="en-US"/>
                  </a:p>
                </p:txBody>
              </p:sp>
              <p:sp>
                <p:nvSpPr>
                  <p:cNvPr id="98332" name="Line 13"/>
                  <p:cNvSpPr>
                    <a:spLocks noChangeShapeType="1"/>
                  </p:cNvSpPr>
                  <p:nvPr/>
                </p:nvSpPr>
                <p:spPr bwMode="auto">
                  <a:xfrm>
                    <a:off x="7560" y="5808"/>
                    <a:ext cx="360" cy="0"/>
                  </a:xfrm>
                  <a:prstGeom prst="line">
                    <a:avLst/>
                  </a:prstGeom>
                  <a:noFill/>
                  <a:ln w="38100">
                    <a:solidFill>
                      <a:srgbClr val="000000"/>
                    </a:solidFill>
                    <a:round/>
                    <a:headEnd/>
                    <a:tailEnd/>
                  </a:ln>
                </p:spPr>
                <p:txBody>
                  <a:bodyPr/>
                  <a:lstStyle/>
                  <a:p>
                    <a:endParaRPr lang="zh-CN" altLang="en-US"/>
                  </a:p>
                </p:txBody>
              </p:sp>
              <p:sp>
                <p:nvSpPr>
                  <p:cNvPr id="98333" name="Line 14"/>
                  <p:cNvSpPr>
                    <a:spLocks noChangeShapeType="1"/>
                  </p:cNvSpPr>
                  <p:nvPr/>
                </p:nvSpPr>
                <p:spPr bwMode="auto">
                  <a:xfrm>
                    <a:off x="7920" y="5496"/>
                    <a:ext cx="540" cy="0"/>
                  </a:xfrm>
                  <a:prstGeom prst="line">
                    <a:avLst/>
                  </a:prstGeom>
                  <a:noFill/>
                  <a:ln w="38100">
                    <a:solidFill>
                      <a:srgbClr val="000000"/>
                    </a:solidFill>
                    <a:round/>
                    <a:headEnd/>
                    <a:tailEnd/>
                  </a:ln>
                </p:spPr>
                <p:txBody>
                  <a:bodyPr/>
                  <a:lstStyle/>
                  <a:p>
                    <a:endParaRPr lang="zh-CN" altLang="en-US"/>
                  </a:p>
                </p:txBody>
              </p:sp>
              <p:sp>
                <p:nvSpPr>
                  <p:cNvPr id="98334" name="Line 15"/>
                  <p:cNvSpPr>
                    <a:spLocks noChangeShapeType="1"/>
                  </p:cNvSpPr>
                  <p:nvPr/>
                </p:nvSpPr>
                <p:spPr bwMode="auto">
                  <a:xfrm flipV="1">
                    <a:off x="8460" y="5184"/>
                    <a:ext cx="0" cy="312"/>
                  </a:xfrm>
                  <a:prstGeom prst="line">
                    <a:avLst/>
                  </a:prstGeom>
                  <a:noFill/>
                  <a:ln w="38100">
                    <a:solidFill>
                      <a:srgbClr val="000000"/>
                    </a:solidFill>
                    <a:round/>
                    <a:headEnd/>
                    <a:tailEnd/>
                  </a:ln>
                </p:spPr>
                <p:txBody>
                  <a:bodyPr/>
                  <a:lstStyle/>
                  <a:p>
                    <a:endParaRPr lang="zh-CN" altLang="en-US"/>
                  </a:p>
                </p:txBody>
              </p:sp>
              <p:sp>
                <p:nvSpPr>
                  <p:cNvPr id="98335" name="Line 16"/>
                  <p:cNvSpPr>
                    <a:spLocks noChangeShapeType="1"/>
                  </p:cNvSpPr>
                  <p:nvPr/>
                </p:nvSpPr>
                <p:spPr bwMode="auto">
                  <a:xfrm flipV="1">
                    <a:off x="7920" y="5496"/>
                    <a:ext cx="0" cy="312"/>
                  </a:xfrm>
                  <a:prstGeom prst="line">
                    <a:avLst/>
                  </a:prstGeom>
                  <a:noFill/>
                  <a:ln w="38100">
                    <a:solidFill>
                      <a:srgbClr val="000000"/>
                    </a:solidFill>
                    <a:round/>
                    <a:headEnd/>
                    <a:tailEnd/>
                  </a:ln>
                </p:spPr>
                <p:txBody>
                  <a:bodyPr/>
                  <a:lstStyle/>
                  <a:p>
                    <a:endParaRPr lang="zh-CN" altLang="en-US"/>
                  </a:p>
                </p:txBody>
              </p:sp>
              <p:sp>
                <p:nvSpPr>
                  <p:cNvPr id="98336" name="Line 17"/>
                  <p:cNvSpPr>
                    <a:spLocks noChangeShapeType="1"/>
                  </p:cNvSpPr>
                  <p:nvPr/>
                </p:nvSpPr>
                <p:spPr bwMode="auto">
                  <a:xfrm>
                    <a:off x="7560" y="5808"/>
                    <a:ext cx="0" cy="312"/>
                  </a:xfrm>
                  <a:prstGeom prst="line">
                    <a:avLst/>
                  </a:prstGeom>
                  <a:noFill/>
                  <a:ln w="38100">
                    <a:solidFill>
                      <a:srgbClr val="000000"/>
                    </a:solidFill>
                    <a:round/>
                    <a:headEnd/>
                    <a:tailEnd/>
                  </a:ln>
                </p:spPr>
                <p:txBody>
                  <a:bodyPr/>
                  <a:lstStyle/>
                  <a:p>
                    <a:endParaRPr lang="zh-CN" altLang="en-US"/>
                  </a:p>
                </p:txBody>
              </p:sp>
              <p:sp>
                <p:nvSpPr>
                  <p:cNvPr id="98337" name="Line 18"/>
                  <p:cNvSpPr>
                    <a:spLocks noChangeShapeType="1"/>
                  </p:cNvSpPr>
                  <p:nvPr/>
                </p:nvSpPr>
                <p:spPr bwMode="auto">
                  <a:xfrm>
                    <a:off x="7200" y="6120"/>
                    <a:ext cx="0" cy="312"/>
                  </a:xfrm>
                  <a:prstGeom prst="line">
                    <a:avLst/>
                  </a:prstGeom>
                  <a:noFill/>
                  <a:ln w="38100">
                    <a:solidFill>
                      <a:srgbClr val="000000"/>
                    </a:solidFill>
                    <a:round/>
                    <a:headEnd/>
                    <a:tailEnd/>
                  </a:ln>
                </p:spPr>
                <p:txBody>
                  <a:bodyPr/>
                  <a:lstStyle/>
                  <a:p>
                    <a:endParaRPr lang="zh-CN" altLang="en-US"/>
                  </a:p>
                </p:txBody>
              </p:sp>
              <p:sp>
                <p:nvSpPr>
                  <p:cNvPr id="98338" name="Line 19"/>
                  <p:cNvSpPr>
                    <a:spLocks noChangeShapeType="1"/>
                  </p:cNvSpPr>
                  <p:nvPr/>
                </p:nvSpPr>
                <p:spPr bwMode="auto">
                  <a:xfrm>
                    <a:off x="6840" y="6432"/>
                    <a:ext cx="0" cy="312"/>
                  </a:xfrm>
                  <a:prstGeom prst="line">
                    <a:avLst/>
                  </a:prstGeom>
                  <a:noFill/>
                  <a:ln w="38100">
                    <a:solidFill>
                      <a:srgbClr val="000000"/>
                    </a:solidFill>
                    <a:round/>
                    <a:headEnd/>
                    <a:tailEnd/>
                  </a:ln>
                </p:spPr>
                <p:txBody>
                  <a:bodyPr/>
                  <a:lstStyle/>
                  <a:p>
                    <a:endParaRPr lang="zh-CN" altLang="en-US"/>
                  </a:p>
                </p:txBody>
              </p:sp>
            </p:grpSp>
            <p:grpSp>
              <p:nvGrpSpPr>
                <p:cNvPr id="6" name="Group 20"/>
                <p:cNvGrpSpPr>
                  <a:grpSpLocks/>
                </p:cNvGrpSpPr>
                <p:nvPr/>
              </p:nvGrpSpPr>
              <p:grpSpPr bwMode="auto">
                <a:xfrm>
                  <a:off x="2976" y="1776"/>
                  <a:ext cx="2352" cy="1728"/>
                  <a:chOff x="2976" y="1776"/>
                  <a:chExt cx="2352" cy="1728"/>
                </a:xfrm>
              </p:grpSpPr>
              <p:sp>
                <p:nvSpPr>
                  <p:cNvPr id="98322" name="Rectangle 21"/>
                  <p:cNvSpPr>
                    <a:spLocks noChangeArrowheads="1"/>
                  </p:cNvSpPr>
                  <p:nvPr/>
                </p:nvSpPr>
                <p:spPr bwMode="auto">
                  <a:xfrm>
                    <a:off x="4464" y="1776"/>
                    <a:ext cx="864" cy="336"/>
                  </a:xfrm>
                  <a:prstGeom prst="rect">
                    <a:avLst/>
                  </a:prstGeom>
                  <a:noFill/>
                  <a:ln w="9525">
                    <a:noFill/>
                    <a:miter lim="800000"/>
                    <a:headEnd/>
                    <a:tailEnd/>
                  </a:ln>
                </p:spPr>
                <p:txBody>
                  <a:bodyPr wrap="none" anchor="ctr"/>
                  <a:lstStyle/>
                  <a:p>
                    <a:r>
                      <a:rPr lang="en-US" altLang="zh-CN" sz="2000">
                        <a:latin typeface="Times New Roman" pitchFamily="18" charset="0"/>
                        <a:ea typeface="楷体_GB2312" pitchFamily="49" charset="-122"/>
                      </a:rPr>
                      <a:t>5</a:t>
                    </a:r>
                    <a:r>
                      <a:rPr lang="zh-CN" altLang="en-US" sz="2000">
                        <a:latin typeface="Times New Roman" pitchFamily="18" charset="0"/>
                        <a:ea typeface="楷体_GB2312" pitchFamily="49" charset="-122"/>
                      </a:rPr>
                      <a:t>．优化的</a:t>
                    </a:r>
                  </a:p>
                </p:txBody>
              </p:sp>
              <p:sp>
                <p:nvSpPr>
                  <p:cNvPr id="98323" name="Rectangle 22"/>
                  <p:cNvSpPr>
                    <a:spLocks noChangeArrowheads="1"/>
                  </p:cNvSpPr>
                  <p:nvPr/>
                </p:nvSpPr>
                <p:spPr bwMode="auto">
                  <a:xfrm>
                    <a:off x="3936" y="2160"/>
                    <a:ext cx="1296" cy="336"/>
                  </a:xfrm>
                  <a:prstGeom prst="rect">
                    <a:avLst/>
                  </a:prstGeom>
                  <a:noFill/>
                  <a:ln w="9525">
                    <a:noFill/>
                    <a:miter lim="800000"/>
                    <a:headEnd/>
                    <a:tailEnd/>
                  </a:ln>
                </p:spPr>
                <p:txBody>
                  <a:bodyPr wrap="none" anchor="ctr"/>
                  <a:lstStyle/>
                  <a:p>
                    <a:r>
                      <a:rPr lang="en-US" altLang="zh-CN" sz="2000">
                        <a:latin typeface="Times New Roman" pitchFamily="18" charset="0"/>
                        <a:ea typeface="楷体_GB2312" pitchFamily="49" charset="-122"/>
                      </a:rPr>
                      <a:t>4</a:t>
                    </a:r>
                    <a:r>
                      <a:rPr lang="zh-CN" altLang="en-US" sz="2000">
                        <a:latin typeface="Times New Roman" pitchFamily="18" charset="0"/>
                        <a:ea typeface="楷体_GB2312" pitchFamily="49" charset="-122"/>
                      </a:rPr>
                      <a:t>．定量管理的</a:t>
                    </a:r>
                  </a:p>
                </p:txBody>
              </p:sp>
              <p:sp>
                <p:nvSpPr>
                  <p:cNvPr id="98324" name="Rectangle 23"/>
                  <p:cNvSpPr>
                    <a:spLocks noChangeArrowheads="1"/>
                  </p:cNvSpPr>
                  <p:nvPr/>
                </p:nvSpPr>
                <p:spPr bwMode="auto">
                  <a:xfrm>
                    <a:off x="3600" y="2496"/>
                    <a:ext cx="1296" cy="336"/>
                  </a:xfrm>
                  <a:prstGeom prst="rect">
                    <a:avLst/>
                  </a:prstGeom>
                  <a:noFill/>
                  <a:ln w="9525">
                    <a:noFill/>
                    <a:miter lim="800000"/>
                    <a:headEnd/>
                    <a:tailEnd/>
                  </a:ln>
                </p:spPr>
                <p:txBody>
                  <a:bodyPr wrap="none" anchor="ctr"/>
                  <a:lstStyle/>
                  <a:p>
                    <a:r>
                      <a:rPr lang="en-US" altLang="zh-CN" sz="2000">
                        <a:latin typeface="Times New Roman" pitchFamily="18" charset="0"/>
                        <a:ea typeface="楷体_GB2312" pitchFamily="49" charset="-122"/>
                      </a:rPr>
                      <a:t>3</a:t>
                    </a:r>
                    <a:r>
                      <a:rPr lang="zh-CN" altLang="en-US" sz="2000">
                        <a:latin typeface="Times New Roman" pitchFamily="18" charset="0"/>
                        <a:ea typeface="楷体_GB2312" pitchFamily="49" charset="-122"/>
                      </a:rPr>
                      <a:t>．已定义的</a:t>
                    </a:r>
                  </a:p>
                </p:txBody>
              </p:sp>
              <p:sp>
                <p:nvSpPr>
                  <p:cNvPr id="98325" name="Rectangle 24"/>
                  <p:cNvSpPr>
                    <a:spLocks noChangeArrowheads="1"/>
                  </p:cNvSpPr>
                  <p:nvPr/>
                </p:nvSpPr>
                <p:spPr bwMode="auto">
                  <a:xfrm>
                    <a:off x="3312" y="2832"/>
                    <a:ext cx="1296" cy="336"/>
                  </a:xfrm>
                  <a:prstGeom prst="rect">
                    <a:avLst/>
                  </a:prstGeom>
                  <a:noFill/>
                  <a:ln w="9525">
                    <a:noFill/>
                    <a:miter lim="800000"/>
                    <a:headEnd/>
                    <a:tailEnd/>
                  </a:ln>
                </p:spPr>
                <p:txBody>
                  <a:bodyPr wrap="none" anchor="ctr"/>
                  <a:lstStyle/>
                  <a:p>
                    <a:r>
                      <a:rPr lang="en-US" altLang="zh-CN" sz="2000">
                        <a:latin typeface="Times New Roman" pitchFamily="18" charset="0"/>
                        <a:ea typeface="楷体_GB2312" pitchFamily="49" charset="-122"/>
                      </a:rPr>
                      <a:t>2</a:t>
                    </a:r>
                    <a:r>
                      <a:rPr lang="zh-CN" altLang="en-US" sz="2000">
                        <a:latin typeface="Times New Roman" pitchFamily="18" charset="0"/>
                        <a:ea typeface="楷体_GB2312" pitchFamily="49" charset="-122"/>
                      </a:rPr>
                      <a:t>．已管理的</a:t>
                    </a:r>
                  </a:p>
                </p:txBody>
              </p:sp>
              <p:sp>
                <p:nvSpPr>
                  <p:cNvPr id="98326" name="Rectangle 25"/>
                  <p:cNvSpPr>
                    <a:spLocks noChangeArrowheads="1"/>
                  </p:cNvSpPr>
                  <p:nvPr/>
                </p:nvSpPr>
                <p:spPr bwMode="auto">
                  <a:xfrm>
                    <a:off x="2976" y="3168"/>
                    <a:ext cx="1296" cy="336"/>
                  </a:xfrm>
                  <a:prstGeom prst="rect">
                    <a:avLst/>
                  </a:prstGeom>
                  <a:noFill/>
                  <a:ln w="9525">
                    <a:noFill/>
                    <a:miter lim="800000"/>
                    <a:headEnd/>
                    <a:tailEnd/>
                  </a:ln>
                </p:spPr>
                <p:txBody>
                  <a:bodyPr wrap="none" anchor="ctr"/>
                  <a:lstStyle/>
                  <a:p>
                    <a:r>
                      <a:rPr lang="en-US" altLang="zh-CN" sz="2000">
                        <a:latin typeface="Times New Roman" pitchFamily="18" charset="0"/>
                        <a:ea typeface="楷体_GB2312" pitchFamily="49" charset="-122"/>
                      </a:rPr>
                      <a:t>1</a:t>
                    </a:r>
                    <a:r>
                      <a:rPr lang="zh-CN" altLang="en-US" sz="2000">
                        <a:latin typeface="Times New Roman" pitchFamily="18" charset="0"/>
                        <a:ea typeface="楷体_GB2312" pitchFamily="49" charset="-122"/>
                      </a:rPr>
                      <a:t>．初始的</a:t>
                    </a:r>
                  </a:p>
                </p:txBody>
              </p:sp>
            </p:grpSp>
          </p:grpSp>
          <p:grpSp>
            <p:nvGrpSpPr>
              <p:cNvPr id="7" name="Group 26"/>
              <p:cNvGrpSpPr>
                <a:grpSpLocks/>
              </p:cNvGrpSpPr>
              <p:nvPr/>
            </p:nvGrpSpPr>
            <p:grpSpPr bwMode="auto">
              <a:xfrm>
                <a:off x="576" y="1824"/>
                <a:ext cx="1964" cy="1749"/>
                <a:chOff x="576" y="1824"/>
                <a:chExt cx="1964" cy="1749"/>
              </a:xfrm>
            </p:grpSpPr>
            <p:sp>
              <p:nvSpPr>
                <p:cNvPr id="98315" name="Rectangle 27"/>
                <p:cNvSpPr>
                  <a:spLocks noChangeArrowheads="1"/>
                </p:cNvSpPr>
                <p:nvPr/>
              </p:nvSpPr>
              <p:spPr bwMode="auto">
                <a:xfrm>
                  <a:off x="576" y="3216"/>
                  <a:ext cx="1963" cy="357"/>
                </a:xfrm>
                <a:prstGeom prst="rect">
                  <a:avLst/>
                </a:prstGeom>
                <a:noFill/>
                <a:ln w="9525">
                  <a:noFill/>
                  <a:miter lim="800000"/>
                  <a:headEnd/>
                  <a:tailEnd/>
                </a:ln>
              </p:spPr>
              <p:txBody>
                <a:bodyPr/>
                <a:lstStyle/>
                <a:p>
                  <a:pPr algn="just" eaLnBrk="0" hangingPunct="0"/>
                  <a:r>
                    <a:rPr lang="zh-CN" altLang="en-US" sz="2000">
                      <a:latin typeface="Times New Roman" pitchFamily="18" charset="0"/>
                      <a:ea typeface="楷体_GB2312" pitchFamily="49" charset="-122"/>
                    </a:rPr>
                    <a:t>过程不可预测且缺乏控制</a:t>
                  </a:r>
                </a:p>
              </p:txBody>
            </p:sp>
            <p:sp>
              <p:nvSpPr>
                <p:cNvPr id="98316" name="Rectangle 28"/>
                <p:cNvSpPr>
                  <a:spLocks noChangeArrowheads="1"/>
                </p:cNvSpPr>
                <p:nvPr/>
              </p:nvSpPr>
              <p:spPr bwMode="auto">
                <a:xfrm>
                  <a:off x="576" y="2880"/>
                  <a:ext cx="1964" cy="357"/>
                </a:xfrm>
                <a:prstGeom prst="rect">
                  <a:avLst/>
                </a:prstGeom>
                <a:noFill/>
                <a:ln w="9525">
                  <a:noFill/>
                  <a:miter lim="800000"/>
                  <a:headEnd/>
                  <a:tailEnd/>
                </a:ln>
              </p:spPr>
              <p:txBody>
                <a:bodyPr/>
                <a:lstStyle/>
                <a:p>
                  <a:pPr algn="just" eaLnBrk="0" hangingPunct="0"/>
                  <a:r>
                    <a:rPr lang="zh-CN" altLang="en-US" sz="2000">
                      <a:latin typeface="Times New Roman" pitchFamily="18" charset="0"/>
                      <a:ea typeface="楷体_GB2312" pitchFamily="49" charset="-122"/>
                    </a:rPr>
                    <a:t>过程为项目服务</a:t>
                  </a:r>
                </a:p>
              </p:txBody>
            </p:sp>
            <p:sp>
              <p:nvSpPr>
                <p:cNvPr id="98317" name="Rectangle 29"/>
                <p:cNvSpPr>
                  <a:spLocks noChangeArrowheads="1"/>
                </p:cNvSpPr>
                <p:nvPr/>
              </p:nvSpPr>
              <p:spPr bwMode="auto">
                <a:xfrm>
                  <a:off x="576" y="2544"/>
                  <a:ext cx="1964" cy="357"/>
                </a:xfrm>
                <a:prstGeom prst="rect">
                  <a:avLst/>
                </a:prstGeom>
                <a:noFill/>
                <a:ln w="9525">
                  <a:noFill/>
                  <a:miter lim="800000"/>
                  <a:headEnd/>
                  <a:tailEnd/>
                </a:ln>
              </p:spPr>
              <p:txBody>
                <a:bodyPr/>
                <a:lstStyle/>
                <a:p>
                  <a:pPr algn="just" eaLnBrk="0" hangingPunct="0"/>
                  <a:r>
                    <a:rPr lang="zh-CN" altLang="en-US" sz="2000">
                      <a:latin typeface="Times New Roman" pitchFamily="18" charset="0"/>
                      <a:ea typeface="楷体_GB2312" pitchFamily="49" charset="-122"/>
                    </a:rPr>
                    <a:t>过程为组织服务</a:t>
                  </a:r>
                </a:p>
              </p:txBody>
            </p:sp>
            <p:sp>
              <p:nvSpPr>
                <p:cNvPr id="98318" name="Rectangle 30"/>
                <p:cNvSpPr>
                  <a:spLocks noChangeArrowheads="1"/>
                </p:cNvSpPr>
                <p:nvPr/>
              </p:nvSpPr>
              <p:spPr bwMode="auto">
                <a:xfrm>
                  <a:off x="576" y="2208"/>
                  <a:ext cx="1964" cy="358"/>
                </a:xfrm>
                <a:prstGeom prst="rect">
                  <a:avLst/>
                </a:prstGeom>
                <a:noFill/>
                <a:ln w="9525">
                  <a:noFill/>
                  <a:miter lim="800000"/>
                  <a:headEnd/>
                  <a:tailEnd/>
                </a:ln>
              </p:spPr>
              <p:txBody>
                <a:bodyPr/>
                <a:lstStyle/>
                <a:p>
                  <a:pPr algn="just" eaLnBrk="0" hangingPunct="0"/>
                  <a:r>
                    <a:rPr lang="zh-CN" altLang="en-US" sz="2000">
                      <a:latin typeface="Times New Roman" pitchFamily="18" charset="0"/>
                      <a:ea typeface="楷体_GB2312" pitchFamily="49" charset="-122"/>
                    </a:rPr>
                    <a:t>过程已度量和控制</a:t>
                  </a:r>
                </a:p>
              </p:txBody>
            </p:sp>
            <p:sp>
              <p:nvSpPr>
                <p:cNvPr id="98319" name="Rectangle 31"/>
                <p:cNvSpPr>
                  <a:spLocks noChangeArrowheads="1"/>
                </p:cNvSpPr>
                <p:nvPr/>
              </p:nvSpPr>
              <p:spPr bwMode="auto">
                <a:xfrm>
                  <a:off x="576" y="1824"/>
                  <a:ext cx="1964" cy="357"/>
                </a:xfrm>
                <a:prstGeom prst="rect">
                  <a:avLst/>
                </a:prstGeom>
                <a:noFill/>
                <a:ln w="9525">
                  <a:noFill/>
                  <a:miter lim="800000"/>
                  <a:headEnd/>
                  <a:tailEnd/>
                </a:ln>
              </p:spPr>
              <p:txBody>
                <a:bodyPr/>
                <a:lstStyle/>
                <a:p>
                  <a:pPr algn="just" eaLnBrk="0" hangingPunct="0"/>
                  <a:r>
                    <a:rPr lang="zh-CN" altLang="en-US" sz="2000">
                      <a:latin typeface="Times New Roman" pitchFamily="18" charset="0"/>
                      <a:ea typeface="楷体_GB2312" pitchFamily="49" charset="-122"/>
                    </a:rPr>
                    <a:t>集中于过程改进</a:t>
                  </a:r>
                </a:p>
              </p:txBody>
            </p:sp>
          </p:grpSp>
        </p:grpSp>
        <p:sp>
          <p:nvSpPr>
            <p:cNvPr id="98312" name="Rectangle 32"/>
            <p:cNvSpPr>
              <a:spLocks noChangeArrowheads="1"/>
            </p:cNvSpPr>
            <p:nvPr/>
          </p:nvSpPr>
          <p:spPr bwMode="auto">
            <a:xfrm>
              <a:off x="1584" y="3504"/>
              <a:ext cx="2496" cy="480"/>
            </a:xfrm>
            <a:prstGeom prst="rect">
              <a:avLst/>
            </a:prstGeom>
            <a:noFill/>
            <a:ln w="9525">
              <a:noFill/>
              <a:miter lim="800000"/>
              <a:headEnd/>
              <a:tailEnd/>
            </a:ln>
          </p:spPr>
          <p:txBody>
            <a:bodyPr wrap="none" anchor="ctr"/>
            <a:lstStyle/>
            <a:p>
              <a:pPr algn="ctr"/>
              <a:r>
                <a:rPr kumimoji="1" lang="zh-CN" altLang="en-US" sz="3200">
                  <a:solidFill>
                    <a:srgbClr val="FF0000"/>
                  </a:solidFill>
                  <a:latin typeface="Times New Roman" pitchFamily="18" charset="0"/>
                  <a:ea typeface="楷体_GB2312" pitchFamily="49" charset="-122"/>
                </a:rPr>
                <a:t>阶段式成熟度等级</a:t>
              </a:r>
            </a:p>
          </p:txBody>
        </p:sp>
      </p:gr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body" idx="1"/>
          </p:nvPr>
        </p:nvSpPr>
        <p:spPr>
          <a:xfrm>
            <a:off x="381000" y="5943600"/>
            <a:ext cx="8382000" cy="609600"/>
          </a:xfrm>
        </p:spPr>
        <p:txBody>
          <a:bodyPr/>
          <a:lstStyle/>
          <a:p>
            <a:pPr marL="377825" indent="-377825" algn="ctr" eaLnBrk="1" hangingPunct="1">
              <a:buFontTx/>
              <a:buNone/>
            </a:pPr>
            <a:r>
              <a:rPr lang="zh-CN" altLang="en-US" b="0" smtClean="0">
                <a:solidFill>
                  <a:srgbClr val="FF0000"/>
                </a:solidFill>
              </a:rPr>
              <a:t>阶段式模型的成熟度等级结构</a:t>
            </a:r>
          </a:p>
        </p:txBody>
      </p:sp>
      <p:grpSp>
        <p:nvGrpSpPr>
          <p:cNvPr id="2" name="Group 3"/>
          <p:cNvGrpSpPr>
            <a:grpSpLocks/>
          </p:cNvGrpSpPr>
          <p:nvPr/>
        </p:nvGrpSpPr>
        <p:grpSpPr bwMode="auto">
          <a:xfrm>
            <a:off x="457200" y="381000"/>
            <a:ext cx="7620000" cy="5562600"/>
            <a:chOff x="288" y="240"/>
            <a:chExt cx="4800" cy="3504"/>
          </a:xfrm>
        </p:grpSpPr>
        <p:grpSp>
          <p:nvGrpSpPr>
            <p:cNvPr id="3" name="Group 4"/>
            <p:cNvGrpSpPr>
              <a:grpSpLocks/>
            </p:cNvGrpSpPr>
            <p:nvPr/>
          </p:nvGrpSpPr>
          <p:grpSpPr bwMode="auto">
            <a:xfrm>
              <a:off x="288" y="240"/>
              <a:ext cx="4800" cy="3504"/>
              <a:chOff x="2520" y="7992"/>
              <a:chExt cx="7560" cy="5148"/>
            </a:xfrm>
          </p:grpSpPr>
          <p:grpSp>
            <p:nvGrpSpPr>
              <p:cNvPr id="4" name="Group 5"/>
              <p:cNvGrpSpPr>
                <a:grpSpLocks/>
              </p:cNvGrpSpPr>
              <p:nvPr/>
            </p:nvGrpSpPr>
            <p:grpSpPr bwMode="auto">
              <a:xfrm>
                <a:off x="2520" y="7992"/>
                <a:ext cx="7560" cy="5148"/>
                <a:chOff x="2520" y="7992"/>
                <a:chExt cx="7560" cy="5148"/>
              </a:xfrm>
            </p:grpSpPr>
            <p:sp>
              <p:nvSpPr>
                <p:cNvPr id="99355" name="Text Box 6"/>
                <p:cNvSpPr txBox="1">
                  <a:spLocks noChangeArrowheads="1"/>
                </p:cNvSpPr>
                <p:nvPr/>
              </p:nvSpPr>
              <p:spPr bwMode="auto">
                <a:xfrm>
                  <a:off x="5400" y="8928"/>
                  <a:ext cx="126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过程域</a:t>
                  </a:r>
                  <a:r>
                    <a:rPr lang="en-US" altLang="zh-CN">
                      <a:latin typeface="Times New Roman" pitchFamily="18" charset="0"/>
                      <a:ea typeface="楷体_GB2312" pitchFamily="49" charset="-122"/>
                    </a:rPr>
                    <a:t>2</a:t>
                  </a:r>
                </a:p>
              </p:txBody>
            </p:sp>
            <p:sp>
              <p:nvSpPr>
                <p:cNvPr id="99356" name="Text Box 7"/>
                <p:cNvSpPr txBox="1">
                  <a:spLocks noChangeArrowheads="1"/>
                </p:cNvSpPr>
                <p:nvPr/>
              </p:nvSpPr>
              <p:spPr bwMode="auto">
                <a:xfrm>
                  <a:off x="7020" y="8928"/>
                  <a:ext cx="126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过程域</a:t>
                  </a:r>
                  <a:r>
                    <a:rPr lang="en-US" altLang="zh-CN">
                      <a:latin typeface="Times New Roman" pitchFamily="18" charset="0"/>
                      <a:ea typeface="楷体_GB2312" pitchFamily="49" charset="-122"/>
                    </a:rPr>
                    <a:t>n</a:t>
                  </a:r>
                </a:p>
              </p:txBody>
            </p:sp>
            <p:sp>
              <p:nvSpPr>
                <p:cNvPr id="99357" name="Text Box 8"/>
                <p:cNvSpPr txBox="1">
                  <a:spLocks noChangeArrowheads="1"/>
                </p:cNvSpPr>
                <p:nvPr/>
              </p:nvSpPr>
              <p:spPr bwMode="auto">
                <a:xfrm>
                  <a:off x="5400" y="7992"/>
                  <a:ext cx="144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成熟度等级</a:t>
                  </a:r>
                </a:p>
              </p:txBody>
            </p:sp>
            <p:sp>
              <p:nvSpPr>
                <p:cNvPr id="99358" name="Text Box 9"/>
                <p:cNvSpPr txBox="1">
                  <a:spLocks noChangeArrowheads="1"/>
                </p:cNvSpPr>
                <p:nvPr/>
              </p:nvSpPr>
              <p:spPr bwMode="auto">
                <a:xfrm>
                  <a:off x="3960" y="8928"/>
                  <a:ext cx="126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过程域</a:t>
                  </a:r>
                  <a:r>
                    <a:rPr lang="en-US" altLang="zh-CN">
                      <a:latin typeface="Times New Roman" pitchFamily="18" charset="0"/>
                      <a:ea typeface="楷体_GB2312" pitchFamily="49" charset="-122"/>
                    </a:rPr>
                    <a:t>1</a:t>
                  </a:r>
                </a:p>
              </p:txBody>
            </p:sp>
            <p:sp>
              <p:nvSpPr>
                <p:cNvPr id="99359" name="Text Box 10"/>
                <p:cNvSpPr txBox="1">
                  <a:spLocks noChangeArrowheads="1"/>
                </p:cNvSpPr>
                <p:nvPr/>
              </p:nvSpPr>
              <p:spPr bwMode="auto">
                <a:xfrm>
                  <a:off x="5820" y="11268"/>
                  <a:ext cx="126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执行的能力</a:t>
                  </a:r>
                </a:p>
              </p:txBody>
            </p:sp>
            <p:sp>
              <p:nvSpPr>
                <p:cNvPr id="99360" name="Text Box 11"/>
                <p:cNvSpPr txBox="1">
                  <a:spLocks noChangeArrowheads="1"/>
                </p:cNvSpPr>
                <p:nvPr/>
              </p:nvSpPr>
              <p:spPr bwMode="auto">
                <a:xfrm>
                  <a:off x="4320" y="11268"/>
                  <a:ext cx="126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执行的承诺</a:t>
                  </a:r>
                </a:p>
              </p:txBody>
            </p:sp>
            <p:sp>
              <p:nvSpPr>
                <p:cNvPr id="99361" name="Text Box 12"/>
                <p:cNvSpPr txBox="1">
                  <a:spLocks noChangeArrowheads="1"/>
                </p:cNvSpPr>
                <p:nvPr/>
              </p:nvSpPr>
              <p:spPr bwMode="auto">
                <a:xfrm>
                  <a:off x="7380" y="11268"/>
                  <a:ext cx="126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定向实现</a:t>
                  </a:r>
                </a:p>
              </p:txBody>
            </p:sp>
            <p:sp>
              <p:nvSpPr>
                <p:cNvPr id="99362" name="Text Box 13"/>
                <p:cNvSpPr txBox="1">
                  <a:spLocks noChangeArrowheads="1"/>
                </p:cNvSpPr>
                <p:nvPr/>
              </p:nvSpPr>
              <p:spPr bwMode="auto">
                <a:xfrm>
                  <a:off x="8820" y="11268"/>
                  <a:ext cx="1260" cy="468"/>
                </a:xfrm>
                <a:prstGeom prst="rect">
                  <a:avLst/>
                </a:prstGeom>
                <a:noFill/>
                <a:ln w="38100">
                  <a:solidFill>
                    <a:srgbClr val="000000"/>
                  </a:solidFill>
                  <a:miter lim="800000"/>
                  <a:headEnd/>
                  <a:tailEnd/>
                </a:ln>
              </p:spPr>
              <p:txBody>
                <a:bodyPr anchor="ctr" anchorCtr="1"/>
                <a:lstStyle/>
                <a:p>
                  <a:pPr algn="just" eaLnBrk="0" hangingPunct="0"/>
                  <a:r>
                    <a:rPr lang="zh-CN" altLang="en-US">
                      <a:latin typeface="Times New Roman" pitchFamily="18" charset="0"/>
                      <a:ea typeface="楷体_GB2312" pitchFamily="49" charset="-122"/>
                    </a:rPr>
                    <a:t>验证实现</a:t>
                  </a:r>
                </a:p>
              </p:txBody>
            </p:sp>
            <p:sp>
              <p:nvSpPr>
                <p:cNvPr id="99363" name="Oval 14"/>
                <p:cNvSpPr>
                  <a:spLocks noChangeArrowheads="1"/>
                </p:cNvSpPr>
                <p:nvPr/>
              </p:nvSpPr>
              <p:spPr bwMode="auto">
                <a:xfrm>
                  <a:off x="4320" y="9864"/>
                  <a:ext cx="1440" cy="624"/>
                </a:xfrm>
                <a:prstGeom prst="ellipse">
                  <a:avLst/>
                </a:prstGeom>
                <a:noFill/>
                <a:ln w="38100">
                  <a:solidFill>
                    <a:srgbClr val="000000"/>
                  </a:solidFill>
                  <a:round/>
                  <a:headEnd/>
                  <a:tailEnd/>
                </a:ln>
              </p:spPr>
              <p:txBody>
                <a:bodyPr anchor="ctr" anchorCtr="1"/>
                <a:lstStyle/>
                <a:p>
                  <a:pPr algn="just" eaLnBrk="0" hangingPunct="0"/>
                  <a:r>
                    <a:rPr lang="zh-CN" altLang="en-US">
                      <a:latin typeface="Times New Roman" pitchFamily="18" charset="0"/>
                      <a:ea typeface="楷体_GB2312" pitchFamily="49" charset="-122"/>
                    </a:rPr>
                    <a:t>特定目标</a:t>
                  </a:r>
                </a:p>
              </p:txBody>
            </p:sp>
            <p:sp>
              <p:nvSpPr>
                <p:cNvPr id="99364" name="Oval 15"/>
                <p:cNvSpPr>
                  <a:spLocks noChangeArrowheads="1"/>
                </p:cNvSpPr>
                <p:nvPr/>
              </p:nvSpPr>
              <p:spPr bwMode="auto">
                <a:xfrm>
                  <a:off x="6120" y="9864"/>
                  <a:ext cx="1440" cy="624"/>
                </a:xfrm>
                <a:prstGeom prst="ellipse">
                  <a:avLst/>
                </a:prstGeom>
                <a:noFill/>
                <a:ln w="38100">
                  <a:solidFill>
                    <a:srgbClr val="000000"/>
                  </a:solidFill>
                  <a:round/>
                  <a:headEnd/>
                  <a:tailEnd/>
                </a:ln>
              </p:spPr>
              <p:txBody>
                <a:bodyPr anchor="ctr" anchorCtr="1"/>
                <a:lstStyle/>
                <a:p>
                  <a:pPr algn="just" eaLnBrk="0" hangingPunct="0"/>
                  <a:r>
                    <a:rPr lang="zh-CN" altLang="en-US">
                      <a:latin typeface="Times New Roman" pitchFamily="18" charset="0"/>
                      <a:ea typeface="楷体_GB2312" pitchFamily="49" charset="-122"/>
                    </a:rPr>
                    <a:t>共性目标</a:t>
                  </a:r>
                </a:p>
              </p:txBody>
            </p:sp>
            <p:sp>
              <p:nvSpPr>
                <p:cNvPr id="99365" name="Oval 16"/>
                <p:cNvSpPr>
                  <a:spLocks noChangeArrowheads="1"/>
                </p:cNvSpPr>
                <p:nvPr/>
              </p:nvSpPr>
              <p:spPr bwMode="auto">
                <a:xfrm>
                  <a:off x="2520" y="12204"/>
                  <a:ext cx="1440" cy="624"/>
                </a:xfrm>
                <a:prstGeom prst="ellipse">
                  <a:avLst/>
                </a:prstGeom>
                <a:noFill/>
                <a:ln w="38100">
                  <a:solidFill>
                    <a:srgbClr val="000000"/>
                  </a:solidFill>
                  <a:round/>
                  <a:headEnd/>
                  <a:tailEnd/>
                </a:ln>
              </p:spPr>
              <p:txBody>
                <a:bodyPr anchor="ctr" anchorCtr="1"/>
                <a:lstStyle/>
                <a:p>
                  <a:pPr algn="just" eaLnBrk="0" hangingPunct="0"/>
                  <a:r>
                    <a:rPr lang="zh-CN" altLang="en-US">
                      <a:latin typeface="Times New Roman" pitchFamily="18" charset="0"/>
                      <a:ea typeface="楷体_GB2312" pitchFamily="49" charset="-122"/>
                    </a:rPr>
                    <a:t>特定实践</a:t>
                  </a:r>
                </a:p>
              </p:txBody>
            </p:sp>
            <p:sp>
              <p:nvSpPr>
                <p:cNvPr id="99366" name="Oval 17"/>
                <p:cNvSpPr>
                  <a:spLocks noChangeArrowheads="1"/>
                </p:cNvSpPr>
                <p:nvPr/>
              </p:nvSpPr>
              <p:spPr bwMode="auto">
                <a:xfrm>
                  <a:off x="6480" y="12516"/>
                  <a:ext cx="1440" cy="624"/>
                </a:xfrm>
                <a:prstGeom prst="ellipse">
                  <a:avLst/>
                </a:prstGeom>
                <a:noFill/>
                <a:ln w="38100">
                  <a:solidFill>
                    <a:srgbClr val="000000"/>
                  </a:solidFill>
                  <a:round/>
                  <a:headEnd/>
                  <a:tailEnd/>
                </a:ln>
              </p:spPr>
              <p:txBody>
                <a:bodyPr anchor="ctr" anchorCtr="1"/>
                <a:lstStyle/>
                <a:p>
                  <a:pPr algn="just" eaLnBrk="0" hangingPunct="0"/>
                  <a:r>
                    <a:rPr lang="zh-CN" altLang="en-US">
                      <a:latin typeface="Times New Roman" pitchFamily="18" charset="0"/>
                      <a:ea typeface="楷体_GB2312" pitchFamily="49" charset="-122"/>
                    </a:rPr>
                    <a:t>共性实践</a:t>
                  </a:r>
                </a:p>
              </p:txBody>
            </p:sp>
          </p:grpSp>
          <p:grpSp>
            <p:nvGrpSpPr>
              <p:cNvPr id="5" name="Group 18"/>
              <p:cNvGrpSpPr>
                <a:grpSpLocks/>
              </p:cNvGrpSpPr>
              <p:nvPr/>
            </p:nvGrpSpPr>
            <p:grpSpPr bwMode="auto">
              <a:xfrm>
                <a:off x="3060" y="8460"/>
                <a:ext cx="6120" cy="4212"/>
                <a:chOff x="3060" y="8460"/>
                <a:chExt cx="6120" cy="4212"/>
              </a:xfrm>
            </p:grpSpPr>
            <p:grpSp>
              <p:nvGrpSpPr>
                <p:cNvPr id="6" name="Group 19"/>
                <p:cNvGrpSpPr>
                  <a:grpSpLocks/>
                </p:cNvGrpSpPr>
                <p:nvPr/>
              </p:nvGrpSpPr>
              <p:grpSpPr bwMode="auto">
                <a:xfrm>
                  <a:off x="4680" y="10488"/>
                  <a:ext cx="4500" cy="780"/>
                  <a:chOff x="4680" y="10488"/>
                  <a:chExt cx="4500" cy="780"/>
                </a:xfrm>
              </p:grpSpPr>
              <p:sp>
                <p:nvSpPr>
                  <p:cNvPr id="99349" name="Line 20"/>
                  <p:cNvSpPr>
                    <a:spLocks noChangeShapeType="1"/>
                  </p:cNvSpPr>
                  <p:nvPr/>
                </p:nvSpPr>
                <p:spPr bwMode="auto">
                  <a:xfrm>
                    <a:off x="6840" y="10488"/>
                    <a:ext cx="0" cy="312"/>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50" name="Line 21"/>
                  <p:cNvSpPr>
                    <a:spLocks noChangeShapeType="1"/>
                  </p:cNvSpPr>
                  <p:nvPr/>
                </p:nvSpPr>
                <p:spPr bwMode="auto">
                  <a:xfrm>
                    <a:off x="4680" y="10800"/>
                    <a:ext cx="4500" cy="0"/>
                  </a:xfrm>
                  <a:prstGeom prst="line">
                    <a:avLst/>
                  </a:prstGeom>
                  <a:noFill/>
                  <a:ln w="38100">
                    <a:solidFill>
                      <a:srgbClr val="000000"/>
                    </a:solidFill>
                    <a:round/>
                    <a:headEnd/>
                    <a:tailEnd/>
                  </a:ln>
                </p:spPr>
                <p:txBody>
                  <a:bodyPr anchor="ctr" anchorCtr="1"/>
                  <a:lstStyle/>
                  <a:p>
                    <a:endParaRPr lang="zh-CN" altLang="en-US"/>
                  </a:p>
                </p:txBody>
              </p:sp>
              <p:sp>
                <p:nvSpPr>
                  <p:cNvPr id="99351" name="Line 22"/>
                  <p:cNvSpPr>
                    <a:spLocks noChangeShapeType="1"/>
                  </p:cNvSpPr>
                  <p:nvPr/>
                </p:nvSpPr>
                <p:spPr bwMode="auto">
                  <a:xfrm>
                    <a:off x="4680" y="10800"/>
                    <a:ext cx="0" cy="468"/>
                  </a:xfrm>
                  <a:prstGeom prst="line">
                    <a:avLst/>
                  </a:prstGeom>
                  <a:noFill/>
                  <a:ln w="38100">
                    <a:solidFill>
                      <a:srgbClr val="000000"/>
                    </a:solidFill>
                    <a:round/>
                    <a:headEnd/>
                    <a:tailEnd/>
                  </a:ln>
                </p:spPr>
                <p:txBody>
                  <a:bodyPr anchor="ctr" anchorCtr="1"/>
                  <a:lstStyle/>
                  <a:p>
                    <a:endParaRPr lang="zh-CN" altLang="en-US"/>
                  </a:p>
                </p:txBody>
              </p:sp>
              <p:sp>
                <p:nvSpPr>
                  <p:cNvPr id="99352" name="Line 23"/>
                  <p:cNvSpPr>
                    <a:spLocks noChangeShapeType="1"/>
                  </p:cNvSpPr>
                  <p:nvPr/>
                </p:nvSpPr>
                <p:spPr bwMode="auto">
                  <a:xfrm>
                    <a:off x="7740" y="10800"/>
                    <a:ext cx="0" cy="468"/>
                  </a:xfrm>
                  <a:prstGeom prst="line">
                    <a:avLst/>
                  </a:prstGeom>
                  <a:noFill/>
                  <a:ln w="38100">
                    <a:solidFill>
                      <a:srgbClr val="000000"/>
                    </a:solidFill>
                    <a:round/>
                    <a:headEnd/>
                    <a:tailEnd/>
                  </a:ln>
                </p:spPr>
                <p:txBody>
                  <a:bodyPr anchor="ctr" anchorCtr="1"/>
                  <a:lstStyle/>
                  <a:p>
                    <a:endParaRPr lang="zh-CN" altLang="en-US"/>
                  </a:p>
                </p:txBody>
              </p:sp>
              <p:sp>
                <p:nvSpPr>
                  <p:cNvPr id="99353" name="Line 24"/>
                  <p:cNvSpPr>
                    <a:spLocks noChangeShapeType="1"/>
                  </p:cNvSpPr>
                  <p:nvPr/>
                </p:nvSpPr>
                <p:spPr bwMode="auto">
                  <a:xfrm>
                    <a:off x="9180" y="10800"/>
                    <a:ext cx="0" cy="468"/>
                  </a:xfrm>
                  <a:prstGeom prst="line">
                    <a:avLst/>
                  </a:prstGeom>
                  <a:noFill/>
                  <a:ln w="38100">
                    <a:solidFill>
                      <a:srgbClr val="000000"/>
                    </a:solidFill>
                    <a:round/>
                    <a:headEnd/>
                    <a:tailEnd/>
                  </a:ln>
                </p:spPr>
                <p:txBody>
                  <a:bodyPr anchor="ctr" anchorCtr="1"/>
                  <a:lstStyle/>
                  <a:p>
                    <a:endParaRPr lang="zh-CN" altLang="en-US"/>
                  </a:p>
                </p:txBody>
              </p:sp>
              <p:sp>
                <p:nvSpPr>
                  <p:cNvPr id="99354" name="Line 25"/>
                  <p:cNvSpPr>
                    <a:spLocks noChangeShapeType="1"/>
                  </p:cNvSpPr>
                  <p:nvPr/>
                </p:nvSpPr>
                <p:spPr bwMode="auto">
                  <a:xfrm>
                    <a:off x="6300" y="10800"/>
                    <a:ext cx="0" cy="468"/>
                  </a:xfrm>
                  <a:prstGeom prst="line">
                    <a:avLst/>
                  </a:prstGeom>
                  <a:noFill/>
                  <a:ln w="38100">
                    <a:solidFill>
                      <a:srgbClr val="000000"/>
                    </a:solidFill>
                    <a:round/>
                    <a:headEnd/>
                    <a:tailEnd/>
                  </a:ln>
                </p:spPr>
                <p:txBody>
                  <a:bodyPr anchor="ctr" anchorCtr="1"/>
                  <a:lstStyle/>
                  <a:p>
                    <a:endParaRPr lang="zh-CN" altLang="en-US"/>
                  </a:p>
                </p:txBody>
              </p:sp>
            </p:grpSp>
            <p:sp>
              <p:nvSpPr>
                <p:cNvPr id="99339" name="Line 26"/>
                <p:cNvSpPr>
                  <a:spLocks noChangeShapeType="1"/>
                </p:cNvSpPr>
                <p:nvPr/>
              </p:nvSpPr>
              <p:spPr bwMode="auto">
                <a:xfrm flipH="1">
                  <a:off x="3060" y="10332"/>
                  <a:ext cx="1440" cy="1872"/>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0" name="Line 27"/>
                <p:cNvSpPr>
                  <a:spLocks noChangeShapeType="1"/>
                </p:cNvSpPr>
                <p:nvPr/>
              </p:nvSpPr>
              <p:spPr bwMode="auto">
                <a:xfrm>
                  <a:off x="5040" y="11736"/>
                  <a:ext cx="1620" cy="936"/>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1" name="Line 28"/>
                <p:cNvSpPr>
                  <a:spLocks noChangeShapeType="1"/>
                </p:cNvSpPr>
                <p:nvPr/>
              </p:nvSpPr>
              <p:spPr bwMode="auto">
                <a:xfrm>
                  <a:off x="6480" y="11736"/>
                  <a:ext cx="360" cy="810"/>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2" name="Line 29"/>
                <p:cNvSpPr>
                  <a:spLocks noChangeShapeType="1"/>
                </p:cNvSpPr>
                <p:nvPr/>
              </p:nvSpPr>
              <p:spPr bwMode="auto">
                <a:xfrm flipH="1">
                  <a:off x="7530" y="11736"/>
                  <a:ext cx="390" cy="825"/>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3" name="Line 30"/>
                <p:cNvSpPr>
                  <a:spLocks noChangeShapeType="1"/>
                </p:cNvSpPr>
                <p:nvPr/>
              </p:nvSpPr>
              <p:spPr bwMode="auto">
                <a:xfrm flipH="1">
                  <a:off x="7786" y="11736"/>
                  <a:ext cx="1394" cy="891"/>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4" name="Line 31"/>
                <p:cNvSpPr>
                  <a:spLocks noChangeShapeType="1"/>
                </p:cNvSpPr>
                <p:nvPr/>
              </p:nvSpPr>
              <p:spPr bwMode="auto">
                <a:xfrm flipH="1">
                  <a:off x="5220" y="9396"/>
                  <a:ext cx="540" cy="468"/>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5" name="Line 32"/>
                <p:cNvSpPr>
                  <a:spLocks noChangeShapeType="1"/>
                </p:cNvSpPr>
                <p:nvPr/>
              </p:nvSpPr>
              <p:spPr bwMode="auto">
                <a:xfrm>
                  <a:off x="6300" y="9396"/>
                  <a:ext cx="540" cy="468"/>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6" name="Line 33"/>
                <p:cNvSpPr>
                  <a:spLocks noChangeShapeType="1"/>
                </p:cNvSpPr>
                <p:nvPr/>
              </p:nvSpPr>
              <p:spPr bwMode="auto">
                <a:xfrm flipH="1">
                  <a:off x="4860" y="8460"/>
                  <a:ext cx="720" cy="468"/>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7" name="Line 34"/>
                <p:cNvSpPr>
                  <a:spLocks noChangeShapeType="1"/>
                </p:cNvSpPr>
                <p:nvPr/>
              </p:nvSpPr>
              <p:spPr bwMode="auto">
                <a:xfrm>
                  <a:off x="6120" y="8460"/>
                  <a:ext cx="0" cy="468"/>
                </a:xfrm>
                <a:prstGeom prst="line">
                  <a:avLst/>
                </a:prstGeom>
                <a:noFill/>
                <a:ln w="38100">
                  <a:solidFill>
                    <a:srgbClr val="000000"/>
                  </a:solidFill>
                  <a:round/>
                  <a:headEnd/>
                  <a:tailEnd type="triangle" w="med" len="med"/>
                </a:ln>
              </p:spPr>
              <p:txBody>
                <a:bodyPr anchor="ctr" anchorCtr="1"/>
                <a:lstStyle/>
                <a:p>
                  <a:endParaRPr lang="zh-CN" altLang="en-US"/>
                </a:p>
              </p:txBody>
            </p:sp>
            <p:sp>
              <p:nvSpPr>
                <p:cNvPr id="99348" name="Line 35"/>
                <p:cNvSpPr>
                  <a:spLocks noChangeShapeType="1"/>
                </p:cNvSpPr>
                <p:nvPr/>
              </p:nvSpPr>
              <p:spPr bwMode="auto">
                <a:xfrm>
                  <a:off x="6660" y="8460"/>
                  <a:ext cx="720" cy="468"/>
                </a:xfrm>
                <a:prstGeom prst="line">
                  <a:avLst/>
                </a:prstGeom>
                <a:noFill/>
                <a:ln w="38100">
                  <a:solidFill>
                    <a:srgbClr val="000000"/>
                  </a:solidFill>
                  <a:round/>
                  <a:headEnd/>
                  <a:tailEnd type="triangle" w="med" len="med"/>
                </a:ln>
              </p:spPr>
              <p:txBody>
                <a:bodyPr anchor="ctr" anchorCtr="1"/>
                <a:lstStyle/>
                <a:p>
                  <a:endParaRPr lang="zh-CN" altLang="en-US"/>
                </a:p>
              </p:txBody>
            </p:sp>
          </p:grpSp>
        </p:grpSp>
        <p:sp>
          <p:nvSpPr>
            <p:cNvPr id="99335" name="Rectangle 36"/>
            <p:cNvSpPr>
              <a:spLocks noChangeArrowheads="1"/>
            </p:cNvSpPr>
            <p:nvPr/>
          </p:nvSpPr>
          <p:spPr bwMode="auto">
            <a:xfrm>
              <a:off x="3936" y="1824"/>
              <a:ext cx="720" cy="336"/>
            </a:xfrm>
            <a:prstGeom prst="rect">
              <a:avLst/>
            </a:prstGeom>
            <a:noFill/>
            <a:ln w="9525">
              <a:noFill/>
              <a:miter lim="800000"/>
              <a:headEnd/>
              <a:tailEnd/>
            </a:ln>
          </p:spPr>
          <p:txBody>
            <a:bodyPr wrap="none" anchor="ctr"/>
            <a:lstStyle/>
            <a:p>
              <a:pPr algn="ctr"/>
              <a:r>
                <a:rPr kumimoji="1" lang="zh-CN" altLang="en-US">
                  <a:latin typeface="Times New Roman" pitchFamily="18" charset="0"/>
                  <a:ea typeface="楷体_GB2312" pitchFamily="49" charset="-122"/>
                </a:rPr>
                <a:t>公共特征</a:t>
              </a:r>
            </a:p>
          </p:txBody>
        </p:sp>
      </p:gr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body" idx="1"/>
          </p:nvPr>
        </p:nvSpPr>
        <p:spPr>
          <a:xfrm>
            <a:off x="381000" y="381000"/>
            <a:ext cx="8382000" cy="6172200"/>
          </a:xfrm>
        </p:spPr>
        <p:txBody>
          <a:bodyPr/>
          <a:lstStyle/>
          <a:p>
            <a:pPr marL="377825" indent="-377825" algn="just" eaLnBrk="1" hangingPunct="1"/>
            <a:r>
              <a:rPr lang="en-US" altLang="zh-CN" b="0" smtClean="0"/>
              <a:t>CMMI V1.1</a:t>
            </a:r>
            <a:r>
              <a:rPr lang="zh-CN" altLang="en-US" b="0" smtClean="0"/>
              <a:t>的</a:t>
            </a:r>
            <a:r>
              <a:rPr lang="en-US" altLang="zh-CN" b="0" smtClean="0"/>
              <a:t>24</a:t>
            </a:r>
            <a:r>
              <a:rPr lang="zh-CN" altLang="en-US" b="0" smtClean="0"/>
              <a:t>个过程域的分组如下：</a:t>
            </a:r>
          </a:p>
        </p:txBody>
      </p:sp>
      <p:graphicFrame>
        <p:nvGraphicFramePr>
          <p:cNvPr id="904195" name="Group 3"/>
          <p:cNvGraphicFramePr>
            <a:graphicFrameLocks noGrp="1"/>
          </p:cNvGraphicFramePr>
          <p:nvPr/>
        </p:nvGraphicFramePr>
        <p:xfrm>
          <a:off x="419100" y="1143000"/>
          <a:ext cx="8420100" cy="5249545"/>
        </p:xfrm>
        <a:graphic>
          <a:graphicData uri="http://schemas.openxmlformats.org/drawingml/2006/table">
            <a:tbl>
              <a:tblPr/>
              <a:tblGrid>
                <a:gridCol w="1738313"/>
                <a:gridCol w="6681787"/>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成熟度等级</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过程域</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3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已管理的</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需求管理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REQM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，项目计划</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PP</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，项目监督和控制</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PMC</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，供应商合同管理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SAM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，度量和分析</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MA</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，过程和产品质量保证</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PPQA</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，配置管理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CM</a:t>
                      </a:r>
                      <a:endParaRPr kumimoji="0" lang="en-US" altLang="zh-CN" sz="2400" b="0" i="0" u="none" strike="noStrike" cap="none" normalizeH="0" baseline="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1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已定义的</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需求开发</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RD</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，技术解决方案</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TS</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，产品集成</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PI</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，验证</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VER</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，确认</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VAL</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，组织级过程焦点</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OPF</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，组织级过程定义</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OPD</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，组织级培训</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OT</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，集成化项目管理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IPM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，风险管理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RSKM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，集成化建组</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IT</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，决策分析和解决方案</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DAR</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，组织级集成环境</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OEI</a:t>
                      </a:r>
                      <a:endParaRPr kumimoji="0" lang="en-US" altLang="zh-CN" sz="2400" b="0" i="0" u="none" strike="noStrike" cap="none" normalizeH="0" baseline="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定量管理的</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组织级过程性能</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OPP</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，项目定量管理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QPM</a:t>
                      </a:r>
                      <a:endParaRPr kumimoji="0" lang="en-US" altLang="zh-CN" sz="2400" b="0" i="0" u="none" strike="noStrike" cap="none" normalizeH="0" baseline="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优化的</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组织级改革和实施</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OID</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，因果分析和解决方案</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CAR</a:t>
                      </a:r>
                      <a:endParaRPr kumimoji="0" lang="en-US" altLang="zh-CN" sz="2400" b="0" i="0" u="none" strike="noStrike" cap="none" normalizeH="0" baseline="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连续式模型</a:t>
            </a:r>
            <a:endParaRPr lang="zh-CN" altLang="en-US" sz="2800" smtClean="0"/>
          </a:p>
        </p:txBody>
      </p:sp>
      <p:sp>
        <p:nvSpPr>
          <p:cNvPr id="101380" name="Rectangle 3"/>
          <p:cNvSpPr>
            <a:spLocks noGrp="1" noChangeArrowheads="1"/>
          </p:cNvSpPr>
          <p:nvPr>
            <p:ph type="body" idx="1"/>
          </p:nvPr>
        </p:nvSpPr>
        <p:spPr>
          <a:xfrm>
            <a:off x="381000" y="1143000"/>
            <a:ext cx="8382000" cy="5410200"/>
          </a:xfrm>
        </p:spPr>
        <p:txBody>
          <a:bodyPr/>
          <a:lstStyle/>
          <a:p>
            <a:pPr marL="377825" indent="-377825" algn="just" eaLnBrk="1" hangingPunct="1"/>
            <a:r>
              <a:rPr lang="zh-CN" altLang="en-US" b="0" smtClean="0"/>
              <a:t>连续式模型关注每个过程域的能力，一个组织对不同的过程域可以达到不同的过程域能力等级（</a:t>
            </a:r>
            <a:r>
              <a:rPr lang="en-US" altLang="zh-CN" b="0" smtClean="0"/>
              <a:t>Capability level</a:t>
            </a:r>
            <a:r>
              <a:rPr lang="zh-CN" altLang="en-US" b="0" smtClean="0"/>
              <a:t>，</a:t>
            </a:r>
            <a:r>
              <a:rPr lang="en-US" altLang="zh-CN" b="0" smtClean="0"/>
              <a:t>CL</a:t>
            </a:r>
            <a:r>
              <a:rPr lang="zh-CN" altLang="en-US" b="0" smtClean="0"/>
              <a:t>）。</a:t>
            </a:r>
          </a:p>
          <a:p>
            <a:pPr marL="377825" indent="-377825" algn="just" eaLnBrk="1" hangingPunct="1"/>
            <a:r>
              <a:rPr lang="en-US" altLang="zh-CN" b="0" smtClean="0"/>
              <a:t>CMMI</a:t>
            </a:r>
            <a:r>
              <a:rPr lang="zh-CN" altLang="en-US" b="0" smtClean="0"/>
              <a:t>中包括六个过程域能力等级，等级号为</a:t>
            </a:r>
            <a:r>
              <a:rPr lang="en-US" altLang="zh-CN" b="0" smtClean="0"/>
              <a:t>0</a:t>
            </a:r>
            <a:r>
              <a:rPr lang="zh-CN" altLang="en-US" b="0" smtClean="0"/>
              <a:t>～</a:t>
            </a:r>
            <a:r>
              <a:rPr lang="en-US" altLang="zh-CN" b="0" smtClean="0"/>
              <a:t>5</a:t>
            </a:r>
            <a:r>
              <a:rPr lang="zh-CN" altLang="en-US" b="0" smtClean="0"/>
              <a:t>。能力等级表明了单个过程域中组织执行的好坏程度。</a:t>
            </a:r>
          </a:p>
          <a:p>
            <a:pPr marL="377825" indent="-377825" algn="just" eaLnBrk="1" hangingPunct="1"/>
            <a:r>
              <a:rPr lang="zh-CN" altLang="en-US" b="0" smtClean="0"/>
              <a:t>允许组织对连续式模型的过程域进行剪裁，也允许对不同的过程域采用不同的能力等级</a:t>
            </a:r>
          </a:p>
          <a:p>
            <a:pPr marL="377825" indent="-377825" algn="just" eaLnBrk="1" hangingPunct="1"/>
            <a:r>
              <a:rPr lang="zh-CN" altLang="en-US" b="0" smtClean="0"/>
              <a:t>下图给出了某组织的过程域能力等级</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990600"/>
            <a:ext cx="8072438" cy="5334000"/>
            <a:chOff x="192" y="624"/>
            <a:chExt cx="5085" cy="3360"/>
          </a:xfrm>
        </p:grpSpPr>
        <p:sp>
          <p:nvSpPr>
            <p:cNvPr id="102405" name="Rectangle 3"/>
            <p:cNvSpPr>
              <a:spLocks noChangeArrowheads="1"/>
            </p:cNvSpPr>
            <p:nvPr/>
          </p:nvSpPr>
          <p:spPr bwMode="auto">
            <a:xfrm>
              <a:off x="1948" y="3517"/>
              <a:ext cx="2366" cy="467"/>
            </a:xfrm>
            <a:prstGeom prst="rect">
              <a:avLst/>
            </a:prstGeom>
            <a:noFill/>
            <a:ln w="9525">
              <a:noFill/>
              <a:miter lim="800000"/>
              <a:headEnd/>
              <a:tailEnd/>
            </a:ln>
          </p:spPr>
          <p:txBody>
            <a:bodyPr anchor="ctr"/>
            <a:lstStyle/>
            <a:p>
              <a:pPr algn="ctr" eaLnBrk="0" hangingPunct="0"/>
              <a:r>
                <a:rPr lang="zh-CN" altLang="en-US" sz="2400">
                  <a:solidFill>
                    <a:srgbClr val="FF0000"/>
                  </a:solidFill>
                  <a:latin typeface="Times New Roman" pitchFamily="18" charset="0"/>
                  <a:ea typeface="楷体_GB2312" pitchFamily="49" charset="-122"/>
                </a:rPr>
                <a:t>能力等级特征示意图</a:t>
              </a:r>
            </a:p>
          </p:txBody>
        </p:sp>
        <p:grpSp>
          <p:nvGrpSpPr>
            <p:cNvPr id="3" name="Group 4"/>
            <p:cNvGrpSpPr>
              <a:grpSpLocks/>
            </p:cNvGrpSpPr>
            <p:nvPr/>
          </p:nvGrpSpPr>
          <p:grpSpPr bwMode="auto">
            <a:xfrm>
              <a:off x="192" y="624"/>
              <a:ext cx="5085" cy="2865"/>
              <a:chOff x="192" y="624"/>
              <a:chExt cx="5085" cy="2865"/>
            </a:xfrm>
          </p:grpSpPr>
          <p:grpSp>
            <p:nvGrpSpPr>
              <p:cNvPr id="4" name="Group 5"/>
              <p:cNvGrpSpPr>
                <a:grpSpLocks/>
              </p:cNvGrpSpPr>
              <p:nvPr/>
            </p:nvGrpSpPr>
            <p:grpSpPr bwMode="auto">
              <a:xfrm>
                <a:off x="192" y="745"/>
                <a:ext cx="1106" cy="2458"/>
                <a:chOff x="1688" y="8490"/>
                <a:chExt cx="1810" cy="2685"/>
              </a:xfrm>
            </p:grpSpPr>
            <p:sp>
              <p:nvSpPr>
                <p:cNvPr id="102435" name="Rectangle 6"/>
                <p:cNvSpPr>
                  <a:spLocks noChangeArrowheads="1"/>
                </p:cNvSpPr>
                <p:nvPr/>
              </p:nvSpPr>
              <p:spPr bwMode="auto">
                <a:xfrm>
                  <a:off x="1688" y="10725"/>
                  <a:ext cx="180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CL0</a:t>
                  </a:r>
                  <a:r>
                    <a:rPr lang="zh-CN" altLang="en-US">
                      <a:latin typeface="Times New Roman" pitchFamily="18" charset="0"/>
                      <a:ea typeface="楷体_GB2312" pitchFamily="49" charset="-122"/>
                    </a:rPr>
                    <a:t>未完成的</a:t>
                  </a:r>
                </a:p>
              </p:txBody>
            </p:sp>
            <p:sp>
              <p:nvSpPr>
                <p:cNvPr id="102436" name="Rectangle 7"/>
                <p:cNvSpPr>
                  <a:spLocks noChangeArrowheads="1"/>
                </p:cNvSpPr>
                <p:nvPr/>
              </p:nvSpPr>
              <p:spPr bwMode="auto">
                <a:xfrm>
                  <a:off x="1696" y="10290"/>
                  <a:ext cx="180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CL1</a:t>
                  </a:r>
                  <a:r>
                    <a:rPr lang="zh-CN" altLang="en-US">
                      <a:latin typeface="Times New Roman" pitchFamily="18" charset="0"/>
                      <a:ea typeface="楷体_GB2312" pitchFamily="49" charset="-122"/>
                    </a:rPr>
                    <a:t>已执行的</a:t>
                  </a:r>
                </a:p>
              </p:txBody>
            </p:sp>
            <p:sp>
              <p:nvSpPr>
                <p:cNvPr id="102437" name="Rectangle 8"/>
                <p:cNvSpPr>
                  <a:spLocks noChangeArrowheads="1"/>
                </p:cNvSpPr>
                <p:nvPr/>
              </p:nvSpPr>
              <p:spPr bwMode="auto">
                <a:xfrm>
                  <a:off x="1698" y="9840"/>
                  <a:ext cx="180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CL2</a:t>
                  </a:r>
                  <a:r>
                    <a:rPr lang="zh-CN" altLang="en-US">
                      <a:latin typeface="Times New Roman" pitchFamily="18" charset="0"/>
                      <a:ea typeface="楷体_GB2312" pitchFamily="49" charset="-122"/>
                    </a:rPr>
                    <a:t>已管理的</a:t>
                  </a:r>
                </a:p>
              </p:txBody>
            </p:sp>
            <p:sp>
              <p:nvSpPr>
                <p:cNvPr id="102438" name="Rectangle 9"/>
                <p:cNvSpPr>
                  <a:spLocks noChangeArrowheads="1"/>
                </p:cNvSpPr>
                <p:nvPr/>
              </p:nvSpPr>
              <p:spPr bwMode="auto">
                <a:xfrm>
                  <a:off x="1698" y="9390"/>
                  <a:ext cx="180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CL3</a:t>
                  </a:r>
                  <a:r>
                    <a:rPr lang="zh-CN" altLang="en-US">
                      <a:latin typeface="Times New Roman" pitchFamily="18" charset="0"/>
                      <a:ea typeface="楷体_GB2312" pitchFamily="49" charset="-122"/>
                    </a:rPr>
                    <a:t>已定义的</a:t>
                  </a:r>
                </a:p>
              </p:txBody>
            </p:sp>
            <p:sp>
              <p:nvSpPr>
                <p:cNvPr id="102439" name="Rectangle 10"/>
                <p:cNvSpPr>
                  <a:spLocks noChangeArrowheads="1"/>
                </p:cNvSpPr>
                <p:nvPr/>
              </p:nvSpPr>
              <p:spPr bwMode="auto">
                <a:xfrm>
                  <a:off x="1698" y="8940"/>
                  <a:ext cx="180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CL4</a:t>
                  </a:r>
                  <a:r>
                    <a:rPr lang="zh-CN" altLang="en-US">
                      <a:latin typeface="Times New Roman" pitchFamily="18" charset="0"/>
                      <a:ea typeface="楷体_GB2312" pitchFamily="49" charset="-122"/>
                    </a:rPr>
                    <a:t>定量管理的</a:t>
                  </a:r>
                </a:p>
              </p:txBody>
            </p:sp>
            <p:sp>
              <p:nvSpPr>
                <p:cNvPr id="102440" name="Rectangle 11"/>
                <p:cNvSpPr>
                  <a:spLocks noChangeArrowheads="1"/>
                </p:cNvSpPr>
                <p:nvPr/>
              </p:nvSpPr>
              <p:spPr bwMode="auto">
                <a:xfrm>
                  <a:off x="1696" y="8490"/>
                  <a:ext cx="180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CL5</a:t>
                  </a:r>
                  <a:r>
                    <a:rPr lang="zh-CN" altLang="en-US">
                      <a:latin typeface="Times New Roman" pitchFamily="18" charset="0"/>
                      <a:ea typeface="楷体_GB2312" pitchFamily="49" charset="-122"/>
                    </a:rPr>
                    <a:t>优化的</a:t>
                  </a:r>
                </a:p>
              </p:txBody>
            </p:sp>
          </p:grpSp>
          <p:grpSp>
            <p:nvGrpSpPr>
              <p:cNvPr id="5" name="Group 12"/>
              <p:cNvGrpSpPr>
                <a:grpSpLocks/>
              </p:cNvGrpSpPr>
              <p:nvPr/>
            </p:nvGrpSpPr>
            <p:grpSpPr bwMode="auto">
              <a:xfrm>
                <a:off x="1248" y="624"/>
                <a:ext cx="3631" cy="2688"/>
                <a:chOff x="1248" y="624"/>
                <a:chExt cx="3631" cy="2688"/>
              </a:xfrm>
            </p:grpSpPr>
            <p:sp>
              <p:nvSpPr>
                <p:cNvPr id="102427" name="Line 13"/>
                <p:cNvSpPr>
                  <a:spLocks noChangeShapeType="1"/>
                </p:cNvSpPr>
                <p:nvPr/>
              </p:nvSpPr>
              <p:spPr bwMode="auto">
                <a:xfrm>
                  <a:off x="1440" y="624"/>
                  <a:ext cx="0" cy="2688"/>
                </a:xfrm>
                <a:prstGeom prst="line">
                  <a:avLst/>
                </a:prstGeom>
                <a:noFill/>
                <a:ln w="38100">
                  <a:solidFill>
                    <a:srgbClr val="000000"/>
                  </a:solidFill>
                  <a:round/>
                  <a:headEnd/>
                  <a:tailEnd/>
                </a:ln>
              </p:spPr>
              <p:txBody>
                <a:bodyPr anchor="ctr"/>
                <a:lstStyle/>
                <a:p>
                  <a:endParaRPr lang="zh-CN" altLang="en-US"/>
                </a:p>
              </p:txBody>
            </p:sp>
            <p:sp>
              <p:nvSpPr>
                <p:cNvPr id="102428" name="Line 14"/>
                <p:cNvSpPr>
                  <a:spLocks noChangeShapeType="1"/>
                </p:cNvSpPr>
                <p:nvPr/>
              </p:nvSpPr>
              <p:spPr bwMode="auto">
                <a:xfrm>
                  <a:off x="1248" y="3024"/>
                  <a:ext cx="3631" cy="0"/>
                </a:xfrm>
                <a:prstGeom prst="line">
                  <a:avLst/>
                </a:prstGeom>
                <a:noFill/>
                <a:ln w="38100">
                  <a:solidFill>
                    <a:srgbClr val="000000"/>
                  </a:solidFill>
                  <a:round/>
                  <a:headEnd/>
                  <a:tailEnd/>
                </a:ln>
              </p:spPr>
              <p:txBody>
                <a:bodyPr anchor="ctr"/>
                <a:lstStyle/>
                <a:p>
                  <a:endParaRPr lang="zh-CN" altLang="en-US"/>
                </a:p>
              </p:txBody>
            </p:sp>
            <p:grpSp>
              <p:nvGrpSpPr>
                <p:cNvPr id="6" name="Group 15"/>
                <p:cNvGrpSpPr>
                  <a:grpSpLocks/>
                </p:cNvGrpSpPr>
                <p:nvPr/>
              </p:nvGrpSpPr>
              <p:grpSpPr bwMode="auto">
                <a:xfrm>
                  <a:off x="1430" y="934"/>
                  <a:ext cx="3319" cy="1660"/>
                  <a:chOff x="1430" y="934"/>
                  <a:chExt cx="3319" cy="1660"/>
                </a:xfrm>
              </p:grpSpPr>
              <p:sp>
                <p:nvSpPr>
                  <p:cNvPr id="102430" name="Line 16"/>
                  <p:cNvSpPr>
                    <a:spLocks noChangeShapeType="1"/>
                  </p:cNvSpPr>
                  <p:nvPr/>
                </p:nvSpPr>
                <p:spPr bwMode="auto">
                  <a:xfrm flipV="1">
                    <a:off x="1430" y="2594"/>
                    <a:ext cx="3319" cy="0"/>
                  </a:xfrm>
                  <a:prstGeom prst="line">
                    <a:avLst/>
                  </a:prstGeom>
                  <a:noFill/>
                  <a:ln w="9525">
                    <a:solidFill>
                      <a:srgbClr val="000000"/>
                    </a:solidFill>
                    <a:round/>
                    <a:headEnd/>
                    <a:tailEnd/>
                  </a:ln>
                </p:spPr>
                <p:txBody>
                  <a:bodyPr anchor="ctr"/>
                  <a:lstStyle/>
                  <a:p>
                    <a:endParaRPr lang="zh-CN" altLang="en-US"/>
                  </a:p>
                </p:txBody>
              </p:sp>
              <p:sp>
                <p:nvSpPr>
                  <p:cNvPr id="102431" name="Line 17"/>
                  <p:cNvSpPr>
                    <a:spLocks noChangeShapeType="1"/>
                  </p:cNvSpPr>
                  <p:nvPr/>
                </p:nvSpPr>
                <p:spPr bwMode="auto">
                  <a:xfrm>
                    <a:off x="1430" y="1758"/>
                    <a:ext cx="3301" cy="0"/>
                  </a:xfrm>
                  <a:prstGeom prst="line">
                    <a:avLst/>
                  </a:prstGeom>
                  <a:noFill/>
                  <a:ln w="9525">
                    <a:solidFill>
                      <a:srgbClr val="000000"/>
                    </a:solidFill>
                    <a:round/>
                    <a:headEnd/>
                    <a:tailEnd/>
                  </a:ln>
                </p:spPr>
                <p:txBody>
                  <a:bodyPr anchor="ctr"/>
                  <a:lstStyle/>
                  <a:p>
                    <a:endParaRPr lang="zh-CN" altLang="en-US"/>
                  </a:p>
                </p:txBody>
              </p:sp>
              <p:sp>
                <p:nvSpPr>
                  <p:cNvPr id="102432" name="Line 18"/>
                  <p:cNvSpPr>
                    <a:spLocks noChangeShapeType="1"/>
                  </p:cNvSpPr>
                  <p:nvPr/>
                </p:nvSpPr>
                <p:spPr bwMode="auto">
                  <a:xfrm>
                    <a:off x="1431" y="1349"/>
                    <a:ext cx="3301" cy="0"/>
                  </a:xfrm>
                  <a:prstGeom prst="line">
                    <a:avLst/>
                  </a:prstGeom>
                  <a:noFill/>
                  <a:ln w="9525">
                    <a:solidFill>
                      <a:srgbClr val="000000"/>
                    </a:solidFill>
                    <a:round/>
                    <a:headEnd/>
                    <a:tailEnd/>
                  </a:ln>
                </p:spPr>
                <p:txBody>
                  <a:bodyPr anchor="ctr"/>
                  <a:lstStyle/>
                  <a:p>
                    <a:endParaRPr lang="zh-CN" altLang="en-US"/>
                  </a:p>
                </p:txBody>
              </p:sp>
              <p:sp>
                <p:nvSpPr>
                  <p:cNvPr id="102433" name="Line 19"/>
                  <p:cNvSpPr>
                    <a:spLocks noChangeShapeType="1"/>
                  </p:cNvSpPr>
                  <p:nvPr/>
                </p:nvSpPr>
                <p:spPr bwMode="auto">
                  <a:xfrm>
                    <a:off x="1431" y="2168"/>
                    <a:ext cx="3301" cy="0"/>
                  </a:xfrm>
                  <a:prstGeom prst="line">
                    <a:avLst/>
                  </a:prstGeom>
                  <a:noFill/>
                  <a:ln w="9525">
                    <a:solidFill>
                      <a:srgbClr val="000000"/>
                    </a:solidFill>
                    <a:round/>
                    <a:headEnd/>
                    <a:tailEnd/>
                  </a:ln>
                </p:spPr>
                <p:txBody>
                  <a:bodyPr anchor="ctr"/>
                  <a:lstStyle/>
                  <a:p>
                    <a:endParaRPr lang="zh-CN" altLang="en-US"/>
                  </a:p>
                </p:txBody>
              </p:sp>
              <p:sp>
                <p:nvSpPr>
                  <p:cNvPr id="102434" name="Line 20"/>
                  <p:cNvSpPr>
                    <a:spLocks noChangeShapeType="1"/>
                  </p:cNvSpPr>
                  <p:nvPr/>
                </p:nvSpPr>
                <p:spPr bwMode="auto">
                  <a:xfrm>
                    <a:off x="1439" y="934"/>
                    <a:ext cx="3291" cy="0"/>
                  </a:xfrm>
                  <a:prstGeom prst="line">
                    <a:avLst/>
                  </a:prstGeom>
                  <a:noFill/>
                  <a:ln w="9525">
                    <a:solidFill>
                      <a:srgbClr val="000000"/>
                    </a:solidFill>
                    <a:round/>
                    <a:headEnd/>
                    <a:tailEnd/>
                  </a:ln>
                </p:spPr>
                <p:txBody>
                  <a:bodyPr anchor="ctr"/>
                  <a:lstStyle/>
                  <a:p>
                    <a:endParaRPr lang="zh-CN" altLang="en-US"/>
                  </a:p>
                </p:txBody>
              </p:sp>
            </p:grpSp>
          </p:grpSp>
          <p:grpSp>
            <p:nvGrpSpPr>
              <p:cNvPr id="7" name="Group 21"/>
              <p:cNvGrpSpPr>
                <a:grpSpLocks/>
              </p:cNvGrpSpPr>
              <p:nvPr/>
            </p:nvGrpSpPr>
            <p:grpSpPr bwMode="auto">
              <a:xfrm>
                <a:off x="1565" y="1344"/>
                <a:ext cx="3712" cy="2145"/>
                <a:chOff x="1565" y="1344"/>
                <a:chExt cx="3712" cy="2145"/>
              </a:xfrm>
            </p:grpSpPr>
            <p:grpSp>
              <p:nvGrpSpPr>
                <p:cNvPr id="8" name="Group 22"/>
                <p:cNvGrpSpPr>
                  <a:grpSpLocks/>
                </p:cNvGrpSpPr>
                <p:nvPr/>
              </p:nvGrpSpPr>
              <p:grpSpPr bwMode="auto">
                <a:xfrm>
                  <a:off x="1565" y="3050"/>
                  <a:ext cx="3712" cy="439"/>
                  <a:chOff x="3906" y="10470"/>
                  <a:chExt cx="6072" cy="480"/>
                </a:xfrm>
              </p:grpSpPr>
              <p:sp>
                <p:nvSpPr>
                  <p:cNvPr id="102419" name="Rectangle 23"/>
                  <p:cNvSpPr>
                    <a:spLocks noChangeArrowheads="1"/>
                  </p:cNvSpPr>
                  <p:nvPr/>
                </p:nvSpPr>
                <p:spPr bwMode="auto">
                  <a:xfrm>
                    <a:off x="8974" y="10500"/>
                    <a:ext cx="1004" cy="450"/>
                  </a:xfrm>
                  <a:prstGeom prst="rect">
                    <a:avLst/>
                  </a:prstGeom>
                  <a:noFill/>
                  <a:ln w="9525">
                    <a:noFill/>
                    <a:miter lim="800000"/>
                    <a:headEnd/>
                    <a:tailEnd/>
                  </a:ln>
                </p:spPr>
                <p:txBody>
                  <a:bodyPr anchor="ctr"/>
                  <a:lstStyle/>
                  <a:p>
                    <a:pPr algn="just" eaLnBrk="0" hangingPunct="0"/>
                    <a:r>
                      <a:rPr lang="zh-CN" altLang="en-US">
                        <a:latin typeface="Times New Roman" pitchFamily="18" charset="0"/>
                        <a:ea typeface="楷体_GB2312" pitchFamily="49" charset="-122"/>
                      </a:rPr>
                      <a:t>过程域</a:t>
                    </a:r>
                  </a:p>
                </p:txBody>
              </p:sp>
              <p:sp>
                <p:nvSpPr>
                  <p:cNvPr id="102420" name="Rectangle 24"/>
                  <p:cNvSpPr>
                    <a:spLocks noChangeArrowheads="1"/>
                  </p:cNvSpPr>
                  <p:nvPr/>
                </p:nvSpPr>
                <p:spPr bwMode="auto">
                  <a:xfrm>
                    <a:off x="6738" y="10485"/>
                    <a:ext cx="93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RSKM</a:t>
                    </a:r>
                  </a:p>
                </p:txBody>
              </p:sp>
              <p:sp>
                <p:nvSpPr>
                  <p:cNvPr id="102421" name="Rectangle 25"/>
                  <p:cNvSpPr>
                    <a:spLocks noChangeArrowheads="1"/>
                  </p:cNvSpPr>
                  <p:nvPr/>
                </p:nvSpPr>
                <p:spPr bwMode="auto">
                  <a:xfrm>
                    <a:off x="6124" y="10500"/>
                    <a:ext cx="736"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IPM</a:t>
                    </a:r>
                  </a:p>
                </p:txBody>
              </p:sp>
              <p:sp>
                <p:nvSpPr>
                  <p:cNvPr id="102422" name="Rectangle 26"/>
                  <p:cNvSpPr>
                    <a:spLocks noChangeArrowheads="1"/>
                  </p:cNvSpPr>
                  <p:nvPr/>
                </p:nvSpPr>
                <p:spPr bwMode="auto">
                  <a:xfrm>
                    <a:off x="5376" y="10500"/>
                    <a:ext cx="78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SAM</a:t>
                    </a:r>
                  </a:p>
                </p:txBody>
              </p:sp>
              <p:sp>
                <p:nvSpPr>
                  <p:cNvPr id="102423" name="Rectangle 27"/>
                  <p:cNvSpPr>
                    <a:spLocks noChangeArrowheads="1"/>
                  </p:cNvSpPr>
                  <p:nvPr/>
                </p:nvSpPr>
                <p:spPr bwMode="auto">
                  <a:xfrm>
                    <a:off x="4640" y="10485"/>
                    <a:ext cx="780" cy="450"/>
                  </a:xfrm>
                  <a:prstGeom prst="rect">
                    <a:avLst/>
                  </a:prstGeom>
                  <a:noFill/>
                  <a:ln w="9525">
                    <a:noFill/>
                    <a:miter lim="800000"/>
                    <a:headEnd/>
                    <a:tailEnd/>
                  </a:ln>
                </p:spPr>
                <p:txBody>
                  <a:bodyPr anchor="ctr"/>
                  <a:lstStyle/>
                  <a:p>
                    <a:pPr algn="just" eaLnBrk="0" hangingPunct="0"/>
                    <a:r>
                      <a:rPr lang="en-US" altLang="zh-CN">
                        <a:latin typeface="Times New Roman" pitchFamily="18" charset="0"/>
                        <a:ea typeface="楷体_GB2312" pitchFamily="49" charset="-122"/>
                      </a:rPr>
                      <a:t>PMC</a:t>
                    </a:r>
                  </a:p>
                </p:txBody>
              </p:sp>
              <p:sp>
                <p:nvSpPr>
                  <p:cNvPr id="102424" name="Rectangle 28"/>
                  <p:cNvSpPr>
                    <a:spLocks noChangeArrowheads="1"/>
                  </p:cNvSpPr>
                  <p:nvPr/>
                </p:nvSpPr>
                <p:spPr bwMode="auto">
                  <a:xfrm>
                    <a:off x="3906" y="10470"/>
                    <a:ext cx="780" cy="450"/>
                  </a:xfrm>
                  <a:prstGeom prst="rect">
                    <a:avLst/>
                  </a:prstGeom>
                  <a:noFill/>
                  <a:ln w="9525">
                    <a:noFill/>
                    <a:miter lim="800000"/>
                    <a:headEnd/>
                    <a:tailEnd/>
                  </a:ln>
                </p:spPr>
                <p:txBody>
                  <a:bodyPr anchor="ctr"/>
                  <a:lstStyle/>
                  <a:p>
                    <a:pPr algn="ctr" eaLnBrk="0" hangingPunct="0"/>
                    <a:r>
                      <a:rPr lang="en-US" altLang="zh-CN">
                        <a:latin typeface="Times New Roman" pitchFamily="18" charset="0"/>
                        <a:ea typeface="楷体_GB2312" pitchFamily="49" charset="-122"/>
                      </a:rPr>
                      <a:t>PP</a:t>
                    </a:r>
                  </a:p>
                </p:txBody>
              </p:sp>
              <p:sp>
                <p:nvSpPr>
                  <p:cNvPr id="102425" name="Rectangle 29"/>
                  <p:cNvSpPr>
                    <a:spLocks noChangeArrowheads="1"/>
                  </p:cNvSpPr>
                  <p:nvPr/>
                </p:nvSpPr>
                <p:spPr bwMode="auto">
                  <a:xfrm>
                    <a:off x="7506" y="10470"/>
                    <a:ext cx="780" cy="450"/>
                  </a:xfrm>
                  <a:prstGeom prst="rect">
                    <a:avLst/>
                  </a:prstGeom>
                  <a:noFill/>
                  <a:ln w="9525">
                    <a:noFill/>
                    <a:miter lim="800000"/>
                    <a:headEnd/>
                    <a:tailEnd/>
                  </a:ln>
                </p:spPr>
                <p:txBody>
                  <a:bodyPr anchor="ctr"/>
                  <a:lstStyle/>
                  <a:p>
                    <a:pPr algn="ctr" eaLnBrk="0" hangingPunct="0"/>
                    <a:r>
                      <a:rPr lang="en-US" altLang="zh-CN">
                        <a:latin typeface="Times New Roman" pitchFamily="18" charset="0"/>
                        <a:ea typeface="楷体_GB2312" pitchFamily="49" charset="-122"/>
                      </a:rPr>
                      <a:t>IT</a:t>
                    </a:r>
                  </a:p>
                </p:txBody>
              </p:sp>
              <p:sp>
                <p:nvSpPr>
                  <p:cNvPr id="102426" name="Rectangle 30"/>
                  <p:cNvSpPr>
                    <a:spLocks noChangeArrowheads="1"/>
                  </p:cNvSpPr>
                  <p:nvPr/>
                </p:nvSpPr>
                <p:spPr bwMode="auto">
                  <a:xfrm>
                    <a:off x="8242" y="10485"/>
                    <a:ext cx="780" cy="450"/>
                  </a:xfrm>
                  <a:prstGeom prst="rect">
                    <a:avLst/>
                  </a:prstGeom>
                  <a:noFill/>
                  <a:ln w="9525">
                    <a:noFill/>
                    <a:miter lim="800000"/>
                    <a:headEnd/>
                    <a:tailEnd/>
                  </a:ln>
                </p:spPr>
                <p:txBody>
                  <a:bodyPr anchor="ctr"/>
                  <a:lstStyle/>
                  <a:p>
                    <a:pPr algn="ctr" eaLnBrk="0" hangingPunct="0"/>
                    <a:r>
                      <a:rPr lang="en-US" altLang="zh-CN">
                        <a:latin typeface="Times New Roman" pitchFamily="18" charset="0"/>
                        <a:ea typeface="楷体_GB2312" pitchFamily="49" charset="-122"/>
                      </a:rPr>
                      <a:t>QPM</a:t>
                    </a:r>
                  </a:p>
                </p:txBody>
              </p:sp>
            </p:grpSp>
            <p:grpSp>
              <p:nvGrpSpPr>
                <p:cNvPr id="9" name="Group 31"/>
                <p:cNvGrpSpPr>
                  <a:grpSpLocks/>
                </p:cNvGrpSpPr>
                <p:nvPr/>
              </p:nvGrpSpPr>
              <p:grpSpPr bwMode="auto">
                <a:xfrm>
                  <a:off x="1681" y="1344"/>
                  <a:ext cx="2879" cy="1676"/>
                  <a:chOff x="1681" y="1344"/>
                  <a:chExt cx="2879" cy="1676"/>
                </a:xfrm>
              </p:grpSpPr>
              <p:sp>
                <p:nvSpPr>
                  <p:cNvPr id="102412" name="Rectangle 32"/>
                  <p:cNvSpPr>
                    <a:spLocks noChangeArrowheads="1"/>
                  </p:cNvSpPr>
                  <p:nvPr/>
                </p:nvSpPr>
                <p:spPr bwMode="auto">
                  <a:xfrm>
                    <a:off x="1681" y="1344"/>
                    <a:ext cx="239" cy="1656"/>
                  </a:xfrm>
                  <a:prstGeom prst="rect">
                    <a:avLst/>
                  </a:prstGeom>
                  <a:solidFill>
                    <a:schemeClr val="bg1"/>
                  </a:solidFill>
                  <a:ln w="38100">
                    <a:solidFill>
                      <a:srgbClr val="000000"/>
                    </a:solidFill>
                    <a:miter lim="800000"/>
                    <a:headEnd/>
                    <a:tailEnd/>
                  </a:ln>
                </p:spPr>
                <p:txBody>
                  <a:bodyPr anchor="ctr"/>
                  <a:lstStyle/>
                  <a:p>
                    <a:endParaRPr lang="zh-CN" altLang="en-US"/>
                  </a:p>
                </p:txBody>
              </p:sp>
              <p:sp>
                <p:nvSpPr>
                  <p:cNvPr id="102413" name="Rectangle 33"/>
                  <p:cNvSpPr>
                    <a:spLocks noChangeArrowheads="1"/>
                  </p:cNvSpPr>
                  <p:nvPr/>
                </p:nvSpPr>
                <p:spPr bwMode="auto">
                  <a:xfrm>
                    <a:off x="2112" y="1754"/>
                    <a:ext cx="240" cy="1222"/>
                  </a:xfrm>
                  <a:prstGeom prst="rect">
                    <a:avLst/>
                  </a:prstGeom>
                  <a:solidFill>
                    <a:schemeClr val="bg1"/>
                  </a:solidFill>
                  <a:ln w="38100">
                    <a:solidFill>
                      <a:srgbClr val="000000"/>
                    </a:solidFill>
                    <a:miter lim="800000"/>
                    <a:headEnd/>
                    <a:tailEnd/>
                  </a:ln>
                </p:spPr>
                <p:txBody>
                  <a:bodyPr anchor="ctr"/>
                  <a:lstStyle/>
                  <a:p>
                    <a:endParaRPr lang="zh-CN" altLang="en-US"/>
                  </a:p>
                </p:txBody>
              </p:sp>
              <p:sp>
                <p:nvSpPr>
                  <p:cNvPr id="102414" name="Rectangle 34"/>
                  <p:cNvSpPr>
                    <a:spLocks noChangeArrowheads="1"/>
                  </p:cNvSpPr>
                  <p:nvPr/>
                </p:nvSpPr>
                <p:spPr bwMode="auto">
                  <a:xfrm>
                    <a:off x="2561" y="1344"/>
                    <a:ext cx="223" cy="1656"/>
                  </a:xfrm>
                  <a:prstGeom prst="rect">
                    <a:avLst/>
                  </a:prstGeom>
                  <a:solidFill>
                    <a:schemeClr val="bg1"/>
                  </a:solidFill>
                  <a:ln w="38100">
                    <a:solidFill>
                      <a:srgbClr val="000000"/>
                    </a:solidFill>
                    <a:miter lim="800000"/>
                    <a:headEnd/>
                    <a:tailEnd/>
                  </a:ln>
                </p:spPr>
                <p:txBody>
                  <a:bodyPr anchor="ctr"/>
                  <a:lstStyle/>
                  <a:p>
                    <a:endParaRPr lang="zh-CN" altLang="en-US"/>
                  </a:p>
                </p:txBody>
              </p:sp>
              <p:sp>
                <p:nvSpPr>
                  <p:cNvPr id="102415" name="Rectangle 35"/>
                  <p:cNvSpPr>
                    <a:spLocks noChangeArrowheads="1"/>
                  </p:cNvSpPr>
                  <p:nvPr/>
                </p:nvSpPr>
                <p:spPr bwMode="auto">
                  <a:xfrm>
                    <a:off x="3001" y="1756"/>
                    <a:ext cx="221" cy="1244"/>
                  </a:xfrm>
                  <a:prstGeom prst="rect">
                    <a:avLst/>
                  </a:prstGeom>
                  <a:solidFill>
                    <a:schemeClr val="bg1"/>
                  </a:solidFill>
                  <a:ln w="38100">
                    <a:solidFill>
                      <a:srgbClr val="000000"/>
                    </a:solidFill>
                    <a:miter lim="800000"/>
                    <a:headEnd/>
                    <a:tailEnd/>
                  </a:ln>
                </p:spPr>
                <p:txBody>
                  <a:bodyPr anchor="ctr"/>
                  <a:lstStyle/>
                  <a:p>
                    <a:endParaRPr lang="zh-CN" altLang="en-US"/>
                  </a:p>
                </p:txBody>
              </p:sp>
              <p:sp>
                <p:nvSpPr>
                  <p:cNvPr id="102416" name="Rectangle 36"/>
                  <p:cNvSpPr>
                    <a:spLocks noChangeArrowheads="1"/>
                  </p:cNvSpPr>
                  <p:nvPr/>
                </p:nvSpPr>
                <p:spPr bwMode="auto">
                  <a:xfrm>
                    <a:off x="3442" y="2160"/>
                    <a:ext cx="206" cy="840"/>
                  </a:xfrm>
                  <a:prstGeom prst="rect">
                    <a:avLst/>
                  </a:prstGeom>
                  <a:solidFill>
                    <a:schemeClr val="bg1"/>
                  </a:solidFill>
                  <a:ln w="38100">
                    <a:solidFill>
                      <a:srgbClr val="000000"/>
                    </a:solidFill>
                    <a:miter lim="800000"/>
                    <a:headEnd/>
                    <a:tailEnd/>
                  </a:ln>
                </p:spPr>
                <p:txBody>
                  <a:bodyPr anchor="ctr"/>
                  <a:lstStyle/>
                  <a:p>
                    <a:endParaRPr lang="zh-CN" altLang="en-US"/>
                  </a:p>
                </p:txBody>
              </p:sp>
              <p:sp>
                <p:nvSpPr>
                  <p:cNvPr id="102417" name="Rectangle 37"/>
                  <p:cNvSpPr>
                    <a:spLocks noChangeArrowheads="1"/>
                  </p:cNvSpPr>
                  <p:nvPr/>
                </p:nvSpPr>
                <p:spPr bwMode="auto">
                  <a:xfrm>
                    <a:off x="3882" y="1756"/>
                    <a:ext cx="220" cy="1244"/>
                  </a:xfrm>
                  <a:prstGeom prst="rect">
                    <a:avLst/>
                  </a:prstGeom>
                  <a:solidFill>
                    <a:schemeClr val="bg1"/>
                  </a:solidFill>
                  <a:ln w="38100">
                    <a:solidFill>
                      <a:srgbClr val="000000"/>
                    </a:solidFill>
                    <a:miter lim="800000"/>
                    <a:headEnd/>
                    <a:tailEnd/>
                  </a:ln>
                </p:spPr>
                <p:txBody>
                  <a:bodyPr anchor="ctr"/>
                  <a:lstStyle/>
                  <a:p>
                    <a:endParaRPr lang="zh-CN" altLang="en-US"/>
                  </a:p>
                </p:txBody>
              </p:sp>
              <p:sp>
                <p:nvSpPr>
                  <p:cNvPr id="102418" name="Rectangle 38"/>
                  <p:cNvSpPr>
                    <a:spLocks noChangeArrowheads="1"/>
                  </p:cNvSpPr>
                  <p:nvPr/>
                </p:nvSpPr>
                <p:spPr bwMode="auto">
                  <a:xfrm>
                    <a:off x="4320" y="1776"/>
                    <a:ext cx="240" cy="1244"/>
                  </a:xfrm>
                  <a:prstGeom prst="rect">
                    <a:avLst/>
                  </a:prstGeom>
                  <a:solidFill>
                    <a:schemeClr val="bg1"/>
                  </a:solidFill>
                  <a:ln w="38100">
                    <a:solidFill>
                      <a:srgbClr val="000000"/>
                    </a:solidFill>
                    <a:miter lim="800000"/>
                    <a:headEnd/>
                    <a:tailEnd/>
                  </a:ln>
                </p:spPr>
                <p:txBody>
                  <a:bodyPr anchor="ctr"/>
                  <a:lstStyle/>
                  <a:p>
                    <a:endParaRPr lang="zh-CN" altLang="en-US"/>
                  </a:p>
                </p:txBody>
              </p:sp>
            </p:grpSp>
          </p:grpSp>
        </p:gr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1219200" y="228600"/>
            <a:ext cx="6553200" cy="762000"/>
          </a:xfrm>
        </p:spPr>
        <p:txBody>
          <a:bodyPr/>
          <a:lstStyle/>
          <a:p>
            <a:pPr eaLnBrk="1" hangingPunct="1">
              <a:defRPr/>
            </a:pPr>
            <a:r>
              <a:rPr lang="zh-CN" altLang="en-US" smtClean="0"/>
              <a:t>软件过程</a:t>
            </a:r>
          </a:p>
        </p:txBody>
      </p:sp>
      <p:sp>
        <p:nvSpPr>
          <p:cNvPr id="57348" name="Rectangle 3"/>
          <p:cNvSpPr>
            <a:spLocks noGrp="1" noChangeArrowheads="1"/>
          </p:cNvSpPr>
          <p:nvPr>
            <p:ph type="body" idx="1"/>
          </p:nvPr>
        </p:nvSpPr>
        <p:spPr>
          <a:xfrm>
            <a:off x="381000" y="1143000"/>
            <a:ext cx="8534400" cy="5029200"/>
          </a:xfrm>
        </p:spPr>
        <p:txBody>
          <a:bodyPr/>
          <a:lstStyle/>
          <a:p>
            <a:pPr marL="377825" indent="-377825" eaLnBrk="1" hangingPunct="1"/>
            <a:r>
              <a:rPr lang="zh-CN" altLang="en-US" sz="2800" smtClean="0"/>
              <a:t>软件过程是软件生存周期中的一系列相关的过程。过程是活动的集合，活动是任务的集合。</a:t>
            </a:r>
          </a:p>
          <a:p>
            <a:pPr marL="377825" indent="-377825" eaLnBrk="1" hangingPunct="1"/>
            <a:r>
              <a:rPr lang="zh-CN" altLang="en-US" sz="2800" smtClean="0"/>
              <a:t>软件过程有三层含义：</a:t>
            </a:r>
          </a:p>
          <a:p>
            <a:pPr marL="1052513" lvl="1" eaLnBrk="1" hangingPunct="1">
              <a:buFont typeface="Wingdings" pitchFamily="2" charset="2"/>
              <a:buChar char="Ø"/>
            </a:pPr>
            <a:r>
              <a:rPr lang="zh-CN" altLang="en-US" sz="2400" b="1" smtClean="0">
                <a:ea typeface="楷体_GB2312" pitchFamily="49" charset="-122"/>
              </a:rPr>
              <a:t>个体含义，即指软件产品或系统在生存周期中的某一类活动的集合，如软件开发过程，软件管理过程等；</a:t>
            </a:r>
          </a:p>
          <a:p>
            <a:pPr marL="1052513" lvl="1" eaLnBrk="1" hangingPunct="1">
              <a:buFont typeface="Wingdings" pitchFamily="2" charset="2"/>
              <a:buChar char="Ø"/>
            </a:pPr>
            <a:r>
              <a:rPr lang="zh-CN" altLang="en-US" sz="2400" b="1" smtClean="0">
                <a:ea typeface="楷体_GB2312" pitchFamily="49" charset="-122"/>
              </a:rPr>
              <a:t>整体含义，即指软件产品或系统在所有上述含义下的软件过程的总体；</a:t>
            </a:r>
          </a:p>
          <a:p>
            <a:pPr marL="1052513" lvl="1" eaLnBrk="1" hangingPunct="1">
              <a:buFont typeface="Wingdings" pitchFamily="2" charset="2"/>
              <a:buChar char="Ø"/>
            </a:pPr>
            <a:r>
              <a:rPr lang="zh-CN" altLang="en-US" sz="2400" b="1" smtClean="0">
                <a:ea typeface="楷体_GB2312" pitchFamily="49" charset="-122"/>
              </a:rPr>
              <a:t>工程含义，即指解决软件过程的工程，它应用软件工程的原则、方法来构造软件过程模型，并结合软件产品的具体要求进行实例化，以及在用户环境下的运作，以此进一步提高软件生产率，降低成本。</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body" idx="1"/>
          </p:nvPr>
        </p:nvSpPr>
        <p:spPr>
          <a:xfrm>
            <a:off x="304800" y="381000"/>
            <a:ext cx="8229600" cy="6172200"/>
          </a:xfrm>
        </p:spPr>
        <p:txBody>
          <a:bodyPr/>
          <a:lstStyle/>
          <a:p>
            <a:pPr marL="377825" indent="-377825" algn="just" eaLnBrk="1" hangingPunct="1"/>
            <a:r>
              <a:rPr lang="zh-CN" altLang="en-US" b="0" smtClean="0"/>
              <a:t>能力等级包括共性目标及相关的共性实践，这些实践在过程域内被添加到特定目标和实践中。当组织满足过程域的特定目标和共性目标时，就说该组织达到了那个过程域的能力等级。</a:t>
            </a:r>
          </a:p>
          <a:p>
            <a:pPr marL="377825" indent="-377825" algn="just" eaLnBrk="1" hangingPunct="1"/>
            <a:r>
              <a:rPr lang="zh-CN" altLang="en-US" b="0" smtClean="0"/>
              <a:t>能力等级</a:t>
            </a:r>
            <a:r>
              <a:rPr lang="en-US" altLang="zh-CN" b="0" smtClean="0"/>
              <a:t>2</a:t>
            </a:r>
            <a:r>
              <a:rPr lang="zh-CN" altLang="en-US" b="0" smtClean="0"/>
              <a:t>～</a:t>
            </a:r>
            <a:r>
              <a:rPr lang="en-US" altLang="zh-CN" b="0" smtClean="0"/>
              <a:t>5</a:t>
            </a:r>
            <a:r>
              <a:rPr lang="zh-CN" altLang="en-US" b="0" smtClean="0"/>
              <a:t>的的名字与成熟度等级</a:t>
            </a:r>
            <a:r>
              <a:rPr lang="en-US" altLang="zh-CN" b="0" smtClean="0"/>
              <a:t>2</a:t>
            </a:r>
            <a:r>
              <a:rPr lang="zh-CN" altLang="en-US" b="0" smtClean="0"/>
              <a:t>～</a:t>
            </a:r>
            <a:r>
              <a:rPr lang="en-US" altLang="zh-CN" b="0" smtClean="0"/>
              <a:t>5</a:t>
            </a:r>
            <a:r>
              <a:rPr lang="zh-CN" altLang="en-US" b="0" smtClean="0"/>
              <a:t>同名，但含义不同。能力等级可以独立地应用于任何单独的过程域，任何一个能力等级都必须满足比它等级低的能力等级的所有准则，各能力等级的含义简述如下： </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body" idx="1"/>
          </p:nvPr>
        </p:nvSpPr>
        <p:spPr>
          <a:xfrm>
            <a:off x="304800" y="381000"/>
            <a:ext cx="8458200" cy="6172200"/>
          </a:xfrm>
        </p:spPr>
        <p:txBody>
          <a:bodyPr/>
          <a:lstStyle/>
          <a:p>
            <a:pPr marL="377825" indent="-377825" algn="just" eaLnBrk="1" hangingPunct="1"/>
            <a:r>
              <a:rPr lang="en-US" altLang="zh-CN" b="0" smtClean="0"/>
              <a:t>CL0 </a:t>
            </a:r>
            <a:r>
              <a:rPr lang="zh-CN" altLang="en-US" b="0" smtClean="0"/>
              <a:t>未完成的：过程域未执行或未达到</a:t>
            </a:r>
            <a:r>
              <a:rPr lang="en-US" altLang="zh-CN" b="0" smtClean="0"/>
              <a:t>CL1</a:t>
            </a:r>
            <a:r>
              <a:rPr lang="zh-CN" altLang="en-US" b="0" smtClean="0"/>
              <a:t>中定义的所有目标。</a:t>
            </a:r>
          </a:p>
          <a:p>
            <a:pPr marL="377825" indent="-377825" algn="just" eaLnBrk="1" hangingPunct="1"/>
            <a:r>
              <a:rPr lang="en-US" altLang="zh-CN" b="0" smtClean="0"/>
              <a:t>CL1 </a:t>
            </a:r>
            <a:r>
              <a:rPr lang="zh-CN" altLang="en-US" b="0" smtClean="0"/>
              <a:t>已执行的：其共性目标是过程将可标识的输入工作产品转换成可标识的输出工作产品，以实现支持过程域的特定目标。</a:t>
            </a:r>
          </a:p>
          <a:p>
            <a:pPr marL="377825" indent="-377825" algn="just" eaLnBrk="1" hangingPunct="1"/>
            <a:r>
              <a:rPr lang="en-US" altLang="zh-CN" b="0" smtClean="0"/>
              <a:t>CL2 </a:t>
            </a:r>
            <a:r>
              <a:rPr lang="zh-CN" altLang="en-US" b="0" smtClean="0"/>
              <a:t>已管理的：其共性目标集中于已管理的过程的制度化。 根据组织级政策规定过程的运作将使用哪个过程，项目遵循已文档化的计划和过程描述，所有正在工作的人都有权使用足够的资源，所有工作任务和工作产品都被监控、控制和评审。</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body" idx="1"/>
          </p:nvPr>
        </p:nvSpPr>
        <p:spPr>
          <a:xfrm>
            <a:off x="304800" y="609600"/>
            <a:ext cx="8458200" cy="6172200"/>
          </a:xfrm>
        </p:spPr>
        <p:txBody>
          <a:bodyPr/>
          <a:lstStyle/>
          <a:p>
            <a:pPr marL="377825" indent="-377825" algn="just" eaLnBrk="1" hangingPunct="1"/>
            <a:r>
              <a:rPr lang="en-US" altLang="zh-CN" sz="2800" smtClean="0"/>
              <a:t>CL3  </a:t>
            </a:r>
            <a:r>
              <a:rPr lang="zh-CN" altLang="en-US" sz="2800" smtClean="0"/>
              <a:t>已定义的：其共性目标集中于已定义的过程的制度化。 过程是按照组织的剪裁指南从组织的标准过程集中剪裁得到的，还必须收集过程资产和过程的度量，并用于将来对该过程的改进上。</a:t>
            </a:r>
          </a:p>
          <a:p>
            <a:pPr marL="377825" indent="-377825" algn="just" eaLnBrk="1" hangingPunct="1"/>
            <a:r>
              <a:rPr lang="en-US" altLang="zh-CN" sz="2800" smtClean="0"/>
              <a:t>CL4  </a:t>
            </a:r>
            <a:r>
              <a:rPr lang="zh-CN" altLang="en-US" sz="2800" smtClean="0"/>
              <a:t>定量管理的：其共性目标集中于可定量管理的过程的制度化。使用测量和质量保证来控制和改进过程域，建立和使用关于质量和过程执行的定量目标作为管理准则。</a:t>
            </a:r>
          </a:p>
          <a:p>
            <a:pPr marL="377825" indent="-377825" algn="just" eaLnBrk="1" hangingPunct="1"/>
            <a:r>
              <a:rPr lang="en-US" altLang="zh-CN" sz="2800" smtClean="0"/>
              <a:t>CL5  </a:t>
            </a:r>
            <a:r>
              <a:rPr lang="zh-CN" altLang="en-US" sz="2800" smtClean="0"/>
              <a:t>优化的：使用量化（统计学）手段改编和优化过程域，以对付客户要求的改变和持续改进计划中的过程域的功效。</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body" idx="1"/>
          </p:nvPr>
        </p:nvSpPr>
        <p:spPr>
          <a:xfrm>
            <a:off x="381000" y="381000"/>
            <a:ext cx="8382000" cy="6172200"/>
          </a:xfrm>
        </p:spPr>
        <p:txBody>
          <a:bodyPr/>
          <a:lstStyle/>
          <a:p>
            <a:pPr marL="377825" indent="-377825" algn="just" eaLnBrk="1" hangingPunct="1"/>
            <a:r>
              <a:rPr lang="zh-CN" altLang="en-US" b="0" smtClean="0"/>
              <a:t>连续式模型将</a:t>
            </a:r>
            <a:r>
              <a:rPr lang="en-US" altLang="zh-CN" b="0" smtClean="0"/>
              <a:t>24</a:t>
            </a:r>
            <a:r>
              <a:rPr lang="zh-CN" altLang="en-US" b="0" smtClean="0"/>
              <a:t>个过程域划分为过程管理、项目管理、工程和支持四个过程组：</a:t>
            </a:r>
          </a:p>
        </p:txBody>
      </p:sp>
      <p:graphicFrame>
        <p:nvGraphicFramePr>
          <p:cNvPr id="916483" name="Group 3"/>
          <p:cNvGraphicFramePr>
            <a:graphicFrameLocks noGrp="1"/>
          </p:cNvGraphicFramePr>
          <p:nvPr/>
        </p:nvGraphicFramePr>
        <p:xfrm>
          <a:off x="381000" y="1483856"/>
          <a:ext cx="8305800" cy="4993144"/>
        </p:xfrm>
        <a:graphic>
          <a:graphicData uri="http://schemas.openxmlformats.org/drawingml/2006/table">
            <a:tbl>
              <a:tblPr/>
              <a:tblGrid>
                <a:gridCol w="1714500"/>
                <a:gridCol w="6591300"/>
              </a:tblGrid>
              <a:tr h="604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连续式分组</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过程域</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7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过程管理</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组织级过程焦点</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OPF</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，组织级过程定义</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OPD</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，组织级培训</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OT</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，组织级过程性能</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OPP</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，组织级改革和实施</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OID</a:t>
                      </a:r>
                      <a:endParaRPr kumimoji="0" lang="en-US" altLang="zh-CN" sz="2400" b="0" i="0" u="none" strike="noStrike" cap="none" normalizeH="0" baseline="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7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项目管理</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项目计划</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PP</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，项目监督和控制</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PMC</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，供应商合同管理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SAM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，集成化项目管理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IPM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，风险管理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RSKM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，集成化建组</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IT</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，项目定量管理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QPM</a:t>
                      </a:r>
                      <a:endParaRPr kumimoji="0" lang="en-US" altLang="zh-CN" sz="2400" b="0" i="0" u="none" strike="noStrike" cap="none" normalizeH="0" baseline="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4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工        程</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需求管理</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REQM</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，需求开发</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RD</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，技术解决方案</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TS</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，产品集成</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PI</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，验证</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VER</a:t>
                      </a: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，确认</a:t>
                      </a:r>
                      <a:r>
                        <a:rPr kumimoji="0" lang="en-US" altLang="zh-CN" sz="2400" b="0" i="0" u="none" strike="noStrike" cap="none" normalizeH="0" baseline="0" smtClean="0">
                          <a:ln>
                            <a:noFill/>
                          </a:ln>
                          <a:solidFill>
                            <a:srgbClr val="FF0000"/>
                          </a:solidFill>
                          <a:effectLst/>
                          <a:latin typeface="Comic Sans MS" pitchFamily="66" charset="0"/>
                          <a:ea typeface="楷体_GB2312" pitchFamily="49" charset="-122"/>
                        </a:rPr>
                        <a:t>VAL</a:t>
                      </a:r>
                      <a:endParaRPr kumimoji="0" lang="en-US" altLang="zh-CN" sz="2400" b="0" i="0" u="none" strike="noStrike" cap="none" normalizeH="0" baseline="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7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itchFamily="66" charset="0"/>
                          <a:ea typeface="楷体_GB2312" pitchFamily="49" charset="-122"/>
                        </a:rPr>
                        <a:t>支        持</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配置管理</a:t>
                      </a:r>
                      <a:r>
                        <a:rPr kumimoji="0" lang="en-US" altLang="zh-CN" sz="2400" b="0" i="0" u="none" strike="noStrike" cap="none" normalizeH="0" baseline="0" dirty="0" smtClean="0">
                          <a:ln>
                            <a:noFill/>
                          </a:ln>
                          <a:solidFill>
                            <a:srgbClr val="FF0000"/>
                          </a:solidFill>
                          <a:effectLst/>
                          <a:latin typeface="Comic Sans MS" pitchFamily="66" charset="0"/>
                          <a:ea typeface="楷体_GB2312" pitchFamily="49" charset="-122"/>
                        </a:rPr>
                        <a:t>CM</a:t>
                      </a: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，过程和产品质量保证</a:t>
                      </a:r>
                      <a:r>
                        <a:rPr kumimoji="0" lang="en-US" altLang="zh-CN" sz="2400" b="0" i="0" u="none" strike="noStrike" cap="none" normalizeH="0" baseline="0" dirty="0" smtClean="0">
                          <a:ln>
                            <a:noFill/>
                          </a:ln>
                          <a:solidFill>
                            <a:srgbClr val="FF0000"/>
                          </a:solidFill>
                          <a:effectLst/>
                          <a:latin typeface="Comic Sans MS" pitchFamily="66" charset="0"/>
                          <a:ea typeface="楷体_GB2312" pitchFamily="49" charset="-122"/>
                        </a:rPr>
                        <a:t>PPQA</a:t>
                      </a: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，度量和分析</a:t>
                      </a:r>
                      <a:r>
                        <a:rPr kumimoji="0" lang="en-US" altLang="zh-CN" sz="2400" b="0" i="0" u="none" strike="noStrike" cap="none" normalizeH="0" baseline="0" dirty="0" smtClean="0">
                          <a:ln>
                            <a:noFill/>
                          </a:ln>
                          <a:solidFill>
                            <a:srgbClr val="FF0000"/>
                          </a:solidFill>
                          <a:effectLst/>
                          <a:latin typeface="Comic Sans MS" pitchFamily="66" charset="0"/>
                          <a:ea typeface="楷体_GB2312" pitchFamily="49" charset="-122"/>
                        </a:rPr>
                        <a:t>MA</a:t>
                      </a: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，决策分析和解决方案</a:t>
                      </a:r>
                      <a:r>
                        <a:rPr kumimoji="0" lang="en-US" altLang="zh-CN" sz="2400" b="0" i="0" u="none" strike="noStrike" cap="none" normalizeH="0" baseline="0" dirty="0" smtClean="0">
                          <a:ln>
                            <a:noFill/>
                          </a:ln>
                          <a:solidFill>
                            <a:srgbClr val="FF0000"/>
                          </a:solidFill>
                          <a:effectLst/>
                          <a:latin typeface="Comic Sans MS" pitchFamily="66" charset="0"/>
                          <a:ea typeface="楷体_GB2312" pitchFamily="49" charset="-122"/>
                        </a:rPr>
                        <a:t>DAR</a:t>
                      </a: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，组织级集成环境</a:t>
                      </a:r>
                      <a:r>
                        <a:rPr kumimoji="0" lang="en-US" altLang="zh-CN" sz="2400" b="0" i="0" u="none" strike="noStrike" cap="none" normalizeH="0" baseline="0" dirty="0" smtClean="0">
                          <a:ln>
                            <a:noFill/>
                          </a:ln>
                          <a:solidFill>
                            <a:srgbClr val="FF0000"/>
                          </a:solidFill>
                          <a:effectLst/>
                          <a:latin typeface="Comic Sans MS" pitchFamily="66" charset="0"/>
                          <a:ea typeface="楷体_GB2312" pitchFamily="49" charset="-122"/>
                        </a:rPr>
                        <a:t>OEI</a:t>
                      </a:r>
                      <a:r>
                        <a:rPr kumimoji="0" lang="zh-CN" altLang="en-US" sz="2400" b="0" i="0" u="none" strike="noStrike" cap="none" normalizeH="0" baseline="0" dirty="0" smtClean="0">
                          <a:ln>
                            <a:noFill/>
                          </a:ln>
                          <a:solidFill>
                            <a:schemeClr val="tx1"/>
                          </a:solidFill>
                          <a:effectLst/>
                          <a:latin typeface="Comic Sans MS" pitchFamily="66" charset="0"/>
                          <a:ea typeface="楷体_GB2312" pitchFamily="49" charset="-122"/>
                        </a:rPr>
                        <a:t>，因果分析和解决方案</a:t>
                      </a:r>
                      <a:r>
                        <a:rPr kumimoji="0" lang="en-US" altLang="zh-CN" sz="2400" b="0" i="0" u="none" strike="noStrike" cap="none" normalizeH="0" baseline="0" dirty="0" smtClean="0">
                          <a:ln>
                            <a:noFill/>
                          </a:ln>
                          <a:solidFill>
                            <a:srgbClr val="FF0000"/>
                          </a:solidFill>
                          <a:effectLst/>
                          <a:latin typeface="Comic Sans MS" pitchFamily="66" charset="0"/>
                          <a:ea typeface="楷体_GB2312" pitchFamily="49" charset="-122"/>
                        </a:rPr>
                        <a:t>CAR</a:t>
                      </a:r>
                      <a:endParaRPr kumimoji="0" lang="en-US" altLang="zh-CN" sz="2400" b="0" i="0" u="none" strike="noStrike" cap="none" normalizeH="0" baseline="0" dirty="0" smtClean="0">
                        <a:ln>
                          <a:noFill/>
                        </a:ln>
                        <a:solidFill>
                          <a:schemeClr val="tx1"/>
                        </a:solidFill>
                        <a:effectLst/>
                        <a:latin typeface="Comic Sans MS" pitchFamily="66"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1066800" y="304800"/>
            <a:ext cx="6553200" cy="762000"/>
          </a:xfrm>
        </p:spPr>
        <p:txBody>
          <a:bodyPr/>
          <a:lstStyle/>
          <a:p>
            <a:pPr eaLnBrk="1" hangingPunct="1">
              <a:defRPr/>
            </a:pPr>
            <a:r>
              <a:rPr lang="zh-CN" altLang="en-US" smtClean="0"/>
              <a:t>软件过程模型</a:t>
            </a:r>
          </a:p>
        </p:txBody>
      </p:sp>
      <p:sp>
        <p:nvSpPr>
          <p:cNvPr id="108548" name="Rectangle 3"/>
          <p:cNvSpPr>
            <a:spLocks noGrp="1" noChangeArrowheads="1"/>
          </p:cNvSpPr>
          <p:nvPr>
            <p:ph type="body" idx="1"/>
          </p:nvPr>
        </p:nvSpPr>
        <p:spPr>
          <a:xfrm>
            <a:off x="381000" y="1143000"/>
            <a:ext cx="8534400" cy="5029200"/>
          </a:xfrm>
        </p:spPr>
        <p:txBody>
          <a:bodyPr/>
          <a:lstStyle/>
          <a:p>
            <a:pPr marL="377825" indent="-377825" eaLnBrk="1" hangingPunct="1"/>
            <a:r>
              <a:rPr lang="zh-CN" altLang="en-US" sz="3600" smtClean="0"/>
              <a:t>软件过程模型是软件开发全部过程、活动和任务的结构框架</a:t>
            </a:r>
          </a:p>
          <a:p>
            <a:pPr marL="377825" indent="-377825" eaLnBrk="1" hangingPunct="1"/>
            <a:r>
              <a:rPr lang="zh-CN" altLang="en-US" sz="3600" smtClean="0"/>
              <a:t>也称</a:t>
            </a:r>
            <a:r>
              <a:rPr lang="zh-CN" altLang="en-US" sz="3600" smtClean="0">
                <a:solidFill>
                  <a:srgbClr val="FF3300"/>
                </a:solidFill>
              </a:rPr>
              <a:t>软件开发模型</a:t>
            </a:r>
            <a:r>
              <a:rPr lang="zh-CN" altLang="en-US" sz="3600" smtClean="0"/>
              <a:t>或</a:t>
            </a:r>
            <a:r>
              <a:rPr lang="zh-CN" altLang="en-US" sz="3600" smtClean="0">
                <a:solidFill>
                  <a:srgbClr val="FF3300"/>
                </a:solidFill>
              </a:rPr>
              <a:t>软件生存周期模型</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1066800" y="152400"/>
            <a:ext cx="6553200" cy="838200"/>
          </a:xfrm>
        </p:spPr>
        <p:txBody>
          <a:bodyPr/>
          <a:lstStyle/>
          <a:p>
            <a:pPr eaLnBrk="1" hangingPunct="1">
              <a:defRPr/>
            </a:pPr>
            <a:r>
              <a:rPr lang="zh-CN" altLang="en-US" smtClean="0"/>
              <a:t>软件过程模型</a:t>
            </a:r>
          </a:p>
        </p:txBody>
      </p:sp>
      <p:sp>
        <p:nvSpPr>
          <p:cNvPr id="109572" name="Rectangle 3"/>
          <p:cNvSpPr>
            <a:spLocks noGrp="1" noChangeArrowheads="1"/>
          </p:cNvSpPr>
          <p:nvPr>
            <p:ph type="body" idx="1"/>
          </p:nvPr>
        </p:nvSpPr>
        <p:spPr>
          <a:xfrm>
            <a:off x="381000" y="1143000"/>
            <a:ext cx="8763000" cy="5410200"/>
          </a:xfrm>
        </p:spPr>
        <p:txBody>
          <a:bodyPr/>
          <a:lstStyle/>
          <a:p>
            <a:pPr marL="377825" indent="-377825" eaLnBrk="1" hangingPunct="1"/>
            <a:r>
              <a:rPr lang="zh-CN" altLang="en-US" dirty="0" smtClean="0"/>
              <a:t>典型的软件过程模型有：</a:t>
            </a:r>
          </a:p>
          <a:p>
            <a:pPr marL="1052513" lvl="1" eaLnBrk="1" hangingPunct="1"/>
            <a:r>
              <a:rPr lang="zh-CN" altLang="en-US" sz="2400" b="1" dirty="0" smtClean="0">
                <a:solidFill>
                  <a:srgbClr val="FF3300"/>
                </a:solidFill>
              </a:rPr>
              <a:t>瀑布模型</a:t>
            </a:r>
            <a:r>
              <a:rPr lang="zh-CN" altLang="en-US" sz="2400" b="1" dirty="0" smtClean="0"/>
              <a:t>（</a:t>
            </a:r>
            <a:r>
              <a:rPr lang="en-US" altLang="zh-CN" sz="2400" b="1" dirty="0" smtClean="0"/>
              <a:t>waterfall model</a:t>
            </a:r>
            <a:r>
              <a:rPr lang="zh-CN" altLang="en-US" sz="2400" b="1" dirty="0" smtClean="0"/>
              <a:t>）</a:t>
            </a:r>
          </a:p>
          <a:p>
            <a:pPr marL="1052513" lvl="1" eaLnBrk="1" hangingPunct="1"/>
            <a:r>
              <a:rPr lang="zh-CN" altLang="en-US" sz="2400" b="1" dirty="0" smtClean="0">
                <a:solidFill>
                  <a:srgbClr val="FF3300"/>
                </a:solidFill>
              </a:rPr>
              <a:t>演化模型</a:t>
            </a:r>
            <a:r>
              <a:rPr lang="zh-CN" altLang="en-US" sz="2400" b="1" dirty="0" smtClean="0"/>
              <a:t>（</a:t>
            </a:r>
            <a:r>
              <a:rPr lang="en-US" altLang="zh-CN" sz="2400" b="1" dirty="0" smtClean="0"/>
              <a:t>evolutionary model</a:t>
            </a:r>
            <a:r>
              <a:rPr lang="zh-CN" altLang="en-US" sz="2400" b="1" dirty="0" smtClean="0"/>
              <a:t>）</a:t>
            </a:r>
          </a:p>
          <a:p>
            <a:pPr marL="1452563" lvl="2" eaLnBrk="1" hangingPunct="1"/>
            <a:r>
              <a:rPr lang="zh-CN" altLang="en-US" sz="2000" b="1" dirty="0" smtClean="0">
                <a:solidFill>
                  <a:schemeClr val="accent2"/>
                </a:solidFill>
                <a:ea typeface="楷体_GB2312" pitchFamily="49" charset="-122"/>
              </a:rPr>
              <a:t>增量模型（</a:t>
            </a:r>
            <a:r>
              <a:rPr lang="en-US" altLang="zh-CN" sz="2000" b="1" dirty="0" smtClean="0">
                <a:solidFill>
                  <a:schemeClr val="accent2"/>
                </a:solidFill>
                <a:ea typeface="楷体_GB2312" pitchFamily="49" charset="-122"/>
              </a:rPr>
              <a:t>incremental model</a:t>
            </a:r>
            <a:r>
              <a:rPr lang="zh-CN" altLang="en-US" sz="2000" b="1" dirty="0" smtClean="0">
                <a:solidFill>
                  <a:schemeClr val="accent2"/>
                </a:solidFill>
                <a:ea typeface="楷体_GB2312" pitchFamily="49" charset="-122"/>
              </a:rPr>
              <a:t>）</a:t>
            </a:r>
          </a:p>
          <a:p>
            <a:pPr marL="1452563" lvl="2" eaLnBrk="1" hangingPunct="1"/>
            <a:r>
              <a:rPr lang="zh-CN" altLang="en-US" sz="2000" b="1" dirty="0" smtClean="0">
                <a:solidFill>
                  <a:schemeClr val="accent2"/>
                </a:solidFill>
                <a:ea typeface="楷体_GB2312" pitchFamily="49" charset="-122"/>
              </a:rPr>
              <a:t>原型模型（</a:t>
            </a:r>
            <a:r>
              <a:rPr lang="en-US" altLang="zh-CN" sz="2000" b="1" dirty="0" smtClean="0">
                <a:solidFill>
                  <a:schemeClr val="accent2"/>
                </a:solidFill>
                <a:ea typeface="楷体_GB2312" pitchFamily="49" charset="-122"/>
              </a:rPr>
              <a:t>prototyping model)</a:t>
            </a:r>
          </a:p>
          <a:p>
            <a:pPr marL="1452563" lvl="2" eaLnBrk="1" hangingPunct="1"/>
            <a:r>
              <a:rPr lang="zh-CN" altLang="en-US" sz="2000" b="1" dirty="0" smtClean="0">
                <a:solidFill>
                  <a:schemeClr val="accent2"/>
                </a:solidFill>
                <a:ea typeface="楷体_GB2312" pitchFamily="49" charset="-122"/>
              </a:rPr>
              <a:t>螺旋模型（</a:t>
            </a:r>
            <a:r>
              <a:rPr lang="en-US" altLang="zh-CN" sz="2000" b="1" dirty="0" smtClean="0">
                <a:solidFill>
                  <a:schemeClr val="accent2"/>
                </a:solidFill>
                <a:ea typeface="楷体_GB2312" pitchFamily="49" charset="-122"/>
              </a:rPr>
              <a:t>spiral model</a:t>
            </a:r>
            <a:r>
              <a:rPr lang="zh-CN" altLang="en-US" sz="2000" b="1" dirty="0" smtClean="0">
                <a:solidFill>
                  <a:schemeClr val="accent2"/>
                </a:solidFill>
                <a:ea typeface="楷体_GB2312" pitchFamily="49" charset="-122"/>
              </a:rPr>
              <a:t>）</a:t>
            </a:r>
          </a:p>
          <a:p>
            <a:pPr marL="1052513" lvl="1" eaLnBrk="1" hangingPunct="1"/>
            <a:r>
              <a:rPr lang="zh-CN" altLang="en-US" sz="2400" b="1" dirty="0" smtClean="0">
                <a:solidFill>
                  <a:srgbClr val="FF3300"/>
                </a:solidFill>
              </a:rPr>
              <a:t>喷泉模型</a:t>
            </a:r>
            <a:r>
              <a:rPr lang="zh-CN" altLang="en-US" sz="2400" b="1" dirty="0" smtClean="0"/>
              <a:t>（</a:t>
            </a:r>
            <a:r>
              <a:rPr lang="en-US" altLang="zh-CN" sz="2400" b="1" dirty="0" smtClean="0"/>
              <a:t>water fountain model</a:t>
            </a:r>
            <a:r>
              <a:rPr lang="zh-CN" altLang="en-US" sz="2400" b="1" dirty="0" smtClean="0"/>
              <a:t>）</a:t>
            </a:r>
          </a:p>
          <a:p>
            <a:pPr marL="1052513" lvl="1" eaLnBrk="1" hangingPunct="1"/>
            <a:r>
              <a:rPr lang="zh-CN" altLang="en-US" sz="2400" b="1" dirty="0" smtClean="0">
                <a:solidFill>
                  <a:srgbClr val="FF3300"/>
                </a:solidFill>
              </a:rPr>
              <a:t>基于构件的开发模型</a:t>
            </a:r>
            <a:r>
              <a:rPr lang="zh-CN" altLang="en-US" sz="2400" b="1" dirty="0" smtClean="0"/>
              <a:t>（</a:t>
            </a:r>
            <a:r>
              <a:rPr lang="en-US" altLang="zh-CN" sz="2400" b="1" dirty="0" smtClean="0"/>
              <a:t>component-based development model</a:t>
            </a:r>
            <a:r>
              <a:rPr lang="zh-CN" altLang="en-US" sz="2400" b="1" dirty="0" smtClean="0"/>
              <a:t>）</a:t>
            </a:r>
          </a:p>
          <a:p>
            <a:pPr marL="1052513" lvl="1" eaLnBrk="1" hangingPunct="1"/>
            <a:r>
              <a:rPr lang="zh-CN" altLang="en-US" sz="2400" b="1" dirty="0" smtClean="0">
                <a:solidFill>
                  <a:srgbClr val="FF3300"/>
                </a:solidFill>
              </a:rPr>
              <a:t>形式方法模型</a:t>
            </a:r>
            <a:r>
              <a:rPr lang="zh-CN" altLang="en-US" sz="2400" b="1" dirty="0" smtClean="0"/>
              <a:t>（</a:t>
            </a:r>
            <a:r>
              <a:rPr lang="en-US" altLang="zh-CN" sz="2400" b="1" dirty="0" smtClean="0"/>
              <a:t>formal methods model</a:t>
            </a:r>
            <a:r>
              <a:rPr lang="zh-CN" altLang="en-US" sz="2400" b="1" dirty="0" smtClean="0"/>
              <a:t>）</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body" idx="1"/>
          </p:nvPr>
        </p:nvSpPr>
        <p:spPr>
          <a:xfrm>
            <a:off x="304800" y="304800"/>
            <a:ext cx="8610600" cy="5181600"/>
          </a:xfrm>
        </p:spPr>
        <p:txBody>
          <a:bodyPr/>
          <a:lstStyle/>
          <a:p>
            <a:pPr marL="0" indent="0" eaLnBrk="1" hangingPunct="1">
              <a:buSzPct val="55000"/>
              <a:buFontTx/>
              <a:buNone/>
            </a:pPr>
            <a:endParaRPr lang="en-US" altLang="zh-CN" b="0" dirty="0" smtClean="0"/>
          </a:p>
          <a:p>
            <a:pPr marL="0" indent="0" eaLnBrk="1" hangingPunct="1">
              <a:buSzPct val="55000"/>
              <a:buFontTx/>
              <a:buNone/>
            </a:pPr>
            <a:endParaRPr lang="en-US" altLang="zh-CN" b="0" dirty="0" smtClean="0"/>
          </a:p>
        </p:txBody>
      </p:sp>
      <p:sp>
        <p:nvSpPr>
          <p:cNvPr id="924675" name="Rectangle 3"/>
          <p:cNvSpPr>
            <a:spLocks noGrp="1" noChangeArrowheads="1"/>
          </p:cNvSpPr>
          <p:nvPr>
            <p:ph type="title"/>
          </p:nvPr>
        </p:nvSpPr>
        <p:spPr>
          <a:xfrm>
            <a:off x="5486400" y="457200"/>
            <a:ext cx="2971800" cy="762000"/>
          </a:xfrm>
        </p:spPr>
        <p:txBody>
          <a:bodyPr/>
          <a:lstStyle/>
          <a:p>
            <a:pPr eaLnBrk="1" hangingPunct="1">
              <a:defRPr/>
            </a:pPr>
            <a:r>
              <a:rPr lang="zh-CN" altLang="en-US" b="0" smtClean="0">
                <a:solidFill>
                  <a:srgbClr val="FF3300"/>
                </a:solidFill>
              </a:rPr>
              <a:t>瀑布模型</a:t>
            </a:r>
          </a:p>
        </p:txBody>
      </p:sp>
      <p:grpSp>
        <p:nvGrpSpPr>
          <p:cNvPr id="2" name="Group 4"/>
          <p:cNvGrpSpPr>
            <a:grpSpLocks/>
          </p:cNvGrpSpPr>
          <p:nvPr/>
        </p:nvGrpSpPr>
        <p:grpSpPr bwMode="auto">
          <a:xfrm>
            <a:off x="533400" y="419100"/>
            <a:ext cx="8077200" cy="6019800"/>
            <a:chOff x="192" y="192"/>
            <a:chExt cx="5088" cy="3792"/>
          </a:xfrm>
        </p:grpSpPr>
        <p:sp>
          <p:nvSpPr>
            <p:cNvPr id="110599" name="Rectangle 5"/>
            <p:cNvSpPr>
              <a:spLocks noChangeArrowheads="1"/>
            </p:cNvSpPr>
            <p:nvPr/>
          </p:nvSpPr>
          <p:spPr bwMode="auto">
            <a:xfrm>
              <a:off x="192" y="192"/>
              <a:ext cx="816" cy="528"/>
            </a:xfrm>
            <a:prstGeom prst="rect">
              <a:avLst/>
            </a:prstGeom>
            <a:solidFill>
              <a:srgbClr val="FFFFFF"/>
            </a:solidFill>
            <a:ln w="25400">
              <a:solidFill>
                <a:schemeClr val="tx1"/>
              </a:solidFill>
              <a:miter lim="800000"/>
              <a:headEnd/>
              <a:tailEnd/>
            </a:ln>
          </p:spPr>
          <p:txBody>
            <a:bodyPr wrap="none" anchor="ctr"/>
            <a:lstStyle/>
            <a:p>
              <a:pPr algn="ctr"/>
              <a:r>
                <a:rPr kumimoji="1" lang="zh-CN" altLang="en-US" sz="2000">
                  <a:latin typeface="Times New Roman" pitchFamily="18" charset="0"/>
                </a:rPr>
                <a:t>系统工程</a:t>
              </a:r>
            </a:p>
          </p:txBody>
        </p:sp>
        <p:sp>
          <p:nvSpPr>
            <p:cNvPr id="110600" name="Rectangle 6"/>
            <p:cNvSpPr>
              <a:spLocks noChangeArrowheads="1"/>
            </p:cNvSpPr>
            <p:nvPr/>
          </p:nvSpPr>
          <p:spPr bwMode="auto">
            <a:xfrm>
              <a:off x="1008" y="816"/>
              <a:ext cx="816" cy="528"/>
            </a:xfrm>
            <a:prstGeom prst="rect">
              <a:avLst/>
            </a:prstGeom>
            <a:solidFill>
              <a:srgbClr val="FFFFFF"/>
            </a:solidFill>
            <a:ln w="25400">
              <a:solidFill>
                <a:schemeClr val="tx1"/>
              </a:solidFill>
              <a:miter lim="800000"/>
              <a:headEnd/>
              <a:tailEnd/>
            </a:ln>
          </p:spPr>
          <p:txBody>
            <a:bodyPr wrap="none" anchor="ctr"/>
            <a:lstStyle/>
            <a:p>
              <a:pPr algn="ctr"/>
              <a:r>
                <a:rPr kumimoji="1" lang="zh-CN" altLang="en-US" sz="2000">
                  <a:latin typeface="Times New Roman" pitchFamily="18" charset="0"/>
                </a:rPr>
                <a:t>需求分析</a:t>
              </a:r>
            </a:p>
            <a:p>
              <a:pPr algn="ctr"/>
              <a:r>
                <a:rPr kumimoji="1" lang="zh-CN" altLang="en-US" sz="2000">
                  <a:latin typeface="Times New Roman" pitchFamily="18" charset="0"/>
                </a:rPr>
                <a:t>与规约</a:t>
              </a:r>
            </a:p>
          </p:txBody>
        </p:sp>
        <p:sp>
          <p:nvSpPr>
            <p:cNvPr id="110601" name="Rectangle 7"/>
            <p:cNvSpPr>
              <a:spLocks noChangeArrowheads="1"/>
            </p:cNvSpPr>
            <p:nvPr/>
          </p:nvSpPr>
          <p:spPr bwMode="auto">
            <a:xfrm>
              <a:off x="1872" y="1440"/>
              <a:ext cx="816" cy="528"/>
            </a:xfrm>
            <a:prstGeom prst="rect">
              <a:avLst/>
            </a:prstGeom>
            <a:solidFill>
              <a:srgbClr val="FFFFFF"/>
            </a:solidFill>
            <a:ln w="25400">
              <a:solidFill>
                <a:schemeClr val="tx1"/>
              </a:solidFill>
              <a:miter lim="800000"/>
              <a:headEnd/>
              <a:tailEnd/>
            </a:ln>
          </p:spPr>
          <p:txBody>
            <a:bodyPr wrap="none" anchor="ctr"/>
            <a:lstStyle/>
            <a:p>
              <a:pPr algn="ctr"/>
              <a:r>
                <a:rPr kumimoji="1" lang="zh-CN" altLang="en-US" sz="2000">
                  <a:latin typeface="Times New Roman" pitchFamily="18" charset="0"/>
                </a:rPr>
                <a:t>设计与</a:t>
              </a:r>
            </a:p>
            <a:p>
              <a:pPr algn="ctr"/>
              <a:r>
                <a:rPr kumimoji="1" lang="zh-CN" altLang="en-US" sz="2000">
                  <a:latin typeface="Times New Roman" pitchFamily="18" charset="0"/>
                </a:rPr>
                <a:t>规约</a:t>
              </a:r>
            </a:p>
          </p:txBody>
        </p:sp>
        <p:sp>
          <p:nvSpPr>
            <p:cNvPr id="110602" name="Rectangle 8"/>
            <p:cNvSpPr>
              <a:spLocks noChangeArrowheads="1"/>
            </p:cNvSpPr>
            <p:nvPr/>
          </p:nvSpPr>
          <p:spPr bwMode="auto">
            <a:xfrm>
              <a:off x="2688" y="2160"/>
              <a:ext cx="816" cy="528"/>
            </a:xfrm>
            <a:prstGeom prst="rect">
              <a:avLst/>
            </a:prstGeom>
            <a:solidFill>
              <a:srgbClr val="FFFFFF"/>
            </a:solidFill>
            <a:ln w="25400">
              <a:solidFill>
                <a:schemeClr val="tx1"/>
              </a:solidFill>
              <a:miter lim="800000"/>
              <a:headEnd/>
              <a:tailEnd/>
            </a:ln>
          </p:spPr>
          <p:txBody>
            <a:bodyPr wrap="none" anchor="ctr"/>
            <a:lstStyle/>
            <a:p>
              <a:pPr algn="ctr"/>
              <a:r>
                <a:rPr kumimoji="1" lang="zh-CN" altLang="en-US" sz="2000">
                  <a:latin typeface="Times New Roman" pitchFamily="18" charset="0"/>
                </a:rPr>
                <a:t>编码与</a:t>
              </a:r>
            </a:p>
            <a:p>
              <a:pPr algn="ctr"/>
              <a:r>
                <a:rPr kumimoji="1" lang="zh-CN" altLang="en-US" sz="2000">
                  <a:latin typeface="Times New Roman" pitchFamily="18" charset="0"/>
                </a:rPr>
                <a:t>单元测试</a:t>
              </a:r>
            </a:p>
          </p:txBody>
        </p:sp>
        <p:sp>
          <p:nvSpPr>
            <p:cNvPr id="110603" name="Rectangle 9"/>
            <p:cNvSpPr>
              <a:spLocks noChangeArrowheads="1"/>
            </p:cNvSpPr>
            <p:nvPr/>
          </p:nvSpPr>
          <p:spPr bwMode="auto">
            <a:xfrm>
              <a:off x="3600" y="2784"/>
              <a:ext cx="816" cy="528"/>
            </a:xfrm>
            <a:prstGeom prst="rect">
              <a:avLst/>
            </a:prstGeom>
            <a:solidFill>
              <a:srgbClr val="FFFFFF"/>
            </a:solidFill>
            <a:ln w="25400">
              <a:solidFill>
                <a:schemeClr val="tx1"/>
              </a:solidFill>
              <a:miter lim="800000"/>
              <a:headEnd/>
              <a:tailEnd/>
            </a:ln>
          </p:spPr>
          <p:txBody>
            <a:bodyPr wrap="none" anchor="ctr"/>
            <a:lstStyle/>
            <a:p>
              <a:pPr algn="ctr"/>
              <a:r>
                <a:rPr kumimoji="1" lang="zh-CN" altLang="en-US" sz="2000">
                  <a:latin typeface="Times New Roman" pitchFamily="18" charset="0"/>
                </a:rPr>
                <a:t>集成测试</a:t>
              </a:r>
            </a:p>
            <a:p>
              <a:pPr algn="ctr"/>
              <a:r>
                <a:rPr kumimoji="1" lang="zh-CN" altLang="en-US" sz="2000">
                  <a:latin typeface="Times New Roman" pitchFamily="18" charset="0"/>
                </a:rPr>
                <a:t>系统测试</a:t>
              </a:r>
            </a:p>
          </p:txBody>
        </p:sp>
        <p:sp>
          <p:nvSpPr>
            <p:cNvPr id="110604" name="Rectangle 10"/>
            <p:cNvSpPr>
              <a:spLocks noChangeArrowheads="1"/>
            </p:cNvSpPr>
            <p:nvPr/>
          </p:nvSpPr>
          <p:spPr bwMode="auto">
            <a:xfrm>
              <a:off x="4464" y="3456"/>
              <a:ext cx="816" cy="528"/>
            </a:xfrm>
            <a:prstGeom prst="rect">
              <a:avLst/>
            </a:prstGeom>
            <a:solidFill>
              <a:srgbClr val="FFFFFF"/>
            </a:solidFill>
            <a:ln w="25400">
              <a:solidFill>
                <a:schemeClr val="tx1"/>
              </a:solidFill>
              <a:miter lim="800000"/>
              <a:headEnd/>
              <a:tailEnd/>
            </a:ln>
          </p:spPr>
          <p:txBody>
            <a:bodyPr wrap="none" anchor="ctr"/>
            <a:lstStyle/>
            <a:p>
              <a:pPr algn="ctr"/>
              <a:r>
                <a:rPr kumimoji="1" lang="zh-CN" altLang="en-US" sz="2000">
                  <a:latin typeface="Times New Roman" pitchFamily="18" charset="0"/>
                </a:rPr>
                <a:t>运行与</a:t>
              </a:r>
            </a:p>
            <a:p>
              <a:pPr algn="ctr"/>
              <a:r>
                <a:rPr kumimoji="1" lang="zh-CN" altLang="en-US" sz="2000">
                  <a:latin typeface="Times New Roman" pitchFamily="18" charset="0"/>
                </a:rPr>
                <a:t>维护</a:t>
              </a:r>
            </a:p>
          </p:txBody>
        </p:sp>
        <p:sp>
          <p:nvSpPr>
            <p:cNvPr id="110605" name="Arc 11"/>
            <p:cNvSpPr>
              <a:spLocks/>
            </p:cNvSpPr>
            <p:nvPr/>
          </p:nvSpPr>
          <p:spPr bwMode="auto">
            <a:xfrm>
              <a:off x="1008" y="432"/>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06" name="Arc 12"/>
            <p:cNvSpPr>
              <a:spLocks/>
            </p:cNvSpPr>
            <p:nvPr/>
          </p:nvSpPr>
          <p:spPr bwMode="auto">
            <a:xfrm>
              <a:off x="1824" y="1056"/>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07" name="Arc 13"/>
            <p:cNvSpPr>
              <a:spLocks/>
            </p:cNvSpPr>
            <p:nvPr/>
          </p:nvSpPr>
          <p:spPr bwMode="auto">
            <a:xfrm>
              <a:off x="2712" y="1776"/>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08" name="Arc 14"/>
            <p:cNvSpPr>
              <a:spLocks/>
            </p:cNvSpPr>
            <p:nvPr/>
          </p:nvSpPr>
          <p:spPr bwMode="auto">
            <a:xfrm>
              <a:off x="3504" y="2400"/>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09" name="Arc 15"/>
            <p:cNvSpPr>
              <a:spLocks/>
            </p:cNvSpPr>
            <p:nvPr/>
          </p:nvSpPr>
          <p:spPr bwMode="auto">
            <a:xfrm>
              <a:off x="4416" y="3072"/>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10" name="Arc 16"/>
            <p:cNvSpPr>
              <a:spLocks/>
            </p:cNvSpPr>
            <p:nvPr/>
          </p:nvSpPr>
          <p:spPr bwMode="auto">
            <a:xfrm rot="10800000">
              <a:off x="672" y="720"/>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11" name="Arc 17"/>
            <p:cNvSpPr>
              <a:spLocks/>
            </p:cNvSpPr>
            <p:nvPr/>
          </p:nvSpPr>
          <p:spPr bwMode="auto">
            <a:xfrm rot="10800000">
              <a:off x="1536" y="1344"/>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12" name="Arc 18"/>
            <p:cNvSpPr>
              <a:spLocks/>
            </p:cNvSpPr>
            <p:nvPr/>
          </p:nvSpPr>
          <p:spPr bwMode="auto">
            <a:xfrm rot="10800000">
              <a:off x="2352" y="1968"/>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13" name="Arc 19"/>
            <p:cNvSpPr>
              <a:spLocks/>
            </p:cNvSpPr>
            <p:nvPr/>
          </p:nvSpPr>
          <p:spPr bwMode="auto">
            <a:xfrm rot="10800000">
              <a:off x="3264" y="2688"/>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sp>
          <p:nvSpPr>
            <p:cNvPr id="110614" name="Arc 20"/>
            <p:cNvSpPr>
              <a:spLocks/>
            </p:cNvSpPr>
            <p:nvPr/>
          </p:nvSpPr>
          <p:spPr bwMode="auto">
            <a:xfrm rot="10800000">
              <a:off x="4128" y="3312"/>
              <a:ext cx="336" cy="384"/>
            </a:xfrm>
            <a:custGeom>
              <a:avLst/>
              <a:gdLst>
                <a:gd name="T0" fmla="*/ 0 w 21600"/>
                <a:gd name="T1" fmla="*/ 0 h 21600"/>
                <a:gd name="T2" fmla="*/ 5 w 21600"/>
                <a:gd name="T3" fmla="*/ 7 h 21600"/>
                <a:gd name="T4" fmla="*/ 0 w 21600"/>
                <a:gd name="T5" fmla="*/ 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body" idx="1"/>
          </p:nvPr>
        </p:nvSpPr>
        <p:spPr>
          <a:xfrm>
            <a:off x="304800" y="457200"/>
            <a:ext cx="8534400" cy="6019800"/>
          </a:xfrm>
        </p:spPr>
        <p:txBody>
          <a:bodyPr/>
          <a:lstStyle/>
          <a:p>
            <a:pPr marL="377825" indent="-377825" eaLnBrk="1" hangingPunct="1"/>
            <a:r>
              <a:rPr lang="en-US" altLang="zh-CN" b="0" smtClean="0"/>
              <a:t> 1970</a:t>
            </a:r>
            <a:r>
              <a:rPr lang="zh-CN" altLang="en-US" b="0" smtClean="0"/>
              <a:t>年</a:t>
            </a:r>
            <a:r>
              <a:rPr lang="en-US" altLang="zh-CN" b="0" smtClean="0"/>
              <a:t>W.Royce</a:t>
            </a:r>
            <a:r>
              <a:rPr lang="zh-CN" altLang="en-US" b="0" smtClean="0"/>
              <a:t>提出瀑布模型</a:t>
            </a:r>
          </a:p>
          <a:p>
            <a:pPr marL="377825" indent="-377825" eaLnBrk="1" hangingPunct="1"/>
            <a:r>
              <a:rPr lang="zh-CN" altLang="en-US" b="0" smtClean="0"/>
              <a:t> </a:t>
            </a:r>
            <a:r>
              <a:rPr lang="zh-CN" altLang="en-US" b="0" smtClean="0">
                <a:solidFill>
                  <a:srgbClr val="FF3300"/>
                </a:solidFill>
              </a:rPr>
              <a:t>特征</a:t>
            </a:r>
          </a:p>
          <a:p>
            <a:pPr marL="1052513" lvl="1" eaLnBrk="1" hangingPunct="1">
              <a:buSzPct val="50000"/>
              <a:buFont typeface="Wingdings" pitchFamily="2" charset="2"/>
              <a:buChar char="Ø"/>
            </a:pPr>
            <a:r>
              <a:rPr lang="zh-CN" altLang="en-US" b="1" smtClean="0">
                <a:ea typeface="楷体_GB2312" pitchFamily="49" charset="-122"/>
              </a:rPr>
              <a:t>接受上一阶段的结果作为本阶段的输入</a:t>
            </a:r>
          </a:p>
          <a:p>
            <a:pPr marL="1052513" lvl="1" eaLnBrk="1" hangingPunct="1">
              <a:buSzPct val="50000"/>
              <a:buFont typeface="Wingdings" pitchFamily="2" charset="2"/>
              <a:buChar char="Ø"/>
            </a:pPr>
            <a:r>
              <a:rPr lang="zh-CN" altLang="en-US" b="1" smtClean="0">
                <a:ea typeface="楷体_GB2312" pitchFamily="49" charset="-122"/>
              </a:rPr>
              <a:t>利用这一输入实施本阶段应完成的活动</a:t>
            </a:r>
          </a:p>
          <a:p>
            <a:pPr marL="1052513" lvl="1" eaLnBrk="1" hangingPunct="1">
              <a:buSzPct val="50000"/>
              <a:buFont typeface="Wingdings" pitchFamily="2" charset="2"/>
              <a:buChar char="Ø"/>
            </a:pPr>
            <a:r>
              <a:rPr lang="zh-CN" altLang="en-US" b="1" smtClean="0">
                <a:ea typeface="楷体_GB2312" pitchFamily="49" charset="-122"/>
              </a:rPr>
              <a:t>对本阶段的工作进行评审</a:t>
            </a:r>
          </a:p>
          <a:p>
            <a:pPr marL="1052513" lvl="1" eaLnBrk="1" hangingPunct="1">
              <a:buSzPct val="50000"/>
              <a:buFont typeface="Wingdings" pitchFamily="2" charset="2"/>
              <a:buChar char="Ø"/>
            </a:pPr>
            <a:r>
              <a:rPr lang="zh-CN" altLang="en-US" b="1" smtClean="0">
                <a:ea typeface="楷体_GB2312" pitchFamily="49" charset="-122"/>
              </a:rPr>
              <a:t>将本阶段的结果作为输出，传递给下一阶段</a:t>
            </a:r>
          </a:p>
          <a:p>
            <a:pPr marL="377825" indent="-377825" eaLnBrk="1" hangingPunct="1"/>
            <a:r>
              <a:rPr lang="zh-CN" altLang="en-US" b="0" smtClean="0"/>
              <a:t> </a:t>
            </a:r>
            <a:r>
              <a:rPr lang="zh-CN" altLang="en-US" b="0" smtClean="0">
                <a:solidFill>
                  <a:srgbClr val="FF3300"/>
                </a:solidFill>
              </a:rPr>
              <a:t>缺点</a:t>
            </a:r>
          </a:p>
          <a:p>
            <a:pPr marL="1052513" lvl="1" eaLnBrk="1" hangingPunct="1">
              <a:buSzPct val="50000"/>
              <a:buFont typeface="Wingdings" pitchFamily="2" charset="2"/>
              <a:buChar char="Ø"/>
            </a:pPr>
            <a:r>
              <a:rPr lang="zh-CN" altLang="en-US" b="1" smtClean="0">
                <a:ea typeface="楷体_GB2312" pitchFamily="49" charset="-122"/>
              </a:rPr>
              <a:t>缺乏灵活性，难以适应需求不明确或需求经常变化的软件开发</a:t>
            </a:r>
          </a:p>
          <a:p>
            <a:pPr marL="1052513" lvl="1" eaLnBrk="1" hangingPunct="1">
              <a:buSzPct val="50000"/>
              <a:buFont typeface="Wingdings" pitchFamily="2" charset="2"/>
              <a:buChar char="Ø"/>
            </a:pPr>
            <a:r>
              <a:rPr lang="zh-CN" altLang="en-US" b="1" smtClean="0">
                <a:ea typeface="楷体_GB2312" pitchFamily="49" charset="-122"/>
              </a:rPr>
              <a:t>开发早期存在的问题往往要到交付使用时才发现，维护代价大</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body" idx="1"/>
          </p:nvPr>
        </p:nvSpPr>
        <p:spPr>
          <a:xfrm>
            <a:off x="228600" y="1066800"/>
            <a:ext cx="8610600" cy="4800600"/>
          </a:xfrm>
        </p:spPr>
        <p:txBody>
          <a:bodyPr/>
          <a:lstStyle/>
          <a:p>
            <a:pPr marL="100013" indent="-100013" eaLnBrk="1" hangingPunct="1">
              <a:lnSpc>
                <a:spcPct val="90000"/>
              </a:lnSpc>
            </a:pPr>
            <a:r>
              <a:rPr lang="zh-CN" altLang="en-US" sz="2600" dirty="0" smtClean="0"/>
              <a:t>许多软件项目在开发早期对软件需求的认识是模糊的、不确定的，因此软件很难一次开发成功。</a:t>
            </a:r>
          </a:p>
          <a:p>
            <a:pPr marL="100013" indent="-100013" eaLnBrk="1" hangingPunct="1">
              <a:lnSpc>
                <a:spcPct val="90000"/>
              </a:lnSpc>
            </a:pPr>
            <a:r>
              <a:rPr lang="zh-CN" altLang="en-US" sz="2600" dirty="0" smtClean="0"/>
              <a:t>可以在获取了一组基本的需求后，通过快速分析构造出该软件的一个初始可运行版本，称之谓原型（</a:t>
            </a:r>
            <a:r>
              <a:rPr lang="en-US" altLang="zh-CN" sz="2600" dirty="0" smtClean="0">
                <a:solidFill>
                  <a:srgbClr val="FF3300"/>
                </a:solidFill>
              </a:rPr>
              <a:t>prototype</a:t>
            </a:r>
            <a:r>
              <a:rPr lang="zh-CN" altLang="en-US" sz="2600" dirty="0" smtClean="0"/>
              <a:t>），然后根据用户在试用原型的过程中提出的意见和建议、或者增加新的需求，对原型进行改造，获得原型的新版本，重复这一过程，最终得到令客户满意的软件产品。</a:t>
            </a:r>
          </a:p>
          <a:p>
            <a:pPr marL="100013" indent="-100013" eaLnBrk="1" hangingPunct="1">
              <a:lnSpc>
                <a:spcPct val="90000"/>
              </a:lnSpc>
            </a:pPr>
            <a:r>
              <a:rPr lang="zh-CN" altLang="en-US" sz="2600" dirty="0" smtClean="0"/>
              <a:t>演化模型的开发过程就是从构造初始的原型出发，逐步将其演化成最终软件产品的过程。</a:t>
            </a:r>
          </a:p>
          <a:p>
            <a:pPr marL="100013" indent="-100013" eaLnBrk="1" hangingPunct="1">
              <a:lnSpc>
                <a:spcPct val="90000"/>
              </a:lnSpc>
            </a:pPr>
            <a:r>
              <a:rPr lang="zh-CN" altLang="en-US" sz="2600" dirty="0" smtClean="0"/>
              <a:t>演化模型适用于对软件需求缺乏准确认识的情况。</a:t>
            </a:r>
          </a:p>
          <a:p>
            <a:pPr marL="100013" indent="-100013" eaLnBrk="1" hangingPunct="1">
              <a:lnSpc>
                <a:spcPct val="90000"/>
              </a:lnSpc>
            </a:pPr>
            <a:r>
              <a:rPr lang="zh-CN" altLang="en-US" sz="2600" dirty="0" smtClean="0"/>
              <a:t>典型的演化模型有：增量模型、原型模型、螺旋模型。</a:t>
            </a:r>
          </a:p>
        </p:txBody>
      </p:sp>
      <p:sp>
        <p:nvSpPr>
          <p:cNvPr id="928771" name="Rectangle 3"/>
          <p:cNvSpPr>
            <a:spLocks noGrp="1" noChangeArrowheads="1"/>
          </p:cNvSpPr>
          <p:nvPr>
            <p:ph type="title"/>
          </p:nvPr>
        </p:nvSpPr>
        <p:spPr>
          <a:xfrm>
            <a:off x="1066800" y="0"/>
            <a:ext cx="6477000" cy="990600"/>
          </a:xfrm>
        </p:spPr>
        <p:txBody>
          <a:bodyPr/>
          <a:lstStyle/>
          <a:p>
            <a:pPr eaLnBrk="1" hangingPunct="1">
              <a:defRPr/>
            </a:pPr>
            <a:r>
              <a:rPr lang="zh-CN" altLang="en-US" smtClean="0"/>
              <a:t>演化模型</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body" idx="1"/>
          </p:nvPr>
        </p:nvSpPr>
        <p:spPr>
          <a:xfrm>
            <a:off x="266700" y="990600"/>
            <a:ext cx="8610600" cy="4876800"/>
          </a:xfrm>
        </p:spPr>
        <p:txBody>
          <a:bodyPr/>
          <a:lstStyle/>
          <a:p>
            <a:pPr marL="0" indent="0" eaLnBrk="1" hangingPunct="1">
              <a:buSzPct val="55000"/>
              <a:buFontTx/>
              <a:buNone/>
            </a:pPr>
            <a:endParaRPr lang="zh-CN" altLang="zh-CN" sz="1400" b="0" dirty="0" smtClean="0"/>
          </a:p>
        </p:txBody>
      </p:sp>
      <p:sp>
        <p:nvSpPr>
          <p:cNvPr id="930819" name="Rectangle 3"/>
          <p:cNvSpPr>
            <a:spLocks noGrp="1" noChangeArrowheads="1"/>
          </p:cNvSpPr>
          <p:nvPr>
            <p:ph type="title"/>
          </p:nvPr>
        </p:nvSpPr>
        <p:spPr>
          <a:xfrm>
            <a:off x="1066800" y="0"/>
            <a:ext cx="6858000" cy="990600"/>
          </a:xfrm>
        </p:spPr>
        <p:txBody>
          <a:bodyPr/>
          <a:lstStyle/>
          <a:p>
            <a:pPr eaLnBrk="1" hangingPunct="1">
              <a:defRPr/>
            </a:pPr>
            <a:r>
              <a:rPr lang="zh-CN" altLang="en-US" smtClean="0"/>
              <a:t>增量模型</a:t>
            </a:r>
          </a:p>
        </p:txBody>
      </p:sp>
      <p:grpSp>
        <p:nvGrpSpPr>
          <p:cNvPr id="2" name="Group 4"/>
          <p:cNvGrpSpPr>
            <a:grpSpLocks/>
          </p:cNvGrpSpPr>
          <p:nvPr/>
        </p:nvGrpSpPr>
        <p:grpSpPr bwMode="auto">
          <a:xfrm>
            <a:off x="609600" y="1050925"/>
            <a:ext cx="8153400" cy="5273675"/>
            <a:chOff x="2053" y="2775"/>
            <a:chExt cx="8042" cy="4890"/>
          </a:xfrm>
        </p:grpSpPr>
        <p:grpSp>
          <p:nvGrpSpPr>
            <p:cNvPr id="3" name="Group 5"/>
            <p:cNvGrpSpPr>
              <a:grpSpLocks/>
            </p:cNvGrpSpPr>
            <p:nvPr/>
          </p:nvGrpSpPr>
          <p:grpSpPr bwMode="auto">
            <a:xfrm>
              <a:off x="2567" y="4095"/>
              <a:ext cx="7452" cy="3030"/>
              <a:chOff x="2505" y="2550"/>
              <a:chExt cx="7452" cy="3030"/>
            </a:xfrm>
          </p:grpSpPr>
          <p:grpSp>
            <p:nvGrpSpPr>
              <p:cNvPr id="4" name="Group 6"/>
              <p:cNvGrpSpPr>
                <a:grpSpLocks/>
              </p:cNvGrpSpPr>
              <p:nvPr/>
            </p:nvGrpSpPr>
            <p:grpSpPr bwMode="auto">
              <a:xfrm>
                <a:off x="3465" y="3660"/>
                <a:ext cx="5474" cy="1410"/>
                <a:chOff x="2505" y="4170"/>
                <a:chExt cx="5474" cy="1410"/>
              </a:xfrm>
            </p:grpSpPr>
            <p:grpSp>
              <p:nvGrpSpPr>
                <p:cNvPr id="5" name="Group 7"/>
                <p:cNvGrpSpPr>
                  <a:grpSpLocks/>
                </p:cNvGrpSpPr>
                <p:nvPr/>
              </p:nvGrpSpPr>
              <p:grpSpPr bwMode="auto">
                <a:xfrm>
                  <a:off x="2655" y="4620"/>
                  <a:ext cx="5324" cy="960"/>
                  <a:chOff x="3735" y="2970"/>
                  <a:chExt cx="5324" cy="960"/>
                </a:xfrm>
              </p:grpSpPr>
              <p:sp>
                <p:nvSpPr>
                  <p:cNvPr id="113731" name="Rectangle 8"/>
                  <p:cNvSpPr>
                    <a:spLocks noChangeArrowheads="1"/>
                  </p:cNvSpPr>
                  <p:nvPr/>
                </p:nvSpPr>
                <p:spPr bwMode="auto">
                  <a:xfrm>
                    <a:off x="3735" y="2970"/>
                    <a:ext cx="508" cy="450"/>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1</a:t>
                    </a:r>
                  </a:p>
                </p:txBody>
              </p:sp>
              <p:grpSp>
                <p:nvGrpSpPr>
                  <p:cNvPr id="6" name="Group 9"/>
                  <p:cNvGrpSpPr>
                    <a:grpSpLocks/>
                  </p:cNvGrpSpPr>
                  <p:nvPr/>
                </p:nvGrpSpPr>
                <p:grpSpPr bwMode="auto">
                  <a:xfrm>
                    <a:off x="4245" y="3090"/>
                    <a:ext cx="778" cy="450"/>
                    <a:chOff x="4245" y="3090"/>
                    <a:chExt cx="778" cy="450"/>
                  </a:xfrm>
                </p:grpSpPr>
                <p:sp>
                  <p:nvSpPr>
                    <p:cNvPr id="113743" name="Rectangle 10"/>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2</a:t>
                      </a:r>
                    </a:p>
                  </p:txBody>
                </p:sp>
                <p:sp>
                  <p:nvSpPr>
                    <p:cNvPr id="113744" name="Line 11"/>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7" name="Group 12"/>
                  <p:cNvGrpSpPr>
                    <a:grpSpLocks/>
                  </p:cNvGrpSpPr>
                  <p:nvPr/>
                </p:nvGrpSpPr>
                <p:grpSpPr bwMode="auto">
                  <a:xfrm>
                    <a:off x="5039" y="3210"/>
                    <a:ext cx="764" cy="435"/>
                    <a:chOff x="4245" y="3090"/>
                    <a:chExt cx="778" cy="450"/>
                  </a:xfrm>
                </p:grpSpPr>
                <p:sp>
                  <p:nvSpPr>
                    <p:cNvPr id="113741" name="Rectangle 13"/>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3</a:t>
                      </a:r>
                    </a:p>
                  </p:txBody>
                </p:sp>
                <p:sp>
                  <p:nvSpPr>
                    <p:cNvPr id="113742" name="Line 14"/>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8" name="Group 15"/>
                  <p:cNvGrpSpPr>
                    <a:grpSpLocks/>
                  </p:cNvGrpSpPr>
                  <p:nvPr/>
                </p:nvGrpSpPr>
                <p:grpSpPr bwMode="auto">
                  <a:xfrm>
                    <a:off x="5821" y="3330"/>
                    <a:ext cx="778" cy="450"/>
                    <a:chOff x="4245" y="3090"/>
                    <a:chExt cx="778" cy="450"/>
                  </a:xfrm>
                </p:grpSpPr>
                <p:sp>
                  <p:nvSpPr>
                    <p:cNvPr id="113739" name="Rectangle 16"/>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4</a:t>
                      </a:r>
                    </a:p>
                  </p:txBody>
                </p:sp>
                <p:sp>
                  <p:nvSpPr>
                    <p:cNvPr id="113740" name="Line 17"/>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9" name="Group 18"/>
                  <p:cNvGrpSpPr>
                    <a:grpSpLocks/>
                  </p:cNvGrpSpPr>
                  <p:nvPr/>
                </p:nvGrpSpPr>
                <p:grpSpPr bwMode="auto">
                  <a:xfrm>
                    <a:off x="6601" y="3465"/>
                    <a:ext cx="778" cy="450"/>
                    <a:chOff x="4245" y="3090"/>
                    <a:chExt cx="778" cy="450"/>
                  </a:xfrm>
                </p:grpSpPr>
                <p:sp>
                  <p:nvSpPr>
                    <p:cNvPr id="113737" name="Rectangle 19"/>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5</a:t>
                      </a:r>
                    </a:p>
                  </p:txBody>
                </p:sp>
                <p:sp>
                  <p:nvSpPr>
                    <p:cNvPr id="113738" name="Line 20"/>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sp>
                <p:nvSpPr>
                  <p:cNvPr id="113736" name="Rectangle 21"/>
                  <p:cNvSpPr>
                    <a:spLocks noChangeArrowheads="1"/>
                  </p:cNvSpPr>
                  <p:nvPr/>
                </p:nvSpPr>
                <p:spPr bwMode="auto">
                  <a:xfrm>
                    <a:off x="7455" y="3495"/>
                    <a:ext cx="1604"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第</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次增量发布</a:t>
                    </a:r>
                  </a:p>
                </p:txBody>
              </p:sp>
            </p:grpSp>
            <p:sp>
              <p:nvSpPr>
                <p:cNvPr id="113730" name="Rectangle 22"/>
                <p:cNvSpPr>
                  <a:spLocks noChangeArrowheads="1"/>
                </p:cNvSpPr>
                <p:nvPr/>
              </p:nvSpPr>
              <p:spPr bwMode="auto">
                <a:xfrm>
                  <a:off x="2505" y="4170"/>
                  <a:ext cx="826"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增量</a:t>
                  </a:r>
                  <a:r>
                    <a:rPr lang="en-US" altLang="zh-CN">
                      <a:latin typeface="楷体_GB2312" pitchFamily="49" charset="-122"/>
                      <a:ea typeface="楷体_GB2312" pitchFamily="49" charset="-122"/>
                    </a:rPr>
                    <a:t>2</a:t>
                  </a:r>
                </a:p>
              </p:txBody>
            </p:sp>
          </p:grpSp>
          <p:grpSp>
            <p:nvGrpSpPr>
              <p:cNvPr id="10" name="Group 23"/>
              <p:cNvGrpSpPr>
                <a:grpSpLocks/>
              </p:cNvGrpSpPr>
              <p:nvPr/>
            </p:nvGrpSpPr>
            <p:grpSpPr bwMode="auto">
              <a:xfrm>
                <a:off x="4483" y="2550"/>
                <a:ext cx="5474" cy="1410"/>
                <a:chOff x="2505" y="4170"/>
                <a:chExt cx="5474" cy="1410"/>
              </a:xfrm>
            </p:grpSpPr>
            <p:grpSp>
              <p:nvGrpSpPr>
                <p:cNvPr id="11" name="Group 24"/>
                <p:cNvGrpSpPr>
                  <a:grpSpLocks/>
                </p:cNvGrpSpPr>
                <p:nvPr/>
              </p:nvGrpSpPr>
              <p:grpSpPr bwMode="auto">
                <a:xfrm>
                  <a:off x="2655" y="4620"/>
                  <a:ext cx="5324" cy="960"/>
                  <a:chOff x="3735" y="2970"/>
                  <a:chExt cx="5324" cy="960"/>
                </a:xfrm>
              </p:grpSpPr>
              <p:sp>
                <p:nvSpPr>
                  <p:cNvPr id="113715" name="Rectangle 25"/>
                  <p:cNvSpPr>
                    <a:spLocks noChangeArrowheads="1"/>
                  </p:cNvSpPr>
                  <p:nvPr/>
                </p:nvSpPr>
                <p:spPr bwMode="auto">
                  <a:xfrm>
                    <a:off x="3735" y="2970"/>
                    <a:ext cx="508" cy="450"/>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1</a:t>
                    </a:r>
                  </a:p>
                </p:txBody>
              </p:sp>
              <p:grpSp>
                <p:nvGrpSpPr>
                  <p:cNvPr id="12" name="Group 26"/>
                  <p:cNvGrpSpPr>
                    <a:grpSpLocks/>
                  </p:cNvGrpSpPr>
                  <p:nvPr/>
                </p:nvGrpSpPr>
                <p:grpSpPr bwMode="auto">
                  <a:xfrm>
                    <a:off x="4245" y="3090"/>
                    <a:ext cx="778" cy="450"/>
                    <a:chOff x="4245" y="3090"/>
                    <a:chExt cx="778" cy="450"/>
                  </a:xfrm>
                </p:grpSpPr>
                <p:sp>
                  <p:nvSpPr>
                    <p:cNvPr id="113727" name="Rectangle 27"/>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2</a:t>
                      </a:r>
                    </a:p>
                  </p:txBody>
                </p:sp>
                <p:sp>
                  <p:nvSpPr>
                    <p:cNvPr id="113728" name="Line 28"/>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13" name="Group 29"/>
                  <p:cNvGrpSpPr>
                    <a:grpSpLocks/>
                  </p:cNvGrpSpPr>
                  <p:nvPr/>
                </p:nvGrpSpPr>
                <p:grpSpPr bwMode="auto">
                  <a:xfrm>
                    <a:off x="5039" y="3210"/>
                    <a:ext cx="764" cy="435"/>
                    <a:chOff x="4245" y="3090"/>
                    <a:chExt cx="778" cy="450"/>
                  </a:xfrm>
                </p:grpSpPr>
                <p:sp>
                  <p:nvSpPr>
                    <p:cNvPr id="113725" name="Rectangle 30"/>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3</a:t>
                      </a:r>
                    </a:p>
                  </p:txBody>
                </p:sp>
                <p:sp>
                  <p:nvSpPr>
                    <p:cNvPr id="113726" name="Line 31"/>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14" name="Group 32"/>
                  <p:cNvGrpSpPr>
                    <a:grpSpLocks/>
                  </p:cNvGrpSpPr>
                  <p:nvPr/>
                </p:nvGrpSpPr>
                <p:grpSpPr bwMode="auto">
                  <a:xfrm>
                    <a:off x="5821" y="3330"/>
                    <a:ext cx="778" cy="450"/>
                    <a:chOff x="4245" y="3090"/>
                    <a:chExt cx="778" cy="450"/>
                  </a:xfrm>
                </p:grpSpPr>
                <p:sp>
                  <p:nvSpPr>
                    <p:cNvPr id="113723" name="Rectangle 33"/>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4</a:t>
                      </a:r>
                    </a:p>
                  </p:txBody>
                </p:sp>
                <p:sp>
                  <p:nvSpPr>
                    <p:cNvPr id="113724" name="Line 34"/>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15" name="Group 35"/>
                  <p:cNvGrpSpPr>
                    <a:grpSpLocks/>
                  </p:cNvGrpSpPr>
                  <p:nvPr/>
                </p:nvGrpSpPr>
                <p:grpSpPr bwMode="auto">
                  <a:xfrm>
                    <a:off x="6601" y="3465"/>
                    <a:ext cx="778" cy="450"/>
                    <a:chOff x="4245" y="3090"/>
                    <a:chExt cx="778" cy="450"/>
                  </a:xfrm>
                </p:grpSpPr>
                <p:sp>
                  <p:nvSpPr>
                    <p:cNvPr id="113721" name="Rectangle 36"/>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5</a:t>
                      </a:r>
                    </a:p>
                  </p:txBody>
                </p:sp>
                <p:sp>
                  <p:nvSpPr>
                    <p:cNvPr id="113722" name="Line 37"/>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sp>
                <p:nvSpPr>
                  <p:cNvPr id="113720" name="Rectangle 38"/>
                  <p:cNvSpPr>
                    <a:spLocks noChangeArrowheads="1"/>
                  </p:cNvSpPr>
                  <p:nvPr/>
                </p:nvSpPr>
                <p:spPr bwMode="auto">
                  <a:xfrm>
                    <a:off x="7455" y="3495"/>
                    <a:ext cx="1604"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第</a:t>
                    </a:r>
                    <a:r>
                      <a:rPr lang="en-US" altLang="zh-CN">
                        <a:latin typeface="楷体_GB2312" pitchFamily="49" charset="-122"/>
                        <a:ea typeface="楷体_GB2312" pitchFamily="49" charset="-122"/>
                      </a:rPr>
                      <a:t>n</a:t>
                    </a:r>
                    <a:r>
                      <a:rPr lang="zh-CN" altLang="en-US">
                        <a:latin typeface="楷体_GB2312" pitchFamily="49" charset="-122"/>
                        <a:ea typeface="楷体_GB2312" pitchFamily="49" charset="-122"/>
                      </a:rPr>
                      <a:t>次增量发布</a:t>
                    </a:r>
                  </a:p>
                </p:txBody>
              </p:sp>
            </p:grpSp>
            <p:sp>
              <p:nvSpPr>
                <p:cNvPr id="113714" name="Rectangle 39"/>
                <p:cNvSpPr>
                  <a:spLocks noChangeArrowheads="1"/>
                </p:cNvSpPr>
                <p:nvPr/>
              </p:nvSpPr>
              <p:spPr bwMode="auto">
                <a:xfrm>
                  <a:off x="2505" y="4170"/>
                  <a:ext cx="826"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增量</a:t>
                  </a:r>
                  <a:r>
                    <a:rPr lang="en-US" altLang="zh-CN">
                      <a:latin typeface="楷体_GB2312" pitchFamily="49" charset="-122"/>
                      <a:ea typeface="楷体_GB2312" pitchFamily="49" charset="-122"/>
                    </a:rPr>
                    <a:t>n</a:t>
                  </a:r>
                </a:p>
              </p:txBody>
            </p:sp>
          </p:grpSp>
          <p:grpSp>
            <p:nvGrpSpPr>
              <p:cNvPr id="16" name="Group 40"/>
              <p:cNvGrpSpPr>
                <a:grpSpLocks/>
              </p:cNvGrpSpPr>
              <p:nvPr/>
            </p:nvGrpSpPr>
            <p:grpSpPr bwMode="auto">
              <a:xfrm>
                <a:off x="2505" y="4170"/>
                <a:ext cx="5474" cy="1410"/>
                <a:chOff x="2505" y="4170"/>
                <a:chExt cx="5474" cy="1410"/>
              </a:xfrm>
            </p:grpSpPr>
            <p:grpSp>
              <p:nvGrpSpPr>
                <p:cNvPr id="17" name="Group 41"/>
                <p:cNvGrpSpPr>
                  <a:grpSpLocks/>
                </p:cNvGrpSpPr>
                <p:nvPr/>
              </p:nvGrpSpPr>
              <p:grpSpPr bwMode="auto">
                <a:xfrm>
                  <a:off x="2655" y="4620"/>
                  <a:ext cx="5324" cy="960"/>
                  <a:chOff x="3735" y="2970"/>
                  <a:chExt cx="5324" cy="960"/>
                </a:xfrm>
              </p:grpSpPr>
              <p:sp>
                <p:nvSpPr>
                  <p:cNvPr id="113699" name="Rectangle 42"/>
                  <p:cNvSpPr>
                    <a:spLocks noChangeArrowheads="1"/>
                  </p:cNvSpPr>
                  <p:nvPr/>
                </p:nvSpPr>
                <p:spPr bwMode="auto">
                  <a:xfrm>
                    <a:off x="3735" y="2970"/>
                    <a:ext cx="508" cy="450"/>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1</a:t>
                    </a:r>
                  </a:p>
                </p:txBody>
              </p:sp>
              <p:grpSp>
                <p:nvGrpSpPr>
                  <p:cNvPr id="18" name="Group 43"/>
                  <p:cNvGrpSpPr>
                    <a:grpSpLocks/>
                  </p:cNvGrpSpPr>
                  <p:nvPr/>
                </p:nvGrpSpPr>
                <p:grpSpPr bwMode="auto">
                  <a:xfrm>
                    <a:off x="4245" y="3090"/>
                    <a:ext cx="778" cy="450"/>
                    <a:chOff x="4245" y="3090"/>
                    <a:chExt cx="778" cy="450"/>
                  </a:xfrm>
                </p:grpSpPr>
                <p:sp>
                  <p:nvSpPr>
                    <p:cNvPr id="113711" name="Rectangle 44"/>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2</a:t>
                      </a:r>
                    </a:p>
                  </p:txBody>
                </p:sp>
                <p:sp>
                  <p:nvSpPr>
                    <p:cNvPr id="113712" name="Line 45"/>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19" name="Group 46"/>
                  <p:cNvGrpSpPr>
                    <a:grpSpLocks/>
                  </p:cNvGrpSpPr>
                  <p:nvPr/>
                </p:nvGrpSpPr>
                <p:grpSpPr bwMode="auto">
                  <a:xfrm>
                    <a:off x="5039" y="3210"/>
                    <a:ext cx="764" cy="435"/>
                    <a:chOff x="4245" y="3090"/>
                    <a:chExt cx="778" cy="450"/>
                  </a:xfrm>
                </p:grpSpPr>
                <p:sp>
                  <p:nvSpPr>
                    <p:cNvPr id="113709" name="Rectangle 47"/>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3</a:t>
                      </a:r>
                    </a:p>
                  </p:txBody>
                </p:sp>
                <p:sp>
                  <p:nvSpPr>
                    <p:cNvPr id="113710" name="Line 48"/>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20" name="Group 49"/>
                  <p:cNvGrpSpPr>
                    <a:grpSpLocks/>
                  </p:cNvGrpSpPr>
                  <p:nvPr/>
                </p:nvGrpSpPr>
                <p:grpSpPr bwMode="auto">
                  <a:xfrm>
                    <a:off x="5821" y="3330"/>
                    <a:ext cx="778" cy="450"/>
                    <a:chOff x="4245" y="3090"/>
                    <a:chExt cx="778" cy="450"/>
                  </a:xfrm>
                </p:grpSpPr>
                <p:sp>
                  <p:nvSpPr>
                    <p:cNvPr id="113707" name="Rectangle 50"/>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4</a:t>
                      </a:r>
                    </a:p>
                  </p:txBody>
                </p:sp>
                <p:sp>
                  <p:nvSpPr>
                    <p:cNvPr id="113708" name="Line 51"/>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grpSp>
                <p:nvGrpSpPr>
                  <p:cNvPr id="21" name="Group 52"/>
                  <p:cNvGrpSpPr>
                    <a:grpSpLocks/>
                  </p:cNvGrpSpPr>
                  <p:nvPr/>
                </p:nvGrpSpPr>
                <p:grpSpPr bwMode="auto">
                  <a:xfrm>
                    <a:off x="6601" y="3465"/>
                    <a:ext cx="778" cy="450"/>
                    <a:chOff x="4245" y="3090"/>
                    <a:chExt cx="778" cy="450"/>
                  </a:xfrm>
                </p:grpSpPr>
                <p:sp>
                  <p:nvSpPr>
                    <p:cNvPr id="113705" name="Rectangle 53"/>
                    <p:cNvSpPr>
                      <a:spLocks noChangeArrowheads="1"/>
                    </p:cNvSpPr>
                    <p:nvPr/>
                  </p:nvSpPr>
                  <p:spPr bwMode="auto">
                    <a:xfrm>
                      <a:off x="4515" y="3090"/>
                      <a:ext cx="508" cy="450"/>
                    </a:xfrm>
                    <a:prstGeom prst="rect">
                      <a:avLst/>
                    </a:prstGeom>
                    <a:noFill/>
                    <a:ln w="25400">
                      <a:solidFill>
                        <a:srgbClr val="000000"/>
                      </a:solidFill>
                      <a:miter lim="800000"/>
                      <a:headEnd/>
                      <a:tailEnd/>
                    </a:ln>
                  </p:spPr>
                  <p:txBody>
                    <a:bodyPr lIns="54000" rIns="54000" anchor="ctr"/>
                    <a:lstStyle/>
                    <a:p>
                      <a:pPr algn="ctr" eaLnBrk="0" hangingPunct="0"/>
                      <a:r>
                        <a:rPr lang="en-US" altLang="zh-CN">
                          <a:latin typeface="楷体_GB2312" pitchFamily="49" charset="-122"/>
                          <a:ea typeface="楷体_GB2312" pitchFamily="49" charset="-122"/>
                        </a:rPr>
                        <a:t>5</a:t>
                      </a:r>
                    </a:p>
                  </p:txBody>
                </p:sp>
                <p:sp>
                  <p:nvSpPr>
                    <p:cNvPr id="113706" name="Line 54"/>
                    <p:cNvSpPr>
                      <a:spLocks noChangeShapeType="1"/>
                    </p:cNvSpPr>
                    <p:nvPr/>
                  </p:nvSpPr>
                  <p:spPr bwMode="auto">
                    <a:xfrm>
                      <a:off x="4245" y="3180"/>
                      <a:ext cx="270" cy="120"/>
                    </a:xfrm>
                    <a:prstGeom prst="line">
                      <a:avLst/>
                    </a:prstGeom>
                    <a:noFill/>
                    <a:ln w="25400">
                      <a:solidFill>
                        <a:srgbClr val="000000"/>
                      </a:solidFill>
                      <a:round/>
                      <a:headEnd/>
                      <a:tailEnd/>
                    </a:ln>
                  </p:spPr>
                  <p:txBody>
                    <a:bodyPr lIns="54000" rIns="54000" anchor="ctr"/>
                    <a:lstStyle/>
                    <a:p>
                      <a:endParaRPr lang="zh-CN" altLang="en-US"/>
                    </a:p>
                  </p:txBody>
                </p:sp>
              </p:grpSp>
              <p:sp>
                <p:nvSpPr>
                  <p:cNvPr id="113704" name="Rectangle 55"/>
                  <p:cNvSpPr>
                    <a:spLocks noChangeArrowheads="1"/>
                  </p:cNvSpPr>
                  <p:nvPr/>
                </p:nvSpPr>
                <p:spPr bwMode="auto">
                  <a:xfrm>
                    <a:off x="7455" y="3495"/>
                    <a:ext cx="1604"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第</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次增量发布</a:t>
                    </a:r>
                  </a:p>
                </p:txBody>
              </p:sp>
            </p:grpSp>
            <p:sp>
              <p:nvSpPr>
                <p:cNvPr id="113698" name="Rectangle 56"/>
                <p:cNvSpPr>
                  <a:spLocks noChangeArrowheads="1"/>
                </p:cNvSpPr>
                <p:nvPr/>
              </p:nvSpPr>
              <p:spPr bwMode="auto">
                <a:xfrm>
                  <a:off x="2505" y="4170"/>
                  <a:ext cx="826"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增量</a:t>
                  </a:r>
                  <a:r>
                    <a:rPr lang="en-US" altLang="zh-CN">
                      <a:latin typeface="楷体_GB2312" pitchFamily="49" charset="-122"/>
                      <a:ea typeface="楷体_GB2312" pitchFamily="49" charset="-122"/>
                    </a:rPr>
                    <a:t>1</a:t>
                  </a:r>
                </a:p>
              </p:txBody>
            </p:sp>
          </p:grpSp>
          <p:sp>
            <p:nvSpPr>
              <p:cNvPr id="113696" name="Rectangle 57"/>
              <p:cNvSpPr>
                <a:spLocks noChangeArrowheads="1"/>
              </p:cNvSpPr>
              <p:nvPr/>
            </p:nvSpPr>
            <p:spPr bwMode="auto">
              <a:xfrm>
                <a:off x="5639" y="3747"/>
                <a:ext cx="586" cy="465"/>
              </a:xfrm>
              <a:prstGeom prst="rect">
                <a:avLst/>
              </a:prstGeom>
              <a:noFill/>
              <a:ln w="25400">
                <a:noFill/>
                <a:miter lim="800000"/>
                <a:headEnd/>
                <a:tailEnd/>
              </a:ln>
            </p:spPr>
            <p:txBody>
              <a:bodyPr anchor="ctr"/>
              <a:lstStyle/>
              <a:p>
                <a:pPr algn="ctr" eaLnBrk="0" hangingPunct="0"/>
                <a:r>
                  <a:rPr lang="en-US" altLang="zh-CN">
                    <a:latin typeface="Times New Roman" pitchFamily="18" charset="0"/>
                    <a:ea typeface="楷体_GB2312" pitchFamily="49" charset="-122"/>
                  </a:rPr>
                  <a:t>…</a:t>
                </a:r>
                <a:endParaRPr lang="en-US" altLang="zh-CN">
                  <a:latin typeface="楷体_GB2312" pitchFamily="49" charset="-122"/>
                  <a:ea typeface="楷体_GB2312" pitchFamily="49" charset="-122"/>
                </a:endParaRPr>
              </a:p>
            </p:txBody>
          </p:sp>
        </p:grpSp>
        <p:grpSp>
          <p:nvGrpSpPr>
            <p:cNvPr id="22" name="Group 58"/>
            <p:cNvGrpSpPr>
              <a:grpSpLocks/>
            </p:cNvGrpSpPr>
            <p:nvPr/>
          </p:nvGrpSpPr>
          <p:grpSpPr bwMode="auto">
            <a:xfrm>
              <a:off x="2535" y="2775"/>
              <a:ext cx="7560" cy="4425"/>
              <a:chOff x="2535" y="2775"/>
              <a:chExt cx="7560" cy="4425"/>
            </a:xfrm>
          </p:grpSpPr>
          <p:sp>
            <p:nvSpPr>
              <p:cNvPr id="113691" name="Line 59"/>
              <p:cNvSpPr>
                <a:spLocks noChangeShapeType="1"/>
              </p:cNvSpPr>
              <p:nvPr/>
            </p:nvSpPr>
            <p:spPr bwMode="auto">
              <a:xfrm>
                <a:off x="2535" y="7200"/>
                <a:ext cx="7560" cy="0"/>
              </a:xfrm>
              <a:prstGeom prst="line">
                <a:avLst/>
              </a:prstGeom>
              <a:noFill/>
              <a:ln w="25400">
                <a:solidFill>
                  <a:srgbClr val="000000"/>
                </a:solidFill>
                <a:round/>
                <a:headEnd/>
                <a:tailEnd type="triangle" w="med" len="med"/>
              </a:ln>
            </p:spPr>
            <p:txBody>
              <a:bodyPr anchor="ctr"/>
              <a:lstStyle/>
              <a:p>
                <a:endParaRPr lang="zh-CN" altLang="en-US"/>
              </a:p>
            </p:txBody>
          </p:sp>
          <p:sp>
            <p:nvSpPr>
              <p:cNvPr id="113692" name="Line 60"/>
              <p:cNvSpPr>
                <a:spLocks noChangeShapeType="1"/>
              </p:cNvSpPr>
              <p:nvPr/>
            </p:nvSpPr>
            <p:spPr bwMode="auto">
              <a:xfrm flipV="1">
                <a:off x="2535" y="2775"/>
                <a:ext cx="0" cy="4425"/>
              </a:xfrm>
              <a:prstGeom prst="line">
                <a:avLst/>
              </a:prstGeom>
              <a:noFill/>
              <a:ln w="25400">
                <a:solidFill>
                  <a:srgbClr val="000000"/>
                </a:solidFill>
                <a:round/>
                <a:headEnd/>
                <a:tailEnd type="triangle" w="med" len="med"/>
              </a:ln>
            </p:spPr>
            <p:txBody>
              <a:bodyPr anchor="ctr"/>
              <a:lstStyle/>
              <a:p>
                <a:endParaRPr lang="zh-CN" altLang="en-US"/>
              </a:p>
            </p:txBody>
          </p:sp>
        </p:grpSp>
        <p:sp>
          <p:nvSpPr>
            <p:cNvPr id="113673" name="Rectangle 61"/>
            <p:cNvSpPr>
              <a:spLocks noChangeArrowheads="1"/>
            </p:cNvSpPr>
            <p:nvPr/>
          </p:nvSpPr>
          <p:spPr bwMode="auto">
            <a:xfrm>
              <a:off x="5535" y="7230"/>
              <a:ext cx="1440"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项目日历时间</a:t>
              </a:r>
            </a:p>
          </p:txBody>
        </p:sp>
        <p:sp>
          <p:nvSpPr>
            <p:cNvPr id="113674" name="Rectangle 62"/>
            <p:cNvSpPr>
              <a:spLocks noChangeArrowheads="1"/>
            </p:cNvSpPr>
            <p:nvPr/>
          </p:nvSpPr>
          <p:spPr bwMode="auto">
            <a:xfrm>
              <a:off x="2053" y="3630"/>
              <a:ext cx="464" cy="2850"/>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软件功能性和特征</a:t>
              </a:r>
            </a:p>
          </p:txBody>
        </p:sp>
        <p:grpSp>
          <p:nvGrpSpPr>
            <p:cNvPr id="23" name="Group 63"/>
            <p:cNvGrpSpPr>
              <a:grpSpLocks/>
            </p:cNvGrpSpPr>
            <p:nvPr/>
          </p:nvGrpSpPr>
          <p:grpSpPr bwMode="auto">
            <a:xfrm>
              <a:off x="2669" y="2805"/>
              <a:ext cx="1966" cy="2505"/>
              <a:chOff x="2669" y="2805"/>
              <a:chExt cx="1966" cy="2505"/>
            </a:xfrm>
          </p:grpSpPr>
          <p:grpSp>
            <p:nvGrpSpPr>
              <p:cNvPr id="24" name="Group 64"/>
              <p:cNvGrpSpPr>
                <a:grpSpLocks/>
              </p:cNvGrpSpPr>
              <p:nvPr/>
            </p:nvGrpSpPr>
            <p:grpSpPr bwMode="auto">
              <a:xfrm>
                <a:off x="2685" y="4845"/>
                <a:ext cx="1950" cy="465"/>
                <a:chOff x="2685" y="4710"/>
                <a:chExt cx="1950" cy="465"/>
              </a:xfrm>
            </p:grpSpPr>
            <p:sp>
              <p:nvSpPr>
                <p:cNvPr id="113689" name="Rectangle 65"/>
                <p:cNvSpPr>
                  <a:spLocks noChangeArrowheads="1"/>
                </p:cNvSpPr>
                <p:nvPr/>
              </p:nvSpPr>
              <p:spPr bwMode="auto">
                <a:xfrm>
                  <a:off x="2685" y="4710"/>
                  <a:ext cx="510" cy="435"/>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5</a:t>
                  </a:r>
                </a:p>
              </p:txBody>
            </p:sp>
            <p:sp>
              <p:nvSpPr>
                <p:cNvPr id="113690" name="Rectangle 66"/>
                <p:cNvSpPr>
                  <a:spLocks noChangeArrowheads="1"/>
                </p:cNvSpPr>
                <p:nvPr/>
              </p:nvSpPr>
              <p:spPr bwMode="auto">
                <a:xfrm>
                  <a:off x="3195" y="4725"/>
                  <a:ext cx="1440" cy="450"/>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部署（发布，反馈）</a:t>
                  </a:r>
                </a:p>
              </p:txBody>
            </p:sp>
          </p:grpSp>
          <p:grpSp>
            <p:nvGrpSpPr>
              <p:cNvPr id="25" name="Group 67"/>
              <p:cNvGrpSpPr>
                <a:grpSpLocks/>
              </p:cNvGrpSpPr>
              <p:nvPr/>
            </p:nvGrpSpPr>
            <p:grpSpPr bwMode="auto">
              <a:xfrm>
                <a:off x="2685" y="4335"/>
                <a:ext cx="1950" cy="450"/>
                <a:chOff x="2685" y="4185"/>
                <a:chExt cx="1950" cy="450"/>
              </a:xfrm>
            </p:grpSpPr>
            <p:sp>
              <p:nvSpPr>
                <p:cNvPr id="113687" name="Rectangle 68"/>
                <p:cNvSpPr>
                  <a:spLocks noChangeArrowheads="1"/>
                </p:cNvSpPr>
                <p:nvPr/>
              </p:nvSpPr>
              <p:spPr bwMode="auto">
                <a:xfrm>
                  <a:off x="2685" y="4185"/>
                  <a:ext cx="510" cy="435"/>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4</a:t>
                  </a:r>
                </a:p>
              </p:txBody>
            </p:sp>
            <p:sp>
              <p:nvSpPr>
                <p:cNvPr id="113688" name="Rectangle 69"/>
                <p:cNvSpPr>
                  <a:spLocks noChangeArrowheads="1"/>
                </p:cNvSpPr>
                <p:nvPr/>
              </p:nvSpPr>
              <p:spPr bwMode="auto">
                <a:xfrm>
                  <a:off x="3195" y="4200"/>
                  <a:ext cx="1440"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构造（编码，测试）</a:t>
                  </a:r>
                </a:p>
              </p:txBody>
            </p:sp>
          </p:grpSp>
          <p:grpSp>
            <p:nvGrpSpPr>
              <p:cNvPr id="26" name="Group 70"/>
              <p:cNvGrpSpPr>
                <a:grpSpLocks/>
              </p:cNvGrpSpPr>
              <p:nvPr/>
            </p:nvGrpSpPr>
            <p:grpSpPr bwMode="auto">
              <a:xfrm>
                <a:off x="2669" y="3825"/>
                <a:ext cx="1950" cy="450"/>
                <a:chOff x="2685" y="4185"/>
                <a:chExt cx="1950" cy="450"/>
              </a:xfrm>
            </p:grpSpPr>
            <p:sp>
              <p:nvSpPr>
                <p:cNvPr id="113685" name="Rectangle 71"/>
                <p:cNvSpPr>
                  <a:spLocks noChangeArrowheads="1"/>
                </p:cNvSpPr>
                <p:nvPr/>
              </p:nvSpPr>
              <p:spPr bwMode="auto">
                <a:xfrm>
                  <a:off x="2685" y="4185"/>
                  <a:ext cx="510" cy="435"/>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3</a:t>
                  </a:r>
                </a:p>
              </p:txBody>
            </p:sp>
            <p:sp>
              <p:nvSpPr>
                <p:cNvPr id="113686" name="Rectangle 72"/>
                <p:cNvSpPr>
                  <a:spLocks noChangeArrowheads="1"/>
                </p:cNvSpPr>
                <p:nvPr/>
              </p:nvSpPr>
              <p:spPr bwMode="auto">
                <a:xfrm>
                  <a:off x="3195" y="4200"/>
                  <a:ext cx="1440" cy="435"/>
                </a:xfrm>
                <a:prstGeom prst="rect">
                  <a:avLst/>
                </a:prstGeom>
                <a:noFill/>
                <a:ln w="25400">
                  <a:noFill/>
                  <a:miter lim="800000"/>
                  <a:headEnd/>
                  <a:tailEnd/>
                </a:ln>
              </p:spPr>
              <p:txBody>
                <a:bodyPr anchor="ctr"/>
                <a:lstStyle/>
                <a:p>
                  <a:pPr algn="ctr" eaLnBrk="0" hangingPunct="0"/>
                  <a:r>
                    <a:rPr lang="zh-CN" altLang="en-US">
                      <a:latin typeface="楷体_GB2312" pitchFamily="49" charset="-122"/>
                      <a:ea typeface="楷体_GB2312" pitchFamily="49" charset="-122"/>
                    </a:rPr>
                    <a:t>建模（分析，设计）</a:t>
                  </a:r>
                </a:p>
              </p:txBody>
            </p:sp>
          </p:grpSp>
          <p:grpSp>
            <p:nvGrpSpPr>
              <p:cNvPr id="27" name="Group 73"/>
              <p:cNvGrpSpPr>
                <a:grpSpLocks/>
              </p:cNvGrpSpPr>
              <p:nvPr/>
            </p:nvGrpSpPr>
            <p:grpSpPr bwMode="auto">
              <a:xfrm>
                <a:off x="2685" y="3315"/>
                <a:ext cx="1950" cy="450"/>
                <a:chOff x="2685" y="4185"/>
                <a:chExt cx="1950" cy="450"/>
              </a:xfrm>
            </p:grpSpPr>
            <p:sp>
              <p:nvSpPr>
                <p:cNvPr id="113683" name="Rectangle 74"/>
                <p:cNvSpPr>
                  <a:spLocks noChangeArrowheads="1"/>
                </p:cNvSpPr>
                <p:nvPr/>
              </p:nvSpPr>
              <p:spPr bwMode="auto">
                <a:xfrm>
                  <a:off x="2685" y="4185"/>
                  <a:ext cx="510" cy="435"/>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2</a:t>
                  </a:r>
                </a:p>
              </p:txBody>
            </p:sp>
            <p:sp>
              <p:nvSpPr>
                <p:cNvPr id="113684" name="Rectangle 75"/>
                <p:cNvSpPr>
                  <a:spLocks noChangeArrowheads="1"/>
                </p:cNvSpPr>
                <p:nvPr/>
              </p:nvSpPr>
              <p:spPr bwMode="auto">
                <a:xfrm>
                  <a:off x="3195" y="4200"/>
                  <a:ext cx="1440" cy="435"/>
                </a:xfrm>
                <a:prstGeom prst="rect">
                  <a:avLst/>
                </a:prstGeom>
                <a:noFill/>
                <a:ln w="25400">
                  <a:noFill/>
                  <a:miter lim="800000"/>
                  <a:headEnd/>
                  <a:tailEnd/>
                </a:ln>
              </p:spPr>
              <p:txBody>
                <a:bodyPr anchor="ctr"/>
                <a:lstStyle/>
                <a:p>
                  <a:pPr eaLnBrk="0" hangingPunct="0"/>
                  <a:r>
                    <a:rPr lang="zh-CN" altLang="en-US">
                      <a:latin typeface="楷体_GB2312" pitchFamily="49" charset="-122"/>
                      <a:ea typeface="楷体_GB2312" pitchFamily="49" charset="-122"/>
                    </a:rPr>
                    <a:t>计划</a:t>
                  </a:r>
                </a:p>
              </p:txBody>
            </p:sp>
          </p:grpSp>
          <p:grpSp>
            <p:nvGrpSpPr>
              <p:cNvPr id="28" name="Group 76"/>
              <p:cNvGrpSpPr>
                <a:grpSpLocks/>
              </p:cNvGrpSpPr>
              <p:nvPr/>
            </p:nvGrpSpPr>
            <p:grpSpPr bwMode="auto">
              <a:xfrm>
                <a:off x="2671" y="2805"/>
                <a:ext cx="1950" cy="450"/>
                <a:chOff x="2685" y="4185"/>
                <a:chExt cx="1950" cy="450"/>
              </a:xfrm>
            </p:grpSpPr>
            <p:sp>
              <p:nvSpPr>
                <p:cNvPr id="113681" name="Rectangle 77"/>
                <p:cNvSpPr>
                  <a:spLocks noChangeArrowheads="1"/>
                </p:cNvSpPr>
                <p:nvPr/>
              </p:nvSpPr>
              <p:spPr bwMode="auto">
                <a:xfrm>
                  <a:off x="2685" y="4185"/>
                  <a:ext cx="510" cy="435"/>
                </a:xfrm>
                <a:prstGeom prst="rect">
                  <a:avLst/>
                </a:prstGeom>
                <a:noFill/>
                <a:ln w="25400">
                  <a:solidFill>
                    <a:srgbClr val="000000"/>
                  </a:solidFill>
                  <a:miter lim="800000"/>
                  <a:headEnd/>
                  <a:tailEnd/>
                </a:ln>
              </p:spPr>
              <p:txBody>
                <a:bodyPr anchor="ctr"/>
                <a:lstStyle/>
                <a:p>
                  <a:pPr algn="ctr" eaLnBrk="0" hangingPunct="0"/>
                  <a:r>
                    <a:rPr lang="en-US" altLang="zh-CN">
                      <a:latin typeface="楷体_GB2312" pitchFamily="49" charset="-122"/>
                      <a:ea typeface="楷体_GB2312" pitchFamily="49" charset="-122"/>
                    </a:rPr>
                    <a:t>1</a:t>
                  </a:r>
                </a:p>
              </p:txBody>
            </p:sp>
            <p:sp>
              <p:nvSpPr>
                <p:cNvPr id="113682" name="Rectangle 78"/>
                <p:cNvSpPr>
                  <a:spLocks noChangeArrowheads="1"/>
                </p:cNvSpPr>
                <p:nvPr/>
              </p:nvSpPr>
              <p:spPr bwMode="auto">
                <a:xfrm>
                  <a:off x="3195" y="4200"/>
                  <a:ext cx="1440" cy="435"/>
                </a:xfrm>
                <a:prstGeom prst="rect">
                  <a:avLst/>
                </a:prstGeom>
                <a:noFill/>
                <a:ln w="25400">
                  <a:noFill/>
                  <a:miter lim="800000"/>
                  <a:headEnd/>
                  <a:tailEnd/>
                </a:ln>
              </p:spPr>
              <p:txBody>
                <a:bodyPr anchor="ctr"/>
                <a:lstStyle/>
                <a:p>
                  <a:pPr eaLnBrk="0" hangingPunct="0"/>
                  <a:r>
                    <a:rPr lang="zh-CN" altLang="en-US">
                      <a:latin typeface="楷体_GB2312" pitchFamily="49" charset="-122"/>
                      <a:ea typeface="楷体_GB2312" pitchFamily="49" charset="-122"/>
                    </a:rPr>
                    <a:t>交流</a:t>
                  </a:r>
                </a:p>
              </p:txBody>
            </p:sp>
          </p:grpSp>
        </p:gr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a:xfrm>
            <a:off x="533400" y="228600"/>
            <a:ext cx="8001000" cy="762000"/>
          </a:xfrm>
        </p:spPr>
        <p:txBody>
          <a:bodyPr/>
          <a:lstStyle/>
          <a:p>
            <a:pPr eaLnBrk="1" hangingPunct="1">
              <a:defRPr/>
            </a:pPr>
            <a:r>
              <a:rPr lang="en-US" altLang="zh-CN" smtClean="0"/>
              <a:t>ISO12207</a:t>
            </a:r>
            <a:r>
              <a:rPr lang="zh-CN" altLang="en-US" smtClean="0"/>
              <a:t>软件生存周期过程 </a:t>
            </a:r>
          </a:p>
        </p:txBody>
      </p:sp>
      <p:sp>
        <p:nvSpPr>
          <p:cNvPr id="58372" name="Rectangle 3"/>
          <p:cNvSpPr>
            <a:spLocks noGrp="1" noChangeArrowheads="1"/>
          </p:cNvSpPr>
          <p:nvPr>
            <p:ph type="body" idx="1"/>
          </p:nvPr>
        </p:nvSpPr>
        <p:spPr>
          <a:xfrm>
            <a:off x="381000" y="1143000"/>
            <a:ext cx="8534400" cy="5029200"/>
          </a:xfrm>
        </p:spPr>
        <p:txBody>
          <a:bodyPr/>
          <a:lstStyle/>
          <a:p>
            <a:pPr marL="377825" indent="-377825" eaLnBrk="1" hangingPunct="1"/>
            <a:r>
              <a:rPr lang="en-US" altLang="zh-CN" b="0" smtClean="0"/>
              <a:t>ISO/IEC 12207</a:t>
            </a:r>
            <a:r>
              <a:rPr lang="zh-CN" altLang="en-US" b="0" smtClean="0"/>
              <a:t>标准把软件生存周期中可以开展的活动分为</a:t>
            </a:r>
            <a:r>
              <a:rPr lang="en-US" altLang="zh-CN" b="0" smtClean="0"/>
              <a:t>5</a:t>
            </a:r>
            <a:r>
              <a:rPr lang="zh-CN" altLang="en-US" b="0" smtClean="0"/>
              <a:t>个基本过程，</a:t>
            </a:r>
            <a:r>
              <a:rPr lang="en-US" altLang="zh-CN" b="0" smtClean="0"/>
              <a:t>8</a:t>
            </a:r>
            <a:r>
              <a:rPr lang="zh-CN" altLang="en-US" b="0" smtClean="0"/>
              <a:t>个支持过程和</a:t>
            </a:r>
            <a:r>
              <a:rPr lang="en-US" altLang="zh-CN" b="0" smtClean="0"/>
              <a:t>4</a:t>
            </a:r>
            <a:r>
              <a:rPr lang="zh-CN" altLang="en-US" b="0" smtClean="0"/>
              <a:t>个组织过程。每一个过程划分为一组活动，每项活动进一步划分为一组任务。</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body" idx="1"/>
          </p:nvPr>
        </p:nvSpPr>
        <p:spPr>
          <a:xfrm>
            <a:off x="381000" y="381000"/>
            <a:ext cx="8382000" cy="5486400"/>
          </a:xfrm>
        </p:spPr>
        <p:txBody>
          <a:bodyPr/>
          <a:lstStyle/>
          <a:p>
            <a:pPr marL="377825" indent="-377825" eaLnBrk="1" hangingPunct="1"/>
            <a:r>
              <a:rPr lang="zh-CN" altLang="en-US" sz="3600" b="0" dirty="0" smtClean="0">
                <a:latin typeface="宋体" pitchFamily="2" charset="-122"/>
              </a:rPr>
              <a:t>增量模型将软件的开发过程分成若干个日程时间交错的线性序列，每个线性序列产生软件的一个可发布的</a:t>
            </a:r>
            <a:r>
              <a:rPr lang="zh-CN" altLang="en-US" sz="3600" b="0" dirty="0" smtClean="0">
                <a:latin typeface="Arial" pitchFamily="34" charset="0"/>
              </a:rPr>
              <a:t>“</a:t>
            </a:r>
            <a:r>
              <a:rPr lang="zh-CN" altLang="en-US" sz="3600" b="0" dirty="0" smtClean="0">
                <a:latin typeface="宋体" pitchFamily="2" charset="-122"/>
              </a:rPr>
              <a:t>增量</a:t>
            </a:r>
            <a:r>
              <a:rPr lang="zh-CN" altLang="en-US" sz="3600" b="0" dirty="0" smtClean="0">
                <a:latin typeface="Arial" pitchFamily="34" charset="0"/>
              </a:rPr>
              <a:t>”</a:t>
            </a:r>
            <a:r>
              <a:rPr lang="zh-CN" altLang="en-US" sz="3600" b="0" dirty="0" smtClean="0">
                <a:latin typeface="宋体" pitchFamily="2" charset="-122"/>
              </a:rPr>
              <a:t>版本，后一个版本是对前一版本的修改和补充，重复增量发布的过程，直至产生最终的完善产品。</a:t>
            </a:r>
          </a:p>
          <a:p>
            <a:pPr marL="377825" indent="-377825" eaLnBrk="1" hangingPunct="1"/>
            <a:r>
              <a:rPr lang="zh-CN" altLang="en-US" sz="3600" b="0" dirty="0" smtClean="0"/>
              <a:t>增量模型融合了</a:t>
            </a:r>
            <a:r>
              <a:rPr lang="zh-CN" altLang="en-US" sz="3600" b="0" dirty="0" smtClean="0">
                <a:solidFill>
                  <a:srgbClr val="FF3300"/>
                </a:solidFill>
              </a:rPr>
              <a:t>瀑布模型的基本成分</a:t>
            </a:r>
            <a:r>
              <a:rPr lang="zh-CN" altLang="en-US" sz="3600" b="0" dirty="0" smtClean="0"/>
              <a:t>（重复地应用）和</a:t>
            </a:r>
            <a:r>
              <a:rPr lang="zh-CN" altLang="en-US" sz="3600" b="0" dirty="0" smtClean="0">
                <a:solidFill>
                  <a:srgbClr val="FF3300"/>
                </a:solidFill>
              </a:rPr>
              <a:t>演化模型的迭代特征</a:t>
            </a:r>
          </a:p>
          <a:p>
            <a:pPr marL="377825" indent="-377825" eaLnBrk="1" hangingPunct="1"/>
            <a:r>
              <a:rPr lang="zh-CN" altLang="en-US" sz="3600" b="0" dirty="0" smtClean="0"/>
              <a:t>增量模型强调每一个增量都</a:t>
            </a:r>
            <a:r>
              <a:rPr lang="zh-CN" altLang="en-US" sz="3600" b="0" dirty="0" smtClean="0">
                <a:solidFill>
                  <a:srgbClr val="FF3300"/>
                </a:solidFill>
              </a:rPr>
              <a:t>发布</a:t>
            </a:r>
            <a:r>
              <a:rPr lang="zh-CN" altLang="en-US" sz="3600" b="0" dirty="0" smtClean="0"/>
              <a:t>一个</a:t>
            </a:r>
            <a:r>
              <a:rPr lang="zh-CN" altLang="en-US" sz="3600" b="0" dirty="0" smtClean="0">
                <a:solidFill>
                  <a:srgbClr val="FF3300"/>
                </a:solidFill>
              </a:rPr>
              <a:t>可运行的产品</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body" idx="1"/>
          </p:nvPr>
        </p:nvSpPr>
        <p:spPr>
          <a:xfrm>
            <a:off x="304800" y="381000"/>
            <a:ext cx="8458200" cy="5715000"/>
          </a:xfrm>
        </p:spPr>
        <p:txBody>
          <a:bodyPr/>
          <a:lstStyle/>
          <a:p>
            <a:pPr marL="377825" indent="-377825" eaLnBrk="1" hangingPunct="1"/>
            <a:r>
              <a:rPr lang="zh-CN" altLang="en-US" sz="3600" b="0" smtClean="0"/>
              <a:t>增量模型特别适用于：</a:t>
            </a:r>
          </a:p>
          <a:p>
            <a:pPr marL="1052513" lvl="1" eaLnBrk="1" hangingPunct="1">
              <a:buSzPct val="50000"/>
              <a:buFont typeface="Wingdings" pitchFamily="2" charset="2"/>
              <a:buChar char="Ø"/>
            </a:pPr>
            <a:r>
              <a:rPr lang="zh-CN" altLang="en-US" sz="3200" b="1" smtClean="0">
                <a:ea typeface="楷体_GB2312" pitchFamily="49" charset="-122"/>
              </a:rPr>
              <a:t>需求经常变化的软件开发</a:t>
            </a:r>
          </a:p>
          <a:p>
            <a:pPr marL="1052513" lvl="1" eaLnBrk="1" hangingPunct="1">
              <a:buSzPct val="50000"/>
              <a:buFont typeface="Wingdings" pitchFamily="2" charset="2"/>
              <a:buChar char="Ø"/>
            </a:pPr>
            <a:r>
              <a:rPr lang="zh-CN" altLang="en-US" sz="3200" b="1" smtClean="0">
                <a:ea typeface="楷体_GB2312" pitchFamily="49" charset="-122"/>
              </a:rPr>
              <a:t>市场急需而开发人员和资金不能在设定的市场期限之前实现一个完善的产品的软件开发</a:t>
            </a:r>
          </a:p>
          <a:p>
            <a:pPr marL="377825" indent="-377825" eaLnBrk="1" hangingPunct="1"/>
            <a:r>
              <a:rPr lang="zh-CN" altLang="en-US" sz="3600" b="0" smtClean="0"/>
              <a:t>增量模型能有计划地管理技术风险，如早期增量版本中避免采用尚未成熟的技术</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body" idx="1"/>
          </p:nvPr>
        </p:nvSpPr>
        <p:spPr>
          <a:xfrm>
            <a:off x="457200" y="1066800"/>
            <a:ext cx="8382000" cy="5562600"/>
          </a:xfrm>
        </p:spPr>
        <p:txBody>
          <a:bodyPr/>
          <a:lstStyle/>
          <a:p>
            <a:pPr marL="277813" indent="-277813" eaLnBrk="1" hangingPunct="1"/>
            <a:r>
              <a:rPr lang="zh-CN" altLang="en-US" sz="2800" b="0" dirty="0" smtClean="0"/>
              <a:t>原型（</a:t>
            </a:r>
            <a:r>
              <a:rPr lang="en-US" altLang="zh-CN" sz="2800" b="0" dirty="0" smtClean="0"/>
              <a:t>prototype</a:t>
            </a:r>
            <a:r>
              <a:rPr lang="zh-CN" altLang="en-US" sz="2800" b="0" dirty="0" smtClean="0"/>
              <a:t>）是预期系统的一个可执行版本，它反映了系统性质（如功能、计算结果等）的一个选定的子集。一个原型不必满足目标软件的所有约束，其目的是能快速、低成本地构建原型。</a:t>
            </a:r>
          </a:p>
          <a:p>
            <a:pPr marL="277813" indent="-277813" eaLnBrk="1" hangingPunct="1"/>
            <a:r>
              <a:rPr lang="zh-CN" altLang="en-US" sz="2800" b="0" dirty="0" smtClean="0"/>
              <a:t>原型方法从软件工程师与客户的交流开始，其目的是定义软件的总体目标，标识需求。然后快速制订原型开发的计划，确定原型的目标和范围，采用快速设计的方式对其建模，并构建原型。</a:t>
            </a:r>
          </a:p>
          <a:p>
            <a:pPr marL="277813" indent="-277813" eaLnBrk="1" hangingPunct="1"/>
            <a:r>
              <a:rPr lang="zh-CN" altLang="en-US" sz="2800" b="0" dirty="0" smtClean="0"/>
              <a:t>被开发的原型应交付给客户试用，并收集客户的反馈意见，这些反馈意见可在下一轮迭代中对原型进行改进。在前一个原型需要改进，或者需要扩展其范围的时候，进入下一轮原型的迭代开发。</a:t>
            </a:r>
          </a:p>
        </p:txBody>
      </p:sp>
      <p:sp>
        <p:nvSpPr>
          <p:cNvPr id="936963" name="Rectangle 3"/>
          <p:cNvSpPr>
            <a:spLocks noGrp="1" noChangeArrowheads="1"/>
          </p:cNvSpPr>
          <p:nvPr>
            <p:ph type="title"/>
          </p:nvPr>
        </p:nvSpPr>
        <p:spPr>
          <a:xfrm>
            <a:off x="1143000" y="-152400"/>
            <a:ext cx="6629400" cy="1066800"/>
          </a:xfrm>
        </p:spPr>
        <p:txBody>
          <a:bodyPr/>
          <a:lstStyle/>
          <a:p>
            <a:pPr eaLnBrk="1" hangingPunct="1">
              <a:defRPr/>
            </a:pPr>
            <a:r>
              <a:rPr lang="zh-CN" altLang="en-US" smtClean="0"/>
              <a:t>原型模型</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body" idx="1"/>
          </p:nvPr>
        </p:nvSpPr>
        <p:spPr>
          <a:xfrm>
            <a:off x="457200" y="304800"/>
            <a:ext cx="8382000" cy="5867400"/>
          </a:xfrm>
        </p:spPr>
        <p:txBody>
          <a:bodyPr/>
          <a:lstStyle/>
          <a:p>
            <a:pPr marL="277813" indent="-277813" eaLnBrk="1" hangingPunct="1">
              <a:buFontTx/>
              <a:buNone/>
            </a:pPr>
            <a:endParaRPr lang="zh-CN" altLang="zh-CN" b="0" dirty="0" smtClean="0"/>
          </a:p>
        </p:txBody>
      </p:sp>
      <p:grpSp>
        <p:nvGrpSpPr>
          <p:cNvPr id="2" name="Group 3"/>
          <p:cNvGrpSpPr>
            <a:grpSpLocks/>
          </p:cNvGrpSpPr>
          <p:nvPr/>
        </p:nvGrpSpPr>
        <p:grpSpPr bwMode="auto">
          <a:xfrm>
            <a:off x="1143000" y="342900"/>
            <a:ext cx="7696200" cy="6172200"/>
            <a:chOff x="720" y="216"/>
            <a:chExt cx="4848" cy="3888"/>
          </a:xfrm>
        </p:grpSpPr>
        <p:grpSp>
          <p:nvGrpSpPr>
            <p:cNvPr id="3" name="Group 4"/>
            <p:cNvGrpSpPr>
              <a:grpSpLocks/>
            </p:cNvGrpSpPr>
            <p:nvPr/>
          </p:nvGrpSpPr>
          <p:grpSpPr bwMode="auto">
            <a:xfrm>
              <a:off x="720" y="216"/>
              <a:ext cx="4320" cy="3888"/>
              <a:chOff x="6718" y="6366"/>
              <a:chExt cx="4668" cy="4344"/>
            </a:xfrm>
          </p:grpSpPr>
          <p:grpSp>
            <p:nvGrpSpPr>
              <p:cNvPr id="4" name="Group 5"/>
              <p:cNvGrpSpPr>
                <a:grpSpLocks/>
              </p:cNvGrpSpPr>
              <p:nvPr/>
            </p:nvGrpSpPr>
            <p:grpSpPr bwMode="auto">
              <a:xfrm>
                <a:off x="6780" y="6366"/>
                <a:ext cx="4346" cy="4344"/>
                <a:chOff x="6780" y="6366"/>
                <a:chExt cx="4346" cy="4344"/>
              </a:xfrm>
            </p:grpSpPr>
            <p:grpSp>
              <p:nvGrpSpPr>
                <p:cNvPr id="5" name="Group 6"/>
                <p:cNvGrpSpPr>
                  <a:grpSpLocks/>
                </p:cNvGrpSpPr>
                <p:nvPr/>
              </p:nvGrpSpPr>
              <p:grpSpPr bwMode="auto">
                <a:xfrm>
                  <a:off x="6944" y="6558"/>
                  <a:ext cx="3969" cy="3969"/>
                  <a:chOff x="7214" y="1623"/>
                  <a:chExt cx="3969" cy="3969"/>
                </a:xfrm>
              </p:grpSpPr>
              <p:sp>
                <p:nvSpPr>
                  <p:cNvPr id="117788" name="Oval 7"/>
                  <p:cNvSpPr>
                    <a:spLocks noChangeArrowheads="1"/>
                  </p:cNvSpPr>
                  <p:nvPr/>
                </p:nvSpPr>
                <p:spPr bwMode="auto">
                  <a:xfrm>
                    <a:off x="7214" y="1623"/>
                    <a:ext cx="3969" cy="3969"/>
                  </a:xfrm>
                  <a:prstGeom prst="ellipse">
                    <a:avLst/>
                  </a:prstGeom>
                  <a:noFill/>
                  <a:ln w="25400">
                    <a:solidFill>
                      <a:srgbClr val="000000"/>
                    </a:solidFill>
                    <a:round/>
                    <a:headEnd/>
                    <a:tailEnd/>
                  </a:ln>
                </p:spPr>
                <p:txBody>
                  <a:bodyPr anchor="ctr"/>
                  <a:lstStyle/>
                  <a:p>
                    <a:endParaRPr lang="zh-CN" altLang="en-US"/>
                  </a:p>
                </p:txBody>
              </p:sp>
              <p:sp>
                <p:nvSpPr>
                  <p:cNvPr id="117789" name="Oval 8"/>
                  <p:cNvSpPr>
                    <a:spLocks noChangeArrowheads="1"/>
                  </p:cNvSpPr>
                  <p:nvPr/>
                </p:nvSpPr>
                <p:spPr bwMode="auto">
                  <a:xfrm>
                    <a:off x="7784" y="2187"/>
                    <a:ext cx="2835" cy="2835"/>
                  </a:xfrm>
                  <a:prstGeom prst="ellipse">
                    <a:avLst/>
                  </a:prstGeom>
                  <a:noFill/>
                  <a:ln w="25400">
                    <a:solidFill>
                      <a:srgbClr val="000000"/>
                    </a:solidFill>
                    <a:round/>
                    <a:headEnd/>
                    <a:tailEnd/>
                  </a:ln>
                </p:spPr>
                <p:txBody>
                  <a:bodyPr anchor="ctr"/>
                  <a:lstStyle/>
                  <a:p>
                    <a:endParaRPr lang="zh-CN" altLang="en-US"/>
                  </a:p>
                </p:txBody>
              </p:sp>
            </p:grpSp>
            <p:grpSp>
              <p:nvGrpSpPr>
                <p:cNvPr id="6" name="Group 9"/>
                <p:cNvGrpSpPr>
                  <a:grpSpLocks/>
                </p:cNvGrpSpPr>
                <p:nvPr/>
              </p:nvGrpSpPr>
              <p:grpSpPr bwMode="auto">
                <a:xfrm>
                  <a:off x="6780" y="6366"/>
                  <a:ext cx="4346" cy="4344"/>
                  <a:chOff x="6780" y="6366"/>
                  <a:chExt cx="4346" cy="4344"/>
                </a:xfrm>
              </p:grpSpPr>
              <p:grpSp>
                <p:nvGrpSpPr>
                  <p:cNvPr id="7" name="Group 10"/>
                  <p:cNvGrpSpPr>
                    <a:grpSpLocks/>
                  </p:cNvGrpSpPr>
                  <p:nvPr/>
                </p:nvGrpSpPr>
                <p:grpSpPr bwMode="auto">
                  <a:xfrm rot="-284153">
                    <a:off x="6780" y="8220"/>
                    <a:ext cx="954" cy="755"/>
                    <a:chOff x="4590" y="7845"/>
                    <a:chExt cx="954" cy="755"/>
                  </a:xfrm>
                </p:grpSpPr>
                <p:sp>
                  <p:nvSpPr>
                    <p:cNvPr id="117786" name="AutoShape 11"/>
                    <p:cNvSpPr>
                      <a:spLocks noChangeArrowheads="1"/>
                    </p:cNvSpPr>
                    <p:nvPr/>
                  </p:nvSpPr>
                  <p:spPr bwMode="auto">
                    <a:xfrm rot="38239">
                      <a:off x="4590" y="7845"/>
                      <a:ext cx="954" cy="684"/>
                    </a:xfrm>
                    <a:prstGeom prst="triangle">
                      <a:avLst>
                        <a:gd name="adj" fmla="val 50000"/>
                      </a:avLst>
                    </a:prstGeom>
                    <a:solidFill>
                      <a:srgbClr val="FFFFFF"/>
                    </a:solidFill>
                    <a:ln w="25400">
                      <a:solidFill>
                        <a:srgbClr val="000000"/>
                      </a:solidFill>
                      <a:miter lim="800000"/>
                      <a:headEnd/>
                      <a:tailEnd/>
                    </a:ln>
                  </p:spPr>
                  <p:txBody>
                    <a:bodyPr anchor="ctr"/>
                    <a:lstStyle/>
                    <a:p>
                      <a:endParaRPr lang="zh-CN" altLang="en-US"/>
                    </a:p>
                  </p:txBody>
                </p:sp>
                <p:sp>
                  <p:nvSpPr>
                    <p:cNvPr id="117787" name="Rectangle 12"/>
                    <p:cNvSpPr>
                      <a:spLocks noChangeArrowheads="1"/>
                    </p:cNvSpPr>
                    <p:nvPr/>
                  </p:nvSpPr>
                  <p:spPr bwMode="auto">
                    <a:xfrm>
                      <a:off x="4786" y="8487"/>
                      <a:ext cx="567" cy="113"/>
                    </a:xfrm>
                    <a:prstGeom prst="rect">
                      <a:avLst/>
                    </a:prstGeom>
                    <a:solidFill>
                      <a:srgbClr val="FFFFFF"/>
                    </a:solidFill>
                    <a:ln w="25400">
                      <a:noFill/>
                      <a:miter lim="800000"/>
                      <a:headEnd/>
                      <a:tailEnd/>
                    </a:ln>
                  </p:spPr>
                  <p:txBody>
                    <a:bodyPr anchor="ctr"/>
                    <a:lstStyle/>
                    <a:p>
                      <a:endParaRPr lang="zh-CN" altLang="en-US"/>
                    </a:p>
                  </p:txBody>
                </p:sp>
              </p:grpSp>
              <p:grpSp>
                <p:nvGrpSpPr>
                  <p:cNvPr id="8" name="Group 13"/>
                  <p:cNvGrpSpPr>
                    <a:grpSpLocks/>
                  </p:cNvGrpSpPr>
                  <p:nvPr/>
                </p:nvGrpSpPr>
                <p:grpSpPr bwMode="auto">
                  <a:xfrm rot="-5684153">
                    <a:off x="8491" y="9855"/>
                    <a:ext cx="954" cy="755"/>
                    <a:chOff x="4590" y="7845"/>
                    <a:chExt cx="954" cy="755"/>
                  </a:xfrm>
                </p:grpSpPr>
                <p:sp>
                  <p:nvSpPr>
                    <p:cNvPr id="117784" name="AutoShape 14"/>
                    <p:cNvSpPr>
                      <a:spLocks noChangeArrowheads="1"/>
                    </p:cNvSpPr>
                    <p:nvPr/>
                  </p:nvSpPr>
                  <p:spPr bwMode="auto">
                    <a:xfrm rot="38239">
                      <a:off x="4590" y="7845"/>
                      <a:ext cx="954" cy="684"/>
                    </a:xfrm>
                    <a:prstGeom prst="triangle">
                      <a:avLst>
                        <a:gd name="adj" fmla="val 50000"/>
                      </a:avLst>
                    </a:prstGeom>
                    <a:solidFill>
                      <a:srgbClr val="FFFFFF"/>
                    </a:solidFill>
                    <a:ln w="25400">
                      <a:solidFill>
                        <a:srgbClr val="000000"/>
                      </a:solidFill>
                      <a:miter lim="800000"/>
                      <a:headEnd/>
                      <a:tailEnd/>
                    </a:ln>
                  </p:spPr>
                  <p:txBody>
                    <a:bodyPr anchor="ctr"/>
                    <a:lstStyle/>
                    <a:p>
                      <a:endParaRPr lang="zh-CN" altLang="en-US"/>
                    </a:p>
                  </p:txBody>
                </p:sp>
                <p:sp>
                  <p:nvSpPr>
                    <p:cNvPr id="117785" name="Rectangle 15"/>
                    <p:cNvSpPr>
                      <a:spLocks noChangeArrowheads="1"/>
                    </p:cNvSpPr>
                    <p:nvPr/>
                  </p:nvSpPr>
                  <p:spPr bwMode="auto">
                    <a:xfrm>
                      <a:off x="4786" y="8487"/>
                      <a:ext cx="567" cy="113"/>
                    </a:xfrm>
                    <a:prstGeom prst="rect">
                      <a:avLst/>
                    </a:prstGeom>
                    <a:solidFill>
                      <a:srgbClr val="FFFFFF"/>
                    </a:solidFill>
                    <a:ln w="25400">
                      <a:noFill/>
                      <a:miter lim="800000"/>
                      <a:headEnd/>
                      <a:tailEnd/>
                    </a:ln>
                  </p:spPr>
                  <p:txBody>
                    <a:bodyPr anchor="ctr"/>
                    <a:lstStyle/>
                    <a:p>
                      <a:endParaRPr lang="zh-CN" altLang="en-US"/>
                    </a:p>
                  </p:txBody>
                </p:sp>
              </p:grpSp>
              <p:grpSp>
                <p:nvGrpSpPr>
                  <p:cNvPr id="9" name="Group 16"/>
                  <p:cNvGrpSpPr>
                    <a:grpSpLocks/>
                  </p:cNvGrpSpPr>
                  <p:nvPr/>
                </p:nvGrpSpPr>
                <p:grpSpPr bwMode="auto">
                  <a:xfrm rot="10515847">
                    <a:off x="10172" y="8250"/>
                    <a:ext cx="954" cy="755"/>
                    <a:chOff x="4590" y="7845"/>
                    <a:chExt cx="954" cy="755"/>
                  </a:xfrm>
                </p:grpSpPr>
                <p:sp>
                  <p:nvSpPr>
                    <p:cNvPr id="117782" name="AutoShape 17"/>
                    <p:cNvSpPr>
                      <a:spLocks noChangeArrowheads="1"/>
                    </p:cNvSpPr>
                    <p:nvPr/>
                  </p:nvSpPr>
                  <p:spPr bwMode="auto">
                    <a:xfrm rot="38239">
                      <a:off x="4590" y="7845"/>
                      <a:ext cx="954" cy="684"/>
                    </a:xfrm>
                    <a:prstGeom prst="triangle">
                      <a:avLst>
                        <a:gd name="adj" fmla="val 50000"/>
                      </a:avLst>
                    </a:prstGeom>
                    <a:solidFill>
                      <a:srgbClr val="FFFFFF"/>
                    </a:solidFill>
                    <a:ln w="25400">
                      <a:solidFill>
                        <a:srgbClr val="000000"/>
                      </a:solidFill>
                      <a:miter lim="800000"/>
                      <a:headEnd/>
                      <a:tailEnd/>
                    </a:ln>
                  </p:spPr>
                  <p:txBody>
                    <a:bodyPr anchor="ctr"/>
                    <a:lstStyle/>
                    <a:p>
                      <a:endParaRPr lang="zh-CN" altLang="en-US"/>
                    </a:p>
                  </p:txBody>
                </p:sp>
                <p:sp>
                  <p:nvSpPr>
                    <p:cNvPr id="117783" name="Rectangle 18"/>
                    <p:cNvSpPr>
                      <a:spLocks noChangeArrowheads="1"/>
                    </p:cNvSpPr>
                    <p:nvPr/>
                  </p:nvSpPr>
                  <p:spPr bwMode="auto">
                    <a:xfrm>
                      <a:off x="4786" y="8487"/>
                      <a:ext cx="567" cy="113"/>
                    </a:xfrm>
                    <a:prstGeom prst="rect">
                      <a:avLst/>
                    </a:prstGeom>
                    <a:solidFill>
                      <a:srgbClr val="FFFFFF"/>
                    </a:solidFill>
                    <a:ln w="25400">
                      <a:noFill/>
                      <a:miter lim="800000"/>
                      <a:headEnd/>
                      <a:tailEnd/>
                    </a:ln>
                  </p:spPr>
                  <p:txBody>
                    <a:bodyPr anchor="ctr"/>
                    <a:lstStyle/>
                    <a:p>
                      <a:endParaRPr lang="zh-CN" altLang="en-US"/>
                    </a:p>
                  </p:txBody>
                </p:sp>
              </p:grpSp>
              <p:grpSp>
                <p:nvGrpSpPr>
                  <p:cNvPr id="10" name="Group 19"/>
                  <p:cNvGrpSpPr>
                    <a:grpSpLocks/>
                  </p:cNvGrpSpPr>
                  <p:nvPr/>
                </p:nvGrpSpPr>
                <p:grpSpPr bwMode="auto">
                  <a:xfrm rot="5115846">
                    <a:off x="8477" y="6465"/>
                    <a:ext cx="954" cy="755"/>
                    <a:chOff x="4590" y="7845"/>
                    <a:chExt cx="954" cy="755"/>
                  </a:xfrm>
                </p:grpSpPr>
                <p:sp>
                  <p:nvSpPr>
                    <p:cNvPr id="117780" name="AutoShape 20"/>
                    <p:cNvSpPr>
                      <a:spLocks noChangeArrowheads="1"/>
                    </p:cNvSpPr>
                    <p:nvPr/>
                  </p:nvSpPr>
                  <p:spPr bwMode="auto">
                    <a:xfrm rot="38239">
                      <a:off x="4590" y="7845"/>
                      <a:ext cx="954" cy="684"/>
                    </a:xfrm>
                    <a:prstGeom prst="triangle">
                      <a:avLst>
                        <a:gd name="adj" fmla="val 50000"/>
                      </a:avLst>
                    </a:prstGeom>
                    <a:solidFill>
                      <a:srgbClr val="FFFFFF"/>
                    </a:solidFill>
                    <a:ln w="25400">
                      <a:solidFill>
                        <a:srgbClr val="000000"/>
                      </a:solidFill>
                      <a:miter lim="800000"/>
                      <a:headEnd/>
                      <a:tailEnd/>
                    </a:ln>
                  </p:spPr>
                  <p:txBody>
                    <a:bodyPr anchor="ctr"/>
                    <a:lstStyle/>
                    <a:p>
                      <a:endParaRPr lang="zh-CN" altLang="en-US"/>
                    </a:p>
                  </p:txBody>
                </p:sp>
                <p:sp>
                  <p:nvSpPr>
                    <p:cNvPr id="117781" name="Rectangle 21"/>
                    <p:cNvSpPr>
                      <a:spLocks noChangeArrowheads="1"/>
                    </p:cNvSpPr>
                    <p:nvPr/>
                  </p:nvSpPr>
                  <p:spPr bwMode="auto">
                    <a:xfrm>
                      <a:off x="4786" y="8487"/>
                      <a:ext cx="567" cy="113"/>
                    </a:xfrm>
                    <a:prstGeom prst="rect">
                      <a:avLst/>
                    </a:prstGeom>
                    <a:solidFill>
                      <a:srgbClr val="FFFFFF"/>
                    </a:solidFill>
                    <a:ln w="25400">
                      <a:noFill/>
                      <a:miter lim="800000"/>
                      <a:headEnd/>
                      <a:tailEnd/>
                    </a:ln>
                  </p:spPr>
                  <p:txBody>
                    <a:bodyPr anchor="ctr"/>
                    <a:lstStyle/>
                    <a:p>
                      <a:endParaRPr lang="zh-CN" altLang="en-US"/>
                    </a:p>
                  </p:txBody>
                </p:sp>
              </p:grpSp>
            </p:grpSp>
          </p:grpSp>
          <p:sp>
            <p:nvSpPr>
              <p:cNvPr id="117769" name="Rectangle 22"/>
              <p:cNvSpPr>
                <a:spLocks noChangeArrowheads="1"/>
              </p:cNvSpPr>
              <p:nvPr/>
            </p:nvSpPr>
            <p:spPr bwMode="auto">
              <a:xfrm>
                <a:off x="6748" y="9342"/>
                <a:ext cx="1622" cy="51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800">
                    <a:latin typeface="Times New Roman" pitchFamily="18" charset="0"/>
                    <a:ea typeface="楷体_GB2312" pitchFamily="49" charset="-122"/>
                  </a:rPr>
                  <a:t>部署交付和反馈</a:t>
                </a:r>
              </a:p>
            </p:txBody>
          </p:sp>
          <p:sp>
            <p:nvSpPr>
              <p:cNvPr id="117770" name="Rectangle 23"/>
              <p:cNvSpPr>
                <a:spLocks noChangeArrowheads="1"/>
              </p:cNvSpPr>
              <p:nvPr/>
            </p:nvSpPr>
            <p:spPr bwMode="auto">
              <a:xfrm>
                <a:off x="9492" y="9327"/>
                <a:ext cx="1622" cy="51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800">
                    <a:latin typeface="Times New Roman" pitchFamily="18" charset="0"/>
                    <a:ea typeface="楷体_GB2312" pitchFamily="49" charset="-122"/>
                  </a:rPr>
                  <a:t>构建原型</a:t>
                </a:r>
              </a:p>
            </p:txBody>
          </p:sp>
          <p:sp>
            <p:nvSpPr>
              <p:cNvPr id="117771" name="Rectangle 24"/>
              <p:cNvSpPr>
                <a:spLocks noChangeArrowheads="1"/>
              </p:cNvSpPr>
              <p:nvPr/>
            </p:nvSpPr>
            <p:spPr bwMode="auto">
              <a:xfrm>
                <a:off x="6718" y="7437"/>
                <a:ext cx="1622" cy="51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800">
                    <a:latin typeface="Times New Roman" pitchFamily="18" charset="0"/>
                    <a:ea typeface="楷体_GB2312" pitchFamily="49" charset="-122"/>
                  </a:rPr>
                  <a:t>交流</a:t>
                </a:r>
              </a:p>
            </p:txBody>
          </p:sp>
          <p:sp>
            <p:nvSpPr>
              <p:cNvPr id="117772" name="Rectangle 25"/>
              <p:cNvSpPr>
                <a:spLocks noChangeArrowheads="1"/>
              </p:cNvSpPr>
              <p:nvPr/>
            </p:nvSpPr>
            <p:spPr bwMode="auto">
              <a:xfrm>
                <a:off x="9748" y="7632"/>
                <a:ext cx="1638" cy="510"/>
              </a:xfrm>
              <a:prstGeom prst="rect">
                <a:avLst/>
              </a:prstGeom>
              <a:solidFill>
                <a:srgbClr val="FFFFFF"/>
              </a:solidFill>
              <a:ln w="25400">
                <a:solidFill>
                  <a:srgbClr val="000000"/>
                </a:solidFill>
                <a:miter lim="800000"/>
                <a:headEnd/>
                <a:tailEnd/>
              </a:ln>
            </p:spPr>
            <p:txBody>
              <a:bodyPr lIns="18000" rIns="18000" anchor="ctr"/>
              <a:lstStyle/>
              <a:p>
                <a:pPr algn="ctr" eaLnBrk="0" hangingPunct="0"/>
                <a:r>
                  <a:rPr lang="zh-CN" altLang="en-US" sz="1800">
                    <a:latin typeface="Times New Roman" pitchFamily="18" charset="0"/>
                    <a:ea typeface="楷体_GB2312" pitchFamily="49" charset="-122"/>
                  </a:rPr>
                  <a:t>快速设计方式建模</a:t>
                </a:r>
              </a:p>
            </p:txBody>
          </p:sp>
          <p:sp>
            <p:nvSpPr>
              <p:cNvPr id="117773" name="Rectangle 26"/>
              <p:cNvSpPr>
                <a:spLocks noChangeArrowheads="1"/>
              </p:cNvSpPr>
              <p:nvPr/>
            </p:nvSpPr>
            <p:spPr bwMode="auto">
              <a:xfrm>
                <a:off x="9328" y="7002"/>
                <a:ext cx="1622" cy="51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800">
                    <a:latin typeface="Times New Roman" pitchFamily="18" charset="0"/>
                    <a:ea typeface="楷体_GB2312" pitchFamily="49" charset="-122"/>
                  </a:rPr>
                  <a:t>快速计划</a:t>
                </a:r>
              </a:p>
            </p:txBody>
          </p:sp>
        </p:grpSp>
        <p:sp>
          <p:nvSpPr>
            <p:cNvPr id="117767" name="Rectangle 27"/>
            <p:cNvSpPr>
              <a:spLocks noChangeArrowheads="1"/>
            </p:cNvSpPr>
            <p:nvPr/>
          </p:nvSpPr>
          <p:spPr bwMode="auto">
            <a:xfrm>
              <a:off x="4224" y="288"/>
              <a:ext cx="1344" cy="288"/>
            </a:xfrm>
            <a:prstGeom prst="rect">
              <a:avLst/>
            </a:prstGeom>
            <a:noFill/>
            <a:ln w="9525">
              <a:noFill/>
              <a:miter lim="800000"/>
              <a:headEnd/>
              <a:tailEnd/>
            </a:ln>
          </p:spPr>
          <p:txBody>
            <a:bodyPr wrap="none" anchor="ctr"/>
            <a:lstStyle/>
            <a:p>
              <a:pPr algn="ctr"/>
              <a:r>
                <a:rPr kumimoji="1" lang="zh-CN" altLang="en-US" sz="3200">
                  <a:solidFill>
                    <a:srgbClr val="FF3300"/>
                  </a:solidFill>
                  <a:latin typeface="Times New Roman" pitchFamily="18" charset="0"/>
                  <a:ea typeface="楷体_GB2312" pitchFamily="49" charset="-122"/>
                </a:rPr>
                <a:t>原型模型</a:t>
              </a:r>
            </a:p>
          </p:txBody>
        </p:sp>
      </p:gr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body" idx="1"/>
          </p:nvPr>
        </p:nvSpPr>
        <p:spPr>
          <a:xfrm>
            <a:off x="457200" y="304800"/>
            <a:ext cx="8382000" cy="5791200"/>
          </a:xfrm>
        </p:spPr>
        <p:txBody>
          <a:bodyPr/>
          <a:lstStyle/>
          <a:p>
            <a:pPr marL="0" indent="0" eaLnBrk="1" hangingPunct="1"/>
            <a:r>
              <a:rPr lang="zh-CN" altLang="en-US" b="0" dirty="0" smtClean="0"/>
              <a:t>原型的类型：</a:t>
            </a:r>
          </a:p>
          <a:p>
            <a:pPr marL="1052513" lvl="1" indent="-476250" eaLnBrk="1" hangingPunct="1">
              <a:buFont typeface="Wingdings" pitchFamily="2" charset="2"/>
              <a:buChar char="Ø"/>
            </a:pPr>
            <a:r>
              <a:rPr lang="zh-CN" altLang="en-US" b="1" dirty="0" smtClean="0">
                <a:ea typeface="楷体_GB2312" pitchFamily="49" charset="-122"/>
              </a:rPr>
              <a:t>探索型（</a:t>
            </a:r>
            <a:r>
              <a:rPr lang="en-US" altLang="zh-CN" b="1" dirty="0" smtClean="0">
                <a:ea typeface="楷体_GB2312" pitchFamily="49" charset="-122"/>
              </a:rPr>
              <a:t>exploratory prototyping</a:t>
            </a:r>
            <a:r>
              <a:rPr lang="zh-CN" altLang="en-US" b="1" dirty="0" smtClean="0">
                <a:ea typeface="楷体_GB2312" pitchFamily="49" charset="-122"/>
              </a:rPr>
              <a:t>）</a:t>
            </a:r>
          </a:p>
          <a:p>
            <a:pPr marL="1052513" lvl="1" indent="-476250" eaLnBrk="1" hangingPunct="1">
              <a:buFont typeface="Wingdings" pitchFamily="2" charset="2"/>
              <a:buNone/>
            </a:pPr>
            <a:r>
              <a:rPr lang="zh-CN" altLang="en-US" b="1" dirty="0" smtClean="0">
                <a:ea typeface="楷体_GB2312" pitchFamily="49" charset="-122"/>
              </a:rPr>
              <a:t>     其目的是要弄清目标系统的要求，确定所希望的特性，并探讨多种方案的可行性</a:t>
            </a:r>
          </a:p>
          <a:p>
            <a:pPr marL="1052513" lvl="1" indent="-476250" eaLnBrk="1" hangingPunct="1">
              <a:buFont typeface="Wingdings" pitchFamily="2" charset="2"/>
              <a:buChar char="Ø"/>
            </a:pPr>
            <a:r>
              <a:rPr lang="zh-CN" altLang="en-US" b="1" dirty="0" smtClean="0">
                <a:ea typeface="楷体_GB2312" pitchFamily="49" charset="-122"/>
              </a:rPr>
              <a:t>实验型（</a:t>
            </a:r>
            <a:r>
              <a:rPr lang="en-US" altLang="zh-CN" b="1" dirty="0" smtClean="0">
                <a:ea typeface="楷体_GB2312" pitchFamily="49" charset="-122"/>
              </a:rPr>
              <a:t>experimental prototyping</a:t>
            </a:r>
            <a:r>
              <a:rPr lang="zh-CN" altLang="en-US" b="1" dirty="0" smtClean="0">
                <a:ea typeface="楷体_GB2312" pitchFamily="49" charset="-122"/>
              </a:rPr>
              <a:t>）</a:t>
            </a:r>
          </a:p>
          <a:p>
            <a:pPr marL="1052513" lvl="1" indent="-476250" eaLnBrk="1" hangingPunct="1">
              <a:buFont typeface="Wingdings" pitchFamily="2" charset="2"/>
              <a:buNone/>
            </a:pPr>
            <a:r>
              <a:rPr lang="zh-CN" altLang="en-US" b="1" dirty="0" smtClean="0">
                <a:ea typeface="楷体_GB2312" pitchFamily="49" charset="-122"/>
              </a:rPr>
              <a:t>     其目的是验证方案或算法的合理性，它是在大规模开发和实现前，用于考核方案是否合适，规格说明是否可靠。</a:t>
            </a:r>
          </a:p>
          <a:p>
            <a:pPr marL="1052513" lvl="1" indent="-476250" eaLnBrk="1" hangingPunct="1">
              <a:buFont typeface="Wingdings" pitchFamily="2" charset="2"/>
              <a:buChar char="Ø"/>
            </a:pPr>
            <a:r>
              <a:rPr lang="zh-CN" altLang="en-US" b="1" dirty="0" smtClean="0">
                <a:ea typeface="楷体_GB2312" pitchFamily="49" charset="-122"/>
              </a:rPr>
              <a:t>演化型（</a:t>
            </a:r>
            <a:r>
              <a:rPr lang="en-US" altLang="zh-CN" b="1" dirty="0" smtClean="0">
                <a:ea typeface="楷体_GB2312" pitchFamily="49" charset="-122"/>
              </a:rPr>
              <a:t>evolutionary prototyping</a:t>
            </a:r>
            <a:r>
              <a:rPr lang="zh-CN" altLang="en-US" b="1" dirty="0" smtClean="0">
                <a:ea typeface="楷体_GB2312" pitchFamily="49" charset="-122"/>
              </a:rPr>
              <a:t>）</a:t>
            </a:r>
          </a:p>
          <a:p>
            <a:pPr marL="1052513" lvl="1" indent="-476250" eaLnBrk="1" hangingPunct="1">
              <a:buFont typeface="Wingdings" pitchFamily="2" charset="2"/>
              <a:buNone/>
            </a:pPr>
            <a:r>
              <a:rPr lang="zh-CN" altLang="en-US" b="1" dirty="0" smtClean="0">
                <a:ea typeface="楷体_GB2312" pitchFamily="49" charset="-122"/>
              </a:rPr>
              <a:t>     其目的是将原型作为目标系统的一部分，通过对原型的多次改进，逐步将原型演化成最终的目标系统。 </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body" idx="1"/>
          </p:nvPr>
        </p:nvSpPr>
        <p:spPr>
          <a:xfrm>
            <a:off x="457200" y="304800"/>
            <a:ext cx="8382000" cy="5791200"/>
          </a:xfrm>
        </p:spPr>
        <p:txBody>
          <a:bodyPr/>
          <a:lstStyle/>
          <a:p>
            <a:pPr marL="277813" indent="-277813" eaLnBrk="1" hangingPunct="1"/>
            <a:r>
              <a:rPr lang="zh-CN" altLang="en-US" sz="2800" b="0" dirty="0" smtClean="0"/>
              <a:t>原型的使用策略：</a:t>
            </a:r>
          </a:p>
          <a:p>
            <a:pPr marL="1052513" lvl="1" indent="-476250" eaLnBrk="1" hangingPunct="1">
              <a:buFont typeface="Wingdings" pitchFamily="2" charset="2"/>
              <a:buChar char="Ø"/>
            </a:pPr>
            <a:r>
              <a:rPr lang="zh-CN" altLang="en-US" sz="2400" b="1" dirty="0" smtClean="0">
                <a:solidFill>
                  <a:srgbClr val="FF3300"/>
                </a:solidFill>
                <a:ea typeface="楷体_GB2312" pitchFamily="49" charset="-122"/>
              </a:rPr>
              <a:t>废弃（</a:t>
            </a:r>
            <a:r>
              <a:rPr lang="en-US" altLang="zh-CN" sz="2400" b="1" dirty="0" smtClean="0">
                <a:solidFill>
                  <a:srgbClr val="FF3300"/>
                </a:solidFill>
                <a:ea typeface="楷体_GB2312" pitchFamily="49" charset="-122"/>
              </a:rPr>
              <a:t>throw away</a:t>
            </a:r>
            <a:r>
              <a:rPr lang="zh-CN" altLang="en-US" sz="2400" b="1" dirty="0" smtClean="0">
                <a:solidFill>
                  <a:srgbClr val="FF3300"/>
                </a:solidFill>
                <a:ea typeface="楷体_GB2312" pitchFamily="49" charset="-122"/>
              </a:rPr>
              <a:t>）策略</a:t>
            </a:r>
          </a:p>
          <a:p>
            <a:pPr marL="1052513" lvl="1" indent="-476250" eaLnBrk="1" hangingPunct="1">
              <a:buFont typeface="Wingdings" pitchFamily="2" charset="2"/>
              <a:buNone/>
            </a:pPr>
            <a:r>
              <a:rPr lang="zh-CN" altLang="en-US" sz="2400" b="1" dirty="0" smtClean="0">
                <a:ea typeface="楷体_GB2312" pitchFamily="49" charset="-122"/>
              </a:rPr>
              <a:t>      主要用于探索型和实验型原型的开发。这些原型关注于目标系统的某些特性，而不是全部特性，开发这些原型时通常不考虑与探索或实验目的无关的功能、质量、结构等因素，这种原型通常被废丢，然后根据探索或实验的结果用良好的结构和设计思想重新设计目标系统。</a:t>
            </a:r>
          </a:p>
          <a:p>
            <a:pPr marL="1052513" lvl="1" indent="-476250" eaLnBrk="1" hangingPunct="1">
              <a:buFont typeface="Wingdings" pitchFamily="2" charset="2"/>
              <a:buChar char="Ø"/>
            </a:pPr>
            <a:r>
              <a:rPr lang="zh-CN" altLang="en-US" sz="2400" b="1" dirty="0" smtClean="0">
                <a:solidFill>
                  <a:srgbClr val="FF3300"/>
                </a:solidFill>
                <a:ea typeface="楷体_GB2312" pitchFamily="49" charset="-122"/>
              </a:rPr>
              <a:t>追加（</a:t>
            </a:r>
            <a:r>
              <a:rPr lang="en-US" altLang="zh-CN" sz="2400" b="1" dirty="0" smtClean="0">
                <a:solidFill>
                  <a:srgbClr val="FF3300"/>
                </a:solidFill>
                <a:ea typeface="楷体_GB2312" pitchFamily="49" charset="-122"/>
              </a:rPr>
              <a:t>add on</a:t>
            </a:r>
            <a:r>
              <a:rPr lang="zh-CN" altLang="en-US" sz="2400" b="1" dirty="0" smtClean="0">
                <a:solidFill>
                  <a:srgbClr val="FF3300"/>
                </a:solidFill>
                <a:ea typeface="楷体_GB2312" pitchFamily="49" charset="-122"/>
              </a:rPr>
              <a:t>）策略</a:t>
            </a:r>
          </a:p>
          <a:p>
            <a:pPr marL="1052513" lvl="1" indent="-476250" eaLnBrk="1" hangingPunct="1">
              <a:buFont typeface="Wingdings" pitchFamily="2" charset="2"/>
              <a:buNone/>
            </a:pPr>
            <a:r>
              <a:rPr lang="zh-CN" altLang="en-US" sz="2400" b="1" dirty="0" smtClean="0">
                <a:ea typeface="楷体_GB2312" pitchFamily="49" charset="-122"/>
              </a:rPr>
              <a:t>      主要用于演化型原型的开发。这种原型通常是实现了目标系统中已明确定义的特性的一个子集，通过对它的不断修改和扩充，逐步追加新的要求，最后使其演化成最终的目标系统。</a:t>
            </a:r>
          </a:p>
          <a:p>
            <a:pPr marL="277813" indent="-277813" eaLnBrk="1" hangingPunct="1"/>
            <a:r>
              <a:rPr lang="zh-CN" altLang="en-US" sz="2800" b="0" dirty="0" smtClean="0"/>
              <a:t>原型可作为单独的过程模型使用，它也常被作为一种方法或实现技术应用于其它的过程模型中。</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body" idx="1"/>
          </p:nvPr>
        </p:nvSpPr>
        <p:spPr>
          <a:xfrm>
            <a:off x="609600" y="1066800"/>
            <a:ext cx="8229600" cy="5257800"/>
          </a:xfrm>
        </p:spPr>
        <p:txBody>
          <a:bodyPr/>
          <a:lstStyle/>
          <a:p>
            <a:pPr marL="277813" indent="-277813" eaLnBrk="1" hangingPunct="1">
              <a:lnSpc>
                <a:spcPct val="90000"/>
              </a:lnSpc>
            </a:pPr>
            <a:r>
              <a:rPr lang="en-US" altLang="zh-CN" b="0" smtClean="0"/>
              <a:t>B.Boehm</a:t>
            </a:r>
            <a:r>
              <a:rPr lang="zh-CN" altLang="en-US" b="0" smtClean="0"/>
              <a:t>于</a:t>
            </a:r>
            <a:r>
              <a:rPr lang="en-US" altLang="zh-CN" b="0" smtClean="0"/>
              <a:t>1988</a:t>
            </a:r>
            <a:r>
              <a:rPr lang="zh-CN" altLang="en-US" b="0" smtClean="0"/>
              <a:t>年提出</a:t>
            </a:r>
          </a:p>
          <a:p>
            <a:pPr marL="277813" indent="-277813" eaLnBrk="1" hangingPunct="1">
              <a:lnSpc>
                <a:spcPct val="90000"/>
              </a:lnSpc>
            </a:pPr>
            <a:r>
              <a:rPr lang="zh-CN" altLang="en-US" b="0" smtClean="0"/>
              <a:t>是瀑布模型和演化模型的结合，并增加了</a:t>
            </a:r>
            <a:r>
              <a:rPr lang="zh-CN" altLang="en-US" b="0" smtClean="0">
                <a:solidFill>
                  <a:srgbClr val="FF3300"/>
                </a:solidFill>
              </a:rPr>
              <a:t>风险分析</a:t>
            </a:r>
          </a:p>
          <a:p>
            <a:pPr marL="277813" indent="-277813" eaLnBrk="1" hangingPunct="1">
              <a:lnSpc>
                <a:spcPct val="90000"/>
              </a:lnSpc>
            </a:pPr>
            <a:r>
              <a:rPr lang="zh-CN" altLang="en-US" b="0" smtClean="0"/>
              <a:t>螺旋模型沿着螺线旋转，在四个象限上分别表达四个方面的活动，即：</a:t>
            </a:r>
          </a:p>
          <a:p>
            <a:pPr marL="1052513" lvl="1" eaLnBrk="1" hangingPunct="1">
              <a:lnSpc>
                <a:spcPct val="90000"/>
              </a:lnSpc>
              <a:buFont typeface="Wingdings" pitchFamily="2" charset="2"/>
              <a:buChar char="Ø"/>
            </a:pPr>
            <a:r>
              <a:rPr lang="zh-CN" altLang="en-US" b="1" smtClean="0">
                <a:solidFill>
                  <a:srgbClr val="FF3300"/>
                </a:solidFill>
                <a:latin typeface="楷体_GB2312" pitchFamily="49" charset="-122"/>
                <a:ea typeface="楷体_GB2312" pitchFamily="49" charset="-122"/>
              </a:rPr>
              <a:t>制定计划</a:t>
            </a:r>
            <a:r>
              <a:rPr lang="zh-CN" altLang="en-US" b="1" smtClean="0">
                <a:latin typeface="楷体_GB2312" pitchFamily="49" charset="-122"/>
                <a:ea typeface="楷体_GB2312" pitchFamily="49" charset="-122"/>
              </a:rPr>
              <a:t>：确定软件目标，选定实施方案，弄清项目开发的限制条件</a:t>
            </a:r>
          </a:p>
          <a:p>
            <a:pPr marL="1052513" lvl="1" eaLnBrk="1" hangingPunct="1">
              <a:lnSpc>
                <a:spcPct val="90000"/>
              </a:lnSpc>
              <a:buFont typeface="Wingdings" pitchFamily="2" charset="2"/>
              <a:buChar char="Ø"/>
            </a:pPr>
            <a:r>
              <a:rPr lang="zh-CN" altLang="en-US" b="1" smtClean="0">
                <a:solidFill>
                  <a:srgbClr val="FF3300"/>
                </a:solidFill>
                <a:latin typeface="楷体_GB2312" pitchFamily="49" charset="-122"/>
                <a:ea typeface="楷体_GB2312" pitchFamily="49" charset="-122"/>
              </a:rPr>
              <a:t>风险分析</a:t>
            </a:r>
            <a:r>
              <a:rPr lang="zh-CN" altLang="en-US" b="1" smtClean="0">
                <a:latin typeface="楷体_GB2312" pitchFamily="49" charset="-122"/>
                <a:ea typeface="楷体_GB2312" pitchFamily="49" charset="-122"/>
              </a:rPr>
              <a:t>：评价所选的方案，识别风险，消除风险</a:t>
            </a:r>
          </a:p>
          <a:p>
            <a:pPr marL="1052513" lvl="1" eaLnBrk="1" hangingPunct="1">
              <a:lnSpc>
                <a:spcPct val="90000"/>
              </a:lnSpc>
              <a:buFont typeface="Wingdings" pitchFamily="2" charset="2"/>
              <a:buChar char="Ø"/>
            </a:pPr>
            <a:r>
              <a:rPr lang="zh-CN" altLang="en-US" b="1" smtClean="0">
                <a:solidFill>
                  <a:srgbClr val="FF3300"/>
                </a:solidFill>
                <a:latin typeface="楷体_GB2312" pitchFamily="49" charset="-122"/>
                <a:ea typeface="楷体_GB2312" pitchFamily="49" charset="-122"/>
              </a:rPr>
              <a:t>工程实施</a:t>
            </a:r>
            <a:r>
              <a:rPr lang="zh-CN" altLang="en-US" b="1" smtClean="0">
                <a:latin typeface="楷体_GB2312" pitchFamily="49" charset="-122"/>
                <a:ea typeface="楷体_GB2312" pitchFamily="49" charset="-122"/>
              </a:rPr>
              <a:t>：实施软件开发，验证工作产品</a:t>
            </a:r>
          </a:p>
          <a:p>
            <a:pPr marL="1052513" lvl="1" eaLnBrk="1" hangingPunct="1">
              <a:lnSpc>
                <a:spcPct val="90000"/>
              </a:lnSpc>
              <a:buFont typeface="Wingdings" pitchFamily="2" charset="2"/>
              <a:buChar char="Ø"/>
            </a:pPr>
            <a:r>
              <a:rPr lang="zh-CN" altLang="en-US" b="1" smtClean="0">
                <a:solidFill>
                  <a:srgbClr val="FF3300"/>
                </a:solidFill>
                <a:latin typeface="楷体_GB2312" pitchFamily="49" charset="-122"/>
                <a:ea typeface="楷体_GB2312" pitchFamily="49" charset="-122"/>
              </a:rPr>
              <a:t>客户评估</a:t>
            </a:r>
            <a:r>
              <a:rPr lang="zh-CN" altLang="en-US" b="1" smtClean="0">
                <a:latin typeface="楷体_GB2312" pitchFamily="49" charset="-122"/>
                <a:ea typeface="楷体_GB2312" pitchFamily="49" charset="-122"/>
              </a:rPr>
              <a:t>：评价开发工作，提出修正建议</a:t>
            </a:r>
          </a:p>
        </p:txBody>
      </p:sp>
      <p:sp>
        <p:nvSpPr>
          <p:cNvPr id="945155" name="Rectangle 3"/>
          <p:cNvSpPr>
            <a:spLocks noGrp="1" noChangeArrowheads="1"/>
          </p:cNvSpPr>
          <p:nvPr>
            <p:ph type="title"/>
          </p:nvPr>
        </p:nvSpPr>
        <p:spPr>
          <a:xfrm>
            <a:off x="1143000" y="-228600"/>
            <a:ext cx="6629400" cy="1066800"/>
          </a:xfrm>
        </p:spPr>
        <p:txBody>
          <a:bodyPr/>
          <a:lstStyle/>
          <a:p>
            <a:pPr eaLnBrk="1" hangingPunct="1">
              <a:defRPr/>
            </a:pPr>
            <a:r>
              <a:rPr lang="zh-CN" altLang="en-US" smtClean="0"/>
              <a:t>螺旋模型</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ChangeArrowheads="1"/>
          </p:cNvSpPr>
          <p:nvPr/>
        </p:nvSpPr>
        <p:spPr bwMode="auto">
          <a:xfrm>
            <a:off x="1008063" y="2878138"/>
            <a:ext cx="342900" cy="257175"/>
          </a:xfrm>
          <a:prstGeom prst="rect">
            <a:avLst/>
          </a:prstGeom>
          <a:noFill/>
          <a:ln w="9525">
            <a:noFill/>
            <a:miter lim="800000"/>
            <a:headEnd/>
            <a:tailEnd/>
          </a:ln>
        </p:spPr>
        <p:txBody>
          <a:bodyPr wrap="none" lIns="0" tIns="0" rIns="0" bIns="0">
            <a:spAutoFit/>
          </a:bodyPr>
          <a:lstStyle/>
          <a:p>
            <a:pPr algn="ctr"/>
            <a:r>
              <a:rPr kumimoji="1" lang="en-US" altLang="zh-CN" sz="1700" b="0">
                <a:solidFill>
                  <a:srgbClr val="000000"/>
                </a:solidFill>
                <a:latin typeface="宋体" pitchFamily="2" charset="-122"/>
              </a:rPr>
              <a:t>  </a:t>
            </a:r>
            <a:endParaRPr kumimoji="1" lang="en-US" altLang="zh-CN" sz="2400" b="0">
              <a:latin typeface="Times New Roman" pitchFamily="18" charset="0"/>
            </a:endParaRPr>
          </a:p>
        </p:txBody>
      </p:sp>
      <p:pic>
        <p:nvPicPr>
          <p:cNvPr id="121860" name="Picture 3"/>
          <p:cNvPicPr>
            <a:picLocks noChangeAspect="1" noChangeArrowheads="1"/>
          </p:cNvPicPr>
          <p:nvPr/>
        </p:nvPicPr>
        <p:blipFill>
          <a:blip r:embed="rId3" cstate="print"/>
          <a:srcRect/>
          <a:stretch>
            <a:fillRect/>
          </a:stretch>
        </p:blipFill>
        <p:spPr bwMode="auto">
          <a:xfrm>
            <a:off x="914400" y="0"/>
            <a:ext cx="7315200" cy="3087688"/>
          </a:xfrm>
          <a:prstGeom prst="rect">
            <a:avLst/>
          </a:prstGeom>
          <a:noFill/>
          <a:ln w="9525">
            <a:noFill/>
            <a:miter lim="800000"/>
            <a:headEnd/>
            <a:tailEnd/>
          </a:ln>
        </p:spPr>
      </p:pic>
      <p:sp>
        <p:nvSpPr>
          <p:cNvPr id="121861" name="Rectangle 4"/>
          <p:cNvSpPr>
            <a:spLocks noChangeArrowheads="1"/>
          </p:cNvSpPr>
          <p:nvPr/>
        </p:nvSpPr>
        <p:spPr bwMode="auto">
          <a:xfrm>
            <a:off x="1008063" y="6251575"/>
            <a:ext cx="342900" cy="257175"/>
          </a:xfrm>
          <a:prstGeom prst="rect">
            <a:avLst/>
          </a:prstGeom>
          <a:noFill/>
          <a:ln w="9525">
            <a:noFill/>
            <a:miter lim="800000"/>
            <a:headEnd/>
            <a:tailEnd/>
          </a:ln>
        </p:spPr>
        <p:txBody>
          <a:bodyPr wrap="none" lIns="0" tIns="0" rIns="0" bIns="0">
            <a:spAutoFit/>
          </a:bodyPr>
          <a:lstStyle/>
          <a:p>
            <a:pPr algn="ctr"/>
            <a:r>
              <a:rPr kumimoji="1" lang="en-US" altLang="zh-CN" sz="1700" b="0">
                <a:solidFill>
                  <a:srgbClr val="000000"/>
                </a:solidFill>
                <a:latin typeface="宋体" pitchFamily="2" charset="-122"/>
              </a:rPr>
              <a:t>  </a:t>
            </a:r>
            <a:endParaRPr kumimoji="1" lang="en-US" altLang="zh-CN" sz="2400" b="0">
              <a:latin typeface="Times New Roman" pitchFamily="18" charset="0"/>
            </a:endParaRPr>
          </a:p>
        </p:txBody>
      </p:sp>
      <p:pic>
        <p:nvPicPr>
          <p:cNvPr id="121862" name="Picture 5"/>
          <p:cNvPicPr>
            <a:picLocks noChangeAspect="1" noChangeArrowheads="1"/>
          </p:cNvPicPr>
          <p:nvPr/>
        </p:nvPicPr>
        <p:blipFill>
          <a:blip r:embed="rId4" cstate="print"/>
          <a:srcRect/>
          <a:stretch>
            <a:fillRect/>
          </a:stretch>
        </p:blipFill>
        <p:spPr bwMode="auto">
          <a:xfrm>
            <a:off x="914400" y="3048000"/>
            <a:ext cx="7315200" cy="3541713"/>
          </a:xfrm>
          <a:prstGeom prst="rect">
            <a:avLst/>
          </a:prstGeom>
          <a:noFill/>
          <a:ln w="9525">
            <a:noFill/>
            <a:miter lim="800000"/>
            <a:headEnd/>
            <a:tailEnd/>
          </a:ln>
        </p:spPr>
      </p:pic>
    </p:spTree>
  </p:cSld>
  <p:clrMapOvr>
    <a:masterClrMapping/>
  </p:clrMapOvr>
  <p:transition xmlns:p14="http://schemas.microsoft.com/office/powerpoint/2010/main">
    <p:pull dir="rd"/>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body" idx="1"/>
          </p:nvPr>
        </p:nvSpPr>
        <p:spPr>
          <a:xfrm>
            <a:off x="228600" y="304800"/>
            <a:ext cx="8610600" cy="5943600"/>
          </a:xfrm>
        </p:spPr>
        <p:txBody>
          <a:bodyPr/>
          <a:lstStyle/>
          <a:p>
            <a:pPr marL="377825" indent="-377825" eaLnBrk="1" hangingPunct="1"/>
            <a:r>
              <a:rPr lang="zh-CN" altLang="en-US" sz="3600" b="0" dirty="0" smtClean="0">
                <a:latin typeface="宋体" pitchFamily="2" charset="-122"/>
              </a:rPr>
              <a:t>螺旋模型出现了一些变种，它可以有</a:t>
            </a:r>
            <a:r>
              <a:rPr lang="en-US" altLang="zh-CN" sz="3600" b="0" dirty="0" smtClean="0">
                <a:latin typeface="宋体" pitchFamily="2" charset="-122"/>
              </a:rPr>
              <a:t>3</a:t>
            </a:r>
            <a:r>
              <a:rPr lang="zh-CN" altLang="en-US" sz="3600" b="0" dirty="0" smtClean="0">
                <a:latin typeface="宋体" pitchFamily="2" charset="-122"/>
              </a:rPr>
              <a:t>到</a:t>
            </a:r>
            <a:r>
              <a:rPr lang="en-US" altLang="zh-CN" sz="3600" b="0" dirty="0" smtClean="0">
                <a:latin typeface="宋体" pitchFamily="2" charset="-122"/>
              </a:rPr>
              <a:t>6</a:t>
            </a:r>
            <a:r>
              <a:rPr lang="zh-CN" altLang="en-US" sz="3600" b="0" dirty="0" smtClean="0">
                <a:latin typeface="宋体" pitchFamily="2" charset="-122"/>
              </a:rPr>
              <a:t>个任务区域。</a:t>
            </a:r>
            <a:endParaRPr lang="zh-CN" altLang="en-US" sz="3600" b="0" dirty="0" smtClean="0"/>
          </a:p>
          <a:p>
            <a:pPr marL="377825" indent="-377825" eaLnBrk="1" hangingPunct="1"/>
            <a:r>
              <a:rPr lang="zh-CN" altLang="en-US" sz="3600" b="0" dirty="0" smtClean="0">
                <a:latin typeface="宋体" pitchFamily="2" charset="-122"/>
              </a:rPr>
              <a:t>螺旋模型指引的软件项目开发沿着螺线自内向外旋转，每旋转一圈，表示开发出一个更为完善的新软件版本。</a:t>
            </a:r>
          </a:p>
          <a:p>
            <a:pPr marL="377825" indent="-377825" eaLnBrk="1" hangingPunct="1"/>
            <a:r>
              <a:rPr lang="zh-CN" altLang="en-US" sz="3600" b="0" dirty="0" smtClean="0">
                <a:latin typeface="宋体" pitchFamily="2" charset="-122"/>
              </a:rPr>
              <a:t>如果发现风险太大，开发者和客户无法承受，则项目就可能因此而终止。</a:t>
            </a:r>
          </a:p>
          <a:p>
            <a:pPr marL="377825" indent="-377825" eaLnBrk="1" hangingPunct="1"/>
            <a:r>
              <a:rPr lang="zh-CN" altLang="en-US" sz="3600" b="0" dirty="0" smtClean="0">
                <a:latin typeface="宋体" pitchFamily="2" charset="-122"/>
              </a:rPr>
              <a:t>多数情况下沿着螺线的活动会继续下去，自内向外，逐步延伸，最终得到所期望的系统。</a:t>
            </a:r>
            <a:endParaRPr lang="zh-CN" altLang="en-US" sz="3600" b="0" dirty="0" smtClean="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4"/>
          <p:cNvSpPr>
            <a:spLocks noGrp="1"/>
          </p:cNvSpPr>
          <p:nvPr>
            <p:ph type="ftr" sz="quarter" idx="11"/>
          </p:nvPr>
        </p:nvSpPr>
        <p:spPr>
          <a:noFill/>
        </p:spPr>
        <p:txBody>
          <a:bodyPr/>
          <a:lstStyle/>
          <a:p>
            <a:r>
              <a:rPr lang="en-US" altLang="zh-CN" smtClean="0"/>
              <a:t>复旦大学计算机科学与工程系  本科生课程</a:t>
            </a:r>
          </a:p>
        </p:txBody>
      </p:sp>
      <p:sp>
        <p:nvSpPr>
          <p:cNvPr id="123907" name="Rectangle 2"/>
          <p:cNvSpPr>
            <a:spLocks noGrp="1" noChangeArrowheads="1"/>
          </p:cNvSpPr>
          <p:nvPr>
            <p:ph type="body" idx="1"/>
          </p:nvPr>
        </p:nvSpPr>
        <p:spPr>
          <a:xfrm>
            <a:off x="228600" y="1066800"/>
            <a:ext cx="8610600" cy="5562600"/>
          </a:xfrm>
        </p:spPr>
        <p:txBody>
          <a:bodyPr/>
          <a:lstStyle/>
          <a:p>
            <a:pPr marL="0" indent="0" eaLnBrk="1" hangingPunct="1">
              <a:buSzPct val="55000"/>
              <a:buFontTx/>
              <a:buNone/>
            </a:pPr>
            <a:endParaRPr lang="zh-CN" altLang="zh-CN" b="0" dirty="0" smtClean="0"/>
          </a:p>
        </p:txBody>
      </p:sp>
      <p:sp>
        <p:nvSpPr>
          <p:cNvPr id="951299" name="Rectangle 3"/>
          <p:cNvSpPr>
            <a:spLocks noGrp="1" noChangeArrowheads="1"/>
          </p:cNvSpPr>
          <p:nvPr>
            <p:ph type="title"/>
          </p:nvPr>
        </p:nvSpPr>
        <p:spPr>
          <a:xfrm>
            <a:off x="1219200" y="-228600"/>
            <a:ext cx="6324600" cy="1066800"/>
          </a:xfrm>
        </p:spPr>
        <p:txBody>
          <a:bodyPr/>
          <a:lstStyle/>
          <a:p>
            <a:pPr eaLnBrk="1" hangingPunct="1">
              <a:defRPr/>
            </a:pPr>
            <a:r>
              <a:rPr lang="zh-CN" altLang="en-US" smtClean="0"/>
              <a:t>喷泉模型</a:t>
            </a:r>
          </a:p>
        </p:txBody>
      </p:sp>
      <p:pic>
        <p:nvPicPr>
          <p:cNvPr id="123909" name="Picture 4" descr="喷泉模型"/>
          <p:cNvPicPr>
            <a:picLocks noChangeAspect="1" noChangeArrowheads="1"/>
          </p:cNvPicPr>
          <p:nvPr/>
        </p:nvPicPr>
        <p:blipFill>
          <a:blip r:embed="rId3" cstate="print"/>
          <a:srcRect/>
          <a:stretch>
            <a:fillRect/>
          </a:stretch>
        </p:blipFill>
        <p:spPr bwMode="auto">
          <a:xfrm>
            <a:off x="2590800" y="1066800"/>
            <a:ext cx="3738563" cy="5486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body" idx="1"/>
          </p:nvPr>
        </p:nvSpPr>
        <p:spPr>
          <a:xfrm>
            <a:off x="342900" y="381000"/>
            <a:ext cx="8458200" cy="6096000"/>
          </a:xfrm>
        </p:spPr>
        <p:txBody>
          <a:bodyPr/>
          <a:lstStyle/>
          <a:p>
            <a:pPr marL="377825" indent="-377825" eaLnBrk="1" hangingPunct="1">
              <a:buFontTx/>
              <a:buNone/>
            </a:pPr>
            <a:r>
              <a:rPr lang="en-US" altLang="zh-CN" sz="2800" b="0" dirty="0" smtClean="0"/>
              <a:t>    </a:t>
            </a:r>
            <a:r>
              <a:rPr lang="zh-CN" altLang="en-US" sz="2800" b="0" dirty="0" smtClean="0">
                <a:solidFill>
                  <a:srgbClr val="FF0000"/>
                </a:solidFill>
              </a:rPr>
              <a:t>基本（</a:t>
            </a:r>
            <a:r>
              <a:rPr lang="en-US" altLang="zh-CN" sz="2800" b="0" dirty="0" smtClean="0">
                <a:solidFill>
                  <a:srgbClr val="FF0000"/>
                </a:solidFill>
              </a:rPr>
              <a:t>primary</a:t>
            </a:r>
            <a:r>
              <a:rPr lang="zh-CN" altLang="en-US" sz="2800" b="0" dirty="0" smtClean="0">
                <a:solidFill>
                  <a:srgbClr val="FF0000"/>
                </a:solidFill>
              </a:rPr>
              <a:t>）过程</a:t>
            </a:r>
            <a:r>
              <a:rPr lang="zh-CN" altLang="en-US" sz="2800" b="0" dirty="0" smtClean="0"/>
              <a:t>供各当事方在软件生存周期期间使用。包括：</a:t>
            </a:r>
          </a:p>
          <a:p>
            <a:pPr marL="377825" indent="-377825" eaLnBrk="1" hangingPunct="1"/>
            <a:r>
              <a:rPr lang="zh-CN" altLang="en-US" sz="2800" b="0" dirty="0" smtClean="0">
                <a:solidFill>
                  <a:srgbClr val="FF0000"/>
                </a:solidFill>
              </a:rPr>
              <a:t>获取（</a:t>
            </a:r>
            <a:r>
              <a:rPr lang="en-US" altLang="zh-CN" sz="2800" b="0" dirty="0" smtClean="0">
                <a:solidFill>
                  <a:srgbClr val="FF0000"/>
                </a:solidFill>
              </a:rPr>
              <a:t>acquisition</a:t>
            </a:r>
            <a:r>
              <a:rPr lang="zh-CN" altLang="en-US" sz="2800" b="0" dirty="0" smtClean="0">
                <a:solidFill>
                  <a:srgbClr val="FF0000"/>
                </a:solidFill>
              </a:rPr>
              <a:t>）过程</a:t>
            </a:r>
            <a:r>
              <a:rPr lang="zh-CN" altLang="en-US" sz="2800" b="0" dirty="0" smtClean="0"/>
              <a:t>：确定需方和组织向供方获取系统、软件或软件服务的活动。</a:t>
            </a:r>
          </a:p>
          <a:p>
            <a:pPr marL="377825" indent="-377825" eaLnBrk="1" hangingPunct="1"/>
            <a:r>
              <a:rPr lang="zh-CN" altLang="en-US" sz="2800" b="0" dirty="0" smtClean="0">
                <a:solidFill>
                  <a:srgbClr val="FF0000"/>
                </a:solidFill>
              </a:rPr>
              <a:t>供应（</a:t>
            </a:r>
            <a:r>
              <a:rPr lang="en-US" altLang="zh-CN" sz="2800" b="0" dirty="0" smtClean="0">
                <a:solidFill>
                  <a:srgbClr val="FF0000"/>
                </a:solidFill>
              </a:rPr>
              <a:t>supply</a:t>
            </a:r>
            <a:r>
              <a:rPr lang="zh-CN" altLang="en-US" sz="2800" b="0" dirty="0" smtClean="0">
                <a:solidFill>
                  <a:srgbClr val="FF0000"/>
                </a:solidFill>
              </a:rPr>
              <a:t>）过程</a:t>
            </a:r>
            <a:r>
              <a:rPr lang="zh-CN" altLang="en-US" sz="2800" b="0" dirty="0" smtClean="0"/>
              <a:t>：确定供方和组织向需方提供系统、软件或软件服务的活动。</a:t>
            </a:r>
          </a:p>
          <a:p>
            <a:pPr marL="377825" indent="-377825" eaLnBrk="1" hangingPunct="1"/>
            <a:r>
              <a:rPr lang="zh-CN" altLang="en-US" sz="2800" b="0" dirty="0" smtClean="0">
                <a:solidFill>
                  <a:srgbClr val="FF0000"/>
                </a:solidFill>
              </a:rPr>
              <a:t>开发（</a:t>
            </a:r>
            <a:r>
              <a:rPr lang="en-US" altLang="zh-CN" sz="2800" b="0" dirty="0" smtClean="0">
                <a:solidFill>
                  <a:srgbClr val="FF0000"/>
                </a:solidFill>
              </a:rPr>
              <a:t>development</a:t>
            </a:r>
            <a:r>
              <a:rPr lang="zh-CN" altLang="en-US" sz="2800" b="0" dirty="0" smtClean="0">
                <a:solidFill>
                  <a:srgbClr val="FF0000"/>
                </a:solidFill>
              </a:rPr>
              <a:t>）过程</a:t>
            </a:r>
            <a:r>
              <a:rPr lang="zh-CN" altLang="en-US" sz="2800" b="0" dirty="0" smtClean="0"/>
              <a:t>：确定开发者和组织定义并开发软件的活动。</a:t>
            </a:r>
          </a:p>
          <a:p>
            <a:pPr marL="377825" indent="-377825" eaLnBrk="1" hangingPunct="1"/>
            <a:r>
              <a:rPr lang="zh-CN" altLang="en-US" sz="2800" b="0" dirty="0" smtClean="0">
                <a:solidFill>
                  <a:srgbClr val="FF0000"/>
                </a:solidFill>
              </a:rPr>
              <a:t>运作（</a:t>
            </a:r>
            <a:r>
              <a:rPr lang="en-US" altLang="zh-CN" sz="2800" b="0" dirty="0" smtClean="0">
                <a:solidFill>
                  <a:srgbClr val="FF0000"/>
                </a:solidFill>
              </a:rPr>
              <a:t>operation</a:t>
            </a:r>
            <a:r>
              <a:rPr lang="zh-CN" altLang="en-US" sz="2800" b="0" dirty="0" smtClean="0">
                <a:solidFill>
                  <a:srgbClr val="FF0000"/>
                </a:solidFill>
              </a:rPr>
              <a:t>）过程</a:t>
            </a:r>
            <a:r>
              <a:rPr lang="zh-CN" altLang="en-US" sz="2800" b="0" dirty="0" smtClean="0"/>
              <a:t>：确定操作者和组织在规定的环境中为其用户提供运行计算机系统服务的活动。</a:t>
            </a:r>
          </a:p>
          <a:p>
            <a:pPr marL="377825" indent="-377825" eaLnBrk="1" hangingPunct="1"/>
            <a:r>
              <a:rPr lang="zh-CN" altLang="en-US" sz="2800" b="0" dirty="0" smtClean="0">
                <a:solidFill>
                  <a:srgbClr val="FF0000"/>
                </a:solidFill>
              </a:rPr>
              <a:t>维护（</a:t>
            </a:r>
            <a:r>
              <a:rPr lang="en-US" altLang="zh-CN" sz="2800" b="0" dirty="0" smtClean="0">
                <a:solidFill>
                  <a:srgbClr val="FF0000"/>
                </a:solidFill>
              </a:rPr>
              <a:t>maintenance</a:t>
            </a:r>
            <a:r>
              <a:rPr lang="zh-CN" altLang="en-US" sz="2800" b="0" dirty="0" smtClean="0">
                <a:solidFill>
                  <a:srgbClr val="FF0000"/>
                </a:solidFill>
              </a:rPr>
              <a:t>）过程</a:t>
            </a:r>
            <a:r>
              <a:rPr lang="zh-CN" altLang="en-US" sz="2800" b="0" dirty="0" smtClean="0"/>
              <a:t>：确定维护者和组织提供维护软件服务的活动。</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4"/>
          <p:cNvSpPr>
            <a:spLocks noGrp="1"/>
          </p:cNvSpPr>
          <p:nvPr>
            <p:ph type="ftr" sz="quarter" idx="11"/>
          </p:nvPr>
        </p:nvSpPr>
        <p:spPr>
          <a:noFill/>
        </p:spPr>
        <p:txBody>
          <a:bodyPr/>
          <a:lstStyle/>
          <a:p>
            <a:r>
              <a:rPr lang="en-US" altLang="zh-CN" smtClean="0"/>
              <a:t>复旦大学计算机科学与工程系  本科生课程</a:t>
            </a:r>
          </a:p>
        </p:txBody>
      </p:sp>
      <p:sp>
        <p:nvSpPr>
          <p:cNvPr id="124931" name="Rectangle 2"/>
          <p:cNvSpPr>
            <a:spLocks noGrp="1" noChangeArrowheads="1"/>
          </p:cNvSpPr>
          <p:nvPr>
            <p:ph type="body" idx="1"/>
          </p:nvPr>
        </p:nvSpPr>
        <p:spPr>
          <a:xfrm>
            <a:off x="381000" y="381000"/>
            <a:ext cx="8382000" cy="5638800"/>
          </a:xfrm>
        </p:spPr>
        <p:txBody>
          <a:bodyPr/>
          <a:lstStyle/>
          <a:p>
            <a:pPr marL="377825" indent="-377825" eaLnBrk="1" hangingPunct="1"/>
            <a:r>
              <a:rPr lang="zh-CN" altLang="en-US" sz="3600" smtClean="0"/>
              <a:t>喷泉模型是一种支持</a:t>
            </a:r>
            <a:r>
              <a:rPr lang="zh-CN" altLang="en-US" sz="3600" smtClean="0">
                <a:solidFill>
                  <a:srgbClr val="FF3300"/>
                </a:solidFill>
              </a:rPr>
              <a:t>面向对象</a:t>
            </a:r>
            <a:r>
              <a:rPr lang="zh-CN" altLang="en-US" sz="3600" smtClean="0"/>
              <a:t>开发的模型</a:t>
            </a:r>
          </a:p>
          <a:p>
            <a:pPr marL="377825" indent="-377825" eaLnBrk="1" hangingPunct="1"/>
            <a:r>
              <a:rPr lang="zh-CN" altLang="en-US" sz="3600" smtClean="0"/>
              <a:t>体现</a:t>
            </a:r>
            <a:r>
              <a:rPr lang="zh-CN" altLang="en-US" sz="3600" smtClean="0">
                <a:solidFill>
                  <a:srgbClr val="FF3300"/>
                </a:solidFill>
              </a:rPr>
              <a:t>迭代</a:t>
            </a:r>
            <a:r>
              <a:rPr lang="zh-CN" altLang="en-US" sz="3600" smtClean="0"/>
              <a:t>和</a:t>
            </a:r>
            <a:r>
              <a:rPr lang="zh-CN" altLang="en-US" sz="3600" smtClean="0">
                <a:solidFill>
                  <a:srgbClr val="FF3300"/>
                </a:solidFill>
              </a:rPr>
              <a:t>无间隙</a:t>
            </a:r>
            <a:r>
              <a:rPr lang="zh-CN" altLang="en-US" sz="3600" smtClean="0"/>
              <a:t>特征</a:t>
            </a:r>
          </a:p>
          <a:p>
            <a:pPr marL="1052513" lvl="1" eaLnBrk="1" hangingPunct="1"/>
            <a:r>
              <a:rPr lang="zh-CN" altLang="en-US" sz="3200" b="1" smtClean="0">
                <a:solidFill>
                  <a:srgbClr val="FF3300"/>
                </a:solidFill>
                <a:ea typeface="楷体_GB2312" pitchFamily="49" charset="-122"/>
              </a:rPr>
              <a:t>迭代</a:t>
            </a:r>
            <a:r>
              <a:rPr lang="zh-CN" altLang="en-US" sz="3200" b="1" smtClean="0">
                <a:ea typeface="楷体_GB2312" pitchFamily="49" charset="-122"/>
              </a:rPr>
              <a:t>：各开发活动常常重复工作多次，相关的功能在每次迭代中随之加入演进的系统</a:t>
            </a:r>
          </a:p>
          <a:p>
            <a:pPr marL="1052513" lvl="1" eaLnBrk="1" hangingPunct="1"/>
            <a:r>
              <a:rPr lang="zh-CN" altLang="en-US" sz="3200" b="1" smtClean="0">
                <a:solidFill>
                  <a:srgbClr val="FF3300"/>
                </a:solidFill>
                <a:ea typeface="楷体_GB2312" pitchFamily="49" charset="-122"/>
              </a:rPr>
              <a:t>无间隙</a:t>
            </a:r>
            <a:r>
              <a:rPr lang="zh-CN" altLang="en-US" sz="3200" b="1" smtClean="0">
                <a:ea typeface="楷体_GB2312" pitchFamily="49" charset="-122"/>
              </a:rPr>
              <a:t>：开发活动之间不存在明显的边界</a:t>
            </a:r>
          </a:p>
        </p:txBody>
      </p:sp>
      <p:sp>
        <p:nvSpPr>
          <p:cNvPr id="124932" name="灯片编号占位符 4"/>
          <p:cNvSpPr>
            <a:spLocks noGrp="1"/>
          </p:cNvSpPr>
          <p:nvPr>
            <p:ph type="sldNum" sz="quarter" idx="12"/>
          </p:nvPr>
        </p:nvSpPr>
        <p:spPr>
          <a:noFill/>
        </p:spPr>
        <p:txBody>
          <a:bodyPr/>
          <a:lstStyle/>
          <a:p>
            <a:fld id="{6887C381-A603-44B6-9E77-59779CDAE9C5}" type="slidenum">
              <a:rPr lang="en-US" altLang="zh-CN" smtClean="0"/>
              <a:pPr/>
              <a:t>70</a:t>
            </a:fld>
            <a:r>
              <a:rPr lang="en-US" altLang="zh-CN" smtClean="0"/>
              <a:t>/156</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body" idx="1"/>
          </p:nvPr>
        </p:nvSpPr>
        <p:spPr>
          <a:xfrm>
            <a:off x="381000" y="1219200"/>
            <a:ext cx="8458200" cy="4876800"/>
          </a:xfrm>
        </p:spPr>
        <p:txBody>
          <a:bodyPr/>
          <a:lstStyle/>
          <a:p>
            <a:pPr marL="377825" indent="-377825" eaLnBrk="1" hangingPunct="1"/>
            <a:r>
              <a:rPr lang="zh-CN" altLang="en-US" sz="3600" smtClean="0"/>
              <a:t>支持软件</a:t>
            </a:r>
            <a:r>
              <a:rPr lang="zh-CN" altLang="en-US" sz="3600" smtClean="0">
                <a:solidFill>
                  <a:srgbClr val="FF3300"/>
                </a:solidFill>
              </a:rPr>
              <a:t>复用</a:t>
            </a:r>
            <a:r>
              <a:rPr lang="zh-CN" altLang="en-US" sz="3600" smtClean="0"/>
              <a:t>（</a:t>
            </a:r>
            <a:r>
              <a:rPr lang="en-US" altLang="zh-CN" sz="3600" smtClean="0"/>
              <a:t>reuse</a:t>
            </a:r>
            <a:r>
              <a:rPr lang="zh-CN" altLang="en-US" sz="3600" smtClean="0"/>
              <a:t>）</a:t>
            </a:r>
          </a:p>
          <a:p>
            <a:pPr marL="377825" indent="-377825" eaLnBrk="1" hangingPunct="1"/>
            <a:r>
              <a:rPr lang="zh-CN" altLang="en-US" sz="3600" smtClean="0"/>
              <a:t>利用预先包装好的软件</a:t>
            </a:r>
            <a:r>
              <a:rPr lang="zh-CN" altLang="en-US" sz="3600" smtClean="0">
                <a:solidFill>
                  <a:srgbClr val="FF3300"/>
                </a:solidFill>
              </a:rPr>
              <a:t>构件</a:t>
            </a:r>
            <a:r>
              <a:rPr lang="zh-CN" altLang="en-US" sz="3600" smtClean="0"/>
              <a:t>（包括组织内部开发的构件和现存商品化构件</a:t>
            </a:r>
            <a:r>
              <a:rPr lang="en-US" altLang="zh-CN" sz="3600" smtClean="0"/>
              <a:t>COTS</a:t>
            </a:r>
            <a:r>
              <a:rPr lang="zh-CN" altLang="en-US" sz="3600" smtClean="0"/>
              <a:t>）来构造应用系统</a:t>
            </a:r>
          </a:p>
        </p:txBody>
      </p:sp>
      <p:sp>
        <p:nvSpPr>
          <p:cNvPr id="955395" name="Rectangle 3"/>
          <p:cNvSpPr>
            <a:spLocks noGrp="1" noChangeArrowheads="1"/>
          </p:cNvSpPr>
          <p:nvPr>
            <p:ph type="title"/>
          </p:nvPr>
        </p:nvSpPr>
        <p:spPr>
          <a:xfrm>
            <a:off x="1143000" y="76200"/>
            <a:ext cx="6781800" cy="838200"/>
          </a:xfrm>
        </p:spPr>
        <p:txBody>
          <a:bodyPr/>
          <a:lstStyle/>
          <a:p>
            <a:pPr eaLnBrk="1" hangingPunct="1">
              <a:defRPr/>
            </a:pPr>
            <a:r>
              <a:rPr lang="zh-CN" altLang="en-US" smtClean="0"/>
              <a:t>基于构件的开发模型</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body" idx="1"/>
          </p:nvPr>
        </p:nvSpPr>
        <p:spPr>
          <a:xfrm>
            <a:off x="304800" y="304800"/>
            <a:ext cx="8534400" cy="5715000"/>
          </a:xfrm>
        </p:spPr>
        <p:txBody>
          <a:bodyPr/>
          <a:lstStyle/>
          <a:p>
            <a:pPr marL="0" indent="0" eaLnBrk="1" hangingPunct="1">
              <a:buSzPct val="55000"/>
              <a:buFontTx/>
              <a:buNone/>
            </a:pPr>
            <a:endParaRPr lang="zh-CN" altLang="zh-CN" b="0" dirty="0" smtClean="0"/>
          </a:p>
        </p:txBody>
      </p:sp>
      <p:grpSp>
        <p:nvGrpSpPr>
          <p:cNvPr id="2" name="Group 3"/>
          <p:cNvGrpSpPr>
            <a:grpSpLocks/>
          </p:cNvGrpSpPr>
          <p:nvPr/>
        </p:nvGrpSpPr>
        <p:grpSpPr bwMode="auto">
          <a:xfrm>
            <a:off x="228600" y="304800"/>
            <a:ext cx="8686800" cy="6019800"/>
            <a:chOff x="2217" y="1735"/>
            <a:chExt cx="7200" cy="6396"/>
          </a:xfrm>
        </p:grpSpPr>
        <p:sp>
          <p:nvSpPr>
            <p:cNvPr id="126982" name="Rectangle 4"/>
            <p:cNvSpPr>
              <a:spLocks noChangeArrowheads="1"/>
            </p:cNvSpPr>
            <p:nvPr/>
          </p:nvSpPr>
          <p:spPr bwMode="auto">
            <a:xfrm>
              <a:off x="2217" y="1735"/>
              <a:ext cx="7200" cy="3105"/>
            </a:xfrm>
            <a:prstGeom prst="rect">
              <a:avLst/>
            </a:prstGeom>
            <a:solidFill>
              <a:srgbClr val="FFFFFF"/>
            </a:solidFill>
            <a:ln w="25400">
              <a:solidFill>
                <a:srgbClr val="000000"/>
              </a:solidFill>
              <a:miter lim="800000"/>
              <a:headEnd/>
              <a:tailEnd/>
            </a:ln>
          </p:spPr>
          <p:txBody>
            <a:bodyPr anchor="ctr"/>
            <a:lstStyle/>
            <a:p>
              <a:endParaRPr lang="zh-CN" altLang="en-US"/>
            </a:p>
          </p:txBody>
        </p:sp>
        <p:grpSp>
          <p:nvGrpSpPr>
            <p:cNvPr id="3" name="Group 5"/>
            <p:cNvGrpSpPr>
              <a:grpSpLocks/>
            </p:cNvGrpSpPr>
            <p:nvPr/>
          </p:nvGrpSpPr>
          <p:grpSpPr bwMode="auto">
            <a:xfrm>
              <a:off x="2217" y="1891"/>
              <a:ext cx="7200" cy="6240"/>
              <a:chOff x="2160" y="1908"/>
              <a:chExt cx="7200" cy="6240"/>
            </a:xfrm>
          </p:grpSpPr>
          <p:sp>
            <p:nvSpPr>
              <p:cNvPr id="126985" name="Text Box 6"/>
              <p:cNvSpPr txBox="1">
                <a:spLocks noChangeArrowheads="1"/>
              </p:cNvSpPr>
              <p:nvPr/>
            </p:nvSpPr>
            <p:spPr bwMode="auto">
              <a:xfrm>
                <a:off x="3600" y="2220"/>
                <a:ext cx="1080" cy="78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领域分析</a:t>
                </a:r>
              </a:p>
            </p:txBody>
          </p:sp>
          <p:sp>
            <p:nvSpPr>
              <p:cNvPr id="126986" name="Text Box 7"/>
              <p:cNvSpPr txBox="1">
                <a:spLocks noChangeArrowheads="1"/>
              </p:cNvSpPr>
              <p:nvPr/>
            </p:nvSpPr>
            <p:spPr bwMode="auto">
              <a:xfrm>
                <a:off x="5220" y="2220"/>
                <a:ext cx="1080" cy="78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构件可变性</a:t>
                </a:r>
              </a:p>
              <a:p>
                <a:pPr algn="ctr" eaLnBrk="0" hangingPunct="0"/>
                <a:r>
                  <a:rPr lang="zh-CN" altLang="en-US" sz="1400">
                    <a:latin typeface="Times New Roman" pitchFamily="18" charset="0"/>
                    <a:ea typeface="楷体_GB2312" pitchFamily="49" charset="-122"/>
                  </a:rPr>
                  <a:t>分析</a:t>
                </a:r>
              </a:p>
            </p:txBody>
          </p:sp>
          <p:sp>
            <p:nvSpPr>
              <p:cNvPr id="126987" name="Text Box 8"/>
              <p:cNvSpPr txBox="1">
                <a:spLocks noChangeArrowheads="1"/>
              </p:cNvSpPr>
              <p:nvPr/>
            </p:nvSpPr>
            <p:spPr bwMode="auto">
              <a:xfrm>
                <a:off x="6840" y="2220"/>
                <a:ext cx="1080" cy="78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构建</a:t>
                </a:r>
              </a:p>
              <a:p>
                <a:pPr algn="ctr" eaLnBrk="0" hangingPunct="0"/>
                <a:r>
                  <a:rPr lang="zh-CN" altLang="en-US" sz="1400">
                    <a:latin typeface="Times New Roman" pitchFamily="18" charset="0"/>
                    <a:ea typeface="楷体_GB2312" pitchFamily="49" charset="-122"/>
                  </a:rPr>
                  <a:t>可复用构件</a:t>
                </a:r>
              </a:p>
            </p:txBody>
          </p:sp>
          <p:sp>
            <p:nvSpPr>
              <p:cNvPr id="126988" name="Oval 9"/>
              <p:cNvSpPr>
                <a:spLocks noChangeArrowheads="1"/>
              </p:cNvSpPr>
              <p:nvPr/>
            </p:nvSpPr>
            <p:spPr bwMode="auto">
              <a:xfrm>
                <a:off x="2340" y="3312"/>
                <a:ext cx="1260" cy="624"/>
              </a:xfrm>
              <a:prstGeom prst="ellipse">
                <a:avLst/>
              </a:prstGeom>
              <a:solidFill>
                <a:srgbClr val="FFFFFF"/>
              </a:solidFill>
              <a:ln w="25400">
                <a:solidFill>
                  <a:srgbClr val="000000"/>
                </a:solidFill>
                <a:round/>
                <a:headEnd/>
                <a:tailEnd/>
              </a:ln>
            </p:spPr>
            <p:txBody>
              <a:bodyPr anchor="ctr"/>
              <a:lstStyle/>
              <a:p>
                <a:pPr algn="ctr" eaLnBrk="0" hangingPunct="0"/>
                <a:r>
                  <a:rPr lang="zh-CN" altLang="en-US" sz="1400">
                    <a:latin typeface="Times New Roman" pitchFamily="18" charset="0"/>
                    <a:ea typeface="楷体_GB2312" pitchFamily="49" charset="-122"/>
                  </a:rPr>
                  <a:t>领域模型</a:t>
                </a:r>
              </a:p>
            </p:txBody>
          </p:sp>
          <p:sp>
            <p:nvSpPr>
              <p:cNvPr id="126989" name="Oval 10"/>
              <p:cNvSpPr>
                <a:spLocks noChangeArrowheads="1"/>
              </p:cNvSpPr>
              <p:nvPr/>
            </p:nvSpPr>
            <p:spPr bwMode="auto">
              <a:xfrm>
                <a:off x="4140" y="3312"/>
                <a:ext cx="1440" cy="936"/>
              </a:xfrm>
              <a:prstGeom prst="ellipse">
                <a:avLst/>
              </a:prstGeom>
              <a:solidFill>
                <a:srgbClr val="FFFFFF"/>
              </a:solidFill>
              <a:ln w="25400">
                <a:solidFill>
                  <a:srgbClr val="000000"/>
                </a:solidFill>
                <a:round/>
                <a:headEnd/>
                <a:tailEnd/>
              </a:ln>
            </p:spPr>
            <p:txBody>
              <a:bodyPr lIns="0" anchor="ctr"/>
              <a:lstStyle/>
              <a:p>
                <a:pPr algn="ctr" eaLnBrk="0" hangingPunct="0">
                  <a:lnSpc>
                    <a:spcPct val="80000"/>
                  </a:lnSpc>
                </a:pPr>
                <a:r>
                  <a:rPr lang="zh-CN" altLang="en-US" sz="1400">
                    <a:latin typeface="Times New Roman" pitchFamily="18" charset="0"/>
                    <a:ea typeface="楷体_GB2312" pitchFamily="49" charset="-122"/>
                  </a:rPr>
                  <a:t>领域基准</a:t>
                </a:r>
              </a:p>
              <a:p>
                <a:pPr algn="ctr" eaLnBrk="0" hangingPunct="0">
                  <a:lnSpc>
                    <a:spcPct val="80000"/>
                  </a:lnSpc>
                </a:pPr>
                <a:r>
                  <a:rPr lang="zh-CN" altLang="en-US" sz="1400">
                    <a:latin typeface="Times New Roman" pitchFamily="18" charset="0"/>
                    <a:ea typeface="楷体_GB2312" pitchFamily="49" charset="-122"/>
                  </a:rPr>
                  <a:t>体系结构图</a:t>
                </a:r>
              </a:p>
              <a:p>
                <a:pPr algn="ctr" eaLnBrk="0" hangingPunct="0"/>
                <a:endParaRPr lang="en-US" altLang="zh-CN" sz="1400">
                  <a:latin typeface="Times New Roman" pitchFamily="18" charset="0"/>
                  <a:ea typeface="楷体_GB2312" pitchFamily="49" charset="-122"/>
                </a:endParaRPr>
              </a:p>
            </p:txBody>
          </p:sp>
          <p:sp>
            <p:nvSpPr>
              <p:cNvPr id="126990" name="AutoShape 11"/>
              <p:cNvSpPr>
                <a:spLocks noChangeArrowheads="1"/>
              </p:cNvSpPr>
              <p:nvPr/>
            </p:nvSpPr>
            <p:spPr bwMode="auto">
              <a:xfrm>
                <a:off x="7020" y="3312"/>
                <a:ext cx="900" cy="1248"/>
              </a:xfrm>
              <a:prstGeom prst="can">
                <a:avLst>
                  <a:gd name="adj" fmla="val 34667"/>
                </a:avLst>
              </a:prstGeom>
              <a:solidFill>
                <a:srgbClr val="FFFFFF"/>
              </a:solidFill>
              <a:ln w="25400">
                <a:solidFill>
                  <a:srgbClr val="000000"/>
                </a:solidFill>
                <a:round/>
                <a:headEnd/>
                <a:tailEnd/>
              </a:ln>
            </p:spPr>
            <p:txBody>
              <a:bodyPr anchor="ctr"/>
              <a:lstStyle/>
              <a:p>
                <a:pPr algn="ctr" eaLnBrk="0" hangingPunct="0"/>
                <a:r>
                  <a:rPr lang="zh-CN" altLang="en-US" sz="1400">
                    <a:latin typeface="Times New Roman" pitchFamily="18" charset="0"/>
                    <a:ea typeface="楷体_GB2312" pitchFamily="49" charset="-122"/>
                  </a:rPr>
                  <a:t>可复用</a:t>
                </a:r>
              </a:p>
              <a:p>
                <a:pPr algn="ctr" eaLnBrk="0" hangingPunct="0"/>
                <a:r>
                  <a:rPr lang="zh-CN" altLang="en-US" sz="1400">
                    <a:latin typeface="Times New Roman" pitchFamily="18" charset="0"/>
                    <a:ea typeface="楷体_GB2312" pitchFamily="49" charset="-122"/>
                  </a:rPr>
                  <a:t>构件库</a:t>
                </a:r>
              </a:p>
            </p:txBody>
          </p:sp>
          <p:sp>
            <p:nvSpPr>
              <p:cNvPr id="126991" name="Rectangle 12"/>
              <p:cNvSpPr>
                <a:spLocks noChangeArrowheads="1"/>
              </p:cNvSpPr>
              <p:nvPr/>
            </p:nvSpPr>
            <p:spPr bwMode="auto">
              <a:xfrm>
                <a:off x="2160" y="5184"/>
                <a:ext cx="7200" cy="2964"/>
              </a:xfrm>
              <a:prstGeom prst="rect">
                <a:avLst/>
              </a:prstGeom>
              <a:solidFill>
                <a:srgbClr val="FFFFFF"/>
              </a:solidFill>
              <a:ln w="25400">
                <a:solidFill>
                  <a:srgbClr val="000000"/>
                </a:solidFill>
                <a:miter lim="800000"/>
                <a:headEnd/>
                <a:tailEnd/>
              </a:ln>
            </p:spPr>
            <p:txBody>
              <a:bodyPr anchor="ctr"/>
              <a:lstStyle/>
              <a:p>
                <a:endParaRPr lang="zh-CN" altLang="en-US"/>
              </a:p>
            </p:txBody>
          </p:sp>
          <p:sp>
            <p:nvSpPr>
              <p:cNvPr id="126992" name="Text Box 13"/>
              <p:cNvSpPr txBox="1">
                <a:spLocks noChangeArrowheads="1"/>
              </p:cNvSpPr>
              <p:nvPr/>
            </p:nvSpPr>
            <p:spPr bwMode="auto">
              <a:xfrm>
                <a:off x="3060" y="5652"/>
                <a:ext cx="720" cy="468"/>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分析</a:t>
                </a:r>
              </a:p>
            </p:txBody>
          </p:sp>
          <p:sp>
            <p:nvSpPr>
              <p:cNvPr id="126993" name="Text Box 14"/>
              <p:cNvSpPr txBox="1">
                <a:spLocks noChangeArrowheads="1"/>
              </p:cNvSpPr>
              <p:nvPr/>
            </p:nvSpPr>
            <p:spPr bwMode="auto">
              <a:xfrm>
                <a:off x="4140" y="5652"/>
                <a:ext cx="1080" cy="78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体系结构设计</a:t>
                </a:r>
              </a:p>
            </p:txBody>
          </p:sp>
          <p:sp>
            <p:nvSpPr>
              <p:cNvPr id="126994" name="Text Box 15"/>
              <p:cNvSpPr txBox="1">
                <a:spLocks noChangeArrowheads="1"/>
              </p:cNvSpPr>
              <p:nvPr/>
            </p:nvSpPr>
            <p:spPr bwMode="auto">
              <a:xfrm>
                <a:off x="5760" y="5340"/>
                <a:ext cx="1080" cy="468"/>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获取构件</a:t>
                </a:r>
              </a:p>
            </p:txBody>
          </p:sp>
          <p:sp>
            <p:nvSpPr>
              <p:cNvPr id="126995" name="Text Box 16"/>
              <p:cNvSpPr txBox="1">
                <a:spLocks noChangeArrowheads="1"/>
              </p:cNvSpPr>
              <p:nvPr/>
            </p:nvSpPr>
            <p:spPr bwMode="auto">
              <a:xfrm>
                <a:off x="5760" y="6276"/>
                <a:ext cx="1080" cy="78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构件特化</a:t>
                </a:r>
              </a:p>
              <a:p>
                <a:pPr algn="ctr" eaLnBrk="0" hangingPunct="0"/>
                <a:r>
                  <a:rPr lang="zh-CN" altLang="en-US" sz="1400">
                    <a:latin typeface="Times New Roman" pitchFamily="18" charset="0"/>
                    <a:ea typeface="楷体_GB2312" pitchFamily="49" charset="-122"/>
                  </a:rPr>
                  <a:t>和修改</a:t>
                </a:r>
              </a:p>
            </p:txBody>
          </p:sp>
          <p:sp>
            <p:nvSpPr>
              <p:cNvPr id="126996" name="Text Box 17"/>
              <p:cNvSpPr txBox="1">
                <a:spLocks noChangeArrowheads="1"/>
              </p:cNvSpPr>
              <p:nvPr/>
            </p:nvSpPr>
            <p:spPr bwMode="auto">
              <a:xfrm>
                <a:off x="7920" y="5496"/>
                <a:ext cx="900" cy="468"/>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评价</a:t>
                </a:r>
              </a:p>
            </p:txBody>
          </p:sp>
          <p:sp>
            <p:nvSpPr>
              <p:cNvPr id="126997" name="Text Box 18"/>
              <p:cNvSpPr txBox="1">
                <a:spLocks noChangeArrowheads="1"/>
              </p:cNvSpPr>
              <p:nvPr/>
            </p:nvSpPr>
            <p:spPr bwMode="auto">
              <a:xfrm>
                <a:off x="7920" y="6276"/>
                <a:ext cx="1080" cy="78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构件组装</a:t>
                </a:r>
              </a:p>
              <a:p>
                <a:pPr algn="ctr" eaLnBrk="0" hangingPunct="0"/>
                <a:r>
                  <a:rPr lang="zh-CN" altLang="en-US" sz="1400">
                    <a:latin typeface="Times New Roman" pitchFamily="18" charset="0"/>
                    <a:ea typeface="楷体_GB2312" pitchFamily="49" charset="-122"/>
                  </a:rPr>
                  <a:t>和测试</a:t>
                </a:r>
              </a:p>
            </p:txBody>
          </p:sp>
          <p:sp>
            <p:nvSpPr>
              <p:cNvPr id="126998" name="Text Box 19"/>
              <p:cNvSpPr txBox="1">
                <a:spLocks noChangeArrowheads="1"/>
              </p:cNvSpPr>
              <p:nvPr/>
            </p:nvSpPr>
            <p:spPr bwMode="auto">
              <a:xfrm>
                <a:off x="5760" y="7212"/>
                <a:ext cx="1080" cy="780"/>
              </a:xfrm>
              <a:prstGeom prst="rect">
                <a:avLst/>
              </a:prstGeom>
              <a:solidFill>
                <a:srgbClr val="FFFFFF"/>
              </a:solidFill>
              <a:ln w="25400">
                <a:solidFill>
                  <a:srgbClr val="000000"/>
                </a:solidFill>
                <a:miter lim="800000"/>
                <a:headEnd/>
                <a:tailEnd/>
              </a:ln>
            </p:spPr>
            <p:txBody>
              <a:bodyPr anchor="ctr"/>
              <a:lstStyle/>
              <a:p>
                <a:pPr algn="ctr" eaLnBrk="0" hangingPunct="0"/>
                <a:r>
                  <a:rPr lang="zh-CN" altLang="en-US" sz="1400">
                    <a:latin typeface="Times New Roman" pitchFamily="18" charset="0"/>
                    <a:ea typeface="楷体_GB2312" pitchFamily="49" charset="-122"/>
                  </a:rPr>
                  <a:t>开发未找到</a:t>
                </a:r>
              </a:p>
              <a:p>
                <a:pPr algn="ctr" eaLnBrk="0" hangingPunct="0"/>
                <a:r>
                  <a:rPr lang="zh-CN" altLang="en-US" sz="1400">
                    <a:latin typeface="Times New Roman" pitchFamily="18" charset="0"/>
                    <a:ea typeface="楷体_GB2312" pitchFamily="49" charset="-122"/>
                  </a:rPr>
                  <a:t>构件的部分</a:t>
                </a:r>
              </a:p>
            </p:txBody>
          </p:sp>
          <p:sp>
            <p:nvSpPr>
              <p:cNvPr id="126999" name="Text Box 20"/>
              <p:cNvSpPr txBox="1">
                <a:spLocks noChangeArrowheads="1"/>
              </p:cNvSpPr>
              <p:nvPr/>
            </p:nvSpPr>
            <p:spPr bwMode="auto">
              <a:xfrm>
                <a:off x="2160" y="5184"/>
                <a:ext cx="1440" cy="468"/>
              </a:xfrm>
              <a:prstGeom prst="rect">
                <a:avLst/>
              </a:prstGeom>
              <a:noFill/>
              <a:ln w="25400">
                <a:noFill/>
                <a:miter lim="800000"/>
                <a:headEnd/>
                <a:tailEnd/>
              </a:ln>
            </p:spPr>
            <p:txBody>
              <a:bodyPr anchor="ctr"/>
              <a:lstStyle/>
              <a:p>
                <a:pPr eaLnBrk="0" hangingPunct="0"/>
                <a:r>
                  <a:rPr lang="zh-CN" altLang="en-US">
                    <a:solidFill>
                      <a:srgbClr val="FF3300"/>
                    </a:solidFill>
                    <a:latin typeface="Times New Roman" pitchFamily="18" charset="0"/>
                    <a:ea typeface="楷体_GB2312" pitchFamily="49" charset="-122"/>
                  </a:rPr>
                  <a:t>应用系统工程</a:t>
                </a:r>
              </a:p>
            </p:txBody>
          </p:sp>
          <p:sp>
            <p:nvSpPr>
              <p:cNvPr id="127000" name="Oval 21"/>
              <p:cNvSpPr>
                <a:spLocks noChangeArrowheads="1"/>
              </p:cNvSpPr>
              <p:nvPr/>
            </p:nvSpPr>
            <p:spPr bwMode="auto">
              <a:xfrm>
                <a:off x="7740" y="7368"/>
                <a:ext cx="1260" cy="624"/>
              </a:xfrm>
              <a:prstGeom prst="ellipse">
                <a:avLst/>
              </a:prstGeom>
              <a:solidFill>
                <a:srgbClr val="FFFFFF"/>
              </a:solidFill>
              <a:ln w="25400">
                <a:solidFill>
                  <a:srgbClr val="000000"/>
                </a:solidFill>
                <a:round/>
                <a:headEnd/>
                <a:tailEnd/>
              </a:ln>
            </p:spPr>
            <p:txBody>
              <a:bodyPr anchor="ctr"/>
              <a:lstStyle/>
              <a:p>
                <a:pPr algn="ctr" eaLnBrk="0" hangingPunct="0"/>
                <a:r>
                  <a:rPr lang="zh-CN" altLang="en-US" sz="1400">
                    <a:latin typeface="Times New Roman" pitchFamily="18" charset="0"/>
                    <a:ea typeface="楷体_GB2312" pitchFamily="49" charset="-122"/>
                  </a:rPr>
                  <a:t>应用系统</a:t>
                </a:r>
              </a:p>
            </p:txBody>
          </p:sp>
          <p:sp>
            <p:nvSpPr>
              <p:cNvPr id="127001" name="Line 22"/>
              <p:cNvSpPr>
                <a:spLocks noChangeShapeType="1"/>
              </p:cNvSpPr>
              <p:nvPr/>
            </p:nvSpPr>
            <p:spPr bwMode="auto">
              <a:xfrm flipH="1">
                <a:off x="3240" y="3000"/>
                <a:ext cx="540" cy="312"/>
              </a:xfrm>
              <a:prstGeom prst="line">
                <a:avLst/>
              </a:prstGeom>
              <a:noFill/>
              <a:ln w="25400">
                <a:solidFill>
                  <a:srgbClr val="000000"/>
                </a:solidFill>
                <a:round/>
                <a:headEnd/>
                <a:tailEnd type="triangle" w="med" len="med"/>
              </a:ln>
            </p:spPr>
            <p:txBody>
              <a:bodyPr anchor="ctr"/>
              <a:lstStyle/>
              <a:p>
                <a:endParaRPr lang="zh-CN" altLang="en-US"/>
              </a:p>
            </p:txBody>
          </p:sp>
          <p:sp>
            <p:nvSpPr>
              <p:cNvPr id="127002" name="Line 23"/>
              <p:cNvSpPr>
                <a:spLocks noChangeShapeType="1"/>
              </p:cNvSpPr>
              <p:nvPr/>
            </p:nvSpPr>
            <p:spPr bwMode="auto">
              <a:xfrm>
                <a:off x="4320" y="3000"/>
                <a:ext cx="360" cy="312"/>
              </a:xfrm>
              <a:prstGeom prst="line">
                <a:avLst/>
              </a:prstGeom>
              <a:noFill/>
              <a:ln w="25400">
                <a:solidFill>
                  <a:srgbClr val="000000"/>
                </a:solidFill>
                <a:round/>
                <a:headEnd/>
                <a:tailEnd type="triangle" w="med" len="med"/>
              </a:ln>
            </p:spPr>
            <p:txBody>
              <a:bodyPr anchor="ctr"/>
              <a:lstStyle/>
              <a:p>
                <a:endParaRPr lang="zh-CN" altLang="en-US"/>
              </a:p>
            </p:txBody>
          </p:sp>
          <p:sp>
            <p:nvSpPr>
              <p:cNvPr id="127003" name="Line 24"/>
              <p:cNvSpPr>
                <a:spLocks noChangeShapeType="1"/>
              </p:cNvSpPr>
              <p:nvPr/>
            </p:nvSpPr>
            <p:spPr bwMode="auto">
              <a:xfrm flipV="1">
                <a:off x="5400" y="3000"/>
                <a:ext cx="360" cy="468"/>
              </a:xfrm>
              <a:prstGeom prst="line">
                <a:avLst/>
              </a:prstGeom>
              <a:noFill/>
              <a:ln w="25400">
                <a:solidFill>
                  <a:srgbClr val="000000"/>
                </a:solidFill>
                <a:round/>
                <a:headEnd/>
                <a:tailEnd type="triangle" w="med" len="med"/>
              </a:ln>
            </p:spPr>
            <p:txBody>
              <a:bodyPr anchor="ctr"/>
              <a:lstStyle/>
              <a:p>
                <a:endParaRPr lang="zh-CN" altLang="en-US"/>
              </a:p>
            </p:txBody>
          </p:sp>
          <p:sp>
            <p:nvSpPr>
              <p:cNvPr id="127004" name="Line 25"/>
              <p:cNvSpPr>
                <a:spLocks noChangeShapeType="1"/>
              </p:cNvSpPr>
              <p:nvPr/>
            </p:nvSpPr>
            <p:spPr bwMode="auto">
              <a:xfrm>
                <a:off x="7200" y="3000"/>
                <a:ext cx="180" cy="312"/>
              </a:xfrm>
              <a:prstGeom prst="line">
                <a:avLst/>
              </a:prstGeom>
              <a:noFill/>
              <a:ln w="25400">
                <a:solidFill>
                  <a:srgbClr val="000000"/>
                </a:solidFill>
                <a:round/>
                <a:headEnd/>
                <a:tailEnd type="triangle" w="med" len="med"/>
              </a:ln>
            </p:spPr>
            <p:txBody>
              <a:bodyPr anchor="ctr"/>
              <a:lstStyle/>
              <a:p>
                <a:endParaRPr lang="zh-CN" altLang="en-US"/>
              </a:p>
            </p:txBody>
          </p:sp>
          <p:sp>
            <p:nvSpPr>
              <p:cNvPr id="127005" name="Line 26"/>
              <p:cNvSpPr>
                <a:spLocks noChangeShapeType="1"/>
              </p:cNvSpPr>
              <p:nvPr/>
            </p:nvSpPr>
            <p:spPr bwMode="auto">
              <a:xfrm>
                <a:off x="3420" y="3780"/>
                <a:ext cx="0" cy="1872"/>
              </a:xfrm>
              <a:prstGeom prst="line">
                <a:avLst/>
              </a:prstGeom>
              <a:noFill/>
              <a:ln w="25400">
                <a:solidFill>
                  <a:srgbClr val="000000"/>
                </a:solidFill>
                <a:round/>
                <a:headEnd/>
                <a:tailEnd type="triangle" w="med" len="med"/>
              </a:ln>
            </p:spPr>
            <p:txBody>
              <a:bodyPr anchor="ctr"/>
              <a:lstStyle/>
              <a:p>
                <a:endParaRPr lang="zh-CN" altLang="en-US"/>
              </a:p>
            </p:txBody>
          </p:sp>
          <p:sp>
            <p:nvSpPr>
              <p:cNvPr id="127006" name="Line 27"/>
              <p:cNvSpPr>
                <a:spLocks noChangeShapeType="1"/>
              </p:cNvSpPr>
              <p:nvPr/>
            </p:nvSpPr>
            <p:spPr bwMode="auto">
              <a:xfrm>
                <a:off x="4860" y="4248"/>
                <a:ext cx="0" cy="1404"/>
              </a:xfrm>
              <a:prstGeom prst="line">
                <a:avLst/>
              </a:prstGeom>
              <a:noFill/>
              <a:ln w="25400">
                <a:solidFill>
                  <a:srgbClr val="000000"/>
                </a:solidFill>
                <a:round/>
                <a:headEnd/>
                <a:tailEnd type="triangle" w="med" len="med"/>
              </a:ln>
            </p:spPr>
            <p:txBody>
              <a:bodyPr anchor="ctr"/>
              <a:lstStyle/>
              <a:p>
                <a:endParaRPr lang="zh-CN" altLang="en-US"/>
              </a:p>
            </p:txBody>
          </p:sp>
          <p:sp>
            <p:nvSpPr>
              <p:cNvPr id="127007" name="Line 28"/>
              <p:cNvSpPr>
                <a:spLocks noChangeShapeType="1"/>
              </p:cNvSpPr>
              <p:nvPr/>
            </p:nvSpPr>
            <p:spPr bwMode="auto">
              <a:xfrm flipH="1">
                <a:off x="6480" y="4560"/>
                <a:ext cx="900" cy="780"/>
              </a:xfrm>
              <a:prstGeom prst="line">
                <a:avLst/>
              </a:prstGeom>
              <a:noFill/>
              <a:ln w="25400">
                <a:solidFill>
                  <a:srgbClr val="000000"/>
                </a:solidFill>
                <a:round/>
                <a:headEnd/>
                <a:tailEnd type="triangle" w="med" len="med"/>
              </a:ln>
            </p:spPr>
            <p:txBody>
              <a:bodyPr anchor="ctr"/>
              <a:lstStyle/>
              <a:p>
                <a:endParaRPr lang="zh-CN" altLang="en-US"/>
              </a:p>
            </p:txBody>
          </p:sp>
          <p:sp>
            <p:nvSpPr>
              <p:cNvPr id="127008" name="Line 29"/>
              <p:cNvSpPr>
                <a:spLocks noChangeShapeType="1"/>
              </p:cNvSpPr>
              <p:nvPr/>
            </p:nvSpPr>
            <p:spPr bwMode="auto">
              <a:xfrm flipV="1">
                <a:off x="5220" y="5496"/>
                <a:ext cx="540" cy="468"/>
              </a:xfrm>
              <a:prstGeom prst="line">
                <a:avLst/>
              </a:prstGeom>
              <a:noFill/>
              <a:ln w="25400">
                <a:solidFill>
                  <a:srgbClr val="000000"/>
                </a:solidFill>
                <a:round/>
                <a:headEnd/>
                <a:tailEnd type="triangle" w="med" len="med"/>
              </a:ln>
            </p:spPr>
            <p:txBody>
              <a:bodyPr anchor="ctr"/>
              <a:lstStyle/>
              <a:p>
                <a:endParaRPr lang="zh-CN" altLang="en-US"/>
              </a:p>
            </p:txBody>
          </p:sp>
          <p:sp>
            <p:nvSpPr>
              <p:cNvPr id="127009" name="Line 30"/>
              <p:cNvSpPr>
                <a:spLocks noChangeShapeType="1"/>
              </p:cNvSpPr>
              <p:nvPr/>
            </p:nvSpPr>
            <p:spPr bwMode="auto">
              <a:xfrm>
                <a:off x="6840" y="5652"/>
                <a:ext cx="1080" cy="0"/>
              </a:xfrm>
              <a:prstGeom prst="line">
                <a:avLst/>
              </a:prstGeom>
              <a:noFill/>
              <a:ln w="25400">
                <a:solidFill>
                  <a:srgbClr val="000000"/>
                </a:solidFill>
                <a:round/>
                <a:headEnd/>
                <a:tailEnd type="triangle" w="med" len="med"/>
              </a:ln>
            </p:spPr>
            <p:txBody>
              <a:bodyPr anchor="ctr"/>
              <a:lstStyle/>
              <a:p>
                <a:endParaRPr lang="zh-CN" altLang="en-US"/>
              </a:p>
            </p:txBody>
          </p:sp>
          <p:sp>
            <p:nvSpPr>
              <p:cNvPr id="127010" name="Line 31"/>
              <p:cNvSpPr>
                <a:spLocks noChangeShapeType="1"/>
              </p:cNvSpPr>
              <p:nvPr/>
            </p:nvSpPr>
            <p:spPr bwMode="auto">
              <a:xfrm flipV="1">
                <a:off x="6840" y="5808"/>
                <a:ext cx="1080" cy="624"/>
              </a:xfrm>
              <a:prstGeom prst="line">
                <a:avLst/>
              </a:prstGeom>
              <a:noFill/>
              <a:ln w="25400">
                <a:solidFill>
                  <a:srgbClr val="000000"/>
                </a:solidFill>
                <a:round/>
                <a:headEnd/>
                <a:tailEnd type="triangle" w="med" len="med"/>
              </a:ln>
            </p:spPr>
            <p:txBody>
              <a:bodyPr anchor="ctr"/>
              <a:lstStyle/>
              <a:p>
                <a:endParaRPr lang="zh-CN" altLang="en-US"/>
              </a:p>
            </p:txBody>
          </p:sp>
          <p:sp>
            <p:nvSpPr>
              <p:cNvPr id="127011" name="Line 32"/>
              <p:cNvSpPr>
                <a:spLocks noChangeShapeType="1"/>
              </p:cNvSpPr>
              <p:nvPr/>
            </p:nvSpPr>
            <p:spPr bwMode="auto">
              <a:xfrm>
                <a:off x="6840" y="6588"/>
                <a:ext cx="1080" cy="0"/>
              </a:xfrm>
              <a:prstGeom prst="line">
                <a:avLst/>
              </a:prstGeom>
              <a:noFill/>
              <a:ln w="25400">
                <a:solidFill>
                  <a:srgbClr val="000000"/>
                </a:solidFill>
                <a:round/>
                <a:headEnd/>
                <a:tailEnd type="triangle" w="med" len="med"/>
              </a:ln>
            </p:spPr>
            <p:txBody>
              <a:bodyPr anchor="ctr"/>
              <a:lstStyle/>
              <a:p>
                <a:endParaRPr lang="zh-CN" altLang="en-US"/>
              </a:p>
            </p:txBody>
          </p:sp>
          <p:sp>
            <p:nvSpPr>
              <p:cNvPr id="127012" name="Line 33"/>
              <p:cNvSpPr>
                <a:spLocks noChangeShapeType="1"/>
              </p:cNvSpPr>
              <p:nvPr/>
            </p:nvSpPr>
            <p:spPr bwMode="auto">
              <a:xfrm flipV="1">
                <a:off x="6840" y="5964"/>
                <a:ext cx="1080" cy="1404"/>
              </a:xfrm>
              <a:prstGeom prst="line">
                <a:avLst/>
              </a:prstGeom>
              <a:noFill/>
              <a:ln w="25400">
                <a:solidFill>
                  <a:srgbClr val="000000"/>
                </a:solidFill>
                <a:round/>
                <a:headEnd/>
                <a:tailEnd type="triangle" w="med" len="med"/>
              </a:ln>
            </p:spPr>
            <p:txBody>
              <a:bodyPr anchor="ctr"/>
              <a:lstStyle/>
              <a:p>
                <a:endParaRPr lang="zh-CN" altLang="en-US"/>
              </a:p>
            </p:txBody>
          </p:sp>
          <p:sp>
            <p:nvSpPr>
              <p:cNvPr id="127013" name="Line 34"/>
              <p:cNvSpPr>
                <a:spLocks noChangeShapeType="1"/>
              </p:cNvSpPr>
              <p:nvPr/>
            </p:nvSpPr>
            <p:spPr bwMode="auto">
              <a:xfrm flipV="1">
                <a:off x="6840" y="6744"/>
                <a:ext cx="1080" cy="1092"/>
              </a:xfrm>
              <a:prstGeom prst="line">
                <a:avLst/>
              </a:prstGeom>
              <a:noFill/>
              <a:ln w="25400">
                <a:solidFill>
                  <a:srgbClr val="000000"/>
                </a:solidFill>
                <a:round/>
                <a:headEnd/>
                <a:tailEnd type="triangle" w="med" len="med"/>
              </a:ln>
            </p:spPr>
            <p:txBody>
              <a:bodyPr anchor="ctr"/>
              <a:lstStyle/>
              <a:p>
                <a:endParaRPr lang="zh-CN" altLang="en-US"/>
              </a:p>
            </p:txBody>
          </p:sp>
          <p:sp>
            <p:nvSpPr>
              <p:cNvPr id="127014" name="Line 35"/>
              <p:cNvSpPr>
                <a:spLocks noChangeShapeType="1"/>
              </p:cNvSpPr>
              <p:nvPr/>
            </p:nvSpPr>
            <p:spPr bwMode="auto">
              <a:xfrm>
                <a:off x="8460" y="7056"/>
                <a:ext cx="0" cy="312"/>
              </a:xfrm>
              <a:prstGeom prst="line">
                <a:avLst/>
              </a:prstGeom>
              <a:noFill/>
              <a:ln w="25400">
                <a:solidFill>
                  <a:srgbClr val="000000"/>
                </a:solidFill>
                <a:round/>
                <a:headEnd/>
                <a:tailEnd type="triangle" w="med" len="med"/>
              </a:ln>
            </p:spPr>
            <p:txBody>
              <a:bodyPr anchor="ctr"/>
              <a:lstStyle/>
              <a:p>
                <a:endParaRPr lang="zh-CN" altLang="en-US"/>
              </a:p>
            </p:txBody>
          </p:sp>
          <p:sp>
            <p:nvSpPr>
              <p:cNvPr id="127015" name="Line 36"/>
              <p:cNvSpPr>
                <a:spLocks noChangeShapeType="1"/>
              </p:cNvSpPr>
              <p:nvPr/>
            </p:nvSpPr>
            <p:spPr bwMode="auto">
              <a:xfrm>
                <a:off x="4860" y="6432"/>
                <a:ext cx="900" cy="1092"/>
              </a:xfrm>
              <a:prstGeom prst="line">
                <a:avLst/>
              </a:prstGeom>
              <a:noFill/>
              <a:ln w="25400">
                <a:solidFill>
                  <a:srgbClr val="000000"/>
                </a:solidFill>
                <a:round/>
                <a:headEnd/>
                <a:tailEnd type="triangle" w="med" len="med"/>
              </a:ln>
            </p:spPr>
            <p:txBody>
              <a:bodyPr anchor="ctr"/>
              <a:lstStyle/>
              <a:p>
                <a:endParaRPr lang="zh-CN" altLang="en-US"/>
              </a:p>
            </p:txBody>
          </p:sp>
          <p:sp>
            <p:nvSpPr>
              <p:cNvPr id="127016" name="Line 37"/>
              <p:cNvSpPr>
                <a:spLocks noChangeShapeType="1"/>
              </p:cNvSpPr>
              <p:nvPr/>
            </p:nvSpPr>
            <p:spPr bwMode="auto">
              <a:xfrm>
                <a:off x="6300" y="5808"/>
                <a:ext cx="0" cy="468"/>
              </a:xfrm>
              <a:prstGeom prst="line">
                <a:avLst/>
              </a:prstGeom>
              <a:noFill/>
              <a:ln w="25400">
                <a:solidFill>
                  <a:srgbClr val="000000"/>
                </a:solidFill>
                <a:round/>
                <a:headEnd/>
                <a:tailEnd type="triangle" w="med" len="med"/>
              </a:ln>
            </p:spPr>
            <p:txBody>
              <a:bodyPr anchor="ctr"/>
              <a:lstStyle/>
              <a:p>
                <a:endParaRPr lang="zh-CN" altLang="en-US"/>
              </a:p>
            </p:txBody>
          </p:sp>
          <p:sp>
            <p:nvSpPr>
              <p:cNvPr id="127017" name="Line 38"/>
              <p:cNvSpPr>
                <a:spLocks noChangeShapeType="1"/>
              </p:cNvSpPr>
              <p:nvPr/>
            </p:nvSpPr>
            <p:spPr bwMode="auto">
              <a:xfrm>
                <a:off x="3780" y="5808"/>
                <a:ext cx="360" cy="0"/>
              </a:xfrm>
              <a:prstGeom prst="line">
                <a:avLst/>
              </a:prstGeom>
              <a:noFill/>
              <a:ln w="25400">
                <a:solidFill>
                  <a:srgbClr val="000000"/>
                </a:solidFill>
                <a:round/>
                <a:headEnd/>
                <a:tailEnd type="triangle" w="med" len="med"/>
              </a:ln>
            </p:spPr>
            <p:txBody>
              <a:bodyPr anchor="ctr"/>
              <a:lstStyle/>
              <a:p>
                <a:endParaRPr lang="zh-CN" altLang="en-US"/>
              </a:p>
            </p:txBody>
          </p:sp>
          <p:sp>
            <p:nvSpPr>
              <p:cNvPr id="127018" name="Line 39"/>
              <p:cNvSpPr>
                <a:spLocks noChangeShapeType="1"/>
              </p:cNvSpPr>
              <p:nvPr/>
            </p:nvSpPr>
            <p:spPr bwMode="auto">
              <a:xfrm>
                <a:off x="4680" y="2688"/>
                <a:ext cx="540" cy="0"/>
              </a:xfrm>
              <a:prstGeom prst="line">
                <a:avLst/>
              </a:prstGeom>
              <a:noFill/>
              <a:ln w="25400">
                <a:solidFill>
                  <a:srgbClr val="000000"/>
                </a:solidFill>
                <a:round/>
                <a:headEnd/>
                <a:tailEnd type="triangle" w="med" len="med"/>
              </a:ln>
            </p:spPr>
            <p:txBody>
              <a:bodyPr anchor="ctr"/>
              <a:lstStyle/>
              <a:p>
                <a:endParaRPr lang="zh-CN" altLang="en-US"/>
              </a:p>
            </p:txBody>
          </p:sp>
          <p:sp>
            <p:nvSpPr>
              <p:cNvPr id="127019" name="Line 40"/>
              <p:cNvSpPr>
                <a:spLocks noChangeShapeType="1"/>
              </p:cNvSpPr>
              <p:nvPr/>
            </p:nvSpPr>
            <p:spPr bwMode="auto">
              <a:xfrm>
                <a:off x="6300" y="2688"/>
                <a:ext cx="540" cy="0"/>
              </a:xfrm>
              <a:prstGeom prst="line">
                <a:avLst/>
              </a:prstGeom>
              <a:noFill/>
              <a:ln w="25400">
                <a:solidFill>
                  <a:srgbClr val="000000"/>
                </a:solidFill>
                <a:round/>
                <a:headEnd/>
                <a:tailEnd type="triangle" w="med" len="med"/>
              </a:ln>
            </p:spPr>
            <p:txBody>
              <a:bodyPr anchor="ctr"/>
              <a:lstStyle/>
              <a:p>
                <a:endParaRPr lang="zh-CN" altLang="en-US"/>
              </a:p>
            </p:txBody>
          </p:sp>
          <p:sp>
            <p:nvSpPr>
              <p:cNvPr id="127020" name="Line 41"/>
              <p:cNvSpPr>
                <a:spLocks noChangeShapeType="1"/>
              </p:cNvSpPr>
              <p:nvPr/>
            </p:nvSpPr>
            <p:spPr bwMode="auto">
              <a:xfrm>
                <a:off x="4140" y="1908"/>
                <a:ext cx="0" cy="312"/>
              </a:xfrm>
              <a:prstGeom prst="line">
                <a:avLst/>
              </a:prstGeom>
              <a:noFill/>
              <a:ln w="25400">
                <a:solidFill>
                  <a:srgbClr val="000000"/>
                </a:solidFill>
                <a:round/>
                <a:headEnd/>
                <a:tailEnd type="triangle" w="med" len="med"/>
              </a:ln>
            </p:spPr>
            <p:txBody>
              <a:bodyPr anchor="ctr"/>
              <a:lstStyle/>
              <a:p>
                <a:endParaRPr lang="zh-CN" altLang="en-US"/>
              </a:p>
            </p:txBody>
          </p:sp>
          <p:sp>
            <p:nvSpPr>
              <p:cNvPr id="127021" name="Line 42"/>
              <p:cNvSpPr>
                <a:spLocks noChangeShapeType="1"/>
              </p:cNvSpPr>
              <p:nvPr/>
            </p:nvSpPr>
            <p:spPr bwMode="auto">
              <a:xfrm>
                <a:off x="4140" y="1908"/>
                <a:ext cx="4140" cy="0"/>
              </a:xfrm>
              <a:prstGeom prst="line">
                <a:avLst/>
              </a:prstGeom>
              <a:noFill/>
              <a:ln w="25400">
                <a:solidFill>
                  <a:srgbClr val="000000"/>
                </a:solidFill>
                <a:round/>
                <a:headEnd/>
                <a:tailEnd/>
              </a:ln>
            </p:spPr>
            <p:txBody>
              <a:bodyPr anchor="ctr"/>
              <a:lstStyle/>
              <a:p>
                <a:endParaRPr lang="zh-CN" altLang="en-US"/>
              </a:p>
            </p:txBody>
          </p:sp>
          <p:sp>
            <p:nvSpPr>
              <p:cNvPr id="127022" name="Line 43"/>
              <p:cNvSpPr>
                <a:spLocks noChangeShapeType="1"/>
              </p:cNvSpPr>
              <p:nvPr/>
            </p:nvSpPr>
            <p:spPr bwMode="auto">
              <a:xfrm>
                <a:off x="8280" y="1908"/>
                <a:ext cx="0" cy="3588"/>
              </a:xfrm>
              <a:prstGeom prst="line">
                <a:avLst/>
              </a:prstGeom>
              <a:noFill/>
              <a:ln w="25400">
                <a:solidFill>
                  <a:srgbClr val="000000"/>
                </a:solidFill>
                <a:round/>
                <a:headEnd/>
                <a:tailEnd/>
              </a:ln>
            </p:spPr>
            <p:txBody>
              <a:bodyPr anchor="ctr"/>
              <a:lstStyle/>
              <a:p>
                <a:endParaRPr lang="zh-CN" altLang="en-US"/>
              </a:p>
            </p:txBody>
          </p:sp>
        </p:grpSp>
        <p:sp>
          <p:nvSpPr>
            <p:cNvPr id="126984" name="Text Box 44"/>
            <p:cNvSpPr txBox="1">
              <a:spLocks noChangeArrowheads="1"/>
            </p:cNvSpPr>
            <p:nvPr/>
          </p:nvSpPr>
          <p:spPr bwMode="auto">
            <a:xfrm>
              <a:off x="2307" y="1810"/>
              <a:ext cx="1080" cy="468"/>
            </a:xfrm>
            <a:prstGeom prst="rect">
              <a:avLst/>
            </a:prstGeom>
            <a:noFill/>
            <a:ln w="25400">
              <a:noFill/>
              <a:miter lim="800000"/>
              <a:headEnd/>
              <a:tailEnd/>
            </a:ln>
          </p:spPr>
          <p:txBody>
            <a:bodyPr anchor="ctr"/>
            <a:lstStyle/>
            <a:p>
              <a:pPr eaLnBrk="0" hangingPunct="0"/>
              <a:r>
                <a:rPr lang="zh-CN" altLang="en-US">
                  <a:solidFill>
                    <a:srgbClr val="FF3300"/>
                  </a:solidFill>
                  <a:latin typeface="Times New Roman" pitchFamily="18" charset="0"/>
                  <a:ea typeface="楷体_GB2312" pitchFamily="49" charset="-122"/>
                </a:rPr>
                <a:t>领域工程</a:t>
              </a:r>
            </a:p>
          </p:txBody>
        </p:sp>
      </p:gr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body" idx="1"/>
          </p:nvPr>
        </p:nvSpPr>
        <p:spPr>
          <a:xfrm>
            <a:off x="381000" y="304800"/>
            <a:ext cx="8458200" cy="5943600"/>
          </a:xfrm>
        </p:spPr>
        <p:txBody>
          <a:bodyPr/>
          <a:lstStyle/>
          <a:p>
            <a:pPr marL="377825" indent="-377825" eaLnBrk="1" hangingPunct="1"/>
            <a:r>
              <a:rPr lang="zh-CN" altLang="en-US" sz="3600" b="0" smtClean="0"/>
              <a:t>领域工程的目的是构建领域模型、领域基准体系结构和可复用构件库。</a:t>
            </a:r>
          </a:p>
          <a:p>
            <a:pPr marL="1052513" lvl="1" indent="-377825" eaLnBrk="1" hangingPunct="1">
              <a:buFont typeface="Wingdings" pitchFamily="2" charset="2"/>
              <a:buChar char="Ø"/>
            </a:pPr>
            <a:r>
              <a:rPr lang="zh-CN" altLang="en-US" sz="3200" b="1" smtClean="0">
                <a:ea typeface="楷体_GB2312" pitchFamily="49" charset="-122"/>
              </a:rPr>
              <a:t>领域分析分析该领域中各种应用系统的公共部分或相似部分，构建领域模型和领域基准体系结构（</a:t>
            </a:r>
            <a:r>
              <a:rPr lang="en-US" altLang="zh-CN" sz="3200" b="1" smtClean="0">
                <a:ea typeface="楷体_GB2312" pitchFamily="49" charset="-122"/>
              </a:rPr>
              <a:t>reference architecture</a:t>
            </a:r>
            <a:r>
              <a:rPr lang="zh-CN" altLang="en-US" sz="3200" b="1" smtClean="0">
                <a:ea typeface="楷体_GB2312" pitchFamily="49" charset="-122"/>
              </a:rPr>
              <a:t>），标识领域的候选构件。</a:t>
            </a:r>
          </a:p>
          <a:p>
            <a:pPr marL="1052513" lvl="1" indent="-377825" eaLnBrk="1" hangingPunct="1">
              <a:buFont typeface="Wingdings" pitchFamily="2" charset="2"/>
              <a:buChar char="Ø"/>
            </a:pPr>
            <a:r>
              <a:rPr lang="zh-CN" altLang="en-US" sz="3200" b="1" smtClean="0">
                <a:ea typeface="楷体_GB2312" pitchFamily="49" charset="-122"/>
              </a:rPr>
              <a:t>候选构件进行可变性分析，以适应多个应用系统的需要。</a:t>
            </a:r>
          </a:p>
          <a:p>
            <a:pPr marL="1052513" lvl="1" indent="-377825" eaLnBrk="1" hangingPunct="1">
              <a:buFont typeface="Wingdings" pitchFamily="2" charset="2"/>
              <a:buChar char="Ø"/>
            </a:pPr>
            <a:r>
              <a:rPr lang="zh-CN" altLang="en-US" sz="3200" b="1" smtClean="0">
                <a:ea typeface="楷体_GB2312" pitchFamily="49" charset="-122"/>
              </a:rPr>
              <a:t>构建可复用构件，经严格测试和包装后存入可复用构件库。</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body" idx="1"/>
          </p:nvPr>
        </p:nvSpPr>
        <p:spPr>
          <a:xfrm>
            <a:off x="228600" y="304800"/>
            <a:ext cx="8686800" cy="5715000"/>
          </a:xfrm>
        </p:spPr>
        <p:txBody>
          <a:bodyPr/>
          <a:lstStyle/>
          <a:p>
            <a:pPr eaLnBrk="1" hangingPunct="1"/>
            <a:r>
              <a:rPr lang="zh-CN" altLang="en-US" b="0" dirty="0" smtClean="0">
                <a:latin typeface="楷体_GB2312" pitchFamily="49" charset="-122"/>
              </a:rPr>
              <a:t>应用系统工程的目的是使用可复用构件组装应用系统。</a:t>
            </a:r>
          </a:p>
          <a:p>
            <a:pPr lvl="1" eaLnBrk="1" hangingPunct="1">
              <a:buFont typeface="Wingdings" pitchFamily="2" charset="2"/>
              <a:buChar char="Ø"/>
            </a:pPr>
            <a:r>
              <a:rPr lang="zh-CN" altLang="en-US" b="1" dirty="0" smtClean="0">
                <a:latin typeface="楷体_GB2312" pitchFamily="49" charset="-122"/>
                <a:ea typeface="楷体_GB2312" pitchFamily="49" charset="-122"/>
              </a:rPr>
              <a:t>分析待开发的应用系统，设计应用系统的体系结构，标识应用系统所需的构件。</a:t>
            </a:r>
          </a:p>
          <a:p>
            <a:pPr lvl="1" eaLnBrk="1" hangingPunct="1">
              <a:buFont typeface="Wingdings" pitchFamily="2" charset="2"/>
              <a:buChar char="Ø"/>
            </a:pPr>
            <a:r>
              <a:rPr lang="zh-CN" altLang="en-US" b="1" dirty="0" smtClean="0">
                <a:latin typeface="楷体_GB2312" pitchFamily="49" charset="-122"/>
                <a:ea typeface="楷体_GB2312" pitchFamily="49" charset="-122"/>
              </a:rPr>
              <a:t>在可复用构件库中查找合适的构件（也可购买第三方的构件）。</a:t>
            </a:r>
          </a:p>
          <a:p>
            <a:pPr lvl="1" eaLnBrk="1" hangingPunct="1">
              <a:buFont typeface="Wingdings" pitchFamily="2" charset="2"/>
              <a:buChar char="Ø"/>
            </a:pPr>
            <a:r>
              <a:rPr lang="zh-CN" altLang="en-US" b="1" dirty="0" smtClean="0">
                <a:latin typeface="楷体_GB2312" pitchFamily="49" charset="-122"/>
                <a:ea typeface="楷体_GB2312" pitchFamily="49" charset="-122"/>
              </a:rPr>
              <a:t>特化选中的构件，必要时作适当的修改，以适应该应用系统的需要。</a:t>
            </a:r>
          </a:p>
          <a:p>
            <a:pPr lvl="1" eaLnBrk="1" hangingPunct="1">
              <a:buFont typeface="Wingdings" pitchFamily="2" charset="2"/>
              <a:buChar char="Ø"/>
            </a:pPr>
            <a:r>
              <a:rPr lang="zh-CN" altLang="en-US" b="1" dirty="0" smtClean="0">
                <a:latin typeface="楷体_GB2312" pitchFamily="49" charset="-122"/>
                <a:ea typeface="楷体_GB2312" pitchFamily="49" charset="-122"/>
              </a:rPr>
              <a:t>开发那些未找到合适构件的应用部分。</a:t>
            </a:r>
          </a:p>
          <a:p>
            <a:pPr lvl="1" eaLnBrk="1" hangingPunct="1">
              <a:buFont typeface="Wingdings" pitchFamily="2" charset="2"/>
              <a:buChar char="Ø"/>
            </a:pPr>
            <a:r>
              <a:rPr lang="zh-CN" altLang="en-US" b="1" dirty="0" smtClean="0">
                <a:latin typeface="楷体_GB2312" pitchFamily="49" charset="-122"/>
                <a:ea typeface="楷体_GB2312" pitchFamily="49" charset="-122"/>
              </a:rPr>
              <a:t>组装应用系统。</a:t>
            </a:r>
          </a:p>
          <a:p>
            <a:pPr lvl="1" eaLnBrk="1" hangingPunct="1">
              <a:buFont typeface="Wingdings" pitchFamily="2" charset="2"/>
              <a:buChar char="Ø"/>
            </a:pPr>
            <a:r>
              <a:rPr lang="zh-CN" altLang="en-US" b="1" dirty="0" smtClean="0">
                <a:latin typeface="楷体_GB2312" pitchFamily="49" charset="-122"/>
                <a:ea typeface="楷体_GB2312" pitchFamily="49" charset="-122"/>
              </a:rPr>
              <a:t>评价构件的复用情况进行，以改进可复用构件，同时对新开发的部分进行评价，并向构件工程推荐候选构件。</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body" idx="1"/>
          </p:nvPr>
        </p:nvSpPr>
        <p:spPr>
          <a:xfrm>
            <a:off x="228600" y="304800"/>
            <a:ext cx="8686800" cy="5486400"/>
          </a:xfrm>
        </p:spPr>
        <p:txBody>
          <a:bodyPr/>
          <a:lstStyle/>
          <a:p>
            <a:pPr eaLnBrk="1" hangingPunct="1"/>
            <a:r>
              <a:rPr lang="zh-CN" altLang="en-US" sz="3600" b="0" dirty="0" smtClean="0"/>
              <a:t>根据</a:t>
            </a:r>
            <a:r>
              <a:rPr lang="en-US" altLang="zh-CN" sz="3600" b="0" dirty="0" smtClean="0"/>
              <a:t>AT&amp;T</a:t>
            </a:r>
            <a:r>
              <a:rPr lang="zh-CN" altLang="en-US" sz="3600" b="0" dirty="0" smtClean="0"/>
              <a:t>、</a:t>
            </a:r>
            <a:r>
              <a:rPr lang="en-US" altLang="zh-CN" sz="3600" b="0" dirty="0" smtClean="0"/>
              <a:t>Ericsson</a:t>
            </a:r>
            <a:r>
              <a:rPr lang="zh-CN" altLang="en-US" sz="3600" b="0" dirty="0" smtClean="0"/>
              <a:t>、</a:t>
            </a:r>
            <a:r>
              <a:rPr lang="en-US" altLang="zh-CN" sz="3600" b="0" dirty="0" smtClean="0"/>
              <a:t>HP</a:t>
            </a:r>
            <a:r>
              <a:rPr lang="zh-CN" altLang="en-US" sz="3600" b="0" dirty="0" smtClean="0"/>
              <a:t>公司的经验，有的软件复用率高达</a:t>
            </a:r>
            <a:r>
              <a:rPr lang="en-US" altLang="zh-CN" sz="3600" b="0" dirty="0" smtClean="0"/>
              <a:t>90%</a:t>
            </a:r>
            <a:r>
              <a:rPr lang="zh-CN" altLang="en-US" sz="3600" b="0" dirty="0" smtClean="0"/>
              <a:t>以上，产品上市时间可缩短</a:t>
            </a:r>
            <a:r>
              <a:rPr lang="en-US" altLang="zh-CN" sz="3600" b="0" dirty="0" smtClean="0"/>
              <a:t>2</a:t>
            </a:r>
            <a:r>
              <a:rPr lang="zh-CN" altLang="en-US" sz="3600" b="0" dirty="0" smtClean="0"/>
              <a:t>～</a:t>
            </a:r>
            <a:r>
              <a:rPr lang="en-US" altLang="zh-CN" sz="3600" b="0" dirty="0" smtClean="0"/>
              <a:t>5</a:t>
            </a:r>
            <a:r>
              <a:rPr lang="zh-CN" altLang="en-US" sz="3600" b="0" dirty="0" smtClean="0"/>
              <a:t>倍，错误率减少</a:t>
            </a:r>
            <a:r>
              <a:rPr lang="en-US" altLang="zh-CN" sz="3600" b="0" dirty="0" smtClean="0"/>
              <a:t>5</a:t>
            </a:r>
            <a:r>
              <a:rPr lang="zh-CN" altLang="en-US" sz="3600" b="0" dirty="0" smtClean="0"/>
              <a:t>～</a:t>
            </a:r>
            <a:r>
              <a:rPr lang="en-US" altLang="zh-CN" sz="3600" b="0" dirty="0" smtClean="0"/>
              <a:t>10</a:t>
            </a:r>
            <a:r>
              <a:rPr lang="zh-CN" altLang="en-US" sz="3600" b="0" dirty="0" smtClean="0"/>
              <a:t>倍，开发成本减少</a:t>
            </a:r>
            <a:r>
              <a:rPr lang="en-US" altLang="zh-CN" sz="3600" b="0" dirty="0" smtClean="0"/>
              <a:t>15%</a:t>
            </a:r>
            <a:r>
              <a:rPr lang="zh-CN" altLang="en-US" sz="3600" b="0" dirty="0" smtClean="0"/>
              <a:t>～</a:t>
            </a:r>
            <a:r>
              <a:rPr lang="en-US" altLang="zh-CN" sz="3600" b="0" dirty="0" smtClean="0"/>
              <a:t>75%</a:t>
            </a:r>
            <a:r>
              <a:rPr lang="zh-CN" altLang="en-US" sz="3600" b="0" dirty="0" smtClean="0"/>
              <a:t>。仅管这些结论出自一些较好使用基于构件开发的实例，但毫无疑问，基于构件的开发模型对提高软件生产率、提高软件质量、降低成本、提早上市时间起到很大的作用。</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685800" y="228600"/>
            <a:ext cx="7772400" cy="762000"/>
          </a:xfrm>
        </p:spPr>
        <p:txBody>
          <a:bodyPr/>
          <a:lstStyle/>
          <a:p>
            <a:pPr eaLnBrk="1" hangingPunct="1">
              <a:defRPr/>
            </a:pPr>
            <a:r>
              <a:rPr lang="zh-CN" altLang="en-US" smtClean="0"/>
              <a:t>形式方法模型</a:t>
            </a:r>
          </a:p>
        </p:txBody>
      </p:sp>
      <p:sp>
        <p:nvSpPr>
          <p:cNvPr id="131076" name="Rectangle 3"/>
          <p:cNvSpPr>
            <a:spLocks noGrp="1" noChangeArrowheads="1"/>
          </p:cNvSpPr>
          <p:nvPr>
            <p:ph type="body" idx="1"/>
          </p:nvPr>
        </p:nvSpPr>
        <p:spPr>
          <a:xfrm>
            <a:off x="304800" y="990600"/>
            <a:ext cx="8610600" cy="5486400"/>
          </a:xfrm>
        </p:spPr>
        <p:txBody>
          <a:bodyPr/>
          <a:lstStyle/>
          <a:p>
            <a:pPr eaLnBrk="1" hangingPunct="1"/>
            <a:r>
              <a:rPr lang="zh-CN" altLang="en-US" sz="2600" smtClean="0"/>
              <a:t>形式化方法（</a:t>
            </a:r>
            <a:r>
              <a:rPr lang="en-US" altLang="zh-CN" sz="2600" smtClean="0"/>
              <a:t>formal methods</a:t>
            </a:r>
            <a:r>
              <a:rPr lang="zh-CN" altLang="en-US" sz="2600" smtClean="0"/>
              <a:t>）是建立在严格数学基础上的一种软件开发方法。软件开发的全过程中，从需求分析、规约、设计、编程、系统集成、测试、文档生成、直至维护各个阶段，凡是采用严格的数学语言，具有精确的数学语义的方法，都称为形式化方法。</a:t>
            </a:r>
          </a:p>
          <a:p>
            <a:pPr eaLnBrk="1" hangingPunct="1"/>
            <a:r>
              <a:rPr lang="zh-CN" altLang="en-US" sz="2600" smtClean="0"/>
              <a:t>形式化方法用严格的数学语言和语义描述功能规约和设计规约，通过数学的分析和推导，易于发现需求的岐义性、不完整性和不一致性，易于对分析模型、设计模型和程序进行验证。通过数学的演算，使得从形式化功能规约到形式化设计规约，以及从形式化设计规约到程序代码的转换成为可能。</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软件开发的瀑布模型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77</a:t>
            </a:fld>
            <a:endParaRPr lang="en-US" altLang="zh-CN" dirty="0"/>
          </a:p>
        </p:txBody>
      </p:sp>
      <p:grpSp>
        <p:nvGrpSpPr>
          <p:cNvPr id="6" name="Group 52"/>
          <p:cNvGrpSpPr>
            <a:grpSpLocks/>
          </p:cNvGrpSpPr>
          <p:nvPr/>
        </p:nvGrpSpPr>
        <p:grpSpPr bwMode="auto">
          <a:xfrm>
            <a:off x="838200" y="2514600"/>
            <a:ext cx="6858000" cy="1447800"/>
            <a:chOff x="576" y="864"/>
            <a:chExt cx="4320" cy="912"/>
          </a:xfrm>
        </p:grpSpPr>
        <p:sp>
          <p:nvSpPr>
            <p:cNvPr id="7" name="Line 4"/>
            <p:cNvSpPr>
              <a:spLocks noChangeShapeType="1"/>
            </p:cNvSpPr>
            <p:nvPr/>
          </p:nvSpPr>
          <p:spPr bwMode="gray">
            <a:xfrm>
              <a:off x="576" y="864"/>
              <a:ext cx="2836" cy="912"/>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8" name="Rectangle 6"/>
            <p:cNvSpPr>
              <a:spLocks noChangeArrowheads="1"/>
            </p:cNvSpPr>
            <p:nvPr/>
          </p:nvSpPr>
          <p:spPr bwMode="gray">
            <a:xfrm>
              <a:off x="878" y="960"/>
              <a:ext cx="1146" cy="192"/>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requirements</a:t>
              </a:r>
            </a:p>
          </p:txBody>
        </p:sp>
        <p:sp>
          <p:nvSpPr>
            <p:cNvPr id="9" name="Rectangle 7"/>
            <p:cNvSpPr>
              <a:spLocks noChangeArrowheads="1"/>
            </p:cNvSpPr>
            <p:nvPr/>
          </p:nvSpPr>
          <p:spPr bwMode="gray">
            <a:xfrm>
              <a:off x="1541" y="1248"/>
              <a:ext cx="906" cy="192"/>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design</a:t>
              </a:r>
            </a:p>
          </p:txBody>
        </p:sp>
        <p:sp>
          <p:nvSpPr>
            <p:cNvPr id="10" name="Rectangle 8"/>
            <p:cNvSpPr>
              <a:spLocks noChangeArrowheads="1"/>
            </p:cNvSpPr>
            <p:nvPr/>
          </p:nvSpPr>
          <p:spPr bwMode="gray">
            <a:xfrm>
              <a:off x="2326" y="1488"/>
              <a:ext cx="845" cy="192"/>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build</a:t>
              </a:r>
            </a:p>
          </p:txBody>
        </p:sp>
        <p:sp>
          <p:nvSpPr>
            <p:cNvPr id="11" name="Line 9"/>
            <p:cNvSpPr>
              <a:spLocks noChangeShapeType="1"/>
            </p:cNvSpPr>
            <p:nvPr/>
          </p:nvSpPr>
          <p:spPr bwMode="gray">
            <a:xfrm flipV="1">
              <a:off x="3412" y="960"/>
              <a:ext cx="1147" cy="816"/>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12" name="Rectangle 11"/>
            <p:cNvSpPr>
              <a:spLocks noChangeArrowheads="1"/>
            </p:cNvSpPr>
            <p:nvPr/>
          </p:nvSpPr>
          <p:spPr bwMode="gray">
            <a:xfrm>
              <a:off x="3749" y="1056"/>
              <a:ext cx="1147" cy="192"/>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integrate/ship</a:t>
              </a:r>
            </a:p>
          </p:txBody>
        </p:sp>
        <p:sp>
          <p:nvSpPr>
            <p:cNvPr id="13" name="Rectangle 12"/>
            <p:cNvSpPr>
              <a:spLocks noChangeArrowheads="1"/>
            </p:cNvSpPr>
            <p:nvPr/>
          </p:nvSpPr>
          <p:spPr bwMode="gray">
            <a:xfrm>
              <a:off x="3547" y="1344"/>
              <a:ext cx="725" cy="192"/>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test</a:t>
              </a:r>
            </a:p>
          </p:txBody>
        </p:sp>
      </p:gr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zh-CN" altLang="en-US" sz="2000" dirty="0" smtClean="0">
                <a:ea typeface="宋体" charset="-122"/>
              </a:rPr>
              <a:t>每一个阶段由不同的团队承担</a:t>
            </a:r>
            <a:endParaRPr lang="en-US" altLang="zh-CN" sz="2000" dirty="0" smtClean="0">
              <a:ea typeface="宋体" charset="-122"/>
            </a:endParaRPr>
          </a:p>
          <a:p>
            <a:r>
              <a:rPr lang="zh-CN" altLang="en-US" sz="2000" dirty="0" smtClean="0">
                <a:ea typeface="宋体" charset="-122"/>
              </a:rPr>
              <a:t>分布在各处的团队</a:t>
            </a:r>
            <a:endParaRPr lang="en-US" altLang="zh-CN" sz="2000" dirty="0" smtClean="0">
              <a:ea typeface="宋体" charset="-122"/>
            </a:endParaRPr>
          </a:p>
          <a:p>
            <a:r>
              <a:rPr lang="zh-CN" altLang="en-US" sz="2000" dirty="0" smtClean="0">
                <a:ea typeface="宋体" charset="-122"/>
              </a:rPr>
              <a:t>每个过程阶段都有一个入口，上一个阶段结束后才能进入下一个阶段</a:t>
            </a:r>
            <a:endParaRPr lang="en-US" altLang="zh-CN" sz="2000" dirty="0" smtClean="0">
              <a:ea typeface="宋体" charset="-122"/>
            </a:endParaRPr>
          </a:p>
          <a:p>
            <a:r>
              <a:rPr lang="zh-CN" altLang="en-US" sz="2000" dirty="0" smtClean="0">
                <a:ea typeface="宋体" charset="-122"/>
              </a:rPr>
              <a:t>过程依赖于文档，但忽视了反馈</a:t>
            </a:r>
            <a:endParaRPr lang="en-US" altLang="zh-CN" sz="2000" dirty="0" smtClean="0">
              <a:ea typeface="宋体" charset="-122"/>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78</a:t>
            </a:fld>
            <a:endParaRPr lang="en-US" altLang="zh-CN" dirty="0"/>
          </a:p>
        </p:txBody>
      </p:sp>
      <p:grpSp>
        <p:nvGrpSpPr>
          <p:cNvPr id="34" name="组合 33"/>
          <p:cNvGrpSpPr/>
          <p:nvPr/>
        </p:nvGrpSpPr>
        <p:grpSpPr>
          <a:xfrm>
            <a:off x="1752600" y="1447800"/>
            <a:ext cx="5029200" cy="1924050"/>
            <a:chOff x="1447800" y="2362200"/>
            <a:chExt cx="5029200" cy="1924050"/>
          </a:xfrm>
        </p:grpSpPr>
        <p:sp>
          <p:nvSpPr>
            <p:cNvPr id="6" name="Line 5"/>
            <p:cNvSpPr>
              <a:spLocks noChangeShapeType="1"/>
            </p:cNvSpPr>
            <p:nvPr/>
          </p:nvSpPr>
          <p:spPr bwMode="gray">
            <a:xfrm>
              <a:off x="2133600" y="2362200"/>
              <a:ext cx="2700338" cy="1249363"/>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7" name="Rectangle 6"/>
            <p:cNvSpPr>
              <a:spLocks noChangeArrowheads="1"/>
            </p:cNvSpPr>
            <p:nvPr/>
          </p:nvSpPr>
          <p:spPr bwMode="gray">
            <a:xfrm>
              <a:off x="2420938" y="2493963"/>
              <a:ext cx="1092200" cy="2635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dirty="0">
                  <a:solidFill>
                    <a:schemeClr val="tx1"/>
                  </a:solidFill>
                  <a:ea typeface="宋体" charset="-122"/>
                </a:rPr>
                <a:t>requirements</a:t>
              </a:r>
            </a:p>
          </p:txBody>
        </p:sp>
        <p:sp>
          <p:nvSpPr>
            <p:cNvPr id="8" name="Rectangle 7"/>
            <p:cNvSpPr>
              <a:spLocks noChangeArrowheads="1"/>
            </p:cNvSpPr>
            <p:nvPr/>
          </p:nvSpPr>
          <p:spPr bwMode="gray">
            <a:xfrm>
              <a:off x="3052763" y="2887663"/>
              <a:ext cx="862012" cy="2635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design</a:t>
              </a:r>
            </a:p>
          </p:txBody>
        </p:sp>
        <p:sp>
          <p:nvSpPr>
            <p:cNvPr id="9" name="Rectangle 8"/>
            <p:cNvSpPr>
              <a:spLocks noChangeArrowheads="1"/>
            </p:cNvSpPr>
            <p:nvPr/>
          </p:nvSpPr>
          <p:spPr bwMode="gray">
            <a:xfrm>
              <a:off x="3800475" y="3216275"/>
              <a:ext cx="804863" cy="2635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build</a:t>
              </a:r>
            </a:p>
          </p:txBody>
        </p:sp>
        <p:sp>
          <p:nvSpPr>
            <p:cNvPr id="10" name="Line 9"/>
            <p:cNvSpPr>
              <a:spLocks noChangeShapeType="1"/>
            </p:cNvSpPr>
            <p:nvPr/>
          </p:nvSpPr>
          <p:spPr bwMode="gray">
            <a:xfrm flipV="1">
              <a:off x="4833938" y="2493963"/>
              <a:ext cx="1092200" cy="1117600"/>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11" name="Rectangle 10"/>
            <p:cNvSpPr>
              <a:spLocks noChangeArrowheads="1"/>
            </p:cNvSpPr>
            <p:nvPr/>
          </p:nvSpPr>
          <p:spPr bwMode="gray">
            <a:xfrm>
              <a:off x="5156200" y="2667000"/>
              <a:ext cx="1092200" cy="261938"/>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integrate/ship</a:t>
              </a:r>
            </a:p>
          </p:txBody>
        </p:sp>
        <p:sp>
          <p:nvSpPr>
            <p:cNvPr id="12" name="Rectangle 11"/>
            <p:cNvSpPr>
              <a:spLocks noChangeArrowheads="1"/>
            </p:cNvSpPr>
            <p:nvPr/>
          </p:nvSpPr>
          <p:spPr bwMode="gray">
            <a:xfrm>
              <a:off x="4984750" y="3060700"/>
              <a:ext cx="688975" cy="2635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test</a:t>
              </a:r>
            </a:p>
          </p:txBody>
        </p:sp>
        <p:grpSp>
          <p:nvGrpSpPr>
            <p:cNvPr id="13" name="Group 65"/>
            <p:cNvGrpSpPr>
              <a:grpSpLocks/>
            </p:cNvGrpSpPr>
            <p:nvPr/>
          </p:nvGrpSpPr>
          <p:grpSpPr bwMode="auto">
            <a:xfrm>
              <a:off x="1447800" y="3733800"/>
              <a:ext cx="1600200" cy="552450"/>
              <a:chOff x="2784" y="624"/>
              <a:chExt cx="960" cy="348"/>
            </a:xfrm>
          </p:grpSpPr>
          <p:sp>
            <p:nvSpPr>
              <p:cNvPr id="14" name="AutoShape 63"/>
              <p:cNvSpPr>
                <a:spLocks noChangeArrowheads="1"/>
              </p:cNvSpPr>
              <p:nvPr/>
            </p:nvSpPr>
            <p:spPr bwMode="gray">
              <a:xfrm>
                <a:off x="2880" y="672"/>
                <a:ext cx="768" cy="240"/>
              </a:xfrm>
              <a:prstGeom prst="roundRect">
                <a:avLst>
                  <a:gd name="adj" fmla="val 35417"/>
                </a:avLst>
              </a:prstGeom>
              <a:solidFill>
                <a:schemeClr val="bg1"/>
              </a:solidFill>
              <a:ln w="12700" algn="ctr">
                <a:solidFill>
                  <a:schemeClr val="tx1"/>
                </a:solidFill>
                <a:round/>
                <a:headEnd/>
                <a:tailEnd/>
              </a:ln>
              <a:effectLst/>
            </p:spPr>
            <p:txBody>
              <a:bodyPr wrap="none" lIns="108000" tIns="108000" rIns="108000" bIns="108000" anchor="ctr"/>
              <a:lstStyle/>
              <a:p>
                <a:endParaRPr lang="zh-CN" altLang="en-US"/>
              </a:p>
            </p:txBody>
          </p:sp>
          <p:sp>
            <p:nvSpPr>
              <p:cNvPr id="15" name="Text Box 64"/>
              <p:cNvSpPr txBox="1">
                <a:spLocks noChangeArrowheads="1"/>
              </p:cNvSpPr>
              <p:nvPr/>
            </p:nvSpPr>
            <p:spPr bwMode="gray">
              <a:xfrm>
                <a:off x="2784" y="624"/>
                <a:ext cx="960" cy="348"/>
              </a:xfrm>
              <a:prstGeom prst="rect">
                <a:avLst/>
              </a:prstGeom>
              <a:noFill/>
              <a:ln w="28575" algn="ctr">
                <a:noFill/>
                <a:miter lim="800000"/>
                <a:headEnd/>
                <a:tailEnd/>
              </a:ln>
              <a:effectLst/>
            </p:spPr>
            <p:txBody>
              <a:bodyPr lIns="108000" tIns="108000" rIns="108000" bIns="108000">
                <a:spAutoFit/>
              </a:bodyPr>
              <a:lstStyle/>
              <a:p>
                <a:r>
                  <a:rPr lang="en-US" altLang="zh-CN" sz="1100">
                    <a:solidFill>
                      <a:schemeClr val="tx1"/>
                    </a:solidFill>
                    <a:ea typeface="宋体" charset="-122"/>
                  </a:rPr>
                  <a:t>systems engineer team</a:t>
                </a:r>
              </a:p>
            </p:txBody>
          </p:sp>
        </p:grpSp>
        <p:grpSp>
          <p:nvGrpSpPr>
            <p:cNvPr id="16" name="Group 66"/>
            <p:cNvGrpSpPr>
              <a:grpSpLocks/>
            </p:cNvGrpSpPr>
            <p:nvPr/>
          </p:nvGrpSpPr>
          <p:grpSpPr bwMode="auto">
            <a:xfrm>
              <a:off x="2895600" y="3733800"/>
              <a:ext cx="914400" cy="552450"/>
              <a:chOff x="2784" y="624"/>
              <a:chExt cx="960" cy="348"/>
            </a:xfrm>
          </p:grpSpPr>
          <p:sp>
            <p:nvSpPr>
              <p:cNvPr id="17" name="AutoShape 67"/>
              <p:cNvSpPr>
                <a:spLocks noChangeArrowheads="1"/>
              </p:cNvSpPr>
              <p:nvPr/>
            </p:nvSpPr>
            <p:spPr bwMode="gray">
              <a:xfrm>
                <a:off x="2880" y="672"/>
                <a:ext cx="768" cy="240"/>
              </a:xfrm>
              <a:prstGeom prst="roundRect">
                <a:avLst>
                  <a:gd name="adj" fmla="val 35417"/>
                </a:avLst>
              </a:prstGeom>
              <a:solidFill>
                <a:schemeClr val="bg1"/>
              </a:solidFill>
              <a:ln w="12700" algn="ctr">
                <a:solidFill>
                  <a:schemeClr val="tx1"/>
                </a:solidFill>
                <a:round/>
                <a:headEnd/>
                <a:tailEnd/>
              </a:ln>
              <a:effectLst/>
            </p:spPr>
            <p:txBody>
              <a:bodyPr wrap="none" lIns="108000" tIns="108000" rIns="108000" bIns="108000" anchor="ctr"/>
              <a:lstStyle/>
              <a:p>
                <a:endParaRPr lang="zh-CN" altLang="en-US"/>
              </a:p>
            </p:txBody>
          </p:sp>
          <p:sp>
            <p:nvSpPr>
              <p:cNvPr id="18" name="Text Box 68"/>
              <p:cNvSpPr txBox="1">
                <a:spLocks noChangeArrowheads="1"/>
              </p:cNvSpPr>
              <p:nvPr/>
            </p:nvSpPr>
            <p:spPr bwMode="gray">
              <a:xfrm>
                <a:off x="2784" y="624"/>
                <a:ext cx="960" cy="348"/>
              </a:xfrm>
              <a:prstGeom prst="rect">
                <a:avLst/>
              </a:prstGeom>
              <a:noFill/>
              <a:ln w="28575" algn="ctr">
                <a:noFill/>
                <a:miter lim="800000"/>
                <a:headEnd/>
                <a:tailEnd/>
              </a:ln>
              <a:effectLst/>
            </p:spPr>
            <p:txBody>
              <a:bodyPr lIns="108000" tIns="108000" rIns="108000" bIns="108000">
                <a:spAutoFit/>
              </a:bodyPr>
              <a:lstStyle/>
              <a:p>
                <a:r>
                  <a:rPr lang="en-US" altLang="zh-CN" sz="1100">
                    <a:solidFill>
                      <a:schemeClr val="tx1"/>
                    </a:solidFill>
                    <a:ea typeface="宋体" charset="-122"/>
                  </a:rPr>
                  <a:t>architect team</a:t>
                </a:r>
              </a:p>
            </p:txBody>
          </p:sp>
        </p:grpSp>
        <p:grpSp>
          <p:nvGrpSpPr>
            <p:cNvPr id="19" name="Group 72"/>
            <p:cNvGrpSpPr>
              <a:grpSpLocks/>
            </p:cNvGrpSpPr>
            <p:nvPr/>
          </p:nvGrpSpPr>
          <p:grpSpPr bwMode="auto">
            <a:xfrm>
              <a:off x="3733800" y="3733800"/>
              <a:ext cx="914400" cy="552450"/>
              <a:chOff x="2784" y="624"/>
              <a:chExt cx="960" cy="348"/>
            </a:xfrm>
          </p:grpSpPr>
          <p:sp>
            <p:nvSpPr>
              <p:cNvPr id="20" name="AutoShape 73"/>
              <p:cNvSpPr>
                <a:spLocks noChangeArrowheads="1"/>
              </p:cNvSpPr>
              <p:nvPr/>
            </p:nvSpPr>
            <p:spPr bwMode="gray">
              <a:xfrm>
                <a:off x="2880" y="672"/>
                <a:ext cx="768" cy="240"/>
              </a:xfrm>
              <a:prstGeom prst="roundRect">
                <a:avLst>
                  <a:gd name="adj" fmla="val 35417"/>
                </a:avLst>
              </a:prstGeom>
              <a:solidFill>
                <a:schemeClr val="bg1"/>
              </a:solidFill>
              <a:ln w="12700" algn="ctr">
                <a:solidFill>
                  <a:schemeClr val="tx1"/>
                </a:solidFill>
                <a:round/>
                <a:headEnd/>
                <a:tailEnd/>
              </a:ln>
              <a:effectLst/>
            </p:spPr>
            <p:txBody>
              <a:bodyPr wrap="none" lIns="108000" tIns="108000" rIns="108000" bIns="108000" anchor="ctr"/>
              <a:lstStyle/>
              <a:p>
                <a:endParaRPr lang="zh-CN" altLang="en-US"/>
              </a:p>
            </p:txBody>
          </p:sp>
          <p:sp>
            <p:nvSpPr>
              <p:cNvPr id="21" name="Text Box 74"/>
              <p:cNvSpPr txBox="1">
                <a:spLocks noChangeArrowheads="1"/>
              </p:cNvSpPr>
              <p:nvPr/>
            </p:nvSpPr>
            <p:spPr bwMode="gray">
              <a:xfrm>
                <a:off x="2784" y="624"/>
                <a:ext cx="960" cy="348"/>
              </a:xfrm>
              <a:prstGeom prst="rect">
                <a:avLst/>
              </a:prstGeom>
              <a:noFill/>
              <a:ln w="28575" algn="ctr">
                <a:noFill/>
                <a:miter lim="800000"/>
                <a:headEnd/>
                <a:tailEnd/>
              </a:ln>
              <a:effectLst/>
            </p:spPr>
            <p:txBody>
              <a:bodyPr lIns="108000" tIns="108000" rIns="108000" bIns="108000">
                <a:spAutoFit/>
              </a:bodyPr>
              <a:lstStyle/>
              <a:p>
                <a:r>
                  <a:rPr lang="en-US" altLang="zh-CN" sz="1100">
                    <a:solidFill>
                      <a:schemeClr val="tx1"/>
                    </a:solidFill>
                    <a:ea typeface="宋体" charset="-122"/>
                  </a:rPr>
                  <a:t>developer team</a:t>
                </a:r>
              </a:p>
            </p:txBody>
          </p:sp>
        </p:grpSp>
        <p:grpSp>
          <p:nvGrpSpPr>
            <p:cNvPr id="22" name="Group 78"/>
            <p:cNvGrpSpPr>
              <a:grpSpLocks/>
            </p:cNvGrpSpPr>
            <p:nvPr/>
          </p:nvGrpSpPr>
          <p:grpSpPr bwMode="auto">
            <a:xfrm>
              <a:off x="4648200" y="3733800"/>
              <a:ext cx="838200" cy="552450"/>
              <a:chOff x="4512" y="1776"/>
              <a:chExt cx="576" cy="348"/>
            </a:xfrm>
          </p:grpSpPr>
          <p:sp>
            <p:nvSpPr>
              <p:cNvPr id="23" name="AutoShape 76"/>
              <p:cNvSpPr>
                <a:spLocks noChangeArrowheads="1"/>
              </p:cNvSpPr>
              <p:nvPr/>
            </p:nvSpPr>
            <p:spPr bwMode="gray">
              <a:xfrm>
                <a:off x="4570" y="1824"/>
                <a:ext cx="460" cy="240"/>
              </a:xfrm>
              <a:prstGeom prst="roundRect">
                <a:avLst>
                  <a:gd name="adj" fmla="val 35417"/>
                </a:avLst>
              </a:prstGeom>
              <a:solidFill>
                <a:schemeClr val="bg1"/>
              </a:solidFill>
              <a:ln w="12700" algn="ctr">
                <a:solidFill>
                  <a:schemeClr val="tx1"/>
                </a:solidFill>
                <a:round/>
                <a:headEnd/>
                <a:tailEnd/>
              </a:ln>
              <a:effectLst/>
            </p:spPr>
            <p:txBody>
              <a:bodyPr wrap="none" lIns="108000" tIns="108000" rIns="108000" bIns="108000" anchor="ctr"/>
              <a:lstStyle/>
              <a:p>
                <a:endParaRPr lang="zh-CN" altLang="en-US"/>
              </a:p>
            </p:txBody>
          </p:sp>
          <p:sp>
            <p:nvSpPr>
              <p:cNvPr id="24" name="Text Box 77"/>
              <p:cNvSpPr txBox="1">
                <a:spLocks noChangeArrowheads="1"/>
              </p:cNvSpPr>
              <p:nvPr/>
            </p:nvSpPr>
            <p:spPr bwMode="gray">
              <a:xfrm>
                <a:off x="4512" y="1776"/>
                <a:ext cx="576" cy="348"/>
              </a:xfrm>
              <a:prstGeom prst="rect">
                <a:avLst/>
              </a:prstGeom>
              <a:noFill/>
              <a:ln w="28575" algn="ctr">
                <a:noFill/>
                <a:miter lim="800000"/>
                <a:headEnd/>
                <a:tailEnd/>
              </a:ln>
              <a:effectLst/>
            </p:spPr>
            <p:txBody>
              <a:bodyPr lIns="108000" tIns="108000" rIns="108000" bIns="108000">
                <a:spAutoFit/>
              </a:bodyPr>
              <a:lstStyle/>
              <a:p>
                <a:r>
                  <a:rPr lang="en-US" altLang="zh-CN" sz="1100">
                    <a:solidFill>
                      <a:schemeClr val="tx1"/>
                    </a:solidFill>
                    <a:ea typeface="宋体" charset="-122"/>
                  </a:rPr>
                  <a:t>tester team</a:t>
                </a:r>
              </a:p>
            </p:txBody>
          </p:sp>
        </p:grpSp>
        <p:grpSp>
          <p:nvGrpSpPr>
            <p:cNvPr id="25" name="Group 79"/>
            <p:cNvGrpSpPr>
              <a:grpSpLocks/>
            </p:cNvGrpSpPr>
            <p:nvPr/>
          </p:nvGrpSpPr>
          <p:grpSpPr bwMode="auto">
            <a:xfrm>
              <a:off x="5410200" y="3733800"/>
              <a:ext cx="1066800" cy="552450"/>
              <a:chOff x="2784" y="624"/>
              <a:chExt cx="960" cy="348"/>
            </a:xfrm>
          </p:grpSpPr>
          <p:sp>
            <p:nvSpPr>
              <p:cNvPr id="26" name="AutoShape 80"/>
              <p:cNvSpPr>
                <a:spLocks noChangeArrowheads="1"/>
              </p:cNvSpPr>
              <p:nvPr/>
            </p:nvSpPr>
            <p:spPr bwMode="gray">
              <a:xfrm>
                <a:off x="2880" y="672"/>
                <a:ext cx="768" cy="240"/>
              </a:xfrm>
              <a:prstGeom prst="roundRect">
                <a:avLst>
                  <a:gd name="adj" fmla="val 35417"/>
                </a:avLst>
              </a:prstGeom>
              <a:solidFill>
                <a:schemeClr val="bg1"/>
              </a:solidFill>
              <a:ln w="12700" algn="ctr">
                <a:solidFill>
                  <a:schemeClr val="tx1"/>
                </a:solidFill>
                <a:round/>
                <a:headEnd/>
                <a:tailEnd/>
              </a:ln>
              <a:effectLst/>
            </p:spPr>
            <p:txBody>
              <a:bodyPr wrap="none" lIns="108000" tIns="108000" rIns="108000" bIns="108000" anchor="ctr"/>
              <a:lstStyle/>
              <a:p>
                <a:endParaRPr lang="zh-CN" altLang="en-US"/>
              </a:p>
            </p:txBody>
          </p:sp>
          <p:sp>
            <p:nvSpPr>
              <p:cNvPr id="27" name="Text Box 81"/>
              <p:cNvSpPr txBox="1">
                <a:spLocks noChangeArrowheads="1"/>
              </p:cNvSpPr>
              <p:nvPr/>
            </p:nvSpPr>
            <p:spPr bwMode="gray">
              <a:xfrm>
                <a:off x="2784" y="624"/>
                <a:ext cx="960" cy="348"/>
              </a:xfrm>
              <a:prstGeom prst="rect">
                <a:avLst/>
              </a:prstGeom>
              <a:noFill/>
              <a:ln w="28575" algn="ctr">
                <a:noFill/>
                <a:miter lim="800000"/>
                <a:headEnd/>
                <a:tailEnd/>
              </a:ln>
              <a:effectLst/>
            </p:spPr>
            <p:txBody>
              <a:bodyPr lIns="108000" tIns="108000" rIns="108000" bIns="108000">
                <a:spAutoFit/>
              </a:bodyPr>
              <a:lstStyle/>
              <a:p>
                <a:r>
                  <a:rPr lang="en-US" altLang="zh-CN" sz="1100">
                    <a:solidFill>
                      <a:schemeClr val="tx1"/>
                    </a:solidFill>
                    <a:ea typeface="宋体" charset="-122"/>
                  </a:rPr>
                  <a:t>deployment team</a:t>
                </a:r>
              </a:p>
            </p:txBody>
          </p:sp>
        </p:grpSp>
        <p:sp>
          <p:nvSpPr>
            <p:cNvPr id="28" name="Line 85"/>
            <p:cNvSpPr>
              <a:spLocks noChangeShapeType="1"/>
            </p:cNvSpPr>
            <p:nvPr/>
          </p:nvSpPr>
          <p:spPr bwMode="gray">
            <a:xfrm flipV="1">
              <a:off x="2514600" y="2819400"/>
              <a:ext cx="228600" cy="914400"/>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29" name="Line 86"/>
            <p:cNvSpPr>
              <a:spLocks noChangeShapeType="1"/>
            </p:cNvSpPr>
            <p:nvPr/>
          </p:nvSpPr>
          <p:spPr bwMode="gray">
            <a:xfrm flipV="1">
              <a:off x="3276600" y="3200400"/>
              <a:ext cx="152400" cy="533400"/>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0" name="Line 87"/>
            <p:cNvSpPr>
              <a:spLocks noChangeShapeType="1"/>
            </p:cNvSpPr>
            <p:nvPr/>
          </p:nvSpPr>
          <p:spPr bwMode="gray">
            <a:xfrm flipV="1">
              <a:off x="4114800" y="3505200"/>
              <a:ext cx="76200" cy="228600"/>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1" name="Freeform 88"/>
            <p:cNvSpPr>
              <a:spLocks/>
            </p:cNvSpPr>
            <p:nvPr/>
          </p:nvSpPr>
          <p:spPr bwMode="gray">
            <a:xfrm>
              <a:off x="3581400" y="3200400"/>
              <a:ext cx="304800" cy="533400"/>
            </a:xfrm>
            <a:custGeom>
              <a:avLst/>
              <a:gdLst/>
              <a:ahLst/>
              <a:cxnLst>
                <a:cxn ang="0">
                  <a:pos x="349" y="349"/>
                </a:cxn>
                <a:cxn ang="0">
                  <a:pos x="0" y="0"/>
                </a:cxn>
              </a:cxnLst>
              <a:rect l="0" t="0" r="r" b="b"/>
              <a:pathLst>
                <a:path w="349" h="349">
                  <a:moveTo>
                    <a:pt x="349" y="349"/>
                  </a:moveTo>
                  <a:lnTo>
                    <a:pt x="0" y="0"/>
                  </a:lnTo>
                </a:path>
              </a:pathLst>
            </a:custGeom>
            <a:noFill/>
            <a:ln w="12700" cap="flat" cmpd="sng">
              <a:solidFill>
                <a:schemeClr val="tx1"/>
              </a:solidFill>
              <a:prstDash val="dash"/>
              <a:round/>
              <a:headEnd type="none" w="med" len="med"/>
              <a:tailEnd type="triangle" w="med" len="med"/>
            </a:ln>
            <a:effectLst/>
          </p:spPr>
          <p:txBody>
            <a:bodyPr lIns="108000" tIns="108000" rIns="108000" bIns="108000" anchor="ctr"/>
            <a:lstStyle/>
            <a:p>
              <a:endParaRPr lang="zh-CN" altLang="en-US"/>
            </a:p>
          </p:txBody>
        </p:sp>
        <p:sp>
          <p:nvSpPr>
            <p:cNvPr id="32" name="Line 91"/>
            <p:cNvSpPr>
              <a:spLocks noChangeShapeType="1"/>
            </p:cNvSpPr>
            <p:nvPr/>
          </p:nvSpPr>
          <p:spPr bwMode="gray">
            <a:xfrm flipH="1" flipV="1">
              <a:off x="5791200" y="3048000"/>
              <a:ext cx="76200" cy="685800"/>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3" name="Line 92"/>
            <p:cNvSpPr>
              <a:spLocks noChangeShapeType="1"/>
            </p:cNvSpPr>
            <p:nvPr/>
          </p:nvSpPr>
          <p:spPr bwMode="gray">
            <a:xfrm flipV="1">
              <a:off x="5105400" y="3429000"/>
              <a:ext cx="76200" cy="304800"/>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79</a:t>
            </a:fld>
            <a:endParaRPr lang="en-US" altLang="zh-CN" dirty="0"/>
          </a:p>
        </p:txBody>
      </p:sp>
      <p:sp>
        <p:nvSpPr>
          <p:cNvPr id="6" name="Line 4"/>
          <p:cNvSpPr>
            <a:spLocks noChangeShapeType="1"/>
          </p:cNvSpPr>
          <p:nvPr/>
        </p:nvSpPr>
        <p:spPr bwMode="gray">
          <a:xfrm>
            <a:off x="914400" y="1371600"/>
            <a:ext cx="4502150" cy="4468813"/>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7" name="Rectangle 5"/>
          <p:cNvSpPr>
            <a:spLocks noChangeArrowheads="1"/>
          </p:cNvSpPr>
          <p:nvPr/>
        </p:nvSpPr>
        <p:spPr bwMode="gray">
          <a:xfrm>
            <a:off x="598488" y="1841500"/>
            <a:ext cx="3771900" cy="941388"/>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8" name="Rectangle 6"/>
          <p:cNvSpPr>
            <a:spLocks noChangeArrowheads="1"/>
          </p:cNvSpPr>
          <p:nvPr/>
        </p:nvSpPr>
        <p:spPr bwMode="gray">
          <a:xfrm>
            <a:off x="273050" y="3189288"/>
            <a:ext cx="5145088" cy="941387"/>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9" name="Rectangle 7"/>
          <p:cNvSpPr>
            <a:spLocks noChangeArrowheads="1"/>
          </p:cNvSpPr>
          <p:nvPr/>
        </p:nvSpPr>
        <p:spPr bwMode="gray">
          <a:xfrm>
            <a:off x="2606675" y="4524375"/>
            <a:ext cx="2478088" cy="941388"/>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10" name="Line 8"/>
          <p:cNvSpPr>
            <a:spLocks noChangeShapeType="1"/>
          </p:cNvSpPr>
          <p:nvPr/>
        </p:nvSpPr>
        <p:spPr bwMode="gray">
          <a:xfrm flipV="1">
            <a:off x="5416550" y="1841500"/>
            <a:ext cx="1820863" cy="3998913"/>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11" name="Rectangle 9"/>
          <p:cNvSpPr>
            <a:spLocks noChangeArrowheads="1"/>
          </p:cNvSpPr>
          <p:nvPr/>
        </p:nvSpPr>
        <p:spPr bwMode="gray">
          <a:xfrm>
            <a:off x="5919788" y="2514600"/>
            <a:ext cx="2390775" cy="941388"/>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12" name="Rectangle 10"/>
          <p:cNvSpPr>
            <a:spLocks noChangeArrowheads="1"/>
          </p:cNvSpPr>
          <p:nvPr/>
        </p:nvSpPr>
        <p:spPr bwMode="gray">
          <a:xfrm>
            <a:off x="5603875" y="3992563"/>
            <a:ext cx="3387725" cy="1096962"/>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13" name="Text Box 47"/>
          <p:cNvSpPr txBox="1">
            <a:spLocks noChangeArrowheads="1"/>
          </p:cNvSpPr>
          <p:nvPr/>
        </p:nvSpPr>
        <p:spPr bwMode="gray">
          <a:xfrm>
            <a:off x="628650" y="1746250"/>
            <a:ext cx="1506538"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requirements</a:t>
            </a:r>
          </a:p>
        </p:txBody>
      </p:sp>
      <p:sp>
        <p:nvSpPr>
          <p:cNvPr id="14" name="Rectangle 48"/>
          <p:cNvSpPr>
            <a:spLocks noChangeArrowheads="1"/>
          </p:cNvSpPr>
          <p:nvPr/>
        </p:nvSpPr>
        <p:spPr bwMode="gray">
          <a:xfrm>
            <a:off x="706438" y="2173288"/>
            <a:ext cx="1620837" cy="484187"/>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dirty="0">
                <a:solidFill>
                  <a:schemeClr val="tx1"/>
                </a:solidFill>
                <a:ea typeface="宋体" charset="-122"/>
              </a:rPr>
              <a:t>Discuss features</a:t>
            </a:r>
          </a:p>
          <a:p>
            <a:pPr>
              <a:spcBef>
                <a:spcPct val="5000"/>
              </a:spcBef>
            </a:pPr>
            <a:r>
              <a:rPr lang="en-US" altLang="zh-CN" sz="1400" dirty="0">
                <a:solidFill>
                  <a:schemeClr val="tx1"/>
                </a:solidFill>
                <a:ea typeface="宋体" charset="-122"/>
              </a:rPr>
              <a:t>with stakeholders</a:t>
            </a:r>
          </a:p>
        </p:txBody>
      </p:sp>
      <p:sp>
        <p:nvSpPr>
          <p:cNvPr id="15" name="Rectangle 49"/>
          <p:cNvSpPr>
            <a:spLocks noChangeArrowheads="1"/>
          </p:cNvSpPr>
          <p:nvPr/>
        </p:nvSpPr>
        <p:spPr bwMode="gray">
          <a:xfrm>
            <a:off x="2517775" y="2173288"/>
            <a:ext cx="1739900" cy="484187"/>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Write requirements</a:t>
            </a:r>
          </a:p>
          <a:p>
            <a:pPr>
              <a:spcBef>
                <a:spcPct val="5000"/>
              </a:spcBef>
            </a:pPr>
            <a:r>
              <a:rPr lang="en-US" altLang="zh-CN" sz="1400">
                <a:solidFill>
                  <a:schemeClr val="tx1"/>
                </a:solidFill>
                <a:ea typeface="宋体" charset="-122"/>
              </a:rPr>
              <a:t>document</a:t>
            </a:r>
          </a:p>
        </p:txBody>
      </p:sp>
      <p:sp>
        <p:nvSpPr>
          <p:cNvPr id="16" name="Line 50"/>
          <p:cNvSpPr>
            <a:spLocks noChangeShapeType="1"/>
          </p:cNvSpPr>
          <p:nvPr/>
        </p:nvSpPr>
        <p:spPr bwMode="gray">
          <a:xfrm>
            <a:off x="2327275" y="2416175"/>
            <a:ext cx="207963" cy="0"/>
          </a:xfrm>
          <a:prstGeom prst="line">
            <a:avLst/>
          </a:prstGeom>
          <a:noFill/>
          <a:ln w="28575">
            <a:solidFill>
              <a:schemeClr val="tx1"/>
            </a:solidFill>
            <a:round/>
            <a:headEnd/>
            <a:tailEnd type="triangle" w="med" len="med"/>
          </a:ln>
          <a:effectLst/>
        </p:spPr>
        <p:txBody>
          <a:bodyPr lIns="108000" tIns="108000" rIns="108000" bIns="108000" anchor="ctr"/>
          <a:lstStyle/>
          <a:p>
            <a:endParaRPr lang="zh-CN" altLang="en-US"/>
          </a:p>
        </p:txBody>
      </p:sp>
      <p:sp>
        <p:nvSpPr>
          <p:cNvPr id="17" name="Text Box 51"/>
          <p:cNvSpPr txBox="1">
            <a:spLocks noChangeArrowheads="1"/>
          </p:cNvSpPr>
          <p:nvPr/>
        </p:nvSpPr>
        <p:spPr bwMode="gray">
          <a:xfrm>
            <a:off x="296863" y="3130550"/>
            <a:ext cx="820737"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design</a:t>
            </a:r>
          </a:p>
        </p:txBody>
      </p:sp>
      <p:sp>
        <p:nvSpPr>
          <p:cNvPr id="18" name="Rectangle 52"/>
          <p:cNvSpPr>
            <a:spLocks noChangeArrowheads="1"/>
          </p:cNvSpPr>
          <p:nvPr/>
        </p:nvSpPr>
        <p:spPr bwMode="gray">
          <a:xfrm>
            <a:off x="377825" y="3522663"/>
            <a:ext cx="1206500" cy="484187"/>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Read</a:t>
            </a:r>
          </a:p>
          <a:p>
            <a:pPr>
              <a:spcBef>
                <a:spcPct val="5000"/>
              </a:spcBef>
            </a:pPr>
            <a:r>
              <a:rPr lang="en-US" altLang="zh-CN" sz="1400">
                <a:solidFill>
                  <a:schemeClr val="tx1"/>
                </a:solidFill>
                <a:ea typeface="宋体" charset="-122"/>
              </a:rPr>
              <a:t>requirements</a:t>
            </a:r>
          </a:p>
        </p:txBody>
      </p:sp>
      <p:sp>
        <p:nvSpPr>
          <p:cNvPr id="19" name="Rectangle 53"/>
          <p:cNvSpPr>
            <a:spLocks noChangeArrowheads="1"/>
          </p:cNvSpPr>
          <p:nvPr/>
        </p:nvSpPr>
        <p:spPr bwMode="gray">
          <a:xfrm>
            <a:off x="1787525" y="3522663"/>
            <a:ext cx="1085850" cy="484187"/>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Write arch</a:t>
            </a:r>
          </a:p>
          <a:p>
            <a:pPr>
              <a:spcBef>
                <a:spcPct val="5000"/>
              </a:spcBef>
            </a:pPr>
            <a:r>
              <a:rPr lang="en-US" altLang="zh-CN" sz="1400">
                <a:solidFill>
                  <a:schemeClr val="tx1"/>
                </a:solidFill>
                <a:ea typeface="宋体" charset="-122"/>
              </a:rPr>
              <a:t>document</a:t>
            </a:r>
          </a:p>
        </p:txBody>
      </p:sp>
      <p:sp>
        <p:nvSpPr>
          <p:cNvPr id="20" name="Line 54"/>
          <p:cNvSpPr>
            <a:spLocks noChangeShapeType="1"/>
          </p:cNvSpPr>
          <p:nvPr/>
        </p:nvSpPr>
        <p:spPr bwMode="gray">
          <a:xfrm>
            <a:off x="1597025" y="3765550"/>
            <a:ext cx="207963" cy="0"/>
          </a:xfrm>
          <a:prstGeom prst="line">
            <a:avLst/>
          </a:prstGeom>
          <a:noFill/>
          <a:ln w="28575">
            <a:solidFill>
              <a:schemeClr val="tx1"/>
            </a:solidFill>
            <a:round/>
            <a:headEnd/>
            <a:tailEnd type="triangle" w="med" len="med"/>
          </a:ln>
          <a:effectLst/>
        </p:spPr>
        <p:txBody>
          <a:bodyPr lIns="108000" tIns="108000" rIns="108000" bIns="108000" anchor="ctr"/>
          <a:lstStyle/>
          <a:p>
            <a:endParaRPr lang="zh-CN" altLang="en-US"/>
          </a:p>
        </p:txBody>
      </p:sp>
      <p:sp>
        <p:nvSpPr>
          <p:cNvPr id="21" name="Rectangle 55"/>
          <p:cNvSpPr>
            <a:spLocks noChangeArrowheads="1"/>
          </p:cNvSpPr>
          <p:nvPr/>
        </p:nvSpPr>
        <p:spPr bwMode="gray">
          <a:xfrm>
            <a:off x="3074988" y="3311525"/>
            <a:ext cx="2238375" cy="742950"/>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Write design docs or</a:t>
            </a:r>
          </a:p>
          <a:p>
            <a:pPr>
              <a:spcBef>
                <a:spcPct val="5000"/>
              </a:spcBef>
            </a:pPr>
            <a:r>
              <a:rPr lang="en-US" altLang="zh-CN" sz="1400">
                <a:solidFill>
                  <a:schemeClr val="tx1"/>
                </a:solidFill>
                <a:ea typeface="宋体" charset="-122"/>
              </a:rPr>
              <a:t>prototypes for each</a:t>
            </a:r>
          </a:p>
          <a:p>
            <a:pPr>
              <a:spcBef>
                <a:spcPct val="5000"/>
              </a:spcBef>
            </a:pPr>
            <a:r>
              <a:rPr lang="en-US" altLang="zh-CN" sz="1400">
                <a:solidFill>
                  <a:schemeClr val="tx1"/>
                </a:solidFill>
                <a:ea typeface="宋体" charset="-122"/>
              </a:rPr>
              <a:t>component and interface</a:t>
            </a:r>
          </a:p>
        </p:txBody>
      </p:sp>
      <p:sp>
        <p:nvSpPr>
          <p:cNvPr id="22" name="Line 56"/>
          <p:cNvSpPr>
            <a:spLocks noChangeShapeType="1"/>
          </p:cNvSpPr>
          <p:nvPr/>
        </p:nvSpPr>
        <p:spPr bwMode="gray">
          <a:xfrm>
            <a:off x="2884488" y="3760788"/>
            <a:ext cx="207962" cy="0"/>
          </a:xfrm>
          <a:prstGeom prst="line">
            <a:avLst/>
          </a:prstGeom>
          <a:noFill/>
          <a:ln w="28575">
            <a:solidFill>
              <a:schemeClr val="tx1"/>
            </a:solidFill>
            <a:round/>
            <a:headEnd/>
            <a:tailEnd type="triangle" w="med" len="med"/>
          </a:ln>
          <a:effectLst/>
        </p:spPr>
        <p:txBody>
          <a:bodyPr lIns="108000" tIns="108000" rIns="108000" bIns="108000" anchor="ctr"/>
          <a:lstStyle/>
          <a:p>
            <a:endParaRPr lang="zh-CN" altLang="en-US"/>
          </a:p>
        </p:txBody>
      </p:sp>
      <p:sp>
        <p:nvSpPr>
          <p:cNvPr id="23" name="Text Box 57"/>
          <p:cNvSpPr txBox="1">
            <a:spLocks noChangeArrowheads="1"/>
          </p:cNvSpPr>
          <p:nvPr/>
        </p:nvSpPr>
        <p:spPr bwMode="gray">
          <a:xfrm>
            <a:off x="2671763" y="4430713"/>
            <a:ext cx="692150"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build</a:t>
            </a:r>
          </a:p>
        </p:txBody>
      </p:sp>
      <p:sp>
        <p:nvSpPr>
          <p:cNvPr id="24" name="Rectangle 58"/>
          <p:cNvSpPr>
            <a:spLocks noChangeArrowheads="1"/>
          </p:cNvSpPr>
          <p:nvPr/>
        </p:nvSpPr>
        <p:spPr bwMode="gray">
          <a:xfrm>
            <a:off x="2747963" y="4886325"/>
            <a:ext cx="2208212" cy="484188"/>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Develop code for each</a:t>
            </a:r>
          </a:p>
          <a:p>
            <a:pPr>
              <a:spcBef>
                <a:spcPct val="5000"/>
              </a:spcBef>
            </a:pPr>
            <a:r>
              <a:rPr lang="en-US" altLang="zh-CN" sz="1400">
                <a:solidFill>
                  <a:schemeClr val="tx1"/>
                </a:solidFill>
                <a:ea typeface="宋体" charset="-122"/>
              </a:rPr>
              <a:t>component and interface</a:t>
            </a:r>
          </a:p>
        </p:txBody>
      </p:sp>
      <p:sp>
        <p:nvSpPr>
          <p:cNvPr id="25" name="Text Box 59"/>
          <p:cNvSpPr txBox="1">
            <a:spLocks noChangeArrowheads="1"/>
          </p:cNvSpPr>
          <p:nvPr/>
        </p:nvSpPr>
        <p:spPr bwMode="gray">
          <a:xfrm>
            <a:off x="5641975" y="3922713"/>
            <a:ext cx="582613"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test</a:t>
            </a:r>
          </a:p>
        </p:txBody>
      </p:sp>
      <p:sp>
        <p:nvSpPr>
          <p:cNvPr id="26" name="Rectangle 60"/>
          <p:cNvSpPr>
            <a:spLocks noChangeArrowheads="1"/>
          </p:cNvSpPr>
          <p:nvPr/>
        </p:nvSpPr>
        <p:spPr bwMode="gray">
          <a:xfrm>
            <a:off x="6981825" y="4241800"/>
            <a:ext cx="1914525" cy="762000"/>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Develop and run tests</a:t>
            </a:r>
          </a:p>
          <a:p>
            <a:pPr>
              <a:spcBef>
                <a:spcPct val="5000"/>
              </a:spcBef>
            </a:pPr>
            <a:r>
              <a:rPr lang="en-US" altLang="zh-CN" sz="1400">
                <a:solidFill>
                  <a:schemeClr val="tx1"/>
                </a:solidFill>
                <a:ea typeface="宋体" charset="-122"/>
              </a:rPr>
              <a:t>for each requirement</a:t>
            </a:r>
          </a:p>
          <a:p>
            <a:pPr>
              <a:spcBef>
                <a:spcPct val="5000"/>
              </a:spcBef>
            </a:pPr>
            <a:r>
              <a:rPr lang="en-US" altLang="zh-CN" sz="1400">
                <a:solidFill>
                  <a:schemeClr val="tx1"/>
                </a:solidFill>
                <a:ea typeface="宋体" charset="-122"/>
              </a:rPr>
              <a:t>and  interface</a:t>
            </a:r>
          </a:p>
        </p:txBody>
      </p:sp>
      <p:sp>
        <p:nvSpPr>
          <p:cNvPr id="27" name="Text Box 61"/>
          <p:cNvSpPr txBox="1">
            <a:spLocks noChangeArrowheads="1"/>
          </p:cNvSpPr>
          <p:nvPr/>
        </p:nvSpPr>
        <p:spPr bwMode="gray">
          <a:xfrm>
            <a:off x="5910263" y="2438400"/>
            <a:ext cx="1557337"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integrate/ship</a:t>
            </a:r>
          </a:p>
        </p:txBody>
      </p:sp>
      <p:sp>
        <p:nvSpPr>
          <p:cNvPr id="28" name="Rectangle 62"/>
          <p:cNvSpPr>
            <a:spLocks noChangeArrowheads="1"/>
          </p:cNvSpPr>
          <p:nvPr/>
        </p:nvSpPr>
        <p:spPr bwMode="gray">
          <a:xfrm>
            <a:off x="6016625" y="2879725"/>
            <a:ext cx="2120900" cy="484188"/>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Assemble and package</a:t>
            </a:r>
          </a:p>
          <a:p>
            <a:pPr>
              <a:spcBef>
                <a:spcPct val="5000"/>
              </a:spcBef>
            </a:pPr>
            <a:r>
              <a:rPr lang="en-US" altLang="zh-CN" sz="1400">
                <a:solidFill>
                  <a:schemeClr val="tx1"/>
                </a:solidFill>
                <a:ea typeface="宋体" charset="-122"/>
              </a:rPr>
              <a:t>all required components</a:t>
            </a:r>
          </a:p>
        </p:txBody>
      </p:sp>
      <p:sp>
        <p:nvSpPr>
          <p:cNvPr id="29" name="Rectangle 63"/>
          <p:cNvSpPr>
            <a:spLocks noChangeArrowheads="1"/>
          </p:cNvSpPr>
          <p:nvPr/>
        </p:nvSpPr>
        <p:spPr bwMode="gray">
          <a:xfrm>
            <a:off x="5684838" y="4451350"/>
            <a:ext cx="1085850" cy="484188"/>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Write initial</a:t>
            </a:r>
          </a:p>
          <a:p>
            <a:pPr>
              <a:spcBef>
                <a:spcPct val="5000"/>
              </a:spcBef>
            </a:pPr>
            <a:r>
              <a:rPr lang="en-US" altLang="zh-CN" sz="1400">
                <a:solidFill>
                  <a:schemeClr val="tx1"/>
                </a:solidFill>
                <a:ea typeface="宋体" charset="-122"/>
              </a:rPr>
              <a:t>test plan</a:t>
            </a:r>
          </a:p>
        </p:txBody>
      </p:sp>
      <p:sp>
        <p:nvSpPr>
          <p:cNvPr id="30" name="Line 64"/>
          <p:cNvSpPr>
            <a:spLocks noChangeShapeType="1"/>
          </p:cNvSpPr>
          <p:nvPr/>
        </p:nvSpPr>
        <p:spPr bwMode="gray">
          <a:xfrm>
            <a:off x="6773863" y="4621213"/>
            <a:ext cx="207962" cy="0"/>
          </a:xfrm>
          <a:prstGeom prst="line">
            <a:avLst/>
          </a:prstGeom>
          <a:noFill/>
          <a:ln w="28575">
            <a:solidFill>
              <a:schemeClr val="tx1"/>
            </a:solidFill>
            <a:round/>
            <a:headEnd/>
            <a:tailEnd type="triangle" w="med" len="med"/>
          </a:ln>
          <a:effectLst/>
        </p:spPr>
        <p:txBody>
          <a:bodyPr lIns="108000" tIns="108000" rIns="108000" bIns="108000" anchor="ct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body" idx="1"/>
          </p:nvPr>
        </p:nvSpPr>
        <p:spPr>
          <a:xfrm>
            <a:off x="342900" y="381000"/>
            <a:ext cx="8458200" cy="6096000"/>
          </a:xfrm>
        </p:spPr>
        <p:txBody>
          <a:bodyPr/>
          <a:lstStyle/>
          <a:p>
            <a:pPr marL="377825" indent="-377825" eaLnBrk="1" hangingPunct="1">
              <a:buFontTx/>
              <a:buNone/>
            </a:pPr>
            <a:r>
              <a:rPr lang="en-US" altLang="zh-CN" b="0" smtClean="0"/>
              <a:t>    </a:t>
            </a:r>
            <a:r>
              <a:rPr lang="zh-CN" altLang="en-US" b="0" smtClean="0">
                <a:solidFill>
                  <a:srgbClr val="FF0000"/>
                </a:solidFill>
              </a:rPr>
              <a:t>支持（</a:t>
            </a:r>
            <a:r>
              <a:rPr lang="en-US" altLang="zh-CN" b="0" smtClean="0">
                <a:solidFill>
                  <a:srgbClr val="FF0000"/>
                </a:solidFill>
              </a:rPr>
              <a:t>supporting</a:t>
            </a:r>
            <a:r>
              <a:rPr lang="zh-CN" altLang="en-US" b="0" smtClean="0">
                <a:solidFill>
                  <a:srgbClr val="FF0000"/>
                </a:solidFill>
              </a:rPr>
              <a:t>）过程</a:t>
            </a:r>
            <a:r>
              <a:rPr lang="zh-CN" altLang="en-US" b="0" smtClean="0"/>
              <a:t>用于支持其他过程，它有助于软件项目的成功和质量提高。包括：</a:t>
            </a:r>
          </a:p>
          <a:p>
            <a:pPr marL="377825" indent="-377825" eaLnBrk="1" hangingPunct="1"/>
            <a:r>
              <a:rPr lang="zh-CN" altLang="en-US" b="0" smtClean="0">
                <a:solidFill>
                  <a:srgbClr val="FF0000"/>
                </a:solidFill>
              </a:rPr>
              <a:t>文档编制（</a:t>
            </a:r>
            <a:r>
              <a:rPr lang="en-US" altLang="zh-CN" b="0" smtClean="0">
                <a:solidFill>
                  <a:srgbClr val="FF0000"/>
                </a:solidFill>
              </a:rPr>
              <a:t>documentation</a:t>
            </a:r>
            <a:r>
              <a:rPr lang="zh-CN" altLang="en-US" b="0" smtClean="0">
                <a:solidFill>
                  <a:srgbClr val="FF0000"/>
                </a:solidFill>
              </a:rPr>
              <a:t>）过程</a:t>
            </a:r>
            <a:r>
              <a:rPr lang="zh-CN" altLang="en-US" b="0" smtClean="0"/>
              <a:t>： 确定记录生存周期过程产生的信息所需的活动。 </a:t>
            </a:r>
          </a:p>
          <a:p>
            <a:pPr marL="377825" indent="-377825" eaLnBrk="1" hangingPunct="1"/>
            <a:r>
              <a:rPr lang="zh-CN" altLang="en-US" b="0" smtClean="0">
                <a:solidFill>
                  <a:srgbClr val="FF0000"/>
                </a:solidFill>
              </a:rPr>
              <a:t>配置管理（</a:t>
            </a:r>
            <a:r>
              <a:rPr lang="en-US" altLang="zh-CN" b="0" smtClean="0">
                <a:solidFill>
                  <a:srgbClr val="FF0000"/>
                </a:solidFill>
              </a:rPr>
              <a:t>configuration management</a:t>
            </a:r>
            <a:r>
              <a:rPr lang="zh-CN" altLang="en-US" b="0" smtClean="0">
                <a:solidFill>
                  <a:srgbClr val="FF0000"/>
                </a:solidFill>
              </a:rPr>
              <a:t>）过程</a:t>
            </a:r>
            <a:r>
              <a:rPr lang="zh-CN" altLang="en-US" b="0" smtClean="0"/>
              <a:t>： 确定配置管理活动。 </a:t>
            </a:r>
          </a:p>
          <a:p>
            <a:pPr marL="377825" indent="-377825" eaLnBrk="1" hangingPunct="1"/>
            <a:r>
              <a:rPr lang="zh-CN" altLang="en-US" b="0" smtClean="0">
                <a:solidFill>
                  <a:srgbClr val="FF0000"/>
                </a:solidFill>
              </a:rPr>
              <a:t>质量保证（</a:t>
            </a:r>
            <a:r>
              <a:rPr lang="en-US" altLang="zh-CN" b="0" smtClean="0">
                <a:solidFill>
                  <a:srgbClr val="FF0000"/>
                </a:solidFill>
              </a:rPr>
              <a:t>quality assurance</a:t>
            </a:r>
            <a:r>
              <a:rPr lang="zh-CN" altLang="en-US" b="0" smtClean="0">
                <a:solidFill>
                  <a:srgbClr val="FF0000"/>
                </a:solidFill>
              </a:rPr>
              <a:t>）过程</a:t>
            </a:r>
            <a:r>
              <a:rPr lang="zh-CN" altLang="en-US" b="0" smtClean="0"/>
              <a:t>：确定客观地保证软件和过程符合规定的要求以及已建立的计划所需的活动。 </a:t>
            </a:r>
          </a:p>
          <a:p>
            <a:pPr marL="377825" indent="-377825" eaLnBrk="1" hangingPunct="1"/>
            <a:r>
              <a:rPr lang="zh-CN" altLang="en-US" b="0" smtClean="0">
                <a:solidFill>
                  <a:srgbClr val="FF0000"/>
                </a:solidFill>
              </a:rPr>
              <a:t>验证（</a:t>
            </a:r>
            <a:r>
              <a:rPr lang="en-US" altLang="zh-CN" b="0" smtClean="0">
                <a:solidFill>
                  <a:srgbClr val="FF0000"/>
                </a:solidFill>
              </a:rPr>
              <a:t>verification</a:t>
            </a:r>
            <a:r>
              <a:rPr lang="zh-CN" altLang="en-US" b="0" smtClean="0">
                <a:solidFill>
                  <a:srgbClr val="FF0000"/>
                </a:solidFill>
              </a:rPr>
              <a:t>）过程</a:t>
            </a:r>
            <a:r>
              <a:rPr lang="zh-CN" altLang="en-US" b="0" smtClean="0"/>
              <a:t>：根据软件项目要求，按不同深度确定验证软件所需的活动。 </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80</a:t>
            </a:fld>
            <a:endParaRPr lang="en-US" altLang="zh-CN" dirty="0"/>
          </a:p>
        </p:txBody>
      </p:sp>
      <p:sp>
        <p:nvSpPr>
          <p:cNvPr id="6" name="矩形 5"/>
          <p:cNvSpPr/>
          <p:nvPr/>
        </p:nvSpPr>
        <p:spPr>
          <a:xfrm>
            <a:off x="1013176" y="2967335"/>
            <a:ext cx="7117654"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 Need a Change !</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迭代式开发</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dirty="0"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81</a:t>
            </a:fld>
            <a:endParaRPr lang="en-US" altLang="zh-CN" dirty="0"/>
          </a:p>
        </p:txBody>
      </p:sp>
      <p:grpSp>
        <p:nvGrpSpPr>
          <p:cNvPr id="35" name="组合 34"/>
          <p:cNvGrpSpPr/>
          <p:nvPr/>
        </p:nvGrpSpPr>
        <p:grpSpPr>
          <a:xfrm>
            <a:off x="762000" y="2362200"/>
            <a:ext cx="7620000" cy="2746375"/>
            <a:chOff x="762000" y="2362200"/>
            <a:chExt cx="7620000" cy="2746375"/>
          </a:xfrm>
        </p:grpSpPr>
        <p:sp>
          <p:nvSpPr>
            <p:cNvPr id="6" name="Line 13"/>
            <p:cNvSpPr>
              <a:spLocks noChangeShapeType="1"/>
            </p:cNvSpPr>
            <p:nvPr/>
          </p:nvSpPr>
          <p:spPr bwMode="gray">
            <a:xfrm>
              <a:off x="914400" y="2667000"/>
              <a:ext cx="1371600" cy="1447800"/>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7" name="Rectangle 14"/>
            <p:cNvSpPr>
              <a:spLocks noChangeArrowheads="1"/>
            </p:cNvSpPr>
            <p:nvPr/>
          </p:nvSpPr>
          <p:spPr bwMode="gray">
            <a:xfrm>
              <a:off x="762000" y="2819400"/>
              <a:ext cx="7620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reqts</a:t>
              </a:r>
            </a:p>
          </p:txBody>
        </p:sp>
        <p:sp>
          <p:nvSpPr>
            <p:cNvPr id="8" name="Rectangle 15"/>
            <p:cNvSpPr>
              <a:spLocks noChangeArrowheads="1"/>
            </p:cNvSpPr>
            <p:nvPr/>
          </p:nvSpPr>
          <p:spPr bwMode="gray">
            <a:xfrm>
              <a:off x="1219200" y="3276600"/>
              <a:ext cx="7620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design</a:t>
              </a:r>
            </a:p>
          </p:txBody>
        </p:sp>
        <p:sp>
          <p:nvSpPr>
            <p:cNvPr id="9" name="Rectangle 16"/>
            <p:cNvSpPr>
              <a:spLocks noChangeArrowheads="1"/>
            </p:cNvSpPr>
            <p:nvPr/>
          </p:nvSpPr>
          <p:spPr bwMode="gray">
            <a:xfrm>
              <a:off x="1524000" y="3657600"/>
              <a:ext cx="6858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build</a:t>
              </a:r>
            </a:p>
          </p:txBody>
        </p:sp>
        <p:sp>
          <p:nvSpPr>
            <p:cNvPr id="10" name="Line 17"/>
            <p:cNvSpPr>
              <a:spLocks noChangeShapeType="1"/>
            </p:cNvSpPr>
            <p:nvPr/>
          </p:nvSpPr>
          <p:spPr bwMode="gray">
            <a:xfrm flipV="1">
              <a:off x="2286000" y="2743200"/>
              <a:ext cx="838200" cy="1371600"/>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11" name="Rectangle 18"/>
            <p:cNvSpPr>
              <a:spLocks noChangeArrowheads="1"/>
            </p:cNvSpPr>
            <p:nvPr/>
          </p:nvSpPr>
          <p:spPr bwMode="gray">
            <a:xfrm>
              <a:off x="2286000" y="2974975"/>
              <a:ext cx="9906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integrate</a:t>
              </a:r>
            </a:p>
          </p:txBody>
        </p:sp>
        <p:sp>
          <p:nvSpPr>
            <p:cNvPr id="12" name="Rectangle 19"/>
            <p:cNvSpPr>
              <a:spLocks noChangeArrowheads="1"/>
            </p:cNvSpPr>
            <p:nvPr/>
          </p:nvSpPr>
          <p:spPr bwMode="gray">
            <a:xfrm>
              <a:off x="2438400" y="3355975"/>
              <a:ext cx="6096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test</a:t>
              </a:r>
            </a:p>
          </p:txBody>
        </p:sp>
        <p:sp>
          <p:nvSpPr>
            <p:cNvPr id="13" name="Line 22"/>
            <p:cNvSpPr>
              <a:spLocks noChangeShapeType="1"/>
            </p:cNvSpPr>
            <p:nvPr/>
          </p:nvSpPr>
          <p:spPr bwMode="gray">
            <a:xfrm>
              <a:off x="3505200" y="2667000"/>
              <a:ext cx="1371600" cy="1447800"/>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14" name="Rectangle 23"/>
            <p:cNvSpPr>
              <a:spLocks noChangeArrowheads="1"/>
            </p:cNvSpPr>
            <p:nvPr/>
          </p:nvSpPr>
          <p:spPr bwMode="gray">
            <a:xfrm>
              <a:off x="3352800" y="2819400"/>
              <a:ext cx="7620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reqts</a:t>
              </a:r>
            </a:p>
          </p:txBody>
        </p:sp>
        <p:sp>
          <p:nvSpPr>
            <p:cNvPr id="15" name="Rectangle 24"/>
            <p:cNvSpPr>
              <a:spLocks noChangeArrowheads="1"/>
            </p:cNvSpPr>
            <p:nvPr/>
          </p:nvSpPr>
          <p:spPr bwMode="gray">
            <a:xfrm>
              <a:off x="3810000" y="3276600"/>
              <a:ext cx="7620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dirty="0">
                  <a:solidFill>
                    <a:schemeClr val="tx1"/>
                  </a:solidFill>
                  <a:ea typeface="宋体" charset="-122"/>
                </a:rPr>
                <a:t>design</a:t>
              </a:r>
            </a:p>
          </p:txBody>
        </p:sp>
        <p:sp>
          <p:nvSpPr>
            <p:cNvPr id="16" name="Rectangle 25"/>
            <p:cNvSpPr>
              <a:spLocks noChangeArrowheads="1"/>
            </p:cNvSpPr>
            <p:nvPr/>
          </p:nvSpPr>
          <p:spPr bwMode="gray">
            <a:xfrm>
              <a:off x="4114800" y="3657600"/>
              <a:ext cx="6858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build</a:t>
              </a:r>
            </a:p>
          </p:txBody>
        </p:sp>
        <p:sp>
          <p:nvSpPr>
            <p:cNvPr id="17" name="Line 26"/>
            <p:cNvSpPr>
              <a:spLocks noChangeShapeType="1"/>
            </p:cNvSpPr>
            <p:nvPr/>
          </p:nvSpPr>
          <p:spPr bwMode="gray">
            <a:xfrm flipV="1">
              <a:off x="4876800" y="2743200"/>
              <a:ext cx="762000" cy="1371600"/>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18" name="Rectangle 27"/>
            <p:cNvSpPr>
              <a:spLocks noChangeArrowheads="1"/>
            </p:cNvSpPr>
            <p:nvPr/>
          </p:nvSpPr>
          <p:spPr bwMode="gray">
            <a:xfrm>
              <a:off x="4876800" y="2974975"/>
              <a:ext cx="9906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integrate</a:t>
              </a:r>
            </a:p>
          </p:txBody>
        </p:sp>
        <p:sp>
          <p:nvSpPr>
            <p:cNvPr id="19" name="Rectangle 28"/>
            <p:cNvSpPr>
              <a:spLocks noChangeArrowheads="1"/>
            </p:cNvSpPr>
            <p:nvPr/>
          </p:nvSpPr>
          <p:spPr bwMode="gray">
            <a:xfrm>
              <a:off x="5029200" y="3355975"/>
              <a:ext cx="6096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test</a:t>
              </a:r>
            </a:p>
          </p:txBody>
        </p:sp>
        <p:sp>
          <p:nvSpPr>
            <p:cNvPr id="20" name="Line 31"/>
            <p:cNvSpPr>
              <a:spLocks noChangeShapeType="1"/>
            </p:cNvSpPr>
            <p:nvPr/>
          </p:nvSpPr>
          <p:spPr bwMode="gray">
            <a:xfrm>
              <a:off x="6019800" y="2667000"/>
              <a:ext cx="1371600" cy="1447800"/>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21" name="Rectangle 32"/>
            <p:cNvSpPr>
              <a:spLocks noChangeArrowheads="1"/>
            </p:cNvSpPr>
            <p:nvPr/>
          </p:nvSpPr>
          <p:spPr bwMode="gray">
            <a:xfrm>
              <a:off x="5943600" y="2819400"/>
              <a:ext cx="7620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reqts</a:t>
              </a:r>
            </a:p>
          </p:txBody>
        </p:sp>
        <p:sp>
          <p:nvSpPr>
            <p:cNvPr id="22" name="Rectangle 33"/>
            <p:cNvSpPr>
              <a:spLocks noChangeArrowheads="1"/>
            </p:cNvSpPr>
            <p:nvPr/>
          </p:nvSpPr>
          <p:spPr bwMode="gray">
            <a:xfrm>
              <a:off x="6324600" y="3276600"/>
              <a:ext cx="7620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design</a:t>
              </a:r>
            </a:p>
          </p:txBody>
        </p:sp>
        <p:sp>
          <p:nvSpPr>
            <p:cNvPr id="23" name="Rectangle 34"/>
            <p:cNvSpPr>
              <a:spLocks noChangeArrowheads="1"/>
            </p:cNvSpPr>
            <p:nvPr/>
          </p:nvSpPr>
          <p:spPr bwMode="gray">
            <a:xfrm>
              <a:off x="6629400" y="3657600"/>
              <a:ext cx="6858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build</a:t>
              </a:r>
            </a:p>
          </p:txBody>
        </p:sp>
        <p:sp>
          <p:nvSpPr>
            <p:cNvPr id="24" name="Line 35"/>
            <p:cNvSpPr>
              <a:spLocks noChangeShapeType="1"/>
            </p:cNvSpPr>
            <p:nvPr/>
          </p:nvSpPr>
          <p:spPr bwMode="gray">
            <a:xfrm flipV="1">
              <a:off x="7391400" y="2819400"/>
              <a:ext cx="762000" cy="1295400"/>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25" name="Rectangle 36"/>
            <p:cNvSpPr>
              <a:spLocks noChangeArrowheads="1"/>
            </p:cNvSpPr>
            <p:nvPr/>
          </p:nvSpPr>
          <p:spPr bwMode="gray">
            <a:xfrm>
              <a:off x="7391400" y="2974975"/>
              <a:ext cx="9906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integrate</a:t>
              </a:r>
            </a:p>
          </p:txBody>
        </p:sp>
        <p:sp>
          <p:nvSpPr>
            <p:cNvPr id="26" name="Rectangle 37"/>
            <p:cNvSpPr>
              <a:spLocks noChangeArrowheads="1"/>
            </p:cNvSpPr>
            <p:nvPr/>
          </p:nvSpPr>
          <p:spPr bwMode="gray">
            <a:xfrm>
              <a:off x="7543800" y="3355975"/>
              <a:ext cx="609600" cy="3048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a:solidFill>
                    <a:schemeClr val="tx1"/>
                  </a:solidFill>
                  <a:ea typeface="宋体" charset="-122"/>
                </a:rPr>
                <a:t>test</a:t>
              </a:r>
            </a:p>
          </p:txBody>
        </p:sp>
        <p:sp>
          <p:nvSpPr>
            <p:cNvPr id="27" name="Oval 38"/>
            <p:cNvSpPr>
              <a:spLocks noChangeArrowheads="1"/>
            </p:cNvSpPr>
            <p:nvPr/>
          </p:nvSpPr>
          <p:spPr bwMode="gray">
            <a:xfrm>
              <a:off x="5486400" y="2362200"/>
              <a:ext cx="762000" cy="381000"/>
            </a:xfrm>
            <a:prstGeom prst="ellipse">
              <a:avLst/>
            </a:prstGeom>
            <a:solidFill>
              <a:schemeClr val="bg1"/>
            </a:solidFill>
            <a:ln w="28575" algn="ctr">
              <a:solidFill>
                <a:schemeClr val="tx1"/>
              </a:solidFill>
              <a:round/>
              <a:headEnd/>
              <a:tailEnd/>
            </a:ln>
            <a:effectLst/>
          </p:spPr>
          <p:txBody>
            <a:bodyPr wrap="none" lIns="108000" tIns="108000" rIns="108000" bIns="108000" anchor="ctr"/>
            <a:lstStyle/>
            <a:p>
              <a:r>
                <a:rPr lang="en-US" altLang="zh-CN">
                  <a:solidFill>
                    <a:schemeClr val="tx1"/>
                  </a:solidFill>
                  <a:ea typeface="宋体" charset="-122"/>
                </a:rPr>
                <a:t>learn</a:t>
              </a:r>
            </a:p>
          </p:txBody>
        </p:sp>
        <p:sp>
          <p:nvSpPr>
            <p:cNvPr id="28" name="AutoShape 39"/>
            <p:cNvSpPr>
              <a:spLocks/>
            </p:cNvSpPr>
            <p:nvPr/>
          </p:nvSpPr>
          <p:spPr bwMode="gray">
            <a:xfrm rot="16200000">
              <a:off x="1790700" y="3314700"/>
              <a:ext cx="304800" cy="2209800"/>
            </a:xfrm>
            <a:prstGeom prst="leftBrace">
              <a:avLst>
                <a:gd name="adj1" fmla="val 60417"/>
                <a:gd name="adj2" fmla="val 50000"/>
              </a:avLst>
            </a:prstGeom>
            <a:noFill/>
            <a:ln w="28575">
              <a:solidFill>
                <a:schemeClr val="tx1"/>
              </a:solidFill>
              <a:round/>
              <a:headEnd/>
              <a:tailEnd/>
            </a:ln>
            <a:effectLst/>
          </p:spPr>
          <p:txBody>
            <a:bodyPr wrap="none" lIns="108000" tIns="108000" rIns="108000" bIns="108000" anchor="ctr"/>
            <a:lstStyle/>
            <a:p>
              <a:endParaRPr lang="zh-CN" altLang="en-US"/>
            </a:p>
          </p:txBody>
        </p:sp>
        <p:sp>
          <p:nvSpPr>
            <p:cNvPr id="29" name="AutoShape 40"/>
            <p:cNvSpPr>
              <a:spLocks/>
            </p:cNvSpPr>
            <p:nvPr/>
          </p:nvSpPr>
          <p:spPr bwMode="gray">
            <a:xfrm rot="16200000">
              <a:off x="4381500" y="3314700"/>
              <a:ext cx="304800" cy="2209800"/>
            </a:xfrm>
            <a:prstGeom prst="leftBrace">
              <a:avLst>
                <a:gd name="adj1" fmla="val 60417"/>
                <a:gd name="adj2" fmla="val 50000"/>
              </a:avLst>
            </a:prstGeom>
            <a:noFill/>
            <a:ln w="28575">
              <a:solidFill>
                <a:schemeClr val="tx1"/>
              </a:solidFill>
              <a:round/>
              <a:headEnd/>
              <a:tailEnd/>
            </a:ln>
            <a:effectLst/>
          </p:spPr>
          <p:txBody>
            <a:bodyPr wrap="none" lIns="108000" tIns="108000" rIns="108000" bIns="108000" anchor="ctr"/>
            <a:lstStyle/>
            <a:p>
              <a:endParaRPr lang="zh-CN" altLang="en-US"/>
            </a:p>
          </p:txBody>
        </p:sp>
        <p:sp>
          <p:nvSpPr>
            <p:cNvPr id="30" name="AutoShape 41"/>
            <p:cNvSpPr>
              <a:spLocks/>
            </p:cNvSpPr>
            <p:nvPr/>
          </p:nvSpPr>
          <p:spPr bwMode="gray">
            <a:xfrm rot="16200000">
              <a:off x="6896100" y="3314700"/>
              <a:ext cx="304800" cy="2209800"/>
            </a:xfrm>
            <a:prstGeom prst="leftBrace">
              <a:avLst>
                <a:gd name="adj1" fmla="val 60417"/>
                <a:gd name="adj2" fmla="val 50000"/>
              </a:avLst>
            </a:prstGeom>
            <a:noFill/>
            <a:ln w="28575">
              <a:solidFill>
                <a:schemeClr val="tx1"/>
              </a:solidFill>
              <a:round/>
              <a:headEnd/>
              <a:tailEnd/>
            </a:ln>
            <a:effectLst/>
          </p:spPr>
          <p:txBody>
            <a:bodyPr wrap="none" lIns="108000" tIns="108000" rIns="108000" bIns="108000" anchor="ctr"/>
            <a:lstStyle/>
            <a:p>
              <a:endParaRPr lang="zh-CN" altLang="en-US"/>
            </a:p>
          </p:txBody>
        </p:sp>
        <p:sp>
          <p:nvSpPr>
            <p:cNvPr id="31" name="Text Box 42"/>
            <p:cNvSpPr txBox="1">
              <a:spLocks noChangeArrowheads="1"/>
            </p:cNvSpPr>
            <p:nvPr/>
          </p:nvSpPr>
          <p:spPr bwMode="gray">
            <a:xfrm>
              <a:off x="1219200" y="4648200"/>
              <a:ext cx="1377950" cy="460375"/>
            </a:xfrm>
            <a:prstGeom prst="rect">
              <a:avLst/>
            </a:prstGeom>
            <a:noFill/>
            <a:ln w="28575" algn="ctr">
              <a:noFill/>
              <a:miter lim="800000"/>
              <a:headEnd/>
              <a:tailEnd/>
            </a:ln>
            <a:effectLst/>
          </p:spPr>
          <p:txBody>
            <a:bodyPr wrap="none" lIns="108000" tIns="108000" rIns="108000" bIns="108000">
              <a:spAutoFit/>
            </a:bodyPr>
            <a:lstStyle/>
            <a:p>
              <a:r>
                <a:rPr lang="en-US" altLang="zh-CN">
                  <a:solidFill>
                    <a:schemeClr val="tx1"/>
                  </a:solidFill>
                  <a:ea typeface="宋体" charset="-122"/>
                </a:rPr>
                <a:t>increment 1</a:t>
              </a:r>
            </a:p>
          </p:txBody>
        </p:sp>
        <p:sp>
          <p:nvSpPr>
            <p:cNvPr id="32" name="Text Box 43"/>
            <p:cNvSpPr txBox="1">
              <a:spLocks noChangeArrowheads="1"/>
            </p:cNvSpPr>
            <p:nvPr/>
          </p:nvSpPr>
          <p:spPr bwMode="gray">
            <a:xfrm>
              <a:off x="3810000" y="4648200"/>
              <a:ext cx="1377950" cy="460375"/>
            </a:xfrm>
            <a:prstGeom prst="rect">
              <a:avLst/>
            </a:prstGeom>
            <a:noFill/>
            <a:ln w="28575" algn="ctr">
              <a:noFill/>
              <a:miter lim="800000"/>
              <a:headEnd/>
              <a:tailEnd/>
            </a:ln>
            <a:effectLst/>
          </p:spPr>
          <p:txBody>
            <a:bodyPr wrap="none" lIns="108000" tIns="108000" rIns="108000" bIns="108000">
              <a:spAutoFit/>
            </a:bodyPr>
            <a:lstStyle/>
            <a:p>
              <a:r>
                <a:rPr lang="en-US" altLang="zh-CN">
                  <a:solidFill>
                    <a:schemeClr val="tx1"/>
                  </a:solidFill>
                  <a:ea typeface="宋体" charset="-122"/>
                </a:rPr>
                <a:t>increment 2</a:t>
              </a:r>
            </a:p>
          </p:txBody>
        </p:sp>
        <p:sp>
          <p:nvSpPr>
            <p:cNvPr id="33" name="Text Box 44"/>
            <p:cNvSpPr txBox="1">
              <a:spLocks noChangeArrowheads="1"/>
            </p:cNvSpPr>
            <p:nvPr/>
          </p:nvSpPr>
          <p:spPr bwMode="gray">
            <a:xfrm>
              <a:off x="6318250" y="4648200"/>
              <a:ext cx="1377950" cy="460375"/>
            </a:xfrm>
            <a:prstGeom prst="rect">
              <a:avLst/>
            </a:prstGeom>
            <a:noFill/>
            <a:ln w="28575" algn="ctr">
              <a:noFill/>
              <a:miter lim="800000"/>
              <a:headEnd/>
              <a:tailEnd/>
            </a:ln>
            <a:effectLst/>
          </p:spPr>
          <p:txBody>
            <a:bodyPr wrap="none" lIns="108000" tIns="108000" rIns="108000" bIns="108000">
              <a:spAutoFit/>
            </a:bodyPr>
            <a:lstStyle/>
            <a:p>
              <a:r>
                <a:rPr lang="en-US" altLang="zh-CN">
                  <a:solidFill>
                    <a:schemeClr val="tx1"/>
                  </a:solidFill>
                  <a:ea typeface="宋体" charset="-122"/>
                </a:rPr>
                <a:t>increment 3</a:t>
              </a:r>
            </a:p>
          </p:txBody>
        </p:sp>
        <p:sp>
          <p:nvSpPr>
            <p:cNvPr id="34" name="Oval 29"/>
            <p:cNvSpPr>
              <a:spLocks noChangeArrowheads="1"/>
            </p:cNvSpPr>
            <p:nvPr/>
          </p:nvSpPr>
          <p:spPr bwMode="gray">
            <a:xfrm>
              <a:off x="2971800" y="2362200"/>
              <a:ext cx="762000" cy="381000"/>
            </a:xfrm>
            <a:prstGeom prst="ellipse">
              <a:avLst/>
            </a:prstGeom>
            <a:solidFill>
              <a:schemeClr val="bg1"/>
            </a:solidFill>
            <a:ln w="28575" algn="ctr">
              <a:solidFill>
                <a:schemeClr val="tx1"/>
              </a:solidFill>
              <a:round/>
              <a:headEnd/>
              <a:tailEnd/>
            </a:ln>
            <a:effectLst/>
          </p:spPr>
          <p:txBody>
            <a:bodyPr wrap="none" lIns="108000" tIns="108000" rIns="108000" bIns="108000" anchor="ctr"/>
            <a:lstStyle/>
            <a:p>
              <a:r>
                <a:rPr lang="en-US" altLang="zh-CN">
                  <a:solidFill>
                    <a:schemeClr val="tx1"/>
                  </a:solidFill>
                  <a:ea typeface="宋体" charset="-122"/>
                </a:rPr>
                <a:t>learn</a:t>
              </a:r>
            </a:p>
          </p:txBody>
        </p:sp>
      </p:gr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zh-CN" altLang="en-US" sz="2000" dirty="0" smtClean="0">
                <a:ea typeface="宋体" charset="-122"/>
              </a:rPr>
              <a:t>跨功能的团队：成员之间紧密协作</a:t>
            </a:r>
            <a:endParaRPr lang="en-US" altLang="zh-CN" sz="2000" dirty="0" smtClean="0">
              <a:ea typeface="宋体" charset="-122"/>
            </a:endParaRPr>
          </a:p>
          <a:p>
            <a:r>
              <a:rPr lang="zh-CN" altLang="en-US" sz="2000" dirty="0" smtClean="0">
                <a:ea typeface="宋体" charset="-122"/>
              </a:rPr>
              <a:t>每一次迭代中进行可重复的工作</a:t>
            </a:r>
            <a:endParaRPr lang="en-US" altLang="zh-CN" sz="2000" dirty="0" smtClean="0">
              <a:ea typeface="宋体" charset="-122"/>
            </a:endParaRPr>
          </a:p>
          <a:p>
            <a:r>
              <a:rPr lang="zh-CN" altLang="en-US" sz="2000" dirty="0" smtClean="0">
                <a:ea typeface="宋体" charset="-122"/>
              </a:rPr>
              <a:t>针对一组小规模的软件特征进行工作，直至他们完成</a:t>
            </a:r>
            <a:endParaRPr lang="en-US" altLang="zh-CN" sz="2000" b="1" dirty="0" smtClean="0">
              <a:ea typeface="宋体" charset="-122"/>
            </a:endParaRPr>
          </a:p>
          <a:p>
            <a:r>
              <a:rPr lang="zh-CN" altLang="en-US" sz="2000" dirty="0" smtClean="0">
                <a:ea typeface="宋体" charset="-122"/>
              </a:rPr>
              <a:t>易于提问，及时反馈</a:t>
            </a:r>
            <a:endParaRPr lang="en-US" altLang="zh-CN" sz="2000" dirty="0" smtClean="0">
              <a:ea typeface="宋体" charset="-122"/>
            </a:endParaRPr>
          </a:p>
          <a:p>
            <a:r>
              <a:rPr lang="zh-CN" altLang="en-US" sz="2000" dirty="0" smtClean="0">
                <a:ea typeface="宋体" charset="-122"/>
              </a:rPr>
              <a:t>使用更轻量级的过程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82</a:t>
            </a:fld>
            <a:endParaRPr lang="en-US" altLang="zh-CN" dirty="0"/>
          </a:p>
        </p:txBody>
      </p:sp>
      <p:grpSp>
        <p:nvGrpSpPr>
          <p:cNvPr id="39" name="组合 38"/>
          <p:cNvGrpSpPr/>
          <p:nvPr/>
        </p:nvGrpSpPr>
        <p:grpSpPr>
          <a:xfrm>
            <a:off x="2279650" y="981075"/>
            <a:ext cx="4578350" cy="2371725"/>
            <a:chOff x="2279650" y="981075"/>
            <a:chExt cx="4578350" cy="2371725"/>
          </a:xfrm>
        </p:grpSpPr>
        <p:sp>
          <p:nvSpPr>
            <p:cNvPr id="6" name="Line 39"/>
            <p:cNvSpPr>
              <a:spLocks noChangeShapeType="1"/>
            </p:cNvSpPr>
            <p:nvPr/>
          </p:nvSpPr>
          <p:spPr bwMode="gray">
            <a:xfrm>
              <a:off x="2371725" y="1233488"/>
              <a:ext cx="822325" cy="1195387"/>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7" name="Rectangle 40"/>
            <p:cNvSpPr>
              <a:spLocks noChangeArrowheads="1"/>
            </p:cNvSpPr>
            <p:nvPr/>
          </p:nvSpPr>
          <p:spPr bwMode="gray">
            <a:xfrm>
              <a:off x="2279650" y="1358900"/>
              <a:ext cx="457200"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reqts</a:t>
              </a:r>
            </a:p>
          </p:txBody>
        </p:sp>
        <p:sp>
          <p:nvSpPr>
            <p:cNvPr id="8" name="Rectangle 41"/>
            <p:cNvSpPr>
              <a:spLocks noChangeArrowheads="1"/>
            </p:cNvSpPr>
            <p:nvPr/>
          </p:nvSpPr>
          <p:spPr bwMode="gray">
            <a:xfrm>
              <a:off x="2554288" y="1736725"/>
              <a:ext cx="457200"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design</a:t>
              </a:r>
            </a:p>
          </p:txBody>
        </p:sp>
        <p:sp>
          <p:nvSpPr>
            <p:cNvPr id="9" name="Rectangle 42"/>
            <p:cNvSpPr>
              <a:spLocks noChangeArrowheads="1"/>
            </p:cNvSpPr>
            <p:nvPr/>
          </p:nvSpPr>
          <p:spPr bwMode="gray">
            <a:xfrm>
              <a:off x="2736850" y="2051050"/>
              <a:ext cx="411163"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build</a:t>
              </a:r>
            </a:p>
          </p:txBody>
        </p:sp>
        <p:sp>
          <p:nvSpPr>
            <p:cNvPr id="10" name="Line 43"/>
            <p:cNvSpPr>
              <a:spLocks noChangeShapeType="1"/>
            </p:cNvSpPr>
            <p:nvPr/>
          </p:nvSpPr>
          <p:spPr bwMode="gray">
            <a:xfrm flipV="1">
              <a:off x="3194050" y="1296988"/>
              <a:ext cx="503238" cy="1131887"/>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11" name="Rectangle 44"/>
            <p:cNvSpPr>
              <a:spLocks noChangeArrowheads="1"/>
            </p:cNvSpPr>
            <p:nvPr/>
          </p:nvSpPr>
          <p:spPr bwMode="gray">
            <a:xfrm>
              <a:off x="3117850" y="1611313"/>
              <a:ext cx="641350" cy="2508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integrate</a:t>
              </a:r>
            </a:p>
          </p:txBody>
        </p:sp>
        <p:sp>
          <p:nvSpPr>
            <p:cNvPr id="12" name="Rectangle 45"/>
            <p:cNvSpPr>
              <a:spLocks noChangeArrowheads="1"/>
            </p:cNvSpPr>
            <p:nvPr/>
          </p:nvSpPr>
          <p:spPr bwMode="gray">
            <a:xfrm>
              <a:off x="3240088" y="1925638"/>
              <a:ext cx="365125" cy="2508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test</a:t>
              </a:r>
            </a:p>
          </p:txBody>
        </p:sp>
        <p:sp>
          <p:nvSpPr>
            <p:cNvPr id="13" name="Line 47"/>
            <p:cNvSpPr>
              <a:spLocks noChangeShapeType="1"/>
            </p:cNvSpPr>
            <p:nvPr/>
          </p:nvSpPr>
          <p:spPr bwMode="gray">
            <a:xfrm>
              <a:off x="3925888" y="1233488"/>
              <a:ext cx="822325" cy="1195387"/>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14" name="Rectangle 48"/>
            <p:cNvSpPr>
              <a:spLocks noChangeArrowheads="1"/>
            </p:cNvSpPr>
            <p:nvPr/>
          </p:nvSpPr>
          <p:spPr bwMode="gray">
            <a:xfrm>
              <a:off x="3833813" y="1358900"/>
              <a:ext cx="457200"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reqts</a:t>
              </a:r>
            </a:p>
          </p:txBody>
        </p:sp>
        <p:sp>
          <p:nvSpPr>
            <p:cNvPr id="15" name="Rectangle 49"/>
            <p:cNvSpPr>
              <a:spLocks noChangeArrowheads="1"/>
            </p:cNvSpPr>
            <p:nvPr/>
          </p:nvSpPr>
          <p:spPr bwMode="gray">
            <a:xfrm>
              <a:off x="4108450" y="1736725"/>
              <a:ext cx="457200"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design</a:t>
              </a:r>
            </a:p>
          </p:txBody>
        </p:sp>
        <p:sp>
          <p:nvSpPr>
            <p:cNvPr id="16" name="Rectangle 50"/>
            <p:cNvSpPr>
              <a:spLocks noChangeArrowheads="1"/>
            </p:cNvSpPr>
            <p:nvPr/>
          </p:nvSpPr>
          <p:spPr bwMode="gray">
            <a:xfrm>
              <a:off x="4291013" y="2051050"/>
              <a:ext cx="411162"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build</a:t>
              </a:r>
            </a:p>
          </p:txBody>
        </p:sp>
        <p:sp>
          <p:nvSpPr>
            <p:cNvPr id="17" name="Line 51"/>
            <p:cNvSpPr>
              <a:spLocks noChangeShapeType="1"/>
            </p:cNvSpPr>
            <p:nvPr/>
          </p:nvSpPr>
          <p:spPr bwMode="gray">
            <a:xfrm flipV="1">
              <a:off x="4748213" y="1296988"/>
              <a:ext cx="457200" cy="1131887"/>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18" name="Rectangle 52"/>
            <p:cNvSpPr>
              <a:spLocks noChangeArrowheads="1"/>
            </p:cNvSpPr>
            <p:nvPr/>
          </p:nvSpPr>
          <p:spPr bwMode="gray">
            <a:xfrm>
              <a:off x="4672013" y="1611313"/>
              <a:ext cx="647700" cy="2508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integrate</a:t>
              </a:r>
            </a:p>
          </p:txBody>
        </p:sp>
        <p:sp>
          <p:nvSpPr>
            <p:cNvPr id="19" name="Rectangle 53"/>
            <p:cNvSpPr>
              <a:spLocks noChangeArrowheads="1"/>
            </p:cNvSpPr>
            <p:nvPr/>
          </p:nvSpPr>
          <p:spPr bwMode="gray">
            <a:xfrm>
              <a:off x="4794250" y="1925638"/>
              <a:ext cx="365125" cy="2508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test</a:t>
              </a:r>
            </a:p>
          </p:txBody>
        </p:sp>
        <p:sp>
          <p:nvSpPr>
            <p:cNvPr id="20" name="Line 55"/>
            <p:cNvSpPr>
              <a:spLocks noChangeShapeType="1"/>
            </p:cNvSpPr>
            <p:nvPr/>
          </p:nvSpPr>
          <p:spPr bwMode="gray">
            <a:xfrm>
              <a:off x="5434013" y="1233488"/>
              <a:ext cx="822325" cy="1195387"/>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21" name="Rectangle 56"/>
            <p:cNvSpPr>
              <a:spLocks noChangeArrowheads="1"/>
            </p:cNvSpPr>
            <p:nvPr/>
          </p:nvSpPr>
          <p:spPr bwMode="gray">
            <a:xfrm>
              <a:off x="5341938" y="1358900"/>
              <a:ext cx="457200"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reqts</a:t>
              </a:r>
            </a:p>
          </p:txBody>
        </p:sp>
        <p:sp>
          <p:nvSpPr>
            <p:cNvPr id="22" name="Rectangle 57"/>
            <p:cNvSpPr>
              <a:spLocks noChangeArrowheads="1"/>
            </p:cNvSpPr>
            <p:nvPr/>
          </p:nvSpPr>
          <p:spPr bwMode="gray">
            <a:xfrm>
              <a:off x="5616575" y="1736725"/>
              <a:ext cx="457200"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design</a:t>
              </a:r>
            </a:p>
          </p:txBody>
        </p:sp>
        <p:sp>
          <p:nvSpPr>
            <p:cNvPr id="23" name="Rectangle 58"/>
            <p:cNvSpPr>
              <a:spLocks noChangeArrowheads="1"/>
            </p:cNvSpPr>
            <p:nvPr/>
          </p:nvSpPr>
          <p:spPr bwMode="gray">
            <a:xfrm>
              <a:off x="5799138" y="2051050"/>
              <a:ext cx="411162" cy="252413"/>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build</a:t>
              </a:r>
            </a:p>
          </p:txBody>
        </p:sp>
        <p:sp>
          <p:nvSpPr>
            <p:cNvPr id="24" name="Line 59"/>
            <p:cNvSpPr>
              <a:spLocks noChangeShapeType="1"/>
            </p:cNvSpPr>
            <p:nvPr/>
          </p:nvSpPr>
          <p:spPr bwMode="gray">
            <a:xfrm flipV="1">
              <a:off x="6256338" y="1358900"/>
              <a:ext cx="457200" cy="1069975"/>
            </a:xfrm>
            <a:prstGeom prst="line">
              <a:avLst/>
            </a:prstGeom>
            <a:noFill/>
            <a:ln w="19050">
              <a:solidFill>
                <a:schemeClr val="tx1"/>
              </a:solidFill>
              <a:round/>
              <a:headEnd/>
              <a:tailEnd type="arrow" w="sm" len="sm"/>
            </a:ln>
            <a:effectLst/>
          </p:spPr>
          <p:txBody>
            <a:bodyPr lIns="108000" tIns="108000" rIns="108000" bIns="108000" anchor="ctr"/>
            <a:lstStyle/>
            <a:p>
              <a:endParaRPr lang="zh-CN" altLang="en-US"/>
            </a:p>
          </p:txBody>
        </p:sp>
        <p:sp>
          <p:nvSpPr>
            <p:cNvPr id="25" name="Rectangle 60"/>
            <p:cNvSpPr>
              <a:spLocks noChangeArrowheads="1"/>
            </p:cNvSpPr>
            <p:nvPr/>
          </p:nvSpPr>
          <p:spPr bwMode="gray">
            <a:xfrm>
              <a:off x="6196013" y="1611313"/>
              <a:ext cx="661987" cy="2508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integrate</a:t>
              </a:r>
            </a:p>
          </p:txBody>
        </p:sp>
        <p:sp>
          <p:nvSpPr>
            <p:cNvPr id="26" name="Rectangle 61"/>
            <p:cNvSpPr>
              <a:spLocks noChangeArrowheads="1"/>
            </p:cNvSpPr>
            <p:nvPr/>
          </p:nvSpPr>
          <p:spPr bwMode="gray">
            <a:xfrm>
              <a:off x="6302375" y="1925638"/>
              <a:ext cx="365125" cy="250825"/>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100">
                  <a:solidFill>
                    <a:schemeClr val="tx1"/>
                  </a:solidFill>
                  <a:ea typeface="宋体" charset="-122"/>
                </a:rPr>
                <a:t>test</a:t>
              </a:r>
            </a:p>
          </p:txBody>
        </p:sp>
        <p:sp>
          <p:nvSpPr>
            <p:cNvPr id="27" name="Oval 62"/>
            <p:cNvSpPr>
              <a:spLocks noChangeArrowheads="1"/>
            </p:cNvSpPr>
            <p:nvPr/>
          </p:nvSpPr>
          <p:spPr bwMode="gray">
            <a:xfrm>
              <a:off x="5113338" y="981075"/>
              <a:ext cx="457200" cy="314325"/>
            </a:xfrm>
            <a:prstGeom prst="ellipse">
              <a:avLst/>
            </a:prstGeom>
            <a:solidFill>
              <a:schemeClr val="bg1"/>
            </a:solidFill>
            <a:ln w="19050" algn="ctr">
              <a:solidFill>
                <a:schemeClr val="tx1"/>
              </a:solidFill>
              <a:round/>
              <a:headEnd/>
              <a:tailEnd/>
            </a:ln>
            <a:effectLst/>
          </p:spPr>
          <p:txBody>
            <a:bodyPr wrap="none" lIns="108000" tIns="108000" rIns="108000" bIns="108000" anchor="ctr"/>
            <a:lstStyle/>
            <a:p>
              <a:r>
                <a:rPr lang="en-US" altLang="zh-CN" sz="1100">
                  <a:solidFill>
                    <a:schemeClr val="tx1"/>
                  </a:solidFill>
                  <a:ea typeface="宋体" charset="-122"/>
                </a:rPr>
                <a:t>learn</a:t>
              </a:r>
            </a:p>
          </p:txBody>
        </p:sp>
        <p:grpSp>
          <p:nvGrpSpPr>
            <p:cNvPr id="28" name="Group 82"/>
            <p:cNvGrpSpPr>
              <a:grpSpLocks/>
            </p:cNvGrpSpPr>
            <p:nvPr/>
          </p:nvGrpSpPr>
          <p:grpSpPr bwMode="auto">
            <a:xfrm>
              <a:off x="2736850" y="2771775"/>
              <a:ext cx="838200" cy="581025"/>
              <a:chOff x="4512" y="1776"/>
              <a:chExt cx="576" cy="317"/>
            </a:xfrm>
          </p:grpSpPr>
          <p:sp>
            <p:nvSpPr>
              <p:cNvPr id="29" name="AutoShape 83"/>
              <p:cNvSpPr>
                <a:spLocks noChangeArrowheads="1"/>
              </p:cNvSpPr>
              <p:nvPr/>
            </p:nvSpPr>
            <p:spPr bwMode="gray">
              <a:xfrm>
                <a:off x="4570" y="1824"/>
                <a:ext cx="460" cy="240"/>
              </a:xfrm>
              <a:prstGeom prst="roundRect">
                <a:avLst>
                  <a:gd name="adj" fmla="val 35417"/>
                </a:avLst>
              </a:prstGeom>
              <a:solidFill>
                <a:schemeClr val="bg1"/>
              </a:solidFill>
              <a:ln w="12700" algn="ctr">
                <a:solidFill>
                  <a:schemeClr val="tx1"/>
                </a:solidFill>
                <a:round/>
                <a:headEnd/>
                <a:tailEnd/>
              </a:ln>
              <a:effectLst/>
            </p:spPr>
            <p:txBody>
              <a:bodyPr wrap="none" lIns="108000" tIns="108000" rIns="108000" bIns="108000" anchor="ctr"/>
              <a:lstStyle/>
              <a:p>
                <a:endParaRPr lang="zh-CN" altLang="en-US"/>
              </a:p>
            </p:txBody>
          </p:sp>
          <p:sp>
            <p:nvSpPr>
              <p:cNvPr id="30" name="Text Box 84"/>
              <p:cNvSpPr txBox="1">
                <a:spLocks noChangeArrowheads="1"/>
              </p:cNvSpPr>
              <p:nvPr/>
            </p:nvSpPr>
            <p:spPr bwMode="gray">
              <a:xfrm>
                <a:off x="4512" y="1776"/>
                <a:ext cx="576" cy="317"/>
              </a:xfrm>
              <a:prstGeom prst="rect">
                <a:avLst/>
              </a:prstGeom>
              <a:noFill/>
              <a:ln w="28575" algn="ctr">
                <a:noFill/>
                <a:miter lim="800000"/>
                <a:headEnd/>
                <a:tailEnd/>
              </a:ln>
              <a:effectLst/>
            </p:spPr>
            <p:txBody>
              <a:bodyPr lIns="108000" tIns="108000" rIns="108000" bIns="108000">
                <a:spAutoFit/>
              </a:bodyPr>
              <a:lstStyle/>
              <a:p>
                <a:r>
                  <a:rPr lang="en-US" altLang="zh-CN" sz="1200">
                    <a:solidFill>
                      <a:schemeClr val="tx1"/>
                    </a:solidFill>
                    <a:ea typeface="宋体" charset="-122"/>
                  </a:rPr>
                  <a:t>one team</a:t>
                </a:r>
              </a:p>
            </p:txBody>
          </p:sp>
        </p:grpSp>
        <p:sp>
          <p:nvSpPr>
            <p:cNvPr id="31" name="Line 93"/>
            <p:cNvSpPr>
              <a:spLocks noChangeShapeType="1"/>
            </p:cNvSpPr>
            <p:nvPr/>
          </p:nvSpPr>
          <p:spPr bwMode="gray">
            <a:xfrm flipV="1">
              <a:off x="3498850" y="2679700"/>
              <a:ext cx="814388" cy="320675"/>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2" name="Line 94"/>
            <p:cNvSpPr>
              <a:spLocks noChangeShapeType="1"/>
            </p:cNvSpPr>
            <p:nvPr/>
          </p:nvSpPr>
          <p:spPr bwMode="gray">
            <a:xfrm flipV="1">
              <a:off x="3346450" y="2562225"/>
              <a:ext cx="244475" cy="285750"/>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3" name="Line 95"/>
            <p:cNvSpPr>
              <a:spLocks noChangeShapeType="1"/>
            </p:cNvSpPr>
            <p:nvPr/>
          </p:nvSpPr>
          <p:spPr bwMode="gray">
            <a:xfrm flipH="1" flipV="1">
              <a:off x="3021013" y="2547938"/>
              <a:ext cx="96837" cy="300037"/>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4" name="Line 96"/>
            <p:cNvSpPr>
              <a:spLocks noChangeShapeType="1"/>
            </p:cNvSpPr>
            <p:nvPr/>
          </p:nvSpPr>
          <p:spPr bwMode="gray">
            <a:xfrm flipV="1">
              <a:off x="3224213" y="2546350"/>
              <a:ext cx="100012" cy="301625"/>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5" name="Line 97"/>
            <p:cNvSpPr>
              <a:spLocks noChangeShapeType="1"/>
            </p:cNvSpPr>
            <p:nvPr/>
          </p:nvSpPr>
          <p:spPr bwMode="gray">
            <a:xfrm flipV="1">
              <a:off x="3446463" y="2614613"/>
              <a:ext cx="482600" cy="290512"/>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6" name="Line 98"/>
            <p:cNvSpPr>
              <a:spLocks noChangeShapeType="1"/>
            </p:cNvSpPr>
            <p:nvPr/>
          </p:nvSpPr>
          <p:spPr bwMode="gray">
            <a:xfrm flipH="1" flipV="1">
              <a:off x="2779713" y="2549525"/>
              <a:ext cx="217487" cy="296863"/>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7" name="Line 99"/>
            <p:cNvSpPr>
              <a:spLocks noChangeShapeType="1"/>
            </p:cNvSpPr>
            <p:nvPr/>
          </p:nvSpPr>
          <p:spPr bwMode="gray">
            <a:xfrm flipV="1">
              <a:off x="3498850" y="2862263"/>
              <a:ext cx="1055688" cy="227012"/>
            </a:xfrm>
            <a:prstGeom prst="line">
              <a:avLst/>
            </a:prstGeom>
            <a:noFill/>
            <a:ln w="12700">
              <a:solidFill>
                <a:schemeClr val="tx1"/>
              </a:solidFill>
              <a:prstDash val="dash"/>
              <a:round/>
              <a:headEnd/>
              <a:tailEnd type="triangle" w="med" len="med"/>
            </a:ln>
            <a:effectLst/>
          </p:spPr>
          <p:txBody>
            <a:bodyPr lIns="108000" tIns="108000" rIns="108000" bIns="108000" anchor="ctr"/>
            <a:lstStyle/>
            <a:p>
              <a:endParaRPr lang="zh-CN" altLang="en-US"/>
            </a:p>
          </p:txBody>
        </p:sp>
        <p:sp>
          <p:nvSpPr>
            <p:cNvPr id="38" name="Oval 37"/>
            <p:cNvSpPr>
              <a:spLocks noChangeArrowheads="1"/>
            </p:cNvSpPr>
            <p:nvPr/>
          </p:nvSpPr>
          <p:spPr bwMode="gray">
            <a:xfrm>
              <a:off x="3605213" y="981075"/>
              <a:ext cx="457200" cy="314325"/>
            </a:xfrm>
            <a:prstGeom prst="ellipse">
              <a:avLst/>
            </a:prstGeom>
            <a:solidFill>
              <a:schemeClr val="bg1"/>
            </a:solidFill>
            <a:ln w="19050" algn="ctr">
              <a:solidFill>
                <a:schemeClr val="tx1"/>
              </a:solidFill>
              <a:round/>
              <a:headEnd/>
              <a:tailEnd/>
            </a:ln>
            <a:effectLst/>
          </p:spPr>
          <p:txBody>
            <a:bodyPr wrap="none" lIns="108000" tIns="108000" rIns="108000" bIns="108000" anchor="ctr"/>
            <a:lstStyle/>
            <a:p>
              <a:r>
                <a:rPr lang="en-US" altLang="zh-CN" sz="1100">
                  <a:solidFill>
                    <a:schemeClr val="tx1"/>
                  </a:solidFill>
                  <a:ea typeface="宋体" charset="-122"/>
                </a:rPr>
                <a:t>learn</a:t>
              </a:r>
            </a:p>
          </p:txBody>
        </p:sp>
      </p:gr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83</a:t>
            </a:fld>
            <a:endParaRPr lang="en-US" altLang="zh-CN" dirty="0"/>
          </a:p>
        </p:txBody>
      </p:sp>
      <p:sp>
        <p:nvSpPr>
          <p:cNvPr id="6" name="Line 3"/>
          <p:cNvSpPr>
            <a:spLocks noChangeShapeType="1"/>
          </p:cNvSpPr>
          <p:nvPr/>
        </p:nvSpPr>
        <p:spPr bwMode="gray">
          <a:xfrm>
            <a:off x="914400" y="1371600"/>
            <a:ext cx="4502150" cy="4468813"/>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7" name="Rectangle 4"/>
          <p:cNvSpPr>
            <a:spLocks noChangeArrowheads="1"/>
          </p:cNvSpPr>
          <p:nvPr/>
        </p:nvSpPr>
        <p:spPr bwMode="gray">
          <a:xfrm>
            <a:off x="598488" y="1714500"/>
            <a:ext cx="4945062" cy="1214438"/>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8" name="Rectangle 5"/>
          <p:cNvSpPr>
            <a:spLocks noChangeArrowheads="1"/>
          </p:cNvSpPr>
          <p:nvPr/>
        </p:nvSpPr>
        <p:spPr bwMode="gray">
          <a:xfrm>
            <a:off x="1035050" y="3189288"/>
            <a:ext cx="3940175" cy="1169987"/>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9" name="Rectangle 6"/>
          <p:cNvSpPr>
            <a:spLocks noChangeArrowheads="1"/>
          </p:cNvSpPr>
          <p:nvPr/>
        </p:nvSpPr>
        <p:spPr bwMode="gray">
          <a:xfrm>
            <a:off x="2797175" y="4524375"/>
            <a:ext cx="2143125" cy="941388"/>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10" name="Line 7"/>
          <p:cNvSpPr>
            <a:spLocks noChangeShapeType="1"/>
          </p:cNvSpPr>
          <p:nvPr/>
        </p:nvSpPr>
        <p:spPr bwMode="gray">
          <a:xfrm flipV="1">
            <a:off x="5416550" y="1841500"/>
            <a:ext cx="1820863" cy="3998913"/>
          </a:xfrm>
          <a:prstGeom prst="line">
            <a:avLst/>
          </a:prstGeom>
          <a:noFill/>
          <a:ln w="28575">
            <a:solidFill>
              <a:schemeClr val="tx1"/>
            </a:solidFill>
            <a:round/>
            <a:headEnd/>
            <a:tailEnd type="arrow" w="med" len="med"/>
          </a:ln>
          <a:effectLst/>
        </p:spPr>
        <p:txBody>
          <a:bodyPr lIns="108000" tIns="108000" rIns="108000" bIns="108000" anchor="ctr"/>
          <a:lstStyle/>
          <a:p>
            <a:endParaRPr lang="zh-CN" altLang="en-US"/>
          </a:p>
        </p:txBody>
      </p:sp>
      <p:sp>
        <p:nvSpPr>
          <p:cNvPr id="11" name="Rectangle 8"/>
          <p:cNvSpPr>
            <a:spLocks noChangeArrowheads="1"/>
          </p:cNvSpPr>
          <p:nvPr/>
        </p:nvSpPr>
        <p:spPr bwMode="gray">
          <a:xfrm>
            <a:off x="5915025" y="2667000"/>
            <a:ext cx="2543175" cy="941388"/>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12" name="Rectangle 9"/>
          <p:cNvSpPr>
            <a:spLocks noChangeArrowheads="1"/>
          </p:cNvSpPr>
          <p:nvPr/>
        </p:nvSpPr>
        <p:spPr bwMode="gray">
          <a:xfrm>
            <a:off x="5599113" y="4144963"/>
            <a:ext cx="2717800" cy="1096962"/>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endParaRPr lang="zh-CN" altLang="en-US">
              <a:solidFill>
                <a:schemeClr val="tx1"/>
              </a:solidFill>
              <a:ea typeface="宋体" charset="-122"/>
            </a:endParaRPr>
          </a:p>
        </p:txBody>
      </p:sp>
      <p:sp>
        <p:nvSpPr>
          <p:cNvPr id="13" name="Text Box 10"/>
          <p:cNvSpPr txBox="1">
            <a:spLocks noChangeArrowheads="1"/>
          </p:cNvSpPr>
          <p:nvPr/>
        </p:nvSpPr>
        <p:spPr bwMode="gray">
          <a:xfrm>
            <a:off x="628650" y="1619250"/>
            <a:ext cx="1506538"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requirements</a:t>
            </a:r>
          </a:p>
        </p:txBody>
      </p:sp>
      <p:sp>
        <p:nvSpPr>
          <p:cNvPr id="14" name="Rectangle 11"/>
          <p:cNvSpPr>
            <a:spLocks noChangeArrowheads="1"/>
          </p:cNvSpPr>
          <p:nvPr/>
        </p:nvSpPr>
        <p:spPr bwMode="gray">
          <a:xfrm>
            <a:off x="730250" y="2046288"/>
            <a:ext cx="1787525" cy="712787"/>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Discuss features and</a:t>
            </a:r>
          </a:p>
          <a:p>
            <a:pPr>
              <a:spcBef>
                <a:spcPct val="5000"/>
              </a:spcBef>
            </a:pPr>
            <a:r>
              <a:rPr lang="en-US" altLang="zh-CN" sz="1400">
                <a:solidFill>
                  <a:schemeClr val="tx1"/>
                </a:solidFill>
                <a:ea typeface="宋体" charset="-122"/>
              </a:rPr>
              <a:t>previous iterations</a:t>
            </a:r>
          </a:p>
          <a:p>
            <a:pPr>
              <a:spcBef>
                <a:spcPct val="5000"/>
              </a:spcBef>
            </a:pPr>
            <a:r>
              <a:rPr lang="en-US" altLang="zh-CN" sz="1400">
                <a:solidFill>
                  <a:schemeClr val="tx1"/>
                </a:solidFill>
                <a:ea typeface="宋体" charset="-122"/>
              </a:rPr>
              <a:t>with stakeholders</a:t>
            </a:r>
          </a:p>
        </p:txBody>
      </p:sp>
      <p:sp>
        <p:nvSpPr>
          <p:cNvPr id="15" name="Rectangle 12"/>
          <p:cNvSpPr>
            <a:spLocks noChangeArrowheads="1"/>
          </p:cNvSpPr>
          <p:nvPr/>
        </p:nvSpPr>
        <p:spPr bwMode="gray">
          <a:xfrm>
            <a:off x="2803525" y="2046288"/>
            <a:ext cx="871538" cy="712787"/>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Update</a:t>
            </a:r>
          </a:p>
          <a:p>
            <a:pPr>
              <a:spcBef>
                <a:spcPct val="5000"/>
              </a:spcBef>
            </a:pPr>
            <a:r>
              <a:rPr lang="en-US" altLang="zh-CN" sz="1400">
                <a:solidFill>
                  <a:schemeClr val="tx1"/>
                </a:solidFill>
                <a:ea typeface="宋体" charset="-122"/>
              </a:rPr>
              <a:t>Product</a:t>
            </a:r>
          </a:p>
          <a:p>
            <a:pPr>
              <a:spcBef>
                <a:spcPct val="5000"/>
              </a:spcBef>
            </a:pPr>
            <a:r>
              <a:rPr lang="en-US" altLang="zh-CN" sz="1400">
                <a:solidFill>
                  <a:schemeClr val="tx1"/>
                </a:solidFill>
                <a:ea typeface="宋体" charset="-122"/>
              </a:rPr>
              <a:t>Backlog</a:t>
            </a:r>
          </a:p>
        </p:txBody>
      </p:sp>
      <p:sp>
        <p:nvSpPr>
          <p:cNvPr id="16" name="Line 13"/>
          <p:cNvSpPr>
            <a:spLocks noChangeShapeType="1"/>
          </p:cNvSpPr>
          <p:nvPr/>
        </p:nvSpPr>
        <p:spPr bwMode="gray">
          <a:xfrm>
            <a:off x="2520950" y="2289175"/>
            <a:ext cx="300038" cy="0"/>
          </a:xfrm>
          <a:prstGeom prst="line">
            <a:avLst/>
          </a:prstGeom>
          <a:noFill/>
          <a:ln w="28575">
            <a:solidFill>
              <a:schemeClr val="tx1"/>
            </a:solidFill>
            <a:round/>
            <a:headEnd/>
            <a:tailEnd type="triangle" w="med" len="med"/>
          </a:ln>
          <a:effectLst/>
        </p:spPr>
        <p:txBody>
          <a:bodyPr lIns="108000" tIns="108000" rIns="108000" bIns="108000" anchor="ctr"/>
          <a:lstStyle/>
          <a:p>
            <a:endParaRPr lang="zh-CN" altLang="en-US"/>
          </a:p>
        </p:txBody>
      </p:sp>
      <p:sp>
        <p:nvSpPr>
          <p:cNvPr id="17" name="Text Box 14"/>
          <p:cNvSpPr txBox="1">
            <a:spLocks noChangeArrowheads="1"/>
          </p:cNvSpPr>
          <p:nvPr/>
        </p:nvSpPr>
        <p:spPr bwMode="gray">
          <a:xfrm>
            <a:off x="1058863" y="3130550"/>
            <a:ext cx="820737"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design</a:t>
            </a:r>
          </a:p>
        </p:txBody>
      </p:sp>
      <p:sp>
        <p:nvSpPr>
          <p:cNvPr id="18" name="Rectangle 15"/>
          <p:cNvSpPr>
            <a:spLocks noChangeArrowheads="1"/>
          </p:cNvSpPr>
          <p:nvPr/>
        </p:nvSpPr>
        <p:spPr bwMode="gray">
          <a:xfrm>
            <a:off x="1225550" y="3522663"/>
            <a:ext cx="1358900" cy="758825"/>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Read items</a:t>
            </a:r>
          </a:p>
          <a:p>
            <a:pPr>
              <a:spcBef>
                <a:spcPct val="5000"/>
              </a:spcBef>
            </a:pPr>
            <a:r>
              <a:rPr lang="en-US" altLang="zh-CN" sz="1400">
                <a:solidFill>
                  <a:schemeClr val="tx1"/>
                </a:solidFill>
                <a:ea typeface="宋体" charset="-122"/>
              </a:rPr>
              <a:t>in the current</a:t>
            </a:r>
          </a:p>
          <a:p>
            <a:pPr>
              <a:spcBef>
                <a:spcPct val="5000"/>
              </a:spcBef>
            </a:pPr>
            <a:r>
              <a:rPr lang="en-US" altLang="zh-CN" sz="1400">
                <a:solidFill>
                  <a:schemeClr val="tx1"/>
                </a:solidFill>
                <a:ea typeface="宋体" charset="-122"/>
              </a:rPr>
              <a:t>iteration</a:t>
            </a:r>
          </a:p>
        </p:txBody>
      </p:sp>
      <p:sp>
        <p:nvSpPr>
          <p:cNvPr id="19" name="Line 17"/>
          <p:cNvSpPr>
            <a:spLocks noChangeShapeType="1"/>
          </p:cNvSpPr>
          <p:nvPr/>
        </p:nvSpPr>
        <p:spPr bwMode="gray">
          <a:xfrm>
            <a:off x="2597150" y="3765550"/>
            <a:ext cx="207963" cy="0"/>
          </a:xfrm>
          <a:prstGeom prst="line">
            <a:avLst/>
          </a:prstGeom>
          <a:noFill/>
          <a:ln w="28575">
            <a:solidFill>
              <a:schemeClr val="tx1"/>
            </a:solidFill>
            <a:round/>
            <a:headEnd/>
            <a:tailEnd type="triangle" w="med" len="med"/>
          </a:ln>
          <a:effectLst/>
        </p:spPr>
        <p:txBody>
          <a:bodyPr lIns="108000" tIns="108000" rIns="108000" bIns="108000" anchor="ctr"/>
          <a:lstStyle/>
          <a:p>
            <a:endParaRPr lang="zh-CN" altLang="en-US"/>
          </a:p>
        </p:txBody>
      </p:sp>
      <p:sp>
        <p:nvSpPr>
          <p:cNvPr id="20" name="Text Box 20"/>
          <p:cNvSpPr txBox="1">
            <a:spLocks noChangeArrowheads="1"/>
          </p:cNvSpPr>
          <p:nvPr/>
        </p:nvSpPr>
        <p:spPr bwMode="gray">
          <a:xfrm>
            <a:off x="2862263" y="4430713"/>
            <a:ext cx="692150"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build</a:t>
            </a:r>
          </a:p>
        </p:txBody>
      </p:sp>
      <p:sp>
        <p:nvSpPr>
          <p:cNvPr id="21" name="Rectangle 21"/>
          <p:cNvSpPr>
            <a:spLocks noChangeArrowheads="1"/>
          </p:cNvSpPr>
          <p:nvPr/>
        </p:nvSpPr>
        <p:spPr bwMode="gray">
          <a:xfrm>
            <a:off x="2938463" y="4886325"/>
            <a:ext cx="1903412" cy="484188"/>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Update code to add</a:t>
            </a:r>
          </a:p>
          <a:p>
            <a:pPr>
              <a:spcBef>
                <a:spcPct val="5000"/>
              </a:spcBef>
            </a:pPr>
            <a:r>
              <a:rPr lang="en-US" altLang="zh-CN" sz="1400">
                <a:solidFill>
                  <a:schemeClr val="tx1"/>
                </a:solidFill>
                <a:ea typeface="宋体" charset="-122"/>
              </a:rPr>
              <a:t>new iteration items</a:t>
            </a:r>
          </a:p>
        </p:txBody>
      </p:sp>
      <p:sp>
        <p:nvSpPr>
          <p:cNvPr id="22" name="Text Box 22"/>
          <p:cNvSpPr txBox="1">
            <a:spLocks noChangeArrowheads="1"/>
          </p:cNvSpPr>
          <p:nvPr/>
        </p:nvSpPr>
        <p:spPr bwMode="gray">
          <a:xfrm>
            <a:off x="5637213" y="4075113"/>
            <a:ext cx="582612"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test</a:t>
            </a:r>
          </a:p>
        </p:txBody>
      </p:sp>
      <p:sp>
        <p:nvSpPr>
          <p:cNvPr id="23" name="Rectangle 23"/>
          <p:cNvSpPr>
            <a:spLocks noChangeArrowheads="1"/>
          </p:cNvSpPr>
          <p:nvPr/>
        </p:nvSpPr>
        <p:spPr bwMode="gray">
          <a:xfrm>
            <a:off x="6122988" y="4378325"/>
            <a:ext cx="2022475" cy="762000"/>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Develop and run tests</a:t>
            </a:r>
          </a:p>
          <a:p>
            <a:pPr>
              <a:spcBef>
                <a:spcPct val="5000"/>
              </a:spcBef>
            </a:pPr>
            <a:r>
              <a:rPr lang="en-US" altLang="zh-CN" sz="1400">
                <a:solidFill>
                  <a:schemeClr val="tx1"/>
                </a:solidFill>
                <a:ea typeface="宋体" charset="-122"/>
              </a:rPr>
              <a:t>for items in the</a:t>
            </a:r>
          </a:p>
          <a:p>
            <a:pPr>
              <a:spcBef>
                <a:spcPct val="5000"/>
              </a:spcBef>
            </a:pPr>
            <a:r>
              <a:rPr lang="en-US" altLang="zh-CN" sz="1400">
                <a:solidFill>
                  <a:schemeClr val="tx1"/>
                </a:solidFill>
                <a:ea typeface="宋体" charset="-122"/>
              </a:rPr>
              <a:t>current iteration</a:t>
            </a:r>
          </a:p>
        </p:txBody>
      </p:sp>
      <p:sp>
        <p:nvSpPr>
          <p:cNvPr id="24" name="Text Box 24"/>
          <p:cNvSpPr txBox="1">
            <a:spLocks noChangeArrowheads="1"/>
          </p:cNvSpPr>
          <p:nvPr/>
        </p:nvSpPr>
        <p:spPr bwMode="gray">
          <a:xfrm>
            <a:off x="5905500" y="2590800"/>
            <a:ext cx="1557338" cy="460375"/>
          </a:xfrm>
          <a:prstGeom prst="rect">
            <a:avLst/>
          </a:prstGeom>
          <a:noFill/>
          <a:ln w="28575" algn="ctr">
            <a:noFill/>
            <a:miter lim="800000"/>
            <a:headEnd/>
            <a:tailEnd/>
          </a:ln>
          <a:effectLst/>
        </p:spPr>
        <p:txBody>
          <a:bodyPr wrap="none" lIns="108000" tIns="108000" rIns="108000" bIns="108000">
            <a:spAutoFit/>
          </a:bodyPr>
          <a:lstStyle/>
          <a:p>
            <a:pPr algn="l"/>
            <a:r>
              <a:rPr lang="en-US" altLang="zh-CN">
                <a:solidFill>
                  <a:schemeClr val="tx1"/>
                </a:solidFill>
                <a:ea typeface="宋体" charset="-122"/>
              </a:rPr>
              <a:t>integrate/ship</a:t>
            </a:r>
          </a:p>
        </p:txBody>
      </p:sp>
      <p:sp>
        <p:nvSpPr>
          <p:cNvPr id="25" name="Rectangle 25"/>
          <p:cNvSpPr>
            <a:spLocks noChangeArrowheads="1"/>
          </p:cNvSpPr>
          <p:nvPr/>
        </p:nvSpPr>
        <p:spPr bwMode="gray">
          <a:xfrm>
            <a:off x="6011863" y="3032125"/>
            <a:ext cx="2319337" cy="484188"/>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Assemble and package</a:t>
            </a:r>
          </a:p>
          <a:p>
            <a:pPr>
              <a:spcBef>
                <a:spcPct val="5000"/>
              </a:spcBef>
            </a:pPr>
            <a:r>
              <a:rPr lang="en-US" altLang="zh-CN" sz="1400">
                <a:solidFill>
                  <a:schemeClr val="tx1"/>
                </a:solidFill>
                <a:ea typeface="宋体" charset="-122"/>
              </a:rPr>
              <a:t>all completed components</a:t>
            </a:r>
          </a:p>
        </p:txBody>
      </p:sp>
      <p:sp>
        <p:nvSpPr>
          <p:cNvPr id="26" name="Rectangle 29"/>
          <p:cNvSpPr>
            <a:spLocks noChangeArrowheads="1"/>
          </p:cNvSpPr>
          <p:nvPr/>
        </p:nvSpPr>
        <p:spPr bwMode="gray">
          <a:xfrm>
            <a:off x="3956050" y="2039938"/>
            <a:ext cx="1466850" cy="712787"/>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Detail the reqs</a:t>
            </a:r>
          </a:p>
          <a:p>
            <a:pPr>
              <a:spcBef>
                <a:spcPct val="5000"/>
              </a:spcBef>
            </a:pPr>
            <a:r>
              <a:rPr lang="en-US" altLang="zh-CN" sz="1400">
                <a:solidFill>
                  <a:schemeClr val="tx1"/>
                </a:solidFill>
                <a:ea typeface="宋体" charset="-122"/>
              </a:rPr>
              <a:t>for items in</a:t>
            </a:r>
          </a:p>
          <a:p>
            <a:pPr>
              <a:spcBef>
                <a:spcPct val="5000"/>
              </a:spcBef>
            </a:pPr>
            <a:r>
              <a:rPr lang="en-US" altLang="zh-CN" sz="1400">
                <a:solidFill>
                  <a:schemeClr val="tx1"/>
                </a:solidFill>
                <a:ea typeface="宋体" charset="-122"/>
              </a:rPr>
              <a:t>current iteration</a:t>
            </a:r>
          </a:p>
        </p:txBody>
      </p:sp>
      <p:sp>
        <p:nvSpPr>
          <p:cNvPr id="27" name="Line 30"/>
          <p:cNvSpPr>
            <a:spLocks noChangeShapeType="1"/>
          </p:cNvSpPr>
          <p:nvPr/>
        </p:nvSpPr>
        <p:spPr bwMode="gray">
          <a:xfrm>
            <a:off x="3673475" y="2282825"/>
            <a:ext cx="300038" cy="0"/>
          </a:xfrm>
          <a:prstGeom prst="line">
            <a:avLst/>
          </a:prstGeom>
          <a:noFill/>
          <a:ln w="28575">
            <a:solidFill>
              <a:schemeClr val="tx1"/>
            </a:solidFill>
            <a:round/>
            <a:headEnd/>
            <a:tailEnd type="triangle" w="med" len="med"/>
          </a:ln>
          <a:effectLst/>
        </p:spPr>
        <p:txBody>
          <a:bodyPr lIns="108000" tIns="108000" rIns="108000" bIns="108000" anchor="ctr"/>
          <a:lstStyle/>
          <a:p>
            <a:endParaRPr lang="zh-CN" altLang="en-US"/>
          </a:p>
        </p:txBody>
      </p:sp>
      <p:sp>
        <p:nvSpPr>
          <p:cNvPr id="28" name="Rectangle 31"/>
          <p:cNvSpPr>
            <a:spLocks noChangeArrowheads="1"/>
          </p:cNvSpPr>
          <p:nvPr/>
        </p:nvSpPr>
        <p:spPr bwMode="gray">
          <a:xfrm>
            <a:off x="2787650" y="3522663"/>
            <a:ext cx="2090738" cy="742950"/>
          </a:xfrm>
          <a:prstGeom prst="rect">
            <a:avLst/>
          </a:prstGeom>
          <a:solidFill>
            <a:schemeClr val="bg1"/>
          </a:solidFill>
          <a:ln w="28575" algn="ctr">
            <a:solidFill>
              <a:schemeClr val="tx1"/>
            </a:solidFill>
            <a:miter lim="800000"/>
            <a:headEnd/>
            <a:tailEnd/>
          </a:ln>
          <a:effectLst/>
        </p:spPr>
        <p:txBody>
          <a:bodyPr wrap="none" lIns="108000" tIns="108000" rIns="108000" bIns="108000" anchor="ctr"/>
          <a:lstStyle/>
          <a:p>
            <a:pPr>
              <a:spcBef>
                <a:spcPct val="5000"/>
              </a:spcBef>
            </a:pPr>
            <a:r>
              <a:rPr lang="en-US" altLang="zh-CN" sz="1400">
                <a:solidFill>
                  <a:schemeClr val="tx1"/>
                </a:solidFill>
                <a:ea typeface="宋体" charset="-122"/>
              </a:rPr>
              <a:t>Extend current arch</a:t>
            </a:r>
          </a:p>
          <a:p>
            <a:pPr>
              <a:spcBef>
                <a:spcPct val="5000"/>
              </a:spcBef>
            </a:pPr>
            <a:r>
              <a:rPr lang="en-US" altLang="zh-CN" sz="1400">
                <a:solidFill>
                  <a:schemeClr val="tx1"/>
                </a:solidFill>
                <a:ea typeface="宋体" charset="-122"/>
              </a:rPr>
              <a:t>and design for new</a:t>
            </a:r>
          </a:p>
          <a:p>
            <a:pPr>
              <a:spcBef>
                <a:spcPct val="5000"/>
              </a:spcBef>
            </a:pPr>
            <a:r>
              <a:rPr lang="en-US" altLang="zh-CN" sz="1400">
                <a:solidFill>
                  <a:schemeClr val="tx1"/>
                </a:solidFill>
                <a:ea typeface="宋体" charset="-122"/>
              </a:rPr>
              <a:t>iteration items</a:t>
            </a:r>
          </a:p>
        </p:txBody>
      </p:sp>
      <p:sp>
        <p:nvSpPr>
          <p:cNvPr id="29" name="Line 34"/>
          <p:cNvSpPr>
            <a:spLocks noChangeShapeType="1"/>
          </p:cNvSpPr>
          <p:nvPr/>
        </p:nvSpPr>
        <p:spPr bwMode="gray">
          <a:xfrm>
            <a:off x="8077200" y="1752600"/>
            <a:ext cx="838200" cy="838200"/>
          </a:xfrm>
          <a:prstGeom prst="line">
            <a:avLst/>
          </a:prstGeom>
          <a:noFill/>
          <a:ln w="28575">
            <a:solidFill>
              <a:schemeClr val="tx1"/>
            </a:solidFill>
            <a:round/>
            <a:headEnd/>
            <a:tailEnd/>
          </a:ln>
          <a:effectLst/>
        </p:spPr>
        <p:txBody>
          <a:bodyPr lIns="108000" tIns="108000" rIns="108000" bIns="108000" anchor="ctr"/>
          <a:lstStyle/>
          <a:p>
            <a:endParaRPr lang="zh-CN" altLang="en-US"/>
          </a:p>
        </p:txBody>
      </p:sp>
      <p:sp>
        <p:nvSpPr>
          <p:cNvPr id="30" name="Rectangle 35"/>
          <p:cNvSpPr>
            <a:spLocks noChangeArrowheads="1"/>
          </p:cNvSpPr>
          <p:nvPr/>
        </p:nvSpPr>
        <p:spPr bwMode="gray">
          <a:xfrm>
            <a:off x="8077200" y="1981200"/>
            <a:ext cx="830263" cy="457200"/>
          </a:xfrm>
          <a:prstGeom prst="rect">
            <a:avLst/>
          </a:prstGeom>
          <a:solidFill>
            <a:schemeClr val="bg1"/>
          </a:solidFill>
          <a:ln w="12700" algn="ctr">
            <a:solidFill>
              <a:schemeClr val="tx1"/>
            </a:solidFill>
            <a:miter lim="800000"/>
            <a:headEnd/>
            <a:tailEnd/>
          </a:ln>
          <a:effectLst/>
        </p:spPr>
        <p:txBody>
          <a:bodyPr wrap="none" lIns="108000" tIns="108000" rIns="108000" bIns="108000" anchor="ctr"/>
          <a:lstStyle/>
          <a:p>
            <a:r>
              <a:rPr lang="en-US" altLang="zh-CN" sz="1400">
                <a:solidFill>
                  <a:schemeClr val="tx1"/>
                </a:solidFill>
                <a:ea typeface="宋体" charset="-122"/>
              </a:rPr>
              <a:t>reqs</a:t>
            </a:r>
          </a:p>
          <a:p>
            <a:r>
              <a:rPr lang="en-US" altLang="zh-CN" sz="1400">
                <a:solidFill>
                  <a:schemeClr val="tx1"/>
                </a:solidFill>
                <a:ea typeface="宋体" charset="-122"/>
              </a:rPr>
              <a:t>iter N+1</a:t>
            </a:r>
          </a:p>
        </p:txBody>
      </p:sp>
      <p:sp>
        <p:nvSpPr>
          <p:cNvPr id="31" name="Oval 33"/>
          <p:cNvSpPr>
            <a:spLocks noChangeArrowheads="1"/>
          </p:cNvSpPr>
          <p:nvPr/>
        </p:nvSpPr>
        <p:spPr bwMode="gray">
          <a:xfrm>
            <a:off x="6797675" y="974725"/>
            <a:ext cx="1539875" cy="930275"/>
          </a:xfrm>
          <a:prstGeom prst="ellipse">
            <a:avLst/>
          </a:prstGeom>
          <a:solidFill>
            <a:schemeClr val="bg1"/>
          </a:solidFill>
          <a:ln w="28575" algn="ctr">
            <a:solidFill>
              <a:schemeClr val="tx1"/>
            </a:solidFill>
            <a:round/>
            <a:headEnd/>
            <a:tailEnd/>
          </a:ln>
          <a:effectLst/>
        </p:spPr>
        <p:txBody>
          <a:bodyPr wrap="none" lIns="108000" tIns="108000" rIns="108000" bIns="108000" anchor="ctr"/>
          <a:lstStyle/>
          <a:p>
            <a:r>
              <a:rPr lang="en-US" altLang="zh-CN">
                <a:solidFill>
                  <a:schemeClr val="tx1"/>
                </a:solidFill>
                <a:ea typeface="宋体" charset="-122"/>
              </a:rPr>
              <a:t>Learn</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78"/>
          <p:cNvGrpSpPr>
            <a:grpSpLocks/>
          </p:cNvGrpSpPr>
          <p:nvPr/>
        </p:nvGrpSpPr>
        <p:grpSpPr bwMode="auto">
          <a:xfrm>
            <a:off x="5173663" y="2154238"/>
            <a:ext cx="3411537" cy="3482975"/>
            <a:chOff x="5173663" y="2154238"/>
            <a:chExt cx="3411537" cy="3482975"/>
          </a:xfrm>
        </p:grpSpPr>
        <p:sp>
          <p:nvSpPr>
            <p:cNvPr id="15" name="TextBox 14"/>
            <p:cNvSpPr txBox="1">
              <a:spLocks noChangeArrowheads="1"/>
            </p:cNvSpPr>
            <p:nvPr/>
          </p:nvSpPr>
          <p:spPr bwMode="auto">
            <a:xfrm>
              <a:off x="5173663" y="2154238"/>
              <a:ext cx="195262"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16" name="TextBox 15"/>
            <p:cNvSpPr txBox="1">
              <a:spLocks noChangeArrowheads="1"/>
            </p:cNvSpPr>
            <p:nvPr/>
          </p:nvSpPr>
          <p:spPr bwMode="auto">
            <a:xfrm>
              <a:off x="5173663" y="3025775"/>
              <a:ext cx="195262"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17" name="TextBox 16"/>
            <p:cNvSpPr txBox="1">
              <a:spLocks noChangeArrowheads="1"/>
            </p:cNvSpPr>
            <p:nvPr/>
          </p:nvSpPr>
          <p:spPr bwMode="auto">
            <a:xfrm>
              <a:off x="5173663" y="3895725"/>
              <a:ext cx="195262"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18" name="TextBox 17"/>
            <p:cNvSpPr txBox="1">
              <a:spLocks noChangeArrowheads="1"/>
            </p:cNvSpPr>
            <p:nvPr/>
          </p:nvSpPr>
          <p:spPr bwMode="auto">
            <a:xfrm>
              <a:off x="5173663" y="4767263"/>
              <a:ext cx="195262"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19" name="TextBox 18"/>
            <p:cNvSpPr txBox="1">
              <a:spLocks noChangeArrowheads="1"/>
            </p:cNvSpPr>
            <p:nvPr/>
          </p:nvSpPr>
          <p:spPr bwMode="auto">
            <a:xfrm>
              <a:off x="5465763" y="2154238"/>
              <a:ext cx="195262"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0" name="TextBox 19"/>
            <p:cNvSpPr txBox="1">
              <a:spLocks noChangeArrowheads="1"/>
            </p:cNvSpPr>
            <p:nvPr/>
          </p:nvSpPr>
          <p:spPr bwMode="auto">
            <a:xfrm>
              <a:off x="5465763" y="3025775"/>
              <a:ext cx="195262"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1" name="TextBox 20"/>
            <p:cNvSpPr txBox="1">
              <a:spLocks noChangeArrowheads="1"/>
            </p:cNvSpPr>
            <p:nvPr/>
          </p:nvSpPr>
          <p:spPr bwMode="auto">
            <a:xfrm>
              <a:off x="5465763" y="3895725"/>
              <a:ext cx="195262"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2" name="TextBox 21"/>
            <p:cNvSpPr txBox="1">
              <a:spLocks noChangeArrowheads="1"/>
            </p:cNvSpPr>
            <p:nvPr/>
          </p:nvSpPr>
          <p:spPr bwMode="auto">
            <a:xfrm>
              <a:off x="5465763" y="4767263"/>
              <a:ext cx="195262"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3" name="TextBox 22"/>
            <p:cNvSpPr txBox="1">
              <a:spLocks noChangeArrowheads="1"/>
            </p:cNvSpPr>
            <p:nvPr/>
          </p:nvSpPr>
          <p:spPr bwMode="auto">
            <a:xfrm>
              <a:off x="5757863" y="2154238"/>
              <a:ext cx="195262"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4" name="TextBox 23"/>
            <p:cNvSpPr txBox="1">
              <a:spLocks noChangeArrowheads="1"/>
            </p:cNvSpPr>
            <p:nvPr/>
          </p:nvSpPr>
          <p:spPr bwMode="auto">
            <a:xfrm>
              <a:off x="5757863" y="3025775"/>
              <a:ext cx="195262"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5" name="TextBox 24"/>
            <p:cNvSpPr txBox="1">
              <a:spLocks noChangeArrowheads="1"/>
            </p:cNvSpPr>
            <p:nvPr/>
          </p:nvSpPr>
          <p:spPr bwMode="auto">
            <a:xfrm>
              <a:off x="5757863" y="3895725"/>
              <a:ext cx="195262"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6" name="TextBox 25"/>
            <p:cNvSpPr txBox="1">
              <a:spLocks noChangeArrowheads="1"/>
            </p:cNvSpPr>
            <p:nvPr/>
          </p:nvSpPr>
          <p:spPr bwMode="auto">
            <a:xfrm>
              <a:off x="5757863" y="4767263"/>
              <a:ext cx="195262"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7" name="TextBox 26"/>
            <p:cNvSpPr txBox="1">
              <a:spLocks noChangeArrowheads="1"/>
            </p:cNvSpPr>
            <p:nvPr/>
          </p:nvSpPr>
          <p:spPr bwMode="auto">
            <a:xfrm>
              <a:off x="6051550" y="2154238"/>
              <a:ext cx="193675"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8" name="TextBox 27"/>
            <p:cNvSpPr txBox="1">
              <a:spLocks noChangeArrowheads="1"/>
            </p:cNvSpPr>
            <p:nvPr/>
          </p:nvSpPr>
          <p:spPr bwMode="auto">
            <a:xfrm>
              <a:off x="6051550" y="3025775"/>
              <a:ext cx="193675"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9" name="TextBox 28"/>
            <p:cNvSpPr txBox="1">
              <a:spLocks noChangeArrowheads="1"/>
            </p:cNvSpPr>
            <p:nvPr/>
          </p:nvSpPr>
          <p:spPr bwMode="auto">
            <a:xfrm>
              <a:off x="6051550" y="3895725"/>
              <a:ext cx="193675"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0" name="TextBox 29"/>
            <p:cNvSpPr txBox="1">
              <a:spLocks noChangeArrowheads="1"/>
            </p:cNvSpPr>
            <p:nvPr/>
          </p:nvSpPr>
          <p:spPr bwMode="auto">
            <a:xfrm>
              <a:off x="6051550" y="4767263"/>
              <a:ext cx="193675"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1" name="TextBox 30"/>
            <p:cNvSpPr txBox="1">
              <a:spLocks noChangeArrowheads="1"/>
            </p:cNvSpPr>
            <p:nvPr/>
          </p:nvSpPr>
          <p:spPr bwMode="auto">
            <a:xfrm>
              <a:off x="6343650" y="2154238"/>
              <a:ext cx="195263"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2" name="TextBox 31"/>
            <p:cNvSpPr txBox="1">
              <a:spLocks noChangeArrowheads="1"/>
            </p:cNvSpPr>
            <p:nvPr/>
          </p:nvSpPr>
          <p:spPr bwMode="auto">
            <a:xfrm>
              <a:off x="6343650" y="3025775"/>
              <a:ext cx="195263"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3" name="TextBox 32"/>
            <p:cNvSpPr txBox="1">
              <a:spLocks noChangeArrowheads="1"/>
            </p:cNvSpPr>
            <p:nvPr/>
          </p:nvSpPr>
          <p:spPr bwMode="auto">
            <a:xfrm>
              <a:off x="6343650" y="3895725"/>
              <a:ext cx="195263"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4" name="TextBox 33"/>
            <p:cNvSpPr txBox="1">
              <a:spLocks noChangeArrowheads="1"/>
            </p:cNvSpPr>
            <p:nvPr/>
          </p:nvSpPr>
          <p:spPr bwMode="auto">
            <a:xfrm>
              <a:off x="6343650" y="4767263"/>
              <a:ext cx="195263"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5" name="TextBox 34"/>
            <p:cNvSpPr txBox="1">
              <a:spLocks noChangeArrowheads="1"/>
            </p:cNvSpPr>
            <p:nvPr/>
          </p:nvSpPr>
          <p:spPr bwMode="auto">
            <a:xfrm>
              <a:off x="6635750" y="2154238"/>
              <a:ext cx="195263"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6" name="TextBox 35"/>
            <p:cNvSpPr txBox="1">
              <a:spLocks noChangeArrowheads="1"/>
            </p:cNvSpPr>
            <p:nvPr/>
          </p:nvSpPr>
          <p:spPr bwMode="auto">
            <a:xfrm>
              <a:off x="6635750" y="3025775"/>
              <a:ext cx="195263"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7" name="TextBox 36"/>
            <p:cNvSpPr txBox="1">
              <a:spLocks noChangeArrowheads="1"/>
            </p:cNvSpPr>
            <p:nvPr/>
          </p:nvSpPr>
          <p:spPr bwMode="auto">
            <a:xfrm>
              <a:off x="6635750" y="3895725"/>
              <a:ext cx="195263"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8" name="TextBox 37"/>
            <p:cNvSpPr txBox="1">
              <a:spLocks noChangeArrowheads="1"/>
            </p:cNvSpPr>
            <p:nvPr/>
          </p:nvSpPr>
          <p:spPr bwMode="auto">
            <a:xfrm>
              <a:off x="6635750" y="4767263"/>
              <a:ext cx="195263"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39" name="TextBox 38"/>
            <p:cNvSpPr txBox="1">
              <a:spLocks noChangeArrowheads="1"/>
            </p:cNvSpPr>
            <p:nvPr/>
          </p:nvSpPr>
          <p:spPr bwMode="auto">
            <a:xfrm>
              <a:off x="6927850" y="2154238"/>
              <a:ext cx="195263"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0" name="TextBox 39"/>
            <p:cNvSpPr txBox="1">
              <a:spLocks noChangeArrowheads="1"/>
            </p:cNvSpPr>
            <p:nvPr/>
          </p:nvSpPr>
          <p:spPr bwMode="auto">
            <a:xfrm>
              <a:off x="6927850" y="3025775"/>
              <a:ext cx="195263"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1" name="TextBox 40"/>
            <p:cNvSpPr txBox="1">
              <a:spLocks noChangeArrowheads="1"/>
            </p:cNvSpPr>
            <p:nvPr/>
          </p:nvSpPr>
          <p:spPr bwMode="auto">
            <a:xfrm>
              <a:off x="6927850" y="3895725"/>
              <a:ext cx="195263"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2" name="TextBox 41"/>
            <p:cNvSpPr txBox="1">
              <a:spLocks noChangeArrowheads="1"/>
            </p:cNvSpPr>
            <p:nvPr/>
          </p:nvSpPr>
          <p:spPr bwMode="auto">
            <a:xfrm>
              <a:off x="6927850" y="4767263"/>
              <a:ext cx="195263"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3" name="TextBox 42"/>
            <p:cNvSpPr txBox="1">
              <a:spLocks noChangeArrowheads="1"/>
            </p:cNvSpPr>
            <p:nvPr/>
          </p:nvSpPr>
          <p:spPr bwMode="auto">
            <a:xfrm>
              <a:off x="7219950" y="2154238"/>
              <a:ext cx="195263"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4" name="TextBox 43"/>
            <p:cNvSpPr txBox="1">
              <a:spLocks noChangeArrowheads="1"/>
            </p:cNvSpPr>
            <p:nvPr/>
          </p:nvSpPr>
          <p:spPr bwMode="auto">
            <a:xfrm>
              <a:off x="7219950" y="3025775"/>
              <a:ext cx="195263"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5" name="TextBox 44"/>
            <p:cNvSpPr txBox="1">
              <a:spLocks noChangeArrowheads="1"/>
            </p:cNvSpPr>
            <p:nvPr/>
          </p:nvSpPr>
          <p:spPr bwMode="auto">
            <a:xfrm>
              <a:off x="7219950" y="3895725"/>
              <a:ext cx="195263"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6" name="TextBox 45"/>
            <p:cNvSpPr txBox="1">
              <a:spLocks noChangeArrowheads="1"/>
            </p:cNvSpPr>
            <p:nvPr/>
          </p:nvSpPr>
          <p:spPr bwMode="auto">
            <a:xfrm>
              <a:off x="7219950" y="4767263"/>
              <a:ext cx="195263"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7" name="TextBox 46"/>
            <p:cNvSpPr txBox="1">
              <a:spLocks noChangeArrowheads="1"/>
            </p:cNvSpPr>
            <p:nvPr/>
          </p:nvSpPr>
          <p:spPr bwMode="auto">
            <a:xfrm>
              <a:off x="7513638" y="2154238"/>
              <a:ext cx="193675"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8" name="TextBox 47"/>
            <p:cNvSpPr txBox="1">
              <a:spLocks noChangeArrowheads="1"/>
            </p:cNvSpPr>
            <p:nvPr/>
          </p:nvSpPr>
          <p:spPr bwMode="auto">
            <a:xfrm>
              <a:off x="7513638" y="3025775"/>
              <a:ext cx="193675"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49" name="TextBox 48"/>
            <p:cNvSpPr txBox="1">
              <a:spLocks noChangeArrowheads="1"/>
            </p:cNvSpPr>
            <p:nvPr/>
          </p:nvSpPr>
          <p:spPr bwMode="auto">
            <a:xfrm>
              <a:off x="7513638" y="3895725"/>
              <a:ext cx="193675"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0" name="TextBox 49"/>
            <p:cNvSpPr txBox="1">
              <a:spLocks noChangeArrowheads="1"/>
            </p:cNvSpPr>
            <p:nvPr/>
          </p:nvSpPr>
          <p:spPr bwMode="auto">
            <a:xfrm>
              <a:off x="7513638" y="4767263"/>
              <a:ext cx="193675"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1" name="TextBox 50"/>
            <p:cNvSpPr txBox="1">
              <a:spLocks noChangeArrowheads="1"/>
            </p:cNvSpPr>
            <p:nvPr/>
          </p:nvSpPr>
          <p:spPr bwMode="auto">
            <a:xfrm>
              <a:off x="7805738" y="2154238"/>
              <a:ext cx="195262"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2" name="TextBox 51"/>
            <p:cNvSpPr txBox="1">
              <a:spLocks noChangeArrowheads="1"/>
            </p:cNvSpPr>
            <p:nvPr/>
          </p:nvSpPr>
          <p:spPr bwMode="auto">
            <a:xfrm>
              <a:off x="7805738" y="3025775"/>
              <a:ext cx="195262"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3" name="TextBox 52"/>
            <p:cNvSpPr txBox="1">
              <a:spLocks noChangeArrowheads="1"/>
            </p:cNvSpPr>
            <p:nvPr/>
          </p:nvSpPr>
          <p:spPr bwMode="auto">
            <a:xfrm>
              <a:off x="7805738" y="3895725"/>
              <a:ext cx="195262"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4" name="TextBox 53"/>
            <p:cNvSpPr txBox="1">
              <a:spLocks noChangeArrowheads="1"/>
            </p:cNvSpPr>
            <p:nvPr/>
          </p:nvSpPr>
          <p:spPr bwMode="auto">
            <a:xfrm>
              <a:off x="7805738" y="4767263"/>
              <a:ext cx="195262"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5" name="TextBox 54"/>
            <p:cNvSpPr txBox="1">
              <a:spLocks noChangeArrowheads="1"/>
            </p:cNvSpPr>
            <p:nvPr/>
          </p:nvSpPr>
          <p:spPr bwMode="auto">
            <a:xfrm>
              <a:off x="8097838" y="2154238"/>
              <a:ext cx="195262"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6" name="TextBox 55"/>
            <p:cNvSpPr txBox="1">
              <a:spLocks noChangeArrowheads="1"/>
            </p:cNvSpPr>
            <p:nvPr/>
          </p:nvSpPr>
          <p:spPr bwMode="auto">
            <a:xfrm>
              <a:off x="8097838" y="3025775"/>
              <a:ext cx="195262"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7" name="TextBox 56"/>
            <p:cNvSpPr txBox="1">
              <a:spLocks noChangeArrowheads="1"/>
            </p:cNvSpPr>
            <p:nvPr/>
          </p:nvSpPr>
          <p:spPr bwMode="auto">
            <a:xfrm>
              <a:off x="8097838" y="3895725"/>
              <a:ext cx="195262"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8" name="TextBox 57"/>
            <p:cNvSpPr txBox="1">
              <a:spLocks noChangeArrowheads="1"/>
            </p:cNvSpPr>
            <p:nvPr/>
          </p:nvSpPr>
          <p:spPr bwMode="auto">
            <a:xfrm>
              <a:off x="8097838" y="4767263"/>
              <a:ext cx="195262"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59" name="TextBox 58"/>
            <p:cNvSpPr txBox="1">
              <a:spLocks noChangeArrowheads="1"/>
            </p:cNvSpPr>
            <p:nvPr/>
          </p:nvSpPr>
          <p:spPr bwMode="auto">
            <a:xfrm>
              <a:off x="8389938" y="2154238"/>
              <a:ext cx="195262" cy="871537"/>
            </a:xfrm>
            <a:prstGeom prst="rect">
              <a:avLst/>
            </a:prstGeom>
            <a:gradFill rotWithShape="1">
              <a:gsLst>
                <a:gs pos="0">
                  <a:srgbClr val="6F889D"/>
                </a:gs>
                <a:gs pos="80000">
                  <a:srgbClr val="93B3CD"/>
                </a:gs>
                <a:gs pos="100000">
                  <a:srgbClr val="93B4CF"/>
                </a:gs>
              </a:gsLst>
              <a:lin ang="16200000"/>
            </a:gradFill>
            <a:ln w="9525" algn="ctr">
              <a:solidFill>
                <a:srgbClr val="9AB4C9"/>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60" name="TextBox 59"/>
            <p:cNvSpPr txBox="1">
              <a:spLocks noChangeArrowheads="1"/>
            </p:cNvSpPr>
            <p:nvPr/>
          </p:nvSpPr>
          <p:spPr bwMode="auto">
            <a:xfrm>
              <a:off x="8389938" y="3025775"/>
              <a:ext cx="195262" cy="869950"/>
            </a:xfrm>
            <a:prstGeom prst="rect">
              <a:avLst/>
            </a:prstGeom>
            <a:gradFill rotWithShape="1">
              <a:gsLst>
                <a:gs pos="0">
                  <a:srgbClr val="A4AC4E"/>
                </a:gs>
                <a:gs pos="80000">
                  <a:srgbClr val="D7E168"/>
                </a:gs>
                <a:gs pos="100000">
                  <a:srgbClr val="DAE466"/>
                </a:gs>
              </a:gsLst>
              <a:lin ang="16200000"/>
            </a:gradFill>
            <a:ln w="9525" algn="ctr">
              <a:solidFill>
                <a:srgbClr val="CFD775"/>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61" name="TextBox 60"/>
            <p:cNvSpPr txBox="1">
              <a:spLocks noChangeArrowheads="1"/>
            </p:cNvSpPr>
            <p:nvPr/>
          </p:nvSpPr>
          <p:spPr bwMode="auto">
            <a:xfrm>
              <a:off x="8389938" y="3895725"/>
              <a:ext cx="195262" cy="871538"/>
            </a:xfrm>
            <a:prstGeom prst="rect">
              <a:avLst/>
            </a:prstGeom>
            <a:gradFill rotWithShape="1">
              <a:gsLst>
                <a:gs pos="0">
                  <a:srgbClr val="C8A84A"/>
                </a:gs>
                <a:gs pos="80000">
                  <a:srgbClr val="FFDC63"/>
                </a:gs>
                <a:gs pos="100000">
                  <a:srgbClr val="FFDF61"/>
                </a:gs>
              </a:gsLst>
              <a:lin ang="16200000"/>
            </a:gradFill>
            <a:ln w="9525" algn="ctr">
              <a:solidFill>
                <a:srgbClr val="F8D774"/>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62" name="TextBox 61"/>
            <p:cNvSpPr txBox="1">
              <a:spLocks noChangeArrowheads="1"/>
            </p:cNvSpPr>
            <p:nvPr/>
          </p:nvSpPr>
          <p:spPr bwMode="auto">
            <a:xfrm>
              <a:off x="8389938" y="4767263"/>
              <a:ext cx="195262" cy="869950"/>
            </a:xfrm>
            <a:prstGeom prst="rect">
              <a:avLst/>
            </a:prstGeom>
            <a:gradFill rotWithShape="1">
              <a:gsLst>
                <a:gs pos="0">
                  <a:srgbClr val="8F5C4B"/>
                </a:gs>
                <a:gs pos="80000">
                  <a:srgbClr val="BC7B64"/>
                </a:gs>
                <a:gs pos="100000">
                  <a:srgbClr val="BF7A63"/>
                </a:gs>
              </a:gsLst>
              <a:lin ang="16200000"/>
            </a:gradFill>
            <a:ln w="9525" algn="ctr">
              <a:solidFill>
                <a:srgbClr val="B6806E"/>
              </a:solidFill>
              <a:miter lim="800000"/>
              <a:headEnd/>
              <a:tailEnd/>
            </a:ln>
            <a:effectLst/>
          </p:spPr>
          <p:txBody>
            <a:bodyPr anchor="ctr"/>
            <a:lstStyle/>
            <a:p>
              <a:pPr>
                <a:lnSpc>
                  <a:spcPct val="90000"/>
                </a:lnSpc>
                <a:spcAft>
                  <a:spcPts val="1200"/>
                </a:spcAft>
                <a:buClr>
                  <a:schemeClr val="bg1"/>
                </a:buClr>
                <a:buFont typeface="Times New Roman" pitchFamily="18" charset="0"/>
                <a:buNone/>
                <a:defRPr/>
              </a:pPr>
              <a:endParaRPr lang="zh-CN" altLang="en-US" sz="1800" b="0">
                <a:latin typeface="+mn-lt"/>
                <a:ea typeface="+mn-ea"/>
              </a:endParaRPr>
            </a:p>
          </p:txBody>
        </p:sp>
        <p:sp>
          <p:nvSpPr>
            <p:cNvPr id="2" name="TextBox 3"/>
            <p:cNvSpPr txBox="1">
              <a:spLocks noChangeArrowheads="1"/>
            </p:cNvSpPr>
            <p:nvPr/>
          </p:nvSpPr>
          <p:spPr bwMode="auto">
            <a:xfrm>
              <a:off x="5211763" y="2184400"/>
              <a:ext cx="3200400" cy="855663"/>
            </a:xfrm>
            <a:prstGeom prst="rect">
              <a:avLst/>
            </a:prstGeom>
            <a:noFill/>
            <a:ln w="9525" algn="ctr">
              <a:noFill/>
              <a:miter lim="800000"/>
              <a:headEnd/>
              <a:tailEnd/>
            </a:ln>
            <a:effectLst/>
          </p:spPr>
          <p:txBody>
            <a:bodyPr anchor="ctr"/>
            <a:lstStyle/>
            <a:p>
              <a:pPr>
                <a:lnSpc>
                  <a:spcPct val="90000"/>
                </a:lnSpc>
                <a:spcAft>
                  <a:spcPts val="1200"/>
                </a:spcAft>
                <a:buClr>
                  <a:schemeClr val="bg1"/>
                </a:buClr>
                <a:buFont typeface="Times New Roman" pitchFamily="18" charset="0"/>
                <a:buNone/>
                <a:defRPr/>
              </a:pPr>
              <a:r>
                <a:rPr lang="en-US" altLang="zh-CN" sz="1800" dirty="0">
                  <a:latin typeface="+mn-lt"/>
                  <a:ea typeface="+mn-ea"/>
                </a:rPr>
                <a:t>Requirement</a:t>
              </a:r>
              <a:endParaRPr lang="zh-CN" altLang="en-US" sz="1800" dirty="0">
                <a:latin typeface="+mn-lt"/>
                <a:ea typeface="+mn-ea"/>
              </a:endParaRPr>
            </a:p>
          </p:txBody>
        </p:sp>
        <p:sp>
          <p:nvSpPr>
            <p:cNvPr id="3" name="TextBox 8"/>
            <p:cNvSpPr txBox="1">
              <a:spLocks noChangeArrowheads="1"/>
            </p:cNvSpPr>
            <p:nvPr/>
          </p:nvSpPr>
          <p:spPr bwMode="auto">
            <a:xfrm>
              <a:off x="5211763" y="3040063"/>
              <a:ext cx="3200400" cy="855662"/>
            </a:xfrm>
            <a:prstGeom prst="rect">
              <a:avLst/>
            </a:prstGeom>
            <a:noFill/>
            <a:ln w="9525" algn="ctr">
              <a:noFill/>
              <a:miter lim="800000"/>
              <a:headEnd/>
              <a:tailEnd/>
            </a:ln>
            <a:effectLst/>
          </p:spPr>
          <p:txBody>
            <a:bodyPr anchor="ctr"/>
            <a:lstStyle/>
            <a:p>
              <a:pPr>
                <a:lnSpc>
                  <a:spcPct val="90000"/>
                </a:lnSpc>
                <a:spcAft>
                  <a:spcPts val="1200"/>
                </a:spcAft>
                <a:buClr>
                  <a:schemeClr val="bg1"/>
                </a:buClr>
                <a:buFont typeface="Times New Roman" pitchFamily="18" charset="0"/>
                <a:buNone/>
                <a:defRPr/>
              </a:pPr>
              <a:r>
                <a:rPr lang="en-US" altLang="zh-CN" sz="1800" dirty="0">
                  <a:latin typeface="+mn-lt"/>
                  <a:ea typeface="+mn-ea"/>
                </a:rPr>
                <a:t>Design</a:t>
              </a:r>
              <a:endParaRPr lang="zh-CN" altLang="en-US" sz="1800" dirty="0">
                <a:latin typeface="+mn-lt"/>
                <a:ea typeface="+mn-ea"/>
              </a:endParaRPr>
            </a:p>
          </p:txBody>
        </p:sp>
        <p:sp>
          <p:nvSpPr>
            <p:cNvPr id="5" name="TextBox 9"/>
            <p:cNvSpPr txBox="1">
              <a:spLocks noChangeArrowheads="1"/>
            </p:cNvSpPr>
            <p:nvPr/>
          </p:nvSpPr>
          <p:spPr bwMode="auto">
            <a:xfrm>
              <a:off x="5211763" y="3895725"/>
              <a:ext cx="3200400" cy="855663"/>
            </a:xfrm>
            <a:prstGeom prst="rect">
              <a:avLst/>
            </a:prstGeom>
            <a:noFill/>
            <a:ln w="9525" algn="ctr">
              <a:noFill/>
              <a:miter lim="800000"/>
              <a:headEnd/>
              <a:tailEnd/>
            </a:ln>
            <a:effectLst/>
          </p:spPr>
          <p:txBody>
            <a:bodyPr anchor="ctr"/>
            <a:lstStyle/>
            <a:p>
              <a:pPr>
                <a:lnSpc>
                  <a:spcPct val="90000"/>
                </a:lnSpc>
                <a:spcAft>
                  <a:spcPts val="1200"/>
                </a:spcAft>
                <a:buClr>
                  <a:schemeClr val="bg1"/>
                </a:buClr>
                <a:buFont typeface="Times New Roman" pitchFamily="18" charset="0"/>
                <a:buNone/>
                <a:defRPr/>
              </a:pPr>
              <a:r>
                <a:rPr lang="en-US" altLang="zh-CN" sz="1800" dirty="0">
                  <a:latin typeface="+mn-lt"/>
                  <a:ea typeface="+mn-ea"/>
                </a:rPr>
                <a:t>Implementation</a:t>
              </a:r>
              <a:endParaRPr lang="zh-CN" altLang="en-US" sz="1800" dirty="0">
                <a:latin typeface="+mn-lt"/>
                <a:ea typeface="+mn-ea"/>
              </a:endParaRPr>
            </a:p>
          </p:txBody>
        </p:sp>
        <p:sp>
          <p:nvSpPr>
            <p:cNvPr id="6" name="TextBox 10"/>
            <p:cNvSpPr txBox="1">
              <a:spLocks noChangeArrowheads="1"/>
            </p:cNvSpPr>
            <p:nvPr/>
          </p:nvSpPr>
          <p:spPr bwMode="auto">
            <a:xfrm>
              <a:off x="5211763" y="4751388"/>
              <a:ext cx="3200400" cy="855662"/>
            </a:xfrm>
            <a:prstGeom prst="rect">
              <a:avLst/>
            </a:prstGeom>
            <a:noFill/>
            <a:ln w="9525" algn="ctr">
              <a:noFill/>
              <a:miter lim="800000"/>
              <a:headEnd/>
              <a:tailEnd/>
            </a:ln>
            <a:effectLst/>
          </p:spPr>
          <p:txBody>
            <a:bodyPr anchor="ctr"/>
            <a:lstStyle/>
            <a:p>
              <a:pPr>
                <a:lnSpc>
                  <a:spcPct val="90000"/>
                </a:lnSpc>
                <a:spcAft>
                  <a:spcPts val="1200"/>
                </a:spcAft>
                <a:buClr>
                  <a:schemeClr val="bg1"/>
                </a:buClr>
                <a:buFont typeface="Times New Roman" pitchFamily="18" charset="0"/>
                <a:buNone/>
                <a:defRPr/>
              </a:pPr>
              <a:r>
                <a:rPr lang="en-US" altLang="zh-CN" sz="1800" dirty="0">
                  <a:latin typeface="+mn-lt"/>
                  <a:ea typeface="+mn-ea"/>
                </a:rPr>
                <a:t>Testing</a:t>
              </a:r>
              <a:endParaRPr lang="zh-CN" altLang="en-US" sz="1800" dirty="0">
                <a:latin typeface="+mn-lt"/>
                <a:ea typeface="+mn-ea"/>
              </a:endParaRPr>
            </a:p>
          </p:txBody>
        </p:sp>
      </p:grpSp>
      <p:sp>
        <p:nvSpPr>
          <p:cNvPr id="28677" name="标题 1"/>
          <p:cNvSpPr>
            <a:spLocks noGrp="1"/>
          </p:cNvSpPr>
          <p:nvPr>
            <p:ph type="title" idx="4294967295"/>
          </p:nvPr>
        </p:nvSpPr>
        <p:spPr/>
        <p:txBody>
          <a:bodyPr/>
          <a:lstStyle/>
          <a:p>
            <a:pPr eaLnBrk="1" hangingPunct="1"/>
            <a:r>
              <a:rPr lang="zh-CN" altLang="en-US" dirty="0" smtClean="0"/>
              <a:t>瀑布</a:t>
            </a:r>
            <a:r>
              <a:rPr lang="en-US" altLang="zh-CN" dirty="0" smtClean="0"/>
              <a:t> vs. </a:t>
            </a:r>
            <a:r>
              <a:rPr lang="zh-CN" altLang="en-US" dirty="0" smtClean="0"/>
              <a:t>迭代</a:t>
            </a:r>
          </a:p>
        </p:txBody>
      </p:sp>
      <p:sp>
        <p:nvSpPr>
          <p:cNvPr id="63" name="右箭头 62"/>
          <p:cNvSpPr/>
          <p:nvPr/>
        </p:nvSpPr>
        <p:spPr>
          <a:xfrm>
            <a:off x="5494338" y="1654175"/>
            <a:ext cx="2965450" cy="481013"/>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fontAlgn="auto">
              <a:lnSpc>
                <a:spcPct val="90000"/>
              </a:lnSpc>
              <a:spcBef>
                <a:spcPts val="0"/>
              </a:spcBef>
              <a:spcAft>
                <a:spcPts val="0"/>
              </a:spcAft>
              <a:buClr>
                <a:schemeClr val="bg1"/>
              </a:buClr>
              <a:buFont typeface="Times New Roman" pitchFamily="18" charset="0"/>
              <a:buNone/>
              <a:defRPr/>
            </a:pPr>
            <a:r>
              <a:rPr lang="en-US" altLang="zh-CN" sz="1800" b="0" dirty="0">
                <a:solidFill>
                  <a:schemeClr val="tx1"/>
                </a:solidFill>
              </a:rPr>
              <a:t>time</a:t>
            </a:r>
            <a:endParaRPr lang="zh-CN" altLang="en-US" sz="1800" b="0" dirty="0">
              <a:solidFill>
                <a:schemeClr val="tx1"/>
              </a:solidFill>
            </a:endParaRPr>
          </a:p>
        </p:txBody>
      </p:sp>
      <p:sp>
        <p:nvSpPr>
          <p:cNvPr id="37899" name="TextBox 82"/>
          <p:cNvSpPr txBox="1">
            <a:spLocks noChangeArrowheads="1"/>
          </p:cNvSpPr>
          <p:nvPr/>
        </p:nvSpPr>
        <p:spPr bwMode="auto">
          <a:xfrm>
            <a:off x="5375275" y="5813425"/>
            <a:ext cx="1797050" cy="339725"/>
          </a:xfrm>
          <a:prstGeom prst="rect">
            <a:avLst/>
          </a:prstGeom>
          <a:noFill/>
          <a:ln w="9525">
            <a:noFill/>
            <a:miter lim="800000"/>
            <a:headEnd/>
            <a:tailEnd/>
          </a:ln>
        </p:spPr>
        <p:txBody>
          <a:bodyPr wrap="none">
            <a:spAutoFit/>
          </a:bodyPr>
          <a:lstStyle/>
          <a:p>
            <a:pPr>
              <a:lnSpc>
                <a:spcPct val="90000"/>
              </a:lnSpc>
              <a:spcAft>
                <a:spcPts val="1200"/>
              </a:spcAft>
              <a:buClr>
                <a:schemeClr val="bg1"/>
              </a:buClr>
              <a:buFont typeface="Times New Roman" pitchFamily="18" charset="0"/>
              <a:buNone/>
            </a:pPr>
            <a:r>
              <a:rPr lang="en-US" altLang="zh-CN" sz="1800" b="0">
                <a:latin typeface="Gill Sans MT" pitchFamily="34" charset="0"/>
                <a:ea typeface="华文新魏" pitchFamily="2" charset="-122"/>
              </a:rPr>
              <a:t>Value Delivered</a:t>
            </a:r>
            <a:endParaRPr lang="zh-CN" altLang="en-US" sz="1800" b="0">
              <a:latin typeface="Gill Sans MT" pitchFamily="34" charset="0"/>
              <a:ea typeface="华文新魏" pitchFamily="2" charset="-122"/>
            </a:endParaRPr>
          </a:p>
        </p:txBody>
      </p:sp>
      <p:sp>
        <p:nvSpPr>
          <p:cNvPr id="37900" name="AutoShape 72"/>
          <p:cNvSpPr>
            <a:spLocks/>
          </p:cNvSpPr>
          <p:nvPr/>
        </p:nvSpPr>
        <p:spPr bwMode="auto">
          <a:xfrm rot="-5400000">
            <a:off x="5156201" y="1830387"/>
            <a:ext cx="152400" cy="225425"/>
          </a:xfrm>
          <a:prstGeom prst="rightBrace">
            <a:avLst>
              <a:gd name="adj1" fmla="val 12326"/>
              <a:gd name="adj2" fmla="val 50000"/>
            </a:avLst>
          </a:prstGeom>
          <a:noFill/>
          <a:ln w="9525">
            <a:solidFill>
              <a:schemeClr val="tx1"/>
            </a:solidFill>
            <a:round/>
            <a:headEnd/>
            <a:tailEnd/>
          </a:ln>
        </p:spPr>
        <p:txBody>
          <a:bodyPr vert="eaVert" wrap="none" anchor="ctr"/>
          <a:lstStyle/>
          <a:p>
            <a:pPr>
              <a:lnSpc>
                <a:spcPct val="90000"/>
              </a:lnSpc>
              <a:spcAft>
                <a:spcPts val="1200"/>
              </a:spcAft>
              <a:buClr>
                <a:schemeClr val="bg1"/>
              </a:buClr>
              <a:buFont typeface="Times New Roman" pitchFamily="18" charset="0"/>
              <a:buNone/>
            </a:pPr>
            <a:endParaRPr lang="zh-CN" altLang="en-US" sz="1800" b="0"/>
          </a:p>
        </p:txBody>
      </p:sp>
      <p:sp>
        <p:nvSpPr>
          <p:cNvPr id="37901" name="TextBox 82"/>
          <p:cNvSpPr txBox="1">
            <a:spLocks noChangeArrowheads="1"/>
          </p:cNvSpPr>
          <p:nvPr/>
        </p:nvSpPr>
        <p:spPr bwMode="auto">
          <a:xfrm>
            <a:off x="4776788" y="1457325"/>
            <a:ext cx="933450" cy="284163"/>
          </a:xfrm>
          <a:prstGeom prst="rect">
            <a:avLst/>
          </a:prstGeom>
          <a:noFill/>
          <a:ln w="9525">
            <a:noFill/>
            <a:miter lim="800000"/>
            <a:headEnd/>
            <a:tailEnd/>
          </a:ln>
        </p:spPr>
        <p:txBody>
          <a:bodyPr wrap="none">
            <a:spAutoFit/>
          </a:bodyPr>
          <a:lstStyle/>
          <a:p>
            <a:pPr>
              <a:lnSpc>
                <a:spcPct val="90000"/>
              </a:lnSpc>
              <a:spcAft>
                <a:spcPts val="1200"/>
              </a:spcAft>
              <a:buClr>
                <a:schemeClr val="bg1"/>
              </a:buClr>
              <a:buFont typeface="Times New Roman" pitchFamily="18" charset="0"/>
              <a:buNone/>
            </a:pPr>
            <a:r>
              <a:rPr lang="en-US" altLang="zh-CN" sz="1400" b="0">
                <a:latin typeface="Gill Sans MT" pitchFamily="34" charset="0"/>
                <a:ea typeface="华文新魏" pitchFamily="2" charset="-122"/>
              </a:rPr>
              <a:t>Time Box</a:t>
            </a:r>
            <a:endParaRPr lang="zh-CN" altLang="en-US" sz="1400" b="0">
              <a:latin typeface="Gill Sans MT" pitchFamily="34" charset="0"/>
              <a:ea typeface="华文新魏" pitchFamily="2" charset="-122"/>
            </a:endParaRPr>
          </a:p>
        </p:txBody>
      </p:sp>
      <p:sp>
        <p:nvSpPr>
          <p:cNvPr id="82" name="上箭头 81"/>
          <p:cNvSpPr/>
          <p:nvPr/>
        </p:nvSpPr>
        <p:spPr>
          <a:xfrm>
            <a:off x="5800725" y="5513388"/>
            <a:ext cx="327025" cy="355600"/>
          </a:xfrm>
          <a:prstGeom prst="upArrow">
            <a:avLst/>
          </a:prstGeom>
        </p:spPr>
        <p:style>
          <a:lnRef idx="2">
            <a:schemeClr val="accent1"/>
          </a:lnRef>
          <a:fillRef idx="1">
            <a:schemeClr val="lt1"/>
          </a:fillRef>
          <a:effectRef idx="0">
            <a:schemeClr val="accent1"/>
          </a:effectRef>
          <a:fontRef idx="minor">
            <a:schemeClr val="dk1"/>
          </a:fontRef>
        </p:style>
        <p:txBody>
          <a:bodyPr anchor="ctr"/>
          <a:lstStyle/>
          <a:p>
            <a:pPr fontAlgn="auto">
              <a:lnSpc>
                <a:spcPct val="90000"/>
              </a:lnSpc>
              <a:spcBef>
                <a:spcPts val="0"/>
              </a:spcBef>
              <a:spcAft>
                <a:spcPts val="0"/>
              </a:spcAft>
              <a:buClr>
                <a:schemeClr val="bg1"/>
              </a:buClr>
              <a:buFont typeface="Times New Roman" pitchFamily="18" charset="0"/>
              <a:buNone/>
              <a:defRPr/>
            </a:pPr>
            <a:endParaRPr lang="zh-CN" altLang="en-US" sz="1800" b="0">
              <a:solidFill>
                <a:schemeClr val="tx1"/>
              </a:solidFill>
            </a:endParaRPr>
          </a:p>
        </p:txBody>
      </p:sp>
      <p:sp>
        <p:nvSpPr>
          <p:cNvPr id="73" name="TextBox 3"/>
          <p:cNvSpPr txBox="1">
            <a:spLocks noChangeArrowheads="1"/>
          </p:cNvSpPr>
          <p:nvPr/>
        </p:nvSpPr>
        <p:spPr bwMode="auto">
          <a:xfrm>
            <a:off x="884238" y="2159000"/>
            <a:ext cx="3200400" cy="855663"/>
          </a:xfrm>
          <a:prstGeom prst="rect">
            <a:avLst/>
          </a:prstGeom>
          <a:solidFill>
            <a:srgbClr val="9FB8CD"/>
          </a:solidFill>
          <a:ln w="25400" algn="ctr">
            <a:solidFill>
              <a:srgbClr val="FFFFFF"/>
            </a:solidFill>
            <a:miter lim="800000"/>
            <a:headEnd/>
            <a:tailEnd/>
          </a:ln>
          <a:effectLst>
            <a:outerShdw dist="25400" dir="5400000" rotWithShape="0">
              <a:srgbClr val="000000">
                <a:alpha val="39998"/>
              </a:srgbClr>
            </a:outerShdw>
          </a:effectLst>
        </p:spPr>
        <p:txBody>
          <a:bodyPr anchor="ctr"/>
          <a:lstStyle>
            <a:lvl1pPr eaLnBrk="0" hangingPunct="0">
              <a:defRPr sz="1600">
                <a:solidFill>
                  <a:schemeClr val="tx1"/>
                </a:solidFill>
                <a:latin typeface="Trebuchet MS" pitchFamily="34" charset="0"/>
                <a:ea typeface="宋体" pitchFamily="2" charset="-122"/>
              </a:defRPr>
            </a:lvl1pPr>
            <a:lvl2pPr marL="742950" indent="-285750" eaLnBrk="0" hangingPunct="0">
              <a:defRPr sz="1600">
                <a:solidFill>
                  <a:schemeClr val="tx1"/>
                </a:solidFill>
                <a:latin typeface="Trebuchet MS" pitchFamily="34" charset="0"/>
                <a:ea typeface="宋体" pitchFamily="2" charset="-122"/>
              </a:defRPr>
            </a:lvl2pPr>
            <a:lvl3pPr marL="1143000" indent="-228600" eaLnBrk="0" hangingPunct="0">
              <a:defRPr sz="1600">
                <a:solidFill>
                  <a:schemeClr val="tx1"/>
                </a:solidFill>
                <a:latin typeface="Trebuchet MS" pitchFamily="34" charset="0"/>
                <a:ea typeface="宋体" pitchFamily="2" charset="-122"/>
              </a:defRPr>
            </a:lvl3pPr>
            <a:lvl4pPr marL="1600200" indent="-228600" eaLnBrk="0" hangingPunct="0">
              <a:defRPr sz="1600">
                <a:solidFill>
                  <a:schemeClr val="tx1"/>
                </a:solidFill>
                <a:latin typeface="Trebuchet MS" pitchFamily="34" charset="0"/>
                <a:ea typeface="宋体" pitchFamily="2" charset="-122"/>
              </a:defRPr>
            </a:lvl4pPr>
            <a:lvl5pPr marL="2057400" indent="-228600" eaLnBrk="0" hangingPunct="0">
              <a:defRPr sz="1600">
                <a:solidFill>
                  <a:schemeClr val="tx1"/>
                </a:solidFill>
                <a:latin typeface="Trebuchet MS"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Trebuchet MS"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Trebuchet MS"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Trebuchet MS"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Trebuchet MS" pitchFamily="34" charset="0"/>
                <a:ea typeface="宋体" pitchFamily="2" charset="-122"/>
              </a:defRPr>
            </a:lvl9pPr>
          </a:lstStyle>
          <a:p>
            <a:pPr fontAlgn="auto">
              <a:lnSpc>
                <a:spcPct val="90000"/>
              </a:lnSpc>
              <a:spcBef>
                <a:spcPts val="0"/>
              </a:spcBef>
              <a:spcAft>
                <a:spcPts val="1200"/>
              </a:spcAft>
              <a:buClr>
                <a:sysClr val="window" lastClr="FFFFFF"/>
              </a:buClr>
              <a:buFont typeface="Times New Roman" pitchFamily="18" charset="0"/>
              <a:buNone/>
              <a:defRPr/>
            </a:pPr>
            <a:r>
              <a:rPr lang="en-US" altLang="zh-CN" sz="1800" kern="0" smtClean="0">
                <a:solidFill>
                  <a:sysClr val="windowText" lastClr="000000"/>
                </a:solidFill>
              </a:rPr>
              <a:t>Requirement</a:t>
            </a:r>
            <a:endParaRPr lang="zh-CN" altLang="en-US" sz="1800" kern="0" smtClean="0">
              <a:solidFill>
                <a:sysClr val="windowText" lastClr="000000"/>
              </a:solidFill>
            </a:endParaRPr>
          </a:p>
        </p:txBody>
      </p:sp>
      <p:sp>
        <p:nvSpPr>
          <p:cNvPr id="74" name="TextBox 73"/>
          <p:cNvSpPr txBox="1"/>
          <p:nvPr/>
        </p:nvSpPr>
        <p:spPr>
          <a:xfrm>
            <a:off x="884238" y="3014663"/>
            <a:ext cx="3200400" cy="855662"/>
          </a:xfrm>
          <a:prstGeom prst="rect">
            <a:avLst/>
          </a:prstGeom>
          <a:solidFill>
            <a:srgbClr val="D2DA7A"/>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anchor="ctr"/>
          <a:lstStyle/>
          <a:p>
            <a:pPr fontAlgn="auto">
              <a:lnSpc>
                <a:spcPct val="90000"/>
              </a:lnSpc>
              <a:spcBef>
                <a:spcPts val="0"/>
              </a:spcBef>
              <a:spcAft>
                <a:spcPts val="1200"/>
              </a:spcAft>
              <a:buClr>
                <a:sysClr val="window" lastClr="FFFFFF"/>
              </a:buClr>
              <a:buFont typeface="Times New Roman" pitchFamily="18" charset="0"/>
              <a:buNone/>
              <a:defRPr/>
            </a:pPr>
            <a:r>
              <a:rPr lang="en-US" altLang="zh-CN" sz="1800" kern="0">
                <a:solidFill>
                  <a:sysClr val="windowText" lastClr="000000"/>
                </a:solidFill>
                <a:latin typeface="Trebuchet MS"/>
                <a:ea typeface="SimSun"/>
              </a:rPr>
              <a:t>Design</a:t>
            </a:r>
            <a:endParaRPr lang="zh-CN" altLang="en-US" sz="1800" kern="0">
              <a:solidFill>
                <a:sysClr val="windowText" lastClr="000000"/>
              </a:solidFill>
              <a:latin typeface="Trebuchet MS"/>
              <a:ea typeface="SimSun"/>
            </a:endParaRPr>
          </a:p>
        </p:txBody>
      </p:sp>
      <p:sp>
        <p:nvSpPr>
          <p:cNvPr id="75" name="TextBox 74"/>
          <p:cNvSpPr txBox="1"/>
          <p:nvPr/>
        </p:nvSpPr>
        <p:spPr>
          <a:xfrm>
            <a:off x="884238" y="3870325"/>
            <a:ext cx="3200400" cy="855663"/>
          </a:xfrm>
          <a:prstGeom prst="rect">
            <a:avLst/>
          </a:prstGeom>
          <a:solidFill>
            <a:srgbClr val="FADA7A"/>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anchor="ctr"/>
          <a:lstStyle/>
          <a:p>
            <a:pPr fontAlgn="auto">
              <a:lnSpc>
                <a:spcPct val="90000"/>
              </a:lnSpc>
              <a:spcBef>
                <a:spcPts val="0"/>
              </a:spcBef>
              <a:spcAft>
                <a:spcPts val="1200"/>
              </a:spcAft>
              <a:buClr>
                <a:sysClr val="window" lastClr="FFFFFF"/>
              </a:buClr>
              <a:buFont typeface="Times New Roman" pitchFamily="18" charset="0"/>
              <a:buNone/>
              <a:defRPr/>
            </a:pPr>
            <a:r>
              <a:rPr lang="en-US" altLang="zh-CN" sz="1800" kern="0">
                <a:solidFill>
                  <a:sysClr val="windowText" lastClr="000000"/>
                </a:solidFill>
                <a:latin typeface="Trebuchet MS"/>
                <a:ea typeface="SimSun"/>
              </a:rPr>
              <a:t>Implementation</a:t>
            </a:r>
            <a:endParaRPr lang="zh-CN" altLang="en-US" sz="1800" kern="0">
              <a:solidFill>
                <a:sysClr val="windowText" lastClr="000000"/>
              </a:solidFill>
              <a:latin typeface="Trebuchet MS"/>
              <a:ea typeface="SimSun"/>
            </a:endParaRPr>
          </a:p>
        </p:txBody>
      </p:sp>
      <p:sp>
        <p:nvSpPr>
          <p:cNvPr id="76" name="TextBox 75"/>
          <p:cNvSpPr txBox="1"/>
          <p:nvPr/>
        </p:nvSpPr>
        <p:spPr>
          <a:xfrm>
            <a:off x="884238" y="4725988"/>
            <a:ext cx="3200400" cy="855662"/>
          </a:xfrm>
          <a:prstGeom prst="rect">
            <a:avLst/>
          </a:prstGeom>
          <a:solidFill>
            <a:srgbClr val="B8847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anchor="ctr"/>
          <a:lstStyle/>
          <a:p>
            <a:pPr fontAlgn="auto">
              <a:lnSpc>
                <a:spcPct val="90000"/>
              </a:lnSpc>
              <a:spcBef>
                <a:spcPts val="0"/>
              </a:spcBef>
              <a:spcAft>
                <a:spcPts val="1200"/>
              </a:spcAft>
              <a:buClr>
                <a:sysClr val="window" lastClr="FFFFFF"/>
              </a:buClr>
              <a:buFont typeface="Times New Roman" pitchFamily="18" charset="0"/>
              <a:buNone/>
              <a:defRPr/>
            </a:pPr>
            <a:r>
              <a:rPr lang="en-US" altLang="zh-CN" sz="1800" kern="0">
                <a:solidFill>
                  <a:sysClr val="windowText" lastClr="000000"/>
                </a:solidFill>
                <a:latin typeface="Trebuchet MS"/>
                <a:ea typeface="SimSun"/>
              </a:rPr>
              <a:t>Testing</a:t>
            </a:r>
            <a:endParaRPr lang="zh-CN" altLang="en-US" sz="1800" kern="0">
              <a:solidFill>
                <a:sysClr val="windowText" lastClr="000000"/>
              </a:solidFill>
              <a:latin typeface="Trebuchet MS"/>
              <a:ea typeface="SimSun"/>
            </a:endParaRPr>
          </a:p>
        </p:txBody>
      </p:sp>
      <p:sp>
        <p:nvSpPr>
          <p:cNvPr id="77" name="下箭头 76"/>
          <p:cNvSpPr/>
          <p:nvPr/>
        </p:nvSpPr>
        <p:spPr>
          <a:xfrm>
            <a:off x="287338" y="2162175"/>
            <a:ext cx="549275" cy="3406775"/>
          </a:xfrm>
          <a:prstGeom prst="downArrow">
            <a:avLst/>
          </a:prstGeom>
          <a:solidFill>
            <a:sysClr val="window" lastClr="FFFFFF"/>
          </a:solidFill>
          <a:ln w="25400" cap="flat" cmpd="sng" algn="ctr">
            <a:solidFill>
              <a:srgbClr val="727CA3"/>
            </a:solidFill>
            <a:prstDash val="solid"/>
          </a:ln>
          <a:effectLst/>
        </p:spPr>
        <p:txBody>
          <a:bodyPr vert="eaVert" lIns="0" tIns="0" rIns="0" bIns="0" anchor="ctr">
            <a:spAutoFit/>
          </a:bodyPr>
          <a:lstStyle/>
          <a:p>
            <a:pPr fontAlgn="auto">
              <a:lnSpc>
                <a:spcPct val="90000"/>
              </a:lnSpc>
              <a:spcBef>
                <a:spcPts val="0"/>
              </a:spcBef>
              <a:spcAft>
                <a:spcPts val="0"/>
              </a:spcAft>
              <a:buClr>
                <a:sysClr val="window" lastClr="FFFFFF"/>
              </a:buClr>
              <a:buFont typeface="Times New Roman" pitchFamily="18" charset="0"/>
              <a:buNone/>
              <a:defRPr/>
            </a:pPr>
            <a:r>
              <a:rPr lang="en-US" altLang="zh-CN" sz="1800" b="0" kern="0" dirty="0">
                <a:solidFill>
                  <a:sysClr val="windowText" lastClr="000000"/>
                </a:solidFill>
                <a:latin typeface="Trebuchet MS"/>
                <a:ea typeface="SimSun"/>
              </a:rPr>
              <a:t>time</a:t>
            </a:r>
            <a:endParaRPr lang="zh-CN" altLang="en-US" sz="1800" b="0" kern="0" dirty="0">
              <a:solidFill>
                <a:sysClr val="windowText" lastClr="000000"/>
              </a:solidFill>
              <a:latin typeface="Trebuchet MS"/>
              <a:ea typeface="SimSun"/>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ox(in)">
                                      <p:cBhvr>
                                        <p:cTn id="7" dur="500"/>
                                        <p:tgtEl>
                                          <p:spTgt spid="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90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790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ox(in)">
                                      <p:cBhvr>
                                        <p:cTn id="22" dur="500"/>
                                        <p:tgtEl>
                                          <p:spTgt spid="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7899" grpId="0"/>
      <p:bldP spid="37900" grpId="0" animBg="1"/>
      <p:bldP spid="37901" grpId="0"/>
      <p:bldP spid="82" grpId="0" animBg="1"/>
      <p:bldP spid="7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敏捷软件开发</a:t>
            </a:r>
          </a:p>
        </p:txBody>
      </p:sp>
      <p:sp>
        <p:nvSpPr>
          <p:cNvPr id="134148" name="Rectangle 3"/>
          <p:cNvSpPr>
            <a:spLocks noGrp="1" noChangeArrowheads="1"/>
          </p:cNvSpPr>
          <p:nvPr>
            <p:ph type="body" idx="1"/>
          </p:nvPr>
        </p:nvSpPr>
        <p:spPr>
          <a:xfrm>
            <a:off x="381000" y="1219200"/>
            <a:ext cx="8382000" cy="5181600"/>
          </a:xfrm>
        </p:spPr>
        <p:txBody>
          <a:bodyPr/>
          <a:lstStyle/>
          <a:p>
            <a:pPr marL="377825" indent="-377825" eaLnBrk="1" hangingPunct="1"/>
            <a:r>
              <a:rPr lang="zh-CN" altLang="en-US" b="0" dirty="0" smtClean="0"/>
              <a:t>软件开发的新挑战</a:t>
            </a:r>
          </a:p>
          <a:p>
            <a:pPr marL="1052513" lvl="1" eaLnBrk="1" hangingPunct="1">
              <a:spcBef>
                <a:spcPct val="0"/>
              </a:spcBef>
              <a:buFont typeface="Wingdings" pitchFamily="2" charset="2"/>
              <a:buChar char="Ø"/>
            </a:pPr>
            <a:r>
              <a:rPr lang="zh-CN" altLang="en-US" b="1" dirty="0" smtClean="0">
                <a:latin typeface="Tahoma" pitchFamily="34" charset="0"/>
                <a:ea typeface="楷体_GB2312" pitchFamily="49" charset="-122"/>
              </a:rPr>
              <a:t>快速的市场进入时间，要求高生产率</a:t>
            </a:r>
          </a:p>
          <a:p>
            <a:pPr marL="1052513" lvl="1" eaLnBrk="1" hangingPunct="1">
              <a:spcBef>
                <a:spcPct val="0"/>
              </a:spcBef>
              <a:buFont typeface="Wingdings" pitchFamily="2" charset="2"/>
              <a:buChar char="Ø"/>
            </a:pPr>
            <a:r>
              <a:rPr lang="zh-CN" altLang="en-US" b="1" dirty="0" smtClean="0">
                <a:latin typeface="Tahoma" pitchFamily="34" charset="0"/>
                <a:ea typeface="楷体_GB2312" pitchFamily="49" charset="-122"/>
              </a:rPr>
              <a:t>快速变化的需求</a:t>
            </a:r>
          </a:p>
          <a:p>
            <a:pPr marL="1052513" lvl="1" eaLnBrk="1" hangingPunct="1">
              <a:spcBef>
                <a:spcPct val="0"/>
              </a:spcBef>
              <a:buFont typeface="Wingdings" pitchFamily="2" charset="2"/>
              <a:buChar char="Ø"/>
            </a:pPr>
            <a:r>
              <a:rPr lang="zh-CN" altLang="en-US" b="1" dirty="0" smtClean="0">
                <a:latin typeface="Tahoma" pitchFamily="34" charset="0"/>
                <a:ea typeface="楷体_GB2312" pitchFamily="49" charset="-122"/>
              </a:rPr>
              <a:t>快速发展的技术</a:t>
            </a:r>
          </a:p>
          <a:p>
            <a:pPr marL="377825" indent="-377825" eaLnBrk="1" hangingPunct="1">
              <a:spcBef>
                <a:spcPct val="0"/>
              </a:spcBef>
            </a:pPr>
            <a:r>
              <a:rPr lang="zh-CN" altLang="en-US" b="0" dirty="0" smtClean="0"/>
              <a:t>传统的软件开发方法</a:t>
            </a:r>
          </a:p>
          <a:p>
            <a:pPr marL="1052513" lvl="1" eaLnBrk="1" hangingPunct="1">
              <a:buFont typeface="Wingdings" pitchFamily="2" charset="2"/>
              <a:buChar char="Ø"/>
            </a:pPr>
            <a:r>
              <a:rPr lang="zh-CN" altLang="en-US" b="1" dirty="0" smtClean="0">
                <a:ea typeface="楷体_GB2312" pitchFamily="49" charset="-122"/>
              </a:rPr>
              <a:t>强调过程</a:t>
            </a:r>
          </a:p>
          <a:p>
            <a:pPr marL="1052513" lvl="1" eaLnBrk="1" hangingPunct="1">
              <a:buFont typeface="Wingdings" pitchFamily="2" charset="2"/>
              <a:buChar char="Ø"/>
            </a:pPr>
            <a:r>
              <a:rPr lang="zh-CN" altLang="en-US" b="1" dirty="0" smtClean="0">
                <a:ea typeface="楷体_GB2312" pitchFamily="49" charset="-122"/>
              </a:rPr>
              <a:t>强调文档</a:t>
            </a:r>
          </a:p>
          <a:p>
            <a:pPr marL="1052513" lvl="1" eaLnBrk="1" hangingPunct="1">
              <a:buFont typeface="Wingdings" pitchFamily="2" charset="2"/>
              <a:buChar char="Ø"/>
            </a:pPr>
            <a:r>
              <a:rPr lang="zh-CN" altLang="en-US" b="1" dirty="0" smtClean="0">
                <a:ea typeface="楷体_GB2312" pitchFamily="49" charset="-122"/>
              </a:rPr>
              <a:t>开发人员负担过重</a:t>
            </a:r>
          </a:p>
          <a:p>
            <a:pPr marL="377825" indent="-377825" eaLnBrk="1" hangingPunct="1">
              <a:buFontTx/>
              <a:buNone/>
            </a:pPr>
            <a:r>
              <a:rPr lang="zh-CN" altLang="en-US" b="0" dirty="0" smtClean="0"/>
              <a:t>称为重载</a:t>
            </a:r>
            <a:r>
              <a:rPr lang="en-US" altLang="zh-CN" b="0" dirty="0" smtClean="0"/>
              <a:t>(Heavyweight)</a:t>
            </a:r>
            <a:r>
              <a:rPr lang="zh-CN" altLang="en-US" b="0" dirty="0" smtClean="0"/>
              <a:t>方法</a:t>
            </a:r>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body" idx="1"/>
          </p:nvPr>
        </p:nvSpPr>
        <p:spPr>
          <a:xfrm>
            <a:off x="381000" y="381000"/>
            <a:ext cx="8382000" cy="6172200"/>
          </a:xfrm>
        </p:spPr>
        <p:txBody>
          <a:bodyPr/>
          <a:lstStyle/>
          <a:p>
            <a:pPr marL="377825" indent="-377825" eaLnBrk="1" hangingPunct="1">
              <a:lnSpc>
                <a:spcPct val="90000"/>
              </a:lnSpc>
            </a:pPr>
            <a:r>
              <a:rPr lang="zh-CN" altLang="en-US" b="0" smtClean="0"/>
              <a:t>针对上述问题，产生了一系列轻载</a:t>
            </a:r>
            <a:r>
              <a:rPr lang="en-US" altLang="zh-CN" b="0" smtClean="0"/>
              <a:t>(Lightweight)</a:t>
            </a:r>
            <a:r>
              <a:rPr lang="zh-CN" altLang="en-US" b="0" smtClean="0"/>
              <a:t>方法，如</a:t>
            </a:r>
            <a:r>
              <a:rPr lang="en-US" altLang="zh-CN" b="0" smtClean="0"/>
              <a:t>XP</a:t>
            </a:r>
            <a:r>
              <a:rPr lang="zh-CN" altLang="en-US" b="0" smtClean="0"/>
              <a:t>、</a:t>
            </a:r>
            <a:r>
              <a:rPr lang="en-US" altLang="zh-CN" b="0" smtClean="0"/>
              <a:t>SCRUM</a:t>
            </a:r>
            <a:r>
              <a:rPr lang="zh-CN" altLang="en-US" b="0" smtClean="0"/>
              <a:t>等。</a:t>
            </a:r>
          </a:p>
          <a:p>
            <a:pPr marL="377825" indent="-377825" eaLnBrk="1" hangingPunct="1">
              <a:lnSpc>
                <a:spcPct val="90000"/>
              </a:lnSpc>
            </a:pPr>
            <a:r>
              <a:rPr lang="en-US" altLang="zh-CN" b="0" smtClean="0">
                <a:latin typeface="楷体_GB2312" pitchFamily="49" charset="-122"/>
              </a:rPr>
              <a:t>2001</a:t>
            </a:r>
            <a:r>
              <a:rPr lang="zh-CN" altLang="en-US" b="0" smtClean="0">
                <a:latin typeface="楷体_GB2312" pitchFamily="49" charset="-122"/>
              </a:rPr>
              <a:t>年</a:t>
            </a:r>
            <a:r>
              <a:rPr lang="en-US" altLang="zh-CN" b="0" smtClean="0">
                <a:latin typeface="楷体_GB2312" pitchFamily="49" charset="-122"/>
              </a:rPr>
              <a:t>2</a:t>
            </a:r>
            <a:r>
              <a:rPr lang="zh-CN" altLang="en-US" b="0" smtClean="0">
                <a:latin typeface="楷体_GB2312" pitchFamily="49" charset="-122"/>
              </a:rPr>
              <a:t>月，新方法的一些创始人在美国犹他州成立了敏捷软件开发联盟 ，简称</a:t>
            </a:r>
            <a:r>
              <a:rPr lang="en-US" altLang="zh-CN" b="0" smtClean="0"/>
              <a:t>Agile </a:t>
            </a:r>
            <a:r>
              <a:rPr lang="zh-CN" altLang="en-US" b="0" smtClean="0"/>
              <a:t>联盟。</a:t>
            </a:r>
          </a:p>
          <a:p>
            <a:pPr marL="377825" indent="-377825" eaLnBrk="1" hangingPunct="1">
              <a:lnSpc>
                <a:spcPct val="90000"/>
              </a:lnSpc>
            </a:pPr>
            <a:r>
              <a:rPr lang="en-US" altLang="zh-CN" b="0" smtClean="0"/>
              <a:t>Agile </a:t>
            </a:r>
            <a:r>
              <a:rPr lang="zh-CN" altLang="en-US" b="0" smtClean="0"/>
              <a:t>联盟起草了一个敏捷软件开发宣言，该宣言由四个价值观声明组成，并提炼出敏捷软件开发方法必须遵循的</a:t>
            </a:r>
            <a:r>
              <a:rPr lang="en-US" altLang="zh-CN" b="0" smtClean="0"/>
              <a:t>12</a:t>
            </a:r>
            <a:r>
              <a:rPr lang="zh-CN" altLang="en-US" b="0" smtClean="0"/>
              <a:t>条原则。</a:t>
            </a:r>
          </a:p>
          <a:p>
            <a:pPr marL="377825" indent="-377825" eaLnBrk="1" hangingPunct="1">
              <a:lnSpc>
                <a:spcPct val="90000"/>
              </a:lnSpc>
            </a:pPr>
            <a:r>
              <a:rPr lang="en-US" altLang="zh-CN" b="0" smtClean="0"/>
              <a:t>Agile</a:t>
            </a:r>
            <a:r>
              <a:rPr lang="zh-CN" altLang="en-US" b="0" smtClean="0"/>
              <a:t>方法是在保证软件开发有成功产出的前提下，尽量减少开发过程中的活动和制品的方法。笼统的讲就是，</a:t>
            </a:r>
            <a:r>
              <a:rPr lang="zh-CN" altLang="en-US" b="0" smtClean="0">
                <a:latin typeface="Arial" pitchFamily="34" charset="0"/>
              </a:rPr>
              <a:t>“</a:t>
            </a:r>
            <a:r>
              <a:rPr lang="zh-CN" altLang="en-US" b="0" smtClean="0"/>
              <a:t>刚刚好</a:t>
            </a:r>
            <a:r>
              <a:rPr lang="zh-CN" altLang="en-US" b="0" smtClean="0">
                <a:latin typeface="Arial" pitchFamily="34" charset="0"/>
              </a:rPr>
              <a:t>”</a:t>
            </a:r>
            <a:r>
              <a:rPr lang="zh-CN" altLang="en-US" b="0" smtClean="0"/>
              <a:t>（</a:t>
            </a:r>
            <a:r>
              <a:rPr lang="en-US" altLang="zh-CN" b="0" smtClean="0"/>
              <a:t>Just enough</a:t>
            </a:r>
            <a:r>
              <a:rPr lang="zh-CN" altLang="en-US" b="0" smtClean="0"/>
              <a:t>），即开发中的活动及制品既不要太多也不要太少。</a:t>
            </a:r>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8"/>
          <p:cNvSpPr>
            <a:spLocks noGrp="1" noChangeArrowheads="1"/>
          </p:cNvSpPr>
          <p:nvPr>
            <p:ph type="title" idx="4294967295"/>
          </p:nvPr>
        </p:nvSpPr>
        <p:spPr>
          <a:xfrm>
            <a:off x="457200" y="71438"/>
            <a:ext cx="8229600" cy="649287"/>
          </a:xfrm>
        </p:spPr>
        <p:txBody>
          <a:bodyPr/>
          <a:lstStyle/>
          <a:p>
            <a:pPr eaLnBrk="1" hangingPunct="1">
              <a:defRPr/>
            </a:pPr>
            <a:r>
              <a:rPr lang="sv-SE" altLang="zh-CN" smtClean="0">
                <a:solidFill>
                  <a:srgbClr val="000000"/>
                </a:solidFill>
              </a:rPr>
              <a:t>Agile</a:t>
            </a:r>
            <a:r>
              <a:rPr lang="zh-CN" altLang="en-US" smtClean="0">
                <a:solidFill>
                  <a:srgbClr val="000000"/>
                </a:solidFill>
              </a:rPr>
              <a:t>宣言</a:t>
            </a:r>
            <a:endParaRPr lang="sv-SE" altLang="zh-CN" smtClean="0">
              <a:solidFill>
                <a:srgbClr val="000000"/>
              </a:solidFill>
            </a:endParaRPr>
          </a:p>
        </p:txBody>
      </p:sp>
      <p:sp>
        <p:nvSpPr>
          <p:cNvPr id="136196" name="Rectangle 9"/>
          <p:cNvSpPr txBox="1">
            <a:spLocks noChangeArrowheads="1"/>
          </p:cNvSpPr>
          <p:nvPr/>
        </p:nvSpPr>
        <p:spPr bwMode="auto">
          <a:xfrm>
            <a:off x="0" y="1412875"/>
            <a:ext cx="9144000" cy="4464050"/>
          </a:xfrm>
          <a:prstGeom prst="rect">
            <a:avLst/>
          </a:prstGeom>
          <a:noFill/>
          <a:ln w="9525">
            <a:noFill/>
            <a:miter lim="800000"/>
            <a:headEnd/>
            <a:tailEnd/>
          </a:ln>
        </p:spPr>
        <p:txBody>
          <a:bodyPr/>
          <a:lstStyle/>
          <a:p>
            <a:pPr algn="ctr">
              <a:lnSpc>
                <a:spcPct val="90000"/>
              </a:lnSpc>
              <a:spcBef>
                <a:spcPct val="20000"/>
              </a:spcBef>
            </a:pPr>
            <a:r>
              <a:rPr lang="sv-SE" altLang="zh-CN" sz="1800" u="sng"/>
              <a:t>www.agilemanifesto.org</a:t>
            </a:r>
          </a:p>
          <a:p>
            <a:pPr algn="ctr">
              <a:lnSpc>
                <a:spcPct val="90000"/>
              </a:lnSpc>
              <a:spcBef>
                <a:spcPct val="20000"/>
              </a:spcBef>
            </a:pPr>
            <a:r>
              <a:rPr lang="zh-CN" altLang="en-US" sz="1800"/>
              <a:t>我们一直在实践中探寻更好的软件开发方法，</a:t>
            </a:r>
            <a:endParaRPr lang="en-US" altLang="zh-CN" sz="1800"/>
          </a:p>
          <a:p>
            <a:pPr algn="ctr">
              <a:lnSpc>
                <a:spcPct val="90000"/>
              </a:lnSpc>
              <a:spcBef>
                <a:spcPct val="20000"/>
              </a:spcBef>
            </a:pPr>
            <a:r>
              <a:rPr lang="zh-CN" altLang="en-US" sz="1800"/>
              <a:t>身体力行的同时也帮助他人。</a:t>
            </a:r>
            <a:endParaRPr lang="en-US" altLang="zh-CN" sz="1800"/>
          </a:p>
          <a:p>
            <a:pPr algn="ctr">
              <a:lnSpc>
                <a:spcPct val="90000"/>
              </a:lnSpc>
              <a:spcBef>
                <a:spcPct val="20000"/>
              </a:spcBef>
            </a:pPr>
            <a:r>
              <a:rPr lang="zh-CN" altLang="en-US" sz="1800"/>
              <a:t>由此我们建立了如下价值观： </a:t>
            </a:r>
            <a:endParaRPr lang="sv-SE" altLang="zh-CN" sz="1800"/>
          </a:p>
          <a:p>
            <a:pPr algn="ctr">
              <a:lnSpc>
                <a:spcPct val="90000"/>
              </a:lnSpc>
              <a:spcBef>
                <a:spcPct val="20000"/>
              </a:spcBef>
            </a:pPr>
            <a:endParaRPr lang="sv-SE" altLang="zh-CN" sz="1800"/>
          </a:p>
          <a:p>
            <a:pPr algn="ctr">
              <a:lnSpc>
                <a:spcPct val="90000"/>
              </a:lnSpc>
              <a:spcBef>
                <a:spcPct val="20000"/>
              </a:spcBef>
            </a:pPr>
            <a:r>
              <a:rPr lang="zh-CN" altLang="en-US" sz="2400">
                <a:solidFill>
                  <a:srgbClr val="008000"/>
                </a:solidFill>
              </a:rPr>
              <a:t>个体和互动 高于 流程和工具</a:t>
            </a:r>
          </a:p>
          <a:p>
            <a:pPr algn="ctr">
              <a:lnSpc>
                <a:spcPct val="90000"/>
              </a:lnSpc>
              <a:spcBef>
                <a:spcPct val="20000"/>
              </a:spcBef>
            </a:pPr>
            <a:r>
              <a:rPr lang="zh-CN" altLang="en-US" sz="2400">
                <a:solidFill>
                  <a:srgbClr val="008000"/>
                </a:solidFill>
              </a:rPr>
              <a:t>工作的软件 高于 详尽的文档</a:t>
            </a:r>
          </a:p>
          <a:p>
            <a:pPr algn="ctr">
              <a:lnSpc>
                <a:spcPct val="90000"/>
              </a:lnSpc>
              <a:spcBef>
                <a:spcPct val="20000"/>
              </a:spcBef>
            </a:pPr>
            <a:r>
              <a:rPr lang="zh-CN" altLang="en-US" sz="2400">
                <a:solidFill>
                  <a:srgbClr val="008000"/>
                </a:solidFill>
              </a:rPr>
              <a:t>客户合作   高于 合同谈判</a:t>
            </a:r>
          </a:p>
          <a:p>
            <a:pPr algn="ctr">
              <a:lnSpc>
                <a:spcPct val="90000"/>
              </a:lnSpc>
              <a:spcBef>
                <a:spcPct val="20000"/>
              </a:spcBef>
            </a:pPr>
            <a:r>
              <a:rPr lang="zh-CN" altLang="en-US" sz="2400">
                <a:solidFill>
                  <a:srgbClr val="008000"/>
                </a:solidFill>
              </a:rPr>
              <a:t>响应变化   高于 遵循计划</a:t>
            </a:r>
          </a:p>
          <a:p>
            <a:pPr algn="ctr">
              <a:lnSpc>
                <a:spcPct val="90000"/>
              </a:lnSpc>
              <a:spcBef>
                <a:spcPct val="20000"/>
              </a:spcBef>
            </a:pPr>
            <a:endParaRPr lang="zh-CN" altLang="en-US" sz="2400">
              <a:solidFill>
                <a:srgbClr val="008000"/>
              </a:solidFill>
            </a:endParaRPr>
          </a:p>
          <a:p>
            <a:pPr algn="ctr">
              <a:lnSpc>
                <a:spcPct val="90000"/>
              </a:lnSpc>
              <a:spcBef>
                <a:spcPct val="20000"/>
              </a:spcBef>
            </a:pPr>
            <a:r>
              <a:rPr lang="zh-CN" altLang="en-US" sz="2400">
                <a:solidFill>
                  <a:srgbClr val="008000"/>
                </a:solidFill>
              </a:rPr>
              <a:t>也就是说，尽管右项有其价值，我们更重视左项的价值</a:t>
            </a:r>
            <a:r>
              <a:rPr lang="sv-SE" altLang="zh-CN" sz="1800"/>
              <a:t>.</a:t>
            </a:r>
            <a:r>
              <a:rPr lang="sv-SE" altLang="zh-CN" sz="240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685800" y="304800"/>
            <a:ext cx="7772400" cy="762000"/>
          </a:xfrm>
        </p:spPr>
        <p:txBody>
          <a:bodyPr/>
          <a:lstStyle/>
          <a:p>
            <a:pPr eaLnBrk="1" hangingPunct="1">
              <a:defRPr/>
            </a:pPr>
            <a:r>
              <a:rPr lang="en-US" altLang="zh-CN" smtClean="0"/>
              <a:t>Agile</a:t>
            </a:r>
            <a:r>
              <a:rPr lang="zh-CN" altLang="en-US" smtClean="0"/>
              <a:t>方法的价值观</a:t>
            </a:r>
          </a:p>
        </p:txBody>
      </p:sp>
      <p:sp>
        <p:nvSpPr>
          <p:cNvPr id="137220" name="Rectangle 3"/>
          <p:cNvSpPr>
            <a:spLocks noGrp="1" noChangeArrowheads="1"/>
          </p:cNvSpPr>
          <p:nvPr>
            <p:ph type="body" idx="1"/>
          </p:nvPr>
        </p:nvSpPr>
        <p:spPr>
          <a:xfrm>
            <a:off x="381000" y="1219200"/>
            <a:ext cx="8382000" cy="5181600"/>
          </a:xfrm>
        </p:spPr>
        <p:txBody>
          <a:bodyPr/>
          <a:lstStyle/>
          <a:p>
            <a:pPr marL="377825" indent="-377825" eaLnBrk="1" hangingPunct="1">
              <a:spcBef>
                <a:spcPct val="50000"/>
              </a:spcBef>
            </a:pPr>
            <a:r>
              <a:rPr lang="zh-CN" altLang="en-US" sz="2800" smtClean="0"/>
              <a:t>个人和交互高于过程和工具</a:t>
            </a:r>
          </a:p>
          <a:p>
            <a:pPr marL="377825" indent="-377825" eaLnBrk="1" hangingPunct="1">
              <a:spcBef>
                <a:spcPct val="50000"/>
              </a:spcBef>
              <a:buFontTx/>
              <a:buNone/>
            </a:pPr>
            <a:r>
              <a:rPr lang="zh-CN" altLang="en-US" sz="2800" smtClean="0"/>
              <a:t>    不是否定过程和工具的重要性，而是更强调软件开发中人的作用和交流的作用。</a:t>
            </a:r>
          </a:p>
          <a:p>
            <a:pPr marL="377825" indent="-377825" eaLnBrk="1" hangingPunct="1">
              <a:spcBef>
                <a:spcPct val="50000"/>
              </a:spcBef>
              <a:buFontTx/>
              <a:buNone/>
            </a:pPr>
            <a:r>
              <a:rPr lang="zh-CN" altLang="en-US" sz="2800" smtClean="0"/>
              <a:t>    软件是由人组成的团队来开发的，与软件项目相关的各类人员通过充分的交流和有效的合作，才能成功地开发出得到用户满意的软件。</a:t>
            </a:r>
          </a:p>
          <a:p>
            <a:pPr marL="377825" indent="-377825" eaLnBrk="1" hangingPunct="1">
              <a:spcBef>
                <a:spcPct val="50000"/>
              </a:spcBef>
              <a:buFontTx/>
              <a:buNone/>
            </a:pPr>
            <a:r>
              <a:rPr lang="zh-CN" altLang="en-US" sz="2800" smtClean="0"/>
              <a:t>    如果光有定义良好的过程和先进的工具，而人员的技能很差，又不能很好地交流和协作，软件是很难成功地开发的。</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ChangeArrowheads="1"/>
          </p:cNvSpPr>
          <p:nvPr>
            <p:ph type="body" idx="1"/>
          </p:nvPr>
        </p:nvSpPr>
        <p:spPr>
          <a:xfrm>
            <a:off x="381000" y="381000"/>
            <a:ext cx="8382000" cy="6019800"/>
          </a:xfrm>
        </p:spPr>
        <p:txBody>
          <a:bodyPr/>
          <a:lstStyle/>
          <a:p>
            <a:pPr marL="377825" indent="-377825" eaLnBrk="1" hangingPunct="1">
              <a:spcBef>
                <a:spcPct val="50000"/>
              </a:spcBef>
            </a:pPr>
            <a:r>
              <a:rPr lang="zh-CN" altLang="en-US" b="0" smtClean="0"/>
              <a:t>可运行软件高于详尽的文档</a:t>
            </a:r>
          </a:p>
          <a:p>
            <a:pPr marL="377825" indent="-377825" eaLnBrk="1" hangingPunct="1">
              <a:spcBef>
                <a:spcPct val="50000"/>
              </a:spcBef>
              <a:buFontTx/>
              <a:buNone/>
            </a:pPr>
            <a:r>
              <a:rPr lang="zh-CN" altLang="en-US" b="0" smtClean="0">
                <a:latin typeface="宋体" pitchFamily="2" charset="-122"/>
              </a:rPr>
              <a:t>  通过执行一个可运行的软件来了解软件做了什么，远比阅读厚厚的文档要容易得多。</a:t>
            </a:r>
          </a:p>
          <a:p>
            <a:pPr marL="377825" indent="-377825" eaLnBrk="1" hangingPunct="1">
              <a:spcBef>
                <a:spcPct val="50000"/>
              </a:spcBef>
              <a:buFontTx/>
              <a:buNone/>
            </a:pPr>
            <a:r>
              <a:rPr lang="zh-CN" altLang="en-US" b="0" smtClean="0">
                <a:latin typeface="宋体" pitchFamily="2" charset="-122"/>
              </a:rPr>
              <a:t>  敏捷软件开发强调不断地快速地向用户提交可运行的软件（不一定是完整的软件），以得到用户的认可。</a:t>
            </a:r>
          </a:p>
          <a:p>
            <a:pPr marL="377825" indent="-377825" eaLnBrk="1" hangingPunct="1">
              <a:spcBef>
                <a:spcPct val="50000"/>
              </a:spcBef>
              <a:buFontTx/>
              <a:buNone/>
            </a:pPr>
            <a:r>
              <a:rPr lang="zh-CN" altLang="en-US" b="0" smtClean="0">
                <a:latin typeface="宋体" pitchFamily="2" charset="-122"/>
              </a:rPr>
              <a:t>  好的必要的文档仍是需要的，它能帮助我们理解软件做什么，怎么做以及如何使用，但软件开发的主要目标是创建可运行的软件。</a:t>
            </a:r>
            <a:endParaRPr lang="zh-CN" altLang="en-US" b="0" smtClean="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body" idx="1"/>
          </p:nvPr>
        </p:nvSpPr>
        <p:spPr>
          <a:xfrm>
            <a:off x="342900" y="381000"/>
            <a:ext cx="8458200" cy="6096000"/>
          </a:xfrm>
        </p:spPr>
        <p:txBody>
          <a:bodyPr/>
          <a:lstStyle/>
          <a:p>
            <a:pPr marL="377825" indent="-377825" eaLnBrk="1" hangingPunct="1"/>
            <a:r>
              <a:rPr lang="zh-CN" altLang="en-US" b="0" smtClean="0">
                <a:solidFill>
                  <a:srgbClr val="FF0000"/>
                </a:solidFill>
              </a:rPr>
              <a:t>确认（</a:t>
            </a:r>
            <a:r>
              <a:rPr lang="en-US" altLang="zh-CN" b="0" smtClean="0">
                <a:solidFill>
                  <a:srgbClr val="FF0000"/>
                </a:solidFill>
              </a:rPr>
              <a:t>validation</a:t>
            </a:r>
            <a:r>
              <a:rPr lang="zh-CN" altLang="en-US" b="0" smtClean="0">
                <a:solidFill>
                  <a:srgbClr val="FF0000"/>
                </a:solidFill>
              </a:rPr>
              <a:t>）过程</a:t>
            </a:r>
            <a:r>
              <a:rPr lang="zh-CN" altLang="en-US" b="0" smtClean="0"/>
              <a:t>：确定确认软件所需的活动。</a:t>
            </a:r>
          </a:p>
          <a:p>
            <a:pPr marL="377825" indent="-377825" eaLnBrk="1" hangingPunct="1"/>
            <a:r>
              <a:rPr lang="zh-CN" altLang="en-US" b="0" smtClean="0">
                <a:solidFill>
                  <a:srgbClr val="FF0000"/>
                </a:solidFill>
              </a:rPr>
              <a:t>联合评审（</a:t>
            </a:r>
            <a:r>
              <a:rPr lang="en-US" altLang="zh-CN" b="0" smtClean="0">
                <a:solidFill>
                  <a:srgbClr val="FF0000"/>
                </a:solidFill>
              </a:rPr>
              <a:t>joint review</a:t>
            </a:r>
            <a:r>
              <a:rPr lang="zh-CN" altLang="en-US" b="0" smtClean="0">
                <a:solidFill>
                  <a:srgbClr val="FF0000"/>
                </a:solidFill>
              </a:rPr>
              <a:t>）过程</a:t>
            </a:r>
            <a:r>
              <a:rPr lang="zh-CN" altLang="en-US" b="0" smtClean="0"/>
              <a:t>：确定评价一项活动的状态和产品所需的活动。</a:t>
            </a:r>
          </a:p>
          <a:p>
            <a:pPr marL="377825" indent="-377825" eaLnBrk="1" hangingPunct="1"/>
            <a:r>
              <a:rPr lang="zh-CN" altLang="en-US" b="0" smtClean="0">
                <a:solidFill>
                  <a:srgbClr val="FF0000"/>
                </a:solidFill>
              </a:rPr>
              <a:t>审计（</a:t>
            </a:r>
            <a:r>
              <a:rPr lang="en-US" altLang="zh-CN" b="0" smtClean="0">
                <a:solidFill>
                  <a:srgbClr val="FF0000"/>
                </a:solidFill>
              </a:rPr>
              <a:t>audit</a:t>
            </a:r>
            <a:r>
              <a:rPr lang="zh-CN" altLang="en-US" b="0" smtClean="0">
                <a:solidFill>
                  <a:srgbClr val="FF0000"/>
                </a:solidFill>
              </a:rPr>
              <a:t>）过程</a:t>
            </a:r>
            <a:r>
              <a:rPr lang="zh-CN" altLang="en-US" b="0" smtClean="0"/>
              <a:t>：确定为判断符合要求、计划和合同所需的活动。 </a:t>
            </a:r>
          </a:p>
          <a:p>
            <a:pPr marL="377825" indent="-377825" eaLnBrk="1" hangingPunct="1"/>
            <a:r>
              <a:rPr lang="zh-CN" altLang="en-US" b="0" smtClean="0">
                <a:solidFill>
                  <a:srgbClr val="FF0000"/>
                </a:solidFill>
              </a:rPr>
              <a:t>问题解决（</a:t>
            </a:r>
            <a:r>
              <a:rPr lang="en-US" altLang="zh-CN" b="0" smtClean="0">
                <a:solidFill>
                  <a:srgbClr val="FF0000"/>
                </a:solidFill>
              </a:rPr>
              <a:t>problem resolution</a:t>
            </a:r>
            <a:r>
              <a:rPr lang="zh-CN" altLang="en-US" b="0" smtClean="0">
                <a:solidFill>
                  <a:srgbClr val="FF0000"/>
                </a:solidFill>
              </a:rPr>
              <a:t>）过程</a:t>
            </a:r>
            <a:r>
              <a:rPr lang="zh-CN" altLang="en-US" b="0" smtClean="0"/>
              <a:t>：确定一个用于分析和解决问题的过程。  </a:t>
            </a: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ChangeArrowheads="1"/>
          </p:cNvSpPr>
          <p:nvPr>
            <p:ph type="body" idx="1"/>
          </p:nvPr>
        </p:nvSpPr>
        <p:spPr>
          <a:xfrm>
            <a:off x="381000" y="304800"/>
            <a:ext cx="8382000" cy="6096000"/>
          </a:xfrm>
        </p:spPr>
        <p:txBody>
          <a:bodyPr/>
          <a:lstStyle/>
          <a:p>
            <a:pPr marL="377825" indent="-377825" eaLnBrk="1" hangingPunct="1">
              <a:spcBef>
                <a:spcPct val="50000"/>
              </a:spcBef>
            </a:pPr>
            <a:r>
              <a:rPr lang="zh-CN" altLang="en-US" b="0" smtClean="0"/>
              <a:t>与客户协作高于合同（契约）谈判</a:t>
            </a:r>
          </a:p>
          <a:p>
            <a:pPr marL="377825" indent="-377825" eaLnBrk="1" hangingPunct="1">
              <a:spcBef>
                <a:spcPct val="50000"/>
              </a:spcBef>
              <a:buFontTx/>
              <a:buNone/>
            </a:pPr>
            <a:r>
              <a:rPr lang="zh-CN" altLang="en-US" b="0" smtClean="0"/>
              <a:t>    只有客户才能明确说明需要什么样的软件，然而，大量的实践表明，在开发的早期客户常常不能完整地表达他们的全部需求，有些早期确定的需求，以后也可能会改变。</a:t>
            </a:r>
          </a:p>
          <a:p>
            <a:pPr marL="377825" indent="-377825" eaLnBrk="1" hangingPunct="1">
              <a:spcBef>
                <a:spcPct val="50000"/>
              </a:spcBef>
              <a:buFontTx/>
              <a:buNone/>
            </a:pPr>
            <a:r>
              <a:rPr lang="zh-CN" altLang="en-US" b="0" smtClean="0"/>
              <a:t>    要想通过合同谈判的方式，将需求固定下来常常是困难的。</a:t>
            </a:r>
          </a:p>
          <a:p>
            <a:pPr marL="377825" indent="-377825" eaLnBrk="1" hangingPunct="1">
              <a:spcBef>
                <a:spcPct val="50000"/>
              </a:spcBef>
              <a:buFontTx/>
              <a:buNone/>
            </a:pPr>
            <a:r>
              <a:rPr lang="zh-CN" altLang="en-US" b="0" smtClean="0"/>
              <a:t>    敏捷软件开发强调与客户的协作，通过与客户的交流和紧密合作来发现用户的需求。</a:t>
            </a:r>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body" idx="1"/>
          </p:nvPr>
        </p:nvSpPr>
        <p:spPr>
          <a:xfrm>
            <a:off x="381000" y="304800"/>
            <a:ext cx="8382000" cy="6096000"/>
          </a:xfrm>
        </p:spPr>
        <p:txBody>
          <a:bodyPr/>
          <a:lstStyle/>
          <a:p>
            <a:pPr marL="377825" indent="-377825" eaLnBrk="1" hangingPunct="1">
              <a:spcBef>
                <a:spcPct val="50000"/>
              </a:spcBef>
            </a:pPr>
            <a:r>
              <a:rPr lang="zh-CN" altLang="en-US" b="0" smtClean="0"/>
              <a:t>对变更及时做出反应高于遵循计划</a:t>
            </a:r>
          </a:p>
          <a:p>
            <a:pPr marL="377825" indent="-377825" eaLnBrk="1" hangingPunct="1">
              <a:spcBef>
                <a:spcPct val="50000"/>
              </a:spcBef>
              <a:buFontTx/>
              <a:buNone/>
            </a:pPr>
            <a:r>
              <a:rPr lang="zh-CN" altLang="en-US" b="0" smtClean="0"/>
              <a:t>    任何软件项目的开发都应该制订一个项目计划，以确定各开发任务的优先顺序和起止日期。然而，随着项目的进展，需求、业务环境、技术等都可能变化，任务的优先顺序和起止日期也可能因种种原因会改变。</a:t>
            </a:r>
          </a:p>
          <a:p>
            <a:pPr marL="377825" indent="-377825" eaLnBrk="1" hangingPunct="1">
              <a:spcBef>
                <a:spcPct val="50000"/>
              </a:spcBef>
              <a:buFontTx/>
              <a:buNone/>
            </a:pPr>
            <a:r>
              <a:rPr lang="zh-CN" altLang="en-US" b="0" smtClean="0"/>
              <a:t>    因此，项目计划应具有可塑性，有变动的余地。当出现变化时及时做出反应，修订计划以适应变化。</a:t>
            </a:r>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xfrm>
            <a:off x="685800" y="304800"/>
            <a:ext cx="7772400" cy="762000"/>
          </a:xfrm>
        </p:spPr>
        <p:txBody>
          <a:bodyPr/>
          <a:lstStyle/>
          <a:p>
            <a:pPr eaLnBrk="1" hangingPunct="1">
              <a:defRPr/>
            </a:pPr>
            <a:r>
              <a:rPr lang="en-US" altLang="zh-CN" smtClean="0"/>
              <a:t>Agile</a:t>
            </a:r>
            <a:r>
              <a:rPr lang="zh-CN" altLang="en-US" smtClean="0"/>
              <a:t>方法的指导原则</a:t>
            </a:r>
          </a:p>
        </p:txBody>
      </p:sp>
      <p:sp>
        <p:nvSpPr>
          <p:cNvPr id="141316" name="Rectangle 3"/>
          <p:cNvSpPr>
            <a:spLocks noGrp="1" noChangeArrowheads="1"/>
          </p:cNvSpPr>
          <p:nvPr>
            <p:ph type="body" idx="1"/>
          </p:nvPr>
        </p:nvSpPr>
        <p:spPr>
          <a:xfrm>
            <a:off x="381000" y="1219200"/>
            <a:ext cx="8382000" cy="5181600"/>
          </a:xfrm>
        </p:spPr>
        <p:txBody>
          <a:bodyPr/>
          <a:lstStyle/>
          <a:p>
            <a:pPr marL="1052513" indent="-1052513" algn="just" eaLnBrk="1" hangingPunct="1">
              <a:buFontTx/>
              <a:buNone/>
            </a:pPr>
            <a:r>
              <a:rPr lang="zh-CN" altLang="en-US" b="0" smtClean="0"/>
              <a:t>（</a:t>
            </a:r>
            <a:r>
              <a:rPr lang="en-US" altLang="zh-CN" b="0" smtClean="0"/>
              <a:t>1</a:t>
            </a:r>
            <a:r>
              <a:rPr lang="zh-CN" altLang="en-US" b="0" smtClean="0"/>
              <a:t>）最优先的是通过尽早地和不断地提交有价值的软件使客户满意</a:t>
            </a:r>
          </a:p>
          <a:p>
            <a:pPr marL="1052513" indent="-1052513" algn="just" eaLnBrk="1" hangingPunct="1">
              <a:buFontTx/>
              <a:buNone/>
            </a:pPr>
            <a:r>
              <a:rPr lang="zh-CN" altLang="en-US" b="0" smtClean="0"/>
              <a:t>（</a:t>
            </a:r>
            <a:r>
              <a:rPr lang="en-US" altLang="zh-CN" b="0" smtClean="0"/>
              <a:t>2</a:t>
            </a:r>
            <a:r>
              <a:rPr lang="zh-CN" altLang="en-US" b="0" smtClean="0"/>
              <a:t>）欢迎变化的需求，即使该变化出现在开发的后期，为了对客户的竞争优势</a:t>
            </a:r>
            <a:r>
              <a:rPr lang="en-US" altLang="zh-CN" b="0" smtClean="0"/>
              <a:t>Agile</a:t>
            </a:r>
            <a:r>
              <a:rPr lang="zh-CN" altLang="en-US" b="0" smtClean="0"/>
              <a:t>过程利用变化作为动力</a:t>
            </a:r>
          </a:p>
          <a:p>
            <a:pPr marL="1052513" indent="-1052513" algn="just" eaLnBrk="1" hangingPunct="1">
              <a:buFontTx/>
              <a:buNone/>
            </a:pPr>
            <a:r>
              <a:rPr lang="zh-CN" altLang="en-US" b="0" smtClean="0"/>
              <a:t>（</a:t>
            </a:r>
            <a:r>
              <a:rPr lang="en-US" altLang="zh-CN" b="0" smtClean="0"/>
              <a:t>3</a:t>
            </a:r>
            <a:r>
              <a:rPr lang="zh-CN" altLang="en-US" b="0" smtClean="0"/>
              <a:t>）以几周到几个月为周期，尽快、不断地发布可运行软件</a:t>
            </a:r>
          </a:p>
          <a:p>
            <a:pPr marL="1052513" indent="-1052513" algn="just" eaLnBrk="1" hangingPunct="1">
              <a:buFontTx/>
              <a:buNone/>
            </a:pPr>
            <a:r>
              <a:rPr lang="zh-CN" altLang="en-US" b="0" smtClean="0"/>
              <a:t>（</a:t>
            </a:r>
            <a:r>
              <a:rPr lang="en-US" altLang="zh-CN" b="0" smtClean="0"/>
              <a:t>4</a:t>
            </a:r>
            <a:r>
              <a:rPr lang="zh-CN" altLang="en-US" b="0" smtClean="0"/>
              <a:t>）在整个项目过程中，业务人员和开发人员必须天天一起工作</a:t>
            </a: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body" idx="1"/>
          </p:nvPr>
        </p:nvSpPr>
        <p:spPr>
          <a:xfrm>
            <a:off x="381000" y="381000"/>
            <a:ext cx="8382000" cy="6019800"/>
          </a:xfrm>
        </p:spPr>
        <p:txBody>
          <a:bodyPr/>
          <a:lstStyle/>
          <a:p>
            <a:pPr marL="1052513" indent="-1052513" algn="just" eaLnBrk="1" hangingPunct="1">
              <a:buFontTx/>
              <a:buNone/>
            </a:pPr>
            <a:r>
              <a:rPr lang="zh-CN" altLang="en-US" b="0" smtClean="0"/>
              <a:t>（</a:t>
            </a:r>
            <a:r>
              <a:rPr lang="en-US" altLang="zh-CN" b="0" smtClean="0"/>
              <a:t>5</a:t>
            </a:r>
            <a:r>
              <a:rPr lang="zh-CN" altLang="en-US" b="0" smtClean="0"/>
              <a:t>）以积极向上的员工为中心建立项目组，给予他们所需的环境和支持，对他们的工作予以充分的信任</a:t>
            </a:r>
          </a:p>
          <a:p>
            <a:pPr marL="1052513" indent="-1052513" algn="just" eaLnBrk="1" hangingPunct="1">
              <a:buFontTx/>
              <a:buNone/>
            </a:pPr>
            <a:r>
              <a:rPr lang="zh-CN" altLang="en-US" b="0" smtClean="0"/>
              <a:t>（</a:t>
            </a:r>
            <a:r>
              <a:rPr lang="en-US" altLang="zh-CN" b="0" smtClean="0"/>
              <a:t>6</a:t>
            </a:r>
            <a:r>
              <a:rPr lang="zh-CN" altLang="en-US" b="0" smtClean="0"/>
              <a:t>）项目组内效率最高、最有效的信息传递方式是面对面的交流</a:t>
            </a:r>
          </a:p>
          <a:p>
            <a:pPr marL="1052513" indent="-1052513" algn="just" eaLnBrk="1" hangingPunct="1">
              <a:buFontTx/>
              <a:buNone/>
            </a:pPr>
            <a:r>
              <a:rPr lang="zh-CN" altLang="en-US" b="0" smtClean="0"/>
              <a:t>（</a:t>
            </a:r>
            <a:r>
              <a:rPr lang="en-US" altLang="zh-CN" b="0" smtClean="0"/>
              <a:t>7</a:t>
            </a:r>
            <a:r>
              <a:rPr lang="zh-CN" altLang="en-US" b="0" smtClean="0"/>
              <a:t>）测量项目进展的首要依据是可运行的软件</a:t>
            </a:r>
          </a:p>
          <a:p>
            <a:pPr marL="1052513" indent="-1052513" algn="just" eaLnBrk="1" hangingPunct="1">
              <a:buFontTx/>
              <a:buNone/>
            </a:pPr>
            <a:r>
              <a:rPr lang="zh-CN" altLang="en-US" b="0" smtClean="0"/>
              <a:t>（</a:t>
            </a:r>
            <a:r>
              <a:rPr lang="en-US" altLang="zh-CN" b="0" smtClean="0"/>
              <a:t>8</a:t>
            </a:r>
            <a:r>
              <a:rPr lang="zh-CN" altLang="en-US" b="0" smtClean="0"/>
              <a:t>）敏捷过程提倡可持续的开发，项目发起者、开发者和用户应能长期保持恒定的速度</a:t>
            </a: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body" idx="1"/>
          </p:nvPr>
        </p:nvSpPr>
        <p:spPr>
          <a:xfrm>
            <a:off x="381000" y="381000"/>
            <a:ext cx="8382000" cy="6019800"/>
          </a:xfrm>
        </p:spPr>
        <p:txBody>
          <a:bodyPr/>
          <a:lstStyle/>
          <a:p>
            <a:pPr marL="1230313" indent="-1230313" algn="just" eaLnBrk="1" hangingPunct="1">
              <a:buFontTx/>
              <a:buNone/>
            </a:pPr>
            <a:r>
              <a:rPr lang="zh-CN" altLang="en-US" b="0" smtClean="0"/>
              <a:t>（</a:t>
            </a:r>
            <a:r>
              <a:rPr lang="en-US" altLang="zh-CN" b="0" smtClean="0"/>
              <a:t>9</a:t>
            </a:r>
            <a:r>
              <a:rPr lang="zh-CN" altLang="en-US" b="0" smtClean="0"/>
              <a:t>） 应时刻关注技术上的精益求精和好的设计，以增强敏捷性</a:t>
            </a:r>
          </a:p>
          <a:p>
            <a:pPr marL="1230313" indent="-1230313" algn="just" eaLnBrk="1" hangingPunct="1">
              <a:buFontTx/>
              <a:buNone/>
            </a:pPr>
            <a:r>
              <a:rPr lang="zh-CN" altLang="en-US" b="0" smtClean="0"/>
              <a:t>（</a:t>
            </a:r>
            <a:r>
              <a:rPr lang="en-US" altLang="zh-CN" b="0" smtClean="0"/>
              <a:t>10</a:t>
            </a:r>
            <a:r>
              <a:rPr lang="zh-CN" altLang="en-US" b="0" smtClean="0"/>
              <a:t>）简单化（这是尽可能减少不必要工作的艺术）是必不可少的 </a:t>
            </a:r>
          </a:p>
          <a:p>
            <a:pPr marL="1230313" indent="-1230313" algn="just" eaLnBrk="1" hangingPunct="1">
              <a:buFontTx/>
              <a:buNone/>
            </a:pPr>
            <a:r>
              <a:rPr lang="zh-CN" altLang="en-US" b="0" smtClean="0"/>
              <a:t>（</a:t>
            </a:r>
            <a:r>
              <a:rPr lang="en-US" altLang="zh-CN" b="0" smtClean="0"/>
              <a:t>11</a:t>
            </a:r>
            <a:r>
              <a:rPr lang="zh-CN" altLang="en-US" b="0" smtClean="0"/>
              <a:t>）最好的构架、需求和设计出自于自我组织的团队</a:t>
            </a:r>
          </a:p>
          <a:p>
            <a:pPr marL="1230313" indent="-1230313" algn="just" eaLnBrk="1" hangingPunct="1">
              <a:buFontTx/>
              <a:buNone/>
            </a:pPr>
            <a:r>
              <a:rPr lang="zh-CN" altLang="en-US" b="0" smtClean="0"/>
              <a:t>（</a:t>
            </a:r>
            <a:r>
              <a:rPr lang="en-US" altLang="zh-CN" b="0" smtClean="0"/>
              <a:t>12</a:t>
            </a:r>
            <a:r>
              <a:rPr lang="zh-CN" altLang="en-US" b="0" smtClean="0"/>
              <a:t>）团队要定期反思怎样才能更有效，并据此调整自己的行为</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ChangeArrowheads="1"/>
          </p:cNvSpPr>
          <p:nvPr/>
        </p:nvSpPr>
        <p:spPr bwMode="auto">
          <a:xfrm>
            <a:off x="200025" y="463550"/>
            <a:ext cx="8943975" cy="6394450"/>
          </a:xfrm>
          <a:prstGeom prst="rect">
            <a:avLst/>
          </a:prstGeom>
          <a:solidFill>
            <a:schemeClr val="bg1"/>
          </a:solidFill>
          <a:ln w="19050">
            <a:noFill/>
            <a:miter lim="800000"/>
            <a:headEnd/>
            <a:tailEnd/>
          </a:ln>
        </p:spPr>
        <p:txBody>
          <a:bodyPr lIns="0" tIns="0" rIns="0" bIns="0" anchor="ctr">
            <a:spAutoFit/>
          </a:bodyPr>
          <a:lstStyle/>
          <a:p>
            <a:endParaRPr lang="zh-CN" altLang="en-US"/>
          </a:p>
        </p:txBody>
      </p:sp>
      <p:sp>
        <p:nvSpPr>
          <p:cNvPr id="144387" name="灯片编号占位符 22"/>
          <p:cNvSpPr txBox="1">
            <a:spLocks noGrp="1"/>
          </p:cNvSpPr>
          <p:nvPr/>
        </p:nvSpPr>
        <p:spPr bwMode="auto">
          <a:xfrm>
            <a:off x="612775" y="6356350"/>
            <a:ext cx="1981200" cy="365125"/>
          </a:xfrm>
          <a:prstGeom prst="rect">
            <a:avLst/>
          </a:prstGeom>
          <a:noFill/>
          <a:ln w="9525">
            <a:noFill/>
            <a:miter lim="800000"/>
            <a:headEnd/>
            <a:tailEnd/>
          </a:ln>
        </p:spPr>
        <p:txBody>
          <a:bodyPr/>
          <a:lstStyle/>
          <a:p>
            <a:pPr>
              <a:lnSpc>
                <a:spcPct val="90000"/>
              </a:lnSpc>
              <a:spcAft>
                <a:spcPts val="1200"/>
              </a:spcAft>
              <a:buClr>
                <a:schemeClr val="bg1"/>
              </a:buClr>
              <a:buFont typeface="Times New Roman" pitchFamily="18" charset="0"/>
              <a:buNone/>
            </a:pPr>
            <a:fld id="{F11E127C-4641-4F0D-8876-5F27AF6E8777}" type="slidenum">
              <a:rPr lang="zh-CN" altLang="en-US" b="0"/>
              <a:pPr>
                <a:lnSpc>
                  <a:spcPct val="90000"/>
                </a:lnSpc>
                <a:spcAft>
                  <a:spcPts val="1200"/>
                </a:spcAft>
                <a:buClr>
                  <a:schemeClr val="bg1"/>
                </a:buClr>
                <a:buFont typeface="Times New Roman" pitchFamily="18" charset="0"/>
                <a:buNone/>
              </a:pPr>
              <a:t>95</a:t>
            </a:fld>
            <a:endParaRPr lang="en-US" altLang="zh-CN" b="0"/>
          </a:p>
        </p:txBody>
      </p:sp>
      <p:sp>
        <p:nvSpPr>
          <p:cNvPr id="50181" name="Rectangle 2"/>
          <p:cNvSpPr>
            <a:spLocks noGrp="1"/>
          </p:cNvSpPr>
          <p:nvPr>
            <p:ph type="title" idx="4294967295"/>
          </p:nvPr>
        </p:nvSpPr>
        <p:spPr>
          <a:xfrm>
            <a:off x="457200" y="374650"/>
            <a:ext cx="8229600" cy="311150"/>
          </a:xfrm>
        </p:spPr>
        <p:txBody>
          <a:bodyPr/>
          <a:lstStyle/>
          <a:p>
            <a:pPr eaLnBrk="1" hangingPunct="1">
              <a:defRPr/>
            </a:pPr>
            <a:r>
              <a:rPr lang="zh-CN" altLang="en-US" dirty="0" smtClean="0"/>
              <a:t>敏捷宣言遵循的原则</a:t>
            </a:r>
            <a:r>
              <a:rPr lang="zh-CN" altLang="en-US" sz="2400" dirty="0" smtClean="0"/>
              <a:t>（另一个翻译）</a:t>
            </a:r>
            <a:endParaRPr lang="en-US" altLang="zh-CN" sz="2400" dirty="0" smtClean="0"/>
          </a:p>
        </p:txBody>
      </p:sp>
      <p:sp>
        <p:nvSpPr>
          <p:cNvPr id="144389" name="Rectangle 5"/>
          <p:cNvSpPr>
            <a:spLocks noChangeArrowheads="1"/>
          </p:cNvSpPr>
          <p:nvPr/>
        </p:nvSpPr>
        <p:spPr bwMode="auto">
          <a:xfrm>
            <a:off x="4214813" y="6518275"/>
            <a:ext cx="4929187" cy="312738"/>
          </a:xfrm>
          <a:prstGeom prst="rect">
            <a:avLst/>
          </a:prstGeom>
          <a:noFill/>
          <a:ln w="9525" algn="ctr">
            <a:noFill/>
            <a:miter lim="800000"/>
            <a:headEnd/>
            <a:tailEnd/>
          </a:ln>
        </p:spPr>
        <p:txBody>
          <a:bodyPr anchor="ctr">
            <a:spAutoFit/>
          </a:bodyPr>
          <a:lstStyle/>
          <a:p>
            <a:pPr>
              <a:lnSpc>
                <a:spcPct val="90000"/>
              </a:lnSpc>
              <a:spcAft>
                <a:spcPts val="1200"/>
              </a:spcAft>
              <a:buClr>
                <a:schemeClr val="bg1"/>
              </a:buClr>
              <a:buFont typeface="Times New Roman" pitchFamily="18" charset="0"/>
              <a:buNone/>
            </a:pPr>
            <a:r>
              <a:rPr lang="en-US" altLang="zh-CN" b="0">
                <a:hlinkClick r:id="rId3"/>
              </a:rPr>
              <a:t>http://www.agilemanifesto.org/principles.html</a:t>
            </a:r>
            <a:r>
              <a:rPr lang="en-US" altLang="zh-CN" b="0"/>
              <a:t> </a:t>
            </a:r>
          </a:p>
        </p:txBody>
      </p:sp>
      <p:sp>
        <p:nvSpPr>
          <p:cNvPr id="144390" name="Rectangle 7"/>
          <p:cNvSpPr>
            <a:spLocks/>
          </p:cNvSpPr>
          <p:nvPr/>
        </p:nvSpPr>
        <p:spPr bwMode="auto">
          <a:xfrm>
            <a:off x="293688" y="762000"/>
            <a:ext cx="8416925" cy="5745163"/>
          </a:xfrm>
          <a:prstGeom prst="rect">
            <a:avLst/>
          </a:prstGeom>
          <a:noFill/>
          <a:ln w="9525">
            <a:noFill/>
            <a:miter lim="800000"/>
            <a:headEnd/>
            <a:tailEnd/>
          </a:ln>
        </p:spPr>
        <p:txBody>
          <a:bodyPr lIns="0" tIns="0" rIns="0" bIns="0"/>
          <a:lstStyle/>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1. </a:t>
            </a:r>
            <a:r>
              <a:rPr lang="zh-CN" altLang="en-US" sz="2000">
                <a:solidFill>
                  <a:srgbClr val="323232"/>
                </a:solidFill>
              </a:rPr>
              <a:t>我们最重要的目标，是通过持续不断地及早交付有价值的软件使客户满意。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2. </a:t>
            </a:r>
            <a:r>
              <a:rPr lang="zh-CN" altLang="en-US" sz="2000">
                <a:solidFill>
                  <a:srgbClr val="323232"/>
                </a:solidFill>
              </a:rPr>
              <a:t>欣然面对需求变化，即使在开发后期也一样。为了客户的竞争优势，敏捷过程掌控变化。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3. </a:t>
            </a:r>
            <a:r>
              <a:rPr lang="zh-CN" altLang="en-US" sz="2000">
                <a:solidFill>
                  <a:srgbClr val="323232"/>
                </a:solidFill>
              </a:rPr>
              <a:t>经常地交付可工作的软件，相隔几星期或一两个月，倾向于采取较短的周期。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4. </a:t>
            </a:r>
            <a:r>
              <a:rPr lang="zh-CN" altLang="en-US" sz="2000">
                <a:solidFill>
                  <a:srgbClr val="323232"/>
                </a:solidFill>
              </a:rPr>
              <a:t>业务人员和开发人员必须相互合作，项目中的每一天都不例外。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5. </a:t>
            </a:r>
            <a:r>
              <a:rPr lang="zh-CN" altLang="en-US" sz="2000">
                <a:solidFill>
                  <a:srgbClr val="323232"/>
                </a:solidFill>
              </a:rPr>
              <a:t>激发个体的斗志，以他们为核心搭建项目。 提供所需的环境和支援，辅以信任，从而达成目标。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6. </a:t>
            </a:r>
            <a:r>
              <a:rPr lang="zh-CN" altLang="en-US" sz="2000">
                <a:solidFill>
                  <a:srgbClr val="323232"/>
                </a:solidFill>
              </a:rPr>
              <a:t>不论团队内外，传递信息效果最好效率也最高的方式是面对面的交谈。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7. </a:t>
            </a:r>
            <a:r>
              <a:rPr lang="zh-CN" altLang="en-US" sz="2000">
                <a:solidFill>
                  <a:srgbClr val="323232"/>
                </a:solidFill>
              </a:rPr>
              <a:t>可工作的软件是进度的首要度量标准。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8. </a:t>
            </a:r>
            <a:r>
              <a:rPr lang="zh-CN" altLang="en-US" sz="2000">
                <a:solidFill>
                  <a:srgbClr val="323232"/>
                </a:solidFill>
              </a:rPr>
              <a:t>敏捷过程倡导可持续开发。 责任人、开发人员和用户要能够共同维持其步调稳定延续。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9. </a:t>
            </a:r>
            <a:r>
              <a:rPr lang="zh-CN" altLang="en-US" sz="2000">
                <a:solidFill>
                  <a:srgbClr val="323232"/>
                </a:solidFill>
              </a:rPr>
              <a:t>坚持不懈地追求技术卓越和良好设计，敏捷能力由此增强。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10. </a:t>
            </a:r>
            <a:r>
              <a:rPr lang="zh-CN" altLang="en-US" sz="2000">
                <a:solidFill>
                  <a:srgbClr val="323232"/>
                </a:solidFill>
              </a:rPr>
              <a:t>以简洁为本，它是极力减少不必要工作量的艺术。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11. </a:t>
            </a:r>
            <a:r>
              <a:rPr lang="zh-CN" altLang="en-US" sz="2000">
                <a:solidFill>
                  <a:srgbClr val="323232"/>
                </a:solidFill>
              </a:rPr>
              <a:t>最好的架构、需求和设计出自自组织团队。 </a:t>
            </a:r>
          </a:p>
          <a:p>
            <a:pPr marL="342900" indent="-342900">
              <a:lnSpc>
                <a:spcPct val="80000"/>
              </a:lnSpc>
              <a:spcAft>
                <a:spcPts val="1200"/>
              </a:spcAft>
              <a:buClr>
                <a:schemeClr val="accent1"/>
              </a:buClr>
              <a:buFont typeface="Futura Md BT" pitchFamily="34" charset="0"/>
              <a:buChar char=" "/>
              <a:tabLst>
                <a:tab pos="3946525" algn="l"/>
              </a:tabLst>
            </a:pPr>
            <a:r>
              <a:rPr lang="en-US" altLang="zh-CN" sz="2000">
                <a:solidFill>
                  <a:srgbClr val="323232"/>
                </a:solidFill>
              </a:rPr>
              <a:t>12. </a:t>
            </a:r>
            <a:r>
              <a:rPr lang="zh-CN" altLang="en-US" sz="2000">
                <a:solidFill>
                  <a:srgbClr val="323232"/>
                </a:solidFill>
              </a:rPr>
              <a:t>团队定期地反思如何能提高成效，并依此调整自身的举止表现。</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a:xfrm>
            <a:off x="685800" y="304800"/>
            <a:ext cx="7772400" cy="762000"/>
          </a:xfrm>
        </p:spPr>
        <p:txBody>
          <a:bodyPr/>
          <a:lstStyle/>
          <a:p>
            <a:pPr eaLnBrk="1" hangingPunct="1">
              <a:defRPr/>
            </a:pPr>
            <a:r>
              <a:rPr lang="en-US" altLang="zh-CN" smtClean="0"/>
              <a:t>Agile</a:t>
            </a:r>
            <a:r>
              <a:rPr lang="zh-CN" altLang="en-US" smtClean="0"/>
              <a:t>方法的适用范围</a:t>
            </a:r>
          </a:p>
        </p:txBody>
      </p:sp>
      <p:sp>
        <p:nvSpPr>
          <p:cNvPr id="145412" name="Rectangle 3"/>
          <p:cNvSpPr>
            <a:spLocks noGrp="1" noChangeArrowheads="1"/>
          </p:cNvSpPr>
          <p:nvPr>
            <p:ph type="body" idx="1"/>
          </p:nvPr>
        </p:nvSpPr>
        <p:spPr>
          <a:xfrm>
            <a:off x="381000" y="1219200"/>
            <a:ext cx="8382000" cy="5181600"/>
          </a:xfrm>
        </p:spPr>
        <p:txBody>
          <a:bodyPr/>
          <a:lstStyle/>
          <a:p>
            <a:pPr marL="476250" indent="-476250" eaLnBrk="1" hangingPunct="1">
              <a:spcBef>
                <a:spcPct val="0"/>
              </a:spcBef>
              <a:buFontTx/>
              <a:buNone/>
            </a:pPr>
            <a:r>
              <a:rPr lang="en-US" altLang="zh-CN" sz="2800" b="0" smtClean="0"/>
              <a:t>Martin Fowler</a:t>
            </a:r>
            <a:r>
              <a:rPr lang="zh-CN" altLang="en-US" b="0" smtClean="0"/>
              <a:t>认为：新方法不是到处可适用的</a:t>
            </a:r>
          </a:p>
          <a:p>
            <a:pPr marL="476250" indent="-476250" eaLnBrk="1" hangingPunct="1">
              <a:spcBef>
                <a:spcPct val="0"/>
              </a:spcBef>
              <a:buFontTx/>
              <a:buNone/>
            </a:pPr>
            <a:endParaRPr lang="zh-CN" altLang="en-US" b="0" smtClean="0"/>
          </a:p>
          <a:p>
            <a:pPr marL="476250" indent="-476250" eaLnBrk="1" hangingPunct="1">
              <a:spcBef>
                <a:spcPct val="0"/>
              </a:spcBef>
              <a:buFontTx/>
              <a:buNone/>
            </a:pPr>
            <a:r>
              <a:rPr lang="zh-CN" altLang="en-US" b="0" smtClean="0"/>
              <a:t>适合采用</a:t>
            </a:r>
            <a:r>
              <a:rPr lang="en-US" altLang="zh-CN" b="0" smtClean="0"/>
              <a:t>Agile</a:t>
            </a:r>
            <a:r>
              <a:rPr lang="zh-CN" altLang="en-US" b="0" smtClean="0"/>
              <a:t>方法的情况：</a:t>
            </a:r>
          </a:p>
          <a:p>
            <a:pPr marL="476250" indent="-476250" eaLnBrk="1" hangingPunct="1">
              <a:spcBef>
                <a:spcPct val="0"/>
              </a:spcBef>
            </a:pPr>
            <a:r>
              <a:rPr lang="zh-CN" altLang="en-US" b="0" smtClean="0"/>
              <a:t>需求不确定、易挥发（</a:t>
            </a:r>
            <a:r>
              <a:rPr lang="en-US" altLang="zh-CN" b="0" smtClean="0"/>
              <a:t>Volatile,</a:t>
            </a:r>
            <a:r>
              <a:rPr lang="zh-CN" altLang="en-US" b="0" smtClean="0"/>
              <a:t>意指今天的要求明天就不需要了）</a:t>
            </a:r>
          </a:p>
          <a:p>
            <a:pPr marL="476250" indent="-476250" eaLnBrk="1" hangingPunct="1">
              <a:spcBef>
                <a:spcPct val="0"/>
              </a:spcBef>
            </a:pPr>
            <a:r>
              <a:rPr lang="zh-CN" altLang="en-US" b="0" smtClean="0"/>
              <a:t>有责任感和积极向上的开发人员</a:t>
            </a:r>
          </a:p>
          <a:p>
            <a:pPr marL="476250" indent="-476250" eaLnBrk="1" hangingPunct="1">
              <a:spcBef>
                <a:spcPct val="0"/>
              </a:spcBef>
            </a:pPr>
            <a:r>
              <a:rPr lang="zh-CN" altLang="en-US" b="0" smtClean="0"/>
              <a:t>用户容易沟通并能参与</a:t>
            </a:r>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a:xfrm>
            <a:off x="685800" y="304800"/>
            <a:ext cx="7772400" cy="762000"/>
          </a:xfrm>
        </p:spPr>
        <p:txBody>
          <a:bodyPr/>
          <a:lstStyle/>
          <a:p>
            <a:pPr eaLnBrk="1" hangingPunct="1">
              <a:defRPr/>
            </a:pPr>
            <a:r>
              <a:rPr lang="en-US" altLang="zh-CN" smtClean="0"/>
              <a:t>Agile</a:t>
            </a:r>
            <a:r>
              <a:rPr lang="zh-CN" altLang="en-US" smtClean="0"/>
              <a:t>的典型方法</a:t>
            </a:r>
          </a:p>
        </p:txBody>
      </p:sp>
      <p:sp>
        <p:nvSpPr>
          <p:cNvPr id="146436" name="Rectangle 3"/>
          <p:cNvSpPr>
            <a:spLocks noGrp="1" noChangeArrowheads="1"/>
          </p:cNvSpPr>
          <p:nvPr>
            <p:ph type="body" idx="1"/>
          </p:nvPr>
        </p:nvSpPr>
        <p:spPr>
          <a:xfrm>
            <a:off x="381000" y="1219200"/>
            <a:ext cx="8382000" cy="5181600"/>
          </a:xfrm>
        </p:spPr>
        <p:txBody>
          <a:bodyPr/>
          <a:lstStyle/>
          <a:p>
            <a:pPr marL="476250" indent="-476250" eaLnBrk="1" hangingPunct="1"/>
            <a:r>
              <a:rPr lang="en-US" altLang="zh-CN" b="0" smtClean="0"/>
              <a:t>Extreme Programming (</a:t>
            </a:r>
            <a:r>
              <a:rPr lang="zh-CN" altLang="en-US" b="0" smtClean="0"/>
              <a:t>简称</a:t>
            </a:r>
            <a:r>
              <a:rPr lang="en-US" altLang="zh-CN" b="0" smtClean="0"/>
              <a:t>XP) </a:t>
            </a:r>
          </a:p>
          <a:p>
            <a:pPr marL="476250" indent="-476250" eaLnBrk="1" hangingPunct="1"/>
            <a:r>
              <a:rPr lang="en-US" altLang="zh-CN" b="0" smtClean="0"/>
              <a:t>SCRUM</a:t>
            </a:r>
          </a:p>
          <a:p>
            <a:pPr marL="476250" indent="-476250" eaLnBrk="1" hangingPunct="1"/>
            <a:r>
              <a:rPr lang="en-US" altLang="zh-CN" b="0" smtClean="0"/>
              <a:t>Crystal Methodologies (</a:t>
            </a:r>
            <a:r>
              <a:rPr lang="zh-CN" altLang="en-US" b="0" smtClean="0"/>
              <a:t>简称</a:t>
            </a:r>
            <a:r>
              <a:rPr lang="en-US" altLang="zh-CN" b="0" smtClean="0"/>
              <a:t>Crystal)</a:t>
            </a:r>
          </a:p>
          <a:p>
            <a:pPr marL="476250" indent="-476250" eaLnBrk="1" hangingPunct="1"/>
            <a:r>
              <a:rPr lang="en-US" altLang="zh-CN" b="0" smtClean="0"/>
              <a:t>Feature Driven Development(</a:t>
            </a:r>
            <a:r>
              <a:rPr lang="zh-CN" altLang="en-US" b="0" smtClean="0"/>
              <a:t>简称</a:t>
            </a:r>
            <a:r>
              <a:rPr lang="en-US" altLang="zh-CN" b="0" smtClean="0"/>
              <a:t>FDD)</a:t>
            </a:r>
          </a:p>
          <a:p>
            <a:pPr marL="476250" indent="-476250" eaLnBrk="1" hangingPunct="1"/>
            <a:r>
              <a:rPr lang="en-US" altLang="zh-CN" b="0" smtClean="0"/>
              <a:t>Dynamic Systems Development Methodology(</a:t>
            </a:r>
            <a:r>
              <a:rPr lang="zh-CN" altLang="en-US" b="0" smtClean="0"/>
              <a:t>简称</a:t>
            </a:r>
            <a:r>
              <a:rPr lang="en-US" altLang="zh-CN" b="0" smtClean="0"/>
              <a:t>DSDM) </a:t>
            </a:r>
          </a:p>
          <a:p>
            <a:pPr marL="476250" indent="-476250" eaLnBrk="1" hangingPunct="1"/>
            <a:r>
              <a:rPr lang="en-US" altLang="zh-CN" b="0" smtClean="0"/>
              <a:t>Adaptive Software Development(</a:t>
            </a:r>
            <a:r>
              <a:rPr lang="zh-CN" altLang="en-US" b="0" smtClean="0"/>
              <a:t>简称</a:t>
            </a:r>
            <a:r>
              <a:rPr lang="en-US" altLang="zh-CN" b="0" smtClean="0"/>
              <a:t>ASD)</a:t>
            </a:r>
          </a:p>
          <a:p>
            <a:pPr marL="476250" indent="-476250" eaLnBrk="1" hangingPunct="1"/>
            <a:r>
              <a:rPr lang="en-US" altLang="zh-CN" b="0" smtClean="0"/>
              <a:t>Pragmatic Programming</a:t>
            </a:r>
            <a:r>
              <a:rPr lang="zh-CN" altLang="en-US" b="0" smtClean="0"/>
              <a:t>等</a:t>
            </a: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Scrum</a:t>
            </a:r>
            <a:endParaRPr lang="zh-CN" altLang="en-US" dirty="0"/>
          </a:p>
        </p:txBody>
      </p:sp>
      <p:sp>
        <p:nvSpPr>
          <p:cNvPr id="3" name="内容占位符 2"/>
          <p:cNvSpPr>
            <a:spLocks noGrp="1"/>
          </p:cNvSpPr>
          <p:nvPr>
            <p:ph idx="1"/>
          </p:nvPr>
        </p:nvSpPr>
        <p:spPr/>
        <p:txBody>
          <a:bodyPr/>
          <a:lstStyle/>
          <a:p>
            <a:r>
              <a:rPr lang="en-US" altLang="zh-CN" dirty="0" smtClean="0">
                <a:latin typeface="Gill Sans MT" pitchFamily="34" charset="0"/>
                <a:ea typeface="华文新魏" pitchFamily="2" charset="-122"/>
              </a:rPr>
              <a:t>Scrum</a:t>
            </a:r>
            <a:r>
              <a:rPr lang="en-US" altLang="zh-CN" b="0" dirty="0" smtClean="0">
                <a:latin typeface="Gill Sans MT" pitchFamily="34" charset="0"/>
                <a:ea typeface="华文新魏" pitchFamily="2" charset="-122"/>
              </a:rPr>
              <a:t> is an iterative incremental framework for managing complex work (such as new product development) commonly used with </a:t>
            </a:r>
            <a:r>
              <a:rPr lang="en-US" altLang="zh-CN" b="0" dirty="0" smtClean="0">
                <a:latin typeface="Gill Sans MT" pitchFamily="34" charset="0"/>
                <a:ea typeface="华文新魏" pitchFamily="2" charset="-122"/>
                <a:hlinkClick r:id="rId2" action="ppaction://hlinkfile" tooltip="Agile software development"/>
              </a:rPr>
              <a:t>agile software development</a:t>
            </a:r>
            <a:r>
              <a:rPr lang="en-US" altLang="zh-CN" b="0" dirty="0" smtClean="0">
                <a:latin typeface="Gill Sans MT" pitchFamily="34" charset="0"/>
                <a:ea typeface="华文新魏" pitchFamily="2" charset="-122"/>
              </a:rPr>
              <a:t>.</a:t>
            </a:r>
            <a:endParaRPr lang="zh-CN" altLang="en-US" b="0" dirty="0" smtClean="0">
              <a:latin typeface="Gill Sans MT" pitchFamily="34" charset="0"/>
              <a:ea typeface="华文新魏" pitchFamily="2" charset="-122"/>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复旦大学计算机科学技术学院 本科生课程 软件实践</a:t>
            </a:r>
            <a:endParaRPr lang="en-US" altLang="zh-CN" dirty="0"/>
          </a:p>
        </p:txBody>
      </p:sp>
      <p:sp>
        <p:nvSpPr>
          <p:cNvPr id="5" name="灯片编号占位符 4"/>
          <p:cNvSpPr>
            <a:spLocks noGrp="1"/>
          </p:cNvSpPr>
          <p:nvPr>
            <p:ph type="sldNum" sz="quarter" idx="12"/>
          </p:nvPr>
        </p:nvSpPr>
        <p:spPr/>
        <p:txBody>
          <a:bodyPr/>
          <a:lstStyle/>
          <a:p>
            <a:pPr>
              <a:defRPr/>
            </a:pPr>
            <a:fld id="{45E7899B-C2E2-4932-AEAB-69F3EAB15366}" type="slidenum">
              <a:rPr lang="en-US" altLang="zh-CN" smtClean="0"/>
              <a:pPr>
                <a:defRPr/>
              </a:pPr>
              <a:t>98</a:t>
            </a:fld>
            <a:endParaRPr lang="en-US" altLang="zh-CN" dirty="0"/>
          </a:p>
        </p:txBody>
      </p:sp>
      <p:pic>
        <p:nvPicPr>
          <p:cNvPr id="6" name="Picture 4" descr="http://upload.wikimedia.org/wikipedia/commons/thumb/5/58/Scrum_process.svg/400px-Scrum_process.svg.png"/>
          <p:cNvPicPr>
            <a:picLocks noChangeAspect="1" noChangeArrowheads="1"/>
          </p:cNvPicPr>
          <p:nvPr/>
        </p:nvPicPr>
        <p:blipFill>
          <a:blip r:embed="rId3" cstate="print"/>
          <a:srcRect/>
          <a:stretch>
            <a:fillRect/>
          </a:stretch>
        </p:blipFill>
        <p:spPr bwMode="auto">
          <a:xfrm>
            <a:off x="2209800" y="3733800"/>
            <a:ext cx="4719638" cy="25781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smtClean="0"/>
              <a:t>Scrum overview</a:t>
            </a:r>
          </a:p>
        </p:txBody>
      </p:sp>
      <p:grpSp>
        <p:nvGrpSpPr>
          <p:cNvPr id="2" name="组合 103"/>
          <p:cNvGrpSpPr>
            <a:grpSpLocks/>
          </p:cNvGrpSpPr>
          <p:nvPr/>
        </p:nvGrpSpPr>
        <p:grpSpPr bwMode="auto">
          <a:xfrm>
            <a:off x="249238" y="1698625"/>
            <a:ext cx="1138237" cy="952500"/>
            <a:chOff x="70375" y="1731975"/>
            <a:chExt cx="1139051" cy="954029"/>
          </a:xfrm>
        </p:grpSpPr>
        <p:pic>
          <p:nvPicPr>
            <p:cNvPr id="50244" name="Picture 24" descr="lightbulb5"/>
            <p:cNvPicPr>
              <a:picLocks noChangeAspect="1" noChangeArrowheads="1"/>
            </p:cNvPicPr>
            <p:nvPr/>
          </p:nvPicPr>
          <p:blipFill>
            <a:blip r:embed="rId3" cstate="print"/>
            <a:srcRect/>
            <a:stretch>
              <a:fillRect/>
            </a:stretch>
          </p:blipFill>
          <p:spPr bwMode="auto">
            <a:xfrm>
              <a:off x="330200" y="1731975"/>
              <a:ext cx="669900" cy="681191"/>
            </a:xfrm>
            <a:prstGeom prst="rect">
              <a:avLst/>
            </a:prstGeom>
            <a:noFill/>
            <a:ln w="9525">
              <a:noFill/>
              <a:miter lim="800000"/>
              <a:headEnd/>
              <a:tailEnd/>
            </a:ln>
          </p:spPr>
        </p:pic>
        <p:sp>
          <p:nvSpPr>
            <p:cNvPr id="50245" name="Text Box 25"/>
            <p:cNvSpPr txBox="1">
              <a:spLocks noChangeArrowheads="1"/>
            </p:cNvSpPr>
            <p:nvPr/>
          </p:nvSpPr>
          <p:spPr bwMode="auto">
            <a:xfrm>
              <a:off x="70375" y="2357957"/>
              <a:ext cx="1139051" cy="328047"/>
            </a:xfrm>
            <a:prstGeom prst="rect">
              <a:avLst/>
            </a:prstGeom>
            <a:noFill/>
            <a:ln w="12700">
              <a:noFill/>
              <a:miter lim="800000"/>
              <a:headEnd/>
              <a:tailEnd/>
            </a:ln>
          </p:spPr>
          <p:txBody>
            <a:bodyPr wrap="none" anchor="ctr">
              <a:spAutoFit/>
            </a:bodyPr>
            <a:lstStyle/>
            <a:p>
              <a:pPr algn="l" eaLnBrk="1" hangingPunct="1">
                <a:lnSpc>
                  <a:spcPct val="85000"/>
                </a:lnSpc>
              </a:pPr>
              <a:r>
                <a:rPr lang="en-US" altLang="zh-CN" sz="1800" b="0">
                  <a:latin typeface="Gill Sans MT" pitchFamily="34" charset="0"/>
                  <a:ea typeface="华文新魏" pitchFamily="2" charset="-122"/>
                </a:rPr>
                <a:t>Vision, </a:t>
              </a:r>
              <a:r>
                <a:rPr lang="en-US" altLang="zh-CN" b="0" i="1">
                  <a:latin typeface="Gill Sans MT" pitchFamily="34" charset="0"/>
                  <a:ea typeface="华文新魏" pitchFamily="2" charset="-122"/>
                </a:rPr>
                <a:t>ROI</a:t>
              </a:r>
              <a:endParaRPr lang="en-US" altLang="zh-CN" sz="1200" b="0" i="1">
                <a:latin typeface="Gill Sans MT" pitchFamily="34" charset="0"/>
                <a:ea typeface="华文新魏" pitchFamily="2" charset="-122"/>
              </a:endParaRPr>
            </a:p>
          </p:txBody>
        </p:sp>
      </p:grpSp>
      <p:sp>
        <p:nvSpPr>
          <p:cNvPr id="1185807" name="AutoShape 15"/>
          <p:cNvSpPr>
            <a:spLocks noChangeArrowheads="1"/>
          </p:cNvSpPr>
          <p:nvPr/>
        </p:nvSpPr>
        <p:spPr bwMode="auto">
          <a:xfrm>
            <a:off x="7251700" y="4452938"/>
            <a:ext cx="1927225" cy="642937"/>
          </a:xfrm>
          <a:prstGeom prst="cube">
            <a:avLst>
              <a:gd name="adj" fmla="val 25000"/>
            </a:avLst>
          </a:prstGeom>
          <a:solidFill>
            <a:srgbClr val="D3E3F2"/>
          </a:solidFill>
          <a:ln w="9525" algn="ctr">
            <a:noFill/>
            <a:miter lim="800000"/>
            <a:headEnd/>
            <a:tailEnd/>
          </a:ln>
          <a:effectLst>
            <a:outerShdw dist="25400" dir="5400000" rotWithShape="0">
              <a:srgbClr val="000000">
                <a:alpha val="39998"/>
              </a:srgbClr>
            </a:outerShdw>
          </a:effectLst>
        </p:spPr>
        <p:txBody>
          <a:bodyPr anchor="ctr"/>
          <a:lstStyle/>
          <a:p>
            <a:pPr eaLnBrk="1" hangingPunct="1"/>
            <a:r>
              <a:rPr lang="en-US" altLang="zh-CN" sz="1000" dirty="0">
                <a:latin typeface="Arial" charset="0"/>
                <a:cs typeface="Arial" charset="0"/>
              </a:rPr>
              <a:t>Potential Shippable Product Increment</a:t>
            </a:r>
          </a:p>
        </p:txBody>
      </p:sp>
      <p:grpSp>
        <p:nvGrpSpPr>
          <p:cNvPr id="3" name="组合 114"/>
          <p:cNvGrpSpPr>
            <a:grpSpLocks/>
          </p:cNvGrpSpPr>
          <p:nvPr/>
        </p:nvGrpSpPr>
        <p:grpSpPr bwMode="auto">
          <a:xfrm>
            <a:off x="7464425" y="3481388"/>
            <a:ext cx="1357313" cy="833437"/>
            <a:chOff x="7285544" y="3514707"/>
            <a:chExt cx="1357322" cy="833155"/>
          </a:xfrm>
        </p:grpSpPr>
        <p:pic>
          <p:nvPicPr>
            <p:cNvPr id="50242" name="Picture 62"/>
            <p:cNvPicPr>
              <a:picLocks noChangeAspect="1" noChangeArrowheads="1"/>
            </p:cNvPicPr>
            <p:nvPr/>
          </p:nvPicPr>
          <p:blipFill>
            <a:blip r:embed="rId4" cstate="print"/>
            <a:srcRect/>
            <a:stretch>
              <a:fillRect/>
            </a:stretch>
          </p:blipFill>
          <p:spPr bwMode="auto">
            <a:xfrm>
              <a:off x="7333346" y="3514707"/>
              <a:ext cx="1285884" cy="567067"/>
            </a:xfrm>
            <a:prstGeom prst="rect">
              <a:avLst/>
            </a:prstGeom>
            <a:noFill/>
            <a:ln w="9525">
              <a:noFill/>
              <a:miter lim="800000"/>
              <a:headEnd/>
              <a:tailEnd/>
            </a:ln>
          </p:spPr>
        </p:pic>
        <p:sp>
          <p:nvSpPr>
            <p:cNvPr id="94" name="矩形 93"/>
            <p:cNvSpPr/>
            <p:nvPr/>
          </p:nvSpPr>
          <p:spPr>
            <a:xfrm>
              <a:off x="7285544" y="4062209"/>
              <a:ext cx="1357322" cy="28565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eaLnBrk="1" hangingPunct="1">
                <a:lnSpc>
                  <a:spcPct val="85000"/>
                </a:lnSpc>
                <a:defRPr/>
              </a:pPr>
              <a:r>
                <a:rPr lang="en-US" altLang="zh-CN" sz="1200">
                  <a:solidFill>
                    <a:srgbClr val="0000FF"/>
                  </a:solidFill>
                  <a:latin typeface="Arial" charset="0"/>
                  <a:cs typeface="Arial" charset="0"/>
                </a:rPr>
                <a:t>Demo</a:t>
              </a:r>
              <a:endParaRPr lang="zh-CN" altLang="en-US" sz="1200">
                <a:solidFill>
                  <a:srgbClr val="0000FF"/>
                </a:solidFill>
                <a:latin typeface="Arial" charset="0"/>
                <a:cs typeface="Arial" charset="0"/>
              </a:endParaRPr>
            </a:p>
          </p:txBody>
        </p:sp>
      </p:grpSp>
      <p:grpSp>
        <p:nvGrpSpPr>
          <p:cNvPr id="4" name="组合 115"/>
          <p:cNvGrpSpPr>
            <a:grpSpLocks/>
          </p:cNvGrpSpPr>
          <p:nvPr/>
        </p:nvGrpSpPr>
        <p:grpSpPr bwMode="auto">
          <a:xfrm>
            <a:off x="7466013" y="5611813"/>
            <a:ext cx="1357312" cy="723900"/>
            <a:chOff x="7286644" y="5419487"/>
            <a:chExt cx="1357322" cy="724157"/>
          </a:xfrm>
        </p:grpSpPr>
        <p:pic>
          <p:nvPicPr>
            <p:cNvPr id="50240" name="Picture 61"/>
            <p:cNvPicPr>
              <a:picLocks noChangeAspect="1" noChangeArrowheads="1"/>
            </p:cNvPicPr>
            <p:nvPr/>
          </p:nvPicPr>
          <p:blipFill>
            <a:blip r:embed="rId5" cstate="print"/>
            <a:srcRect/>
            <a:stretch>
              <a:fillRect/>
            </a:stretch>
          </p:blipFill>
          <p:spPr bwMode="auto">
            <a:xfrm>
              <a:off x="7358082" y="5419487"/>
              <a:ext cx="1143008" cy="436818"/>
            </a:xfrm>
            <a:prstGeom prst="rect">
              <a:avLst/>
            </a:prstGeom>
            <a:noFill/>
            <a:ln w="9525">
              <a:noFill/>
              <a:miter lim="800000"/>
              <a:headEnd/>
              <a:tailEnd/>
            </a:ln>
          </p:spPr>
        </p:pic>
        <p:sp>
          <p:nvSpPr>
            <p:cNvPr id="96" name="矩形 95"/>
            <p:cNvSpPr/>
            <p:nvPr/>
          </p:nvSpPr>
          <p:spPr>
            <a:xfrm>
              <a:off x="7286644" y="5857793"/>
              <a:ext cx="1357322" cy="285851"/>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eaLnBrk="1" hangingPunct="1">
                <a:lnSpc>
                  <a:spcPct val="85000"/>
                </a:lnSpc>
                <a:defRPr/>
              </a:pPr>
              <a:r>
                <a:rPr lang="en-US" altLang="zh-CN" sz="1200">
                  <a:solidFill>
                    <a:srgbClr val="0000FF"/>
                  </a:solidFill>
                  <a:latin typeface="Arial" charset="0"/>
                  <a:cs typeface="Arial" charset="0"/>
                </a:rPr>
                <a:t>Retrospective</a:t>
              </a:r>
              <a:endParaRPr lang="zh-CN" altLang="en-US" sz="1200">
                <a:solidFill>
                  <a:srgbClr val="0000FF"/>
                </a:solidFill>
                <a:latin typeface="Arial" charset="0"/>
                <a:cs typeface="Arial" charset="0"/>
              </a:endParaRPr>
            </a:p>
          </p:txBody>
        </p:sp>
      </p:grpSp>
      <p:grpSp>
        <p:nvGrpSpPr>
          <p:cNvPr id="5" name="Group 72"/>
          <p:cNvGrpSpPr>
            <a:grpSpLocks/>
          </p:cNvGrpSpPr>
          <p:nvPr/>
        </p:nvGrpSpPr>
        <p:grpSpPr bwMode="auto">
          <a:xfrm>
            <a:off x="1362075" y="3805238"/>
            <a:ext cx="1849438" cy="2000250"/>
            <a:chOff x="745" y="2418"/>
            <a:chExt cx="1165" cy="1260"/>
          </a:xfrm>
        </p:grpSpPr>
        <p:sp>
          <p:nvSpPr>
            <p:cNvPr id="18489" name="AutoShape 57"/>
            <p:cNvSpPr>
              <a:spLocks noChangeArrowheads="1"/>
            </p:cNvSpPr>
            <p:nvPr/>
          </p:nvSpPr>
          <p:spPr bwMode="auto">
            <a:xfrm>
              <a:off x="745" y="2913"/>
              <a:ext cx="1165" cy="552"/>
            </a:xfrm>
            <a:prstGeom prst="chevron">
              <a:avLst>
                <a:gd name="adj" fmla="val 37882"/>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eaLnBrk="1" hangingPunct="1">
                <a:defRPr/>
              </a:pPr>
              <a:r>
                <a:rPr lang="en-US" altLang="zh-CN" sz="1200" b="0">
                  <a:solidFill>
                    <a:srgbClr val="000000"/>
                  </a:solidFill>
                  <a:effectLst>
                    <a:outerShdw blurRad="38100" dist="38100" dir="2700000" algn="tl">
                      <a:srgbClr val="FFFFFF"/>
                    </a:outerShdw>
                  </a:effectLst>
                  <a:latin typeface="Arial" pitchFamily="34" charset="0"/>
                  <a:ea typeface="华文新魏" pitchFamily="2" charset="-122"/>
                  <a:cs typeface="Arial" pitchFamily="34" charset="0"/>
                </a:rPr>
                <a:t>Team Selects how much commit to do</a:t>
              </a:r>
              <a:endParaRPr lang="zh-CN" altLang="en-US" sz="1200" b="0">
                <a:solidFill>
                  <a:srgbClr val="000000"/>
                </a:solidFill>
                <a:effectLst>
                  <a:outerShdw blurRad="38100" dist="38100" dir="2700000" algn="tl">
                    <a:srgbClr val="FFFFFF"/>
                  </a:outerShdw>
                </a:effectLst>
                <a:latin typeface="Arial" pitchFamily="34" charset="0"/>
                <a:ea typeface="华文新魏" pitchFamily="2" charset="-122"/>
                <a:cs typeface="Arial" pitchFamily="34" charset="0"/>
              </a:endParaRPr>
            </a:p>
          </p:txBody>
        </p:sp>
        <p:pic>
          <p:nvPicPr>
            <p:cNvPr id="50237" name="Picture 61"/>
            <p:cNvPicPr>
              <a:picLocks noChangeAspect="1" noChangeArrowheads="1"/>
            </p:cNvPicPr>
            <p:nvPr/>
          </p:nvPicPr>
          <p:blipFill>
            <a:blip r:embed="rId5" cstate="print"/>
            <a:srcRect/>
            <a:stretch>
              <a:fillRect/>
            </a:stretch>
          </p:blipFill>
          <p:spPr bwMode="auto">
            <a:xfrm>
              <a:off x="1035" y="2418"/>
              <a:ext cx="720" cy="275"/>
            </a:xfrm>
            <a:prstGeom prst="rect">
              <a:avLst/>
            </a:prstGeom>
            <a:noFill/>
            <a:ln w="9525">
              <a:noFill/>
              <a:miter lim="800000"/>
              <a:headEnd/>
              <a:tailEnd/>
            </a:ln>
          </p:spPr>
        </p:pic>
        <p:sp>
          <p:nvSpPr>
            <p:cNvPr id="87" name="矩形 86"/>
            <p:cNvSpPr/>
            <p:nvPr/>
          </p:nvSpPr>
          <p:spPr>
            <a:xfrm>
              <a:off x="1018" y="2688"/>
              <a:ext cx="540" cy="18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1200" b="0">
                  <a:solidFill>
                    <a:srgbClr val="000000"/>
                  </a:solidFill>
                  <a:latin typeface="Arial" charset="0"/>
                  <a:cs typeface="Arial" charset="0"/>
                </a:rPr>
                <a:t>Team</a:t>
              </a:r>
              <a:endParaRPr lang="zh-CN" altLang="en-US" sz="1200" b="0">
                <a:solidFill>
                  <a:srgbClr val="000000"/>
                </a:solidFill>
                <a:latin typeface="Arial" charset="0"/>
                <a:cs typeface="Arial" charset="0"/>
              </a:endParaRPr>
            </a:p>
          </p:txBody>
        </p:sp>
        <p:sp>
          <p:nvSpPr>
            <p:cNvPr id="97" name="矩形 96"/>
            <p:cNvSpPr/>
            <p:nvPr/>
          </p:nvSpPr>
          <p:spPr>
            <a:xfrm>
              <a:off x="855" y="3498"/>
              <a:ext cx="855" cy="18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eaLnBrk="1" hangingPunct="1">
                <a:lnSpc>
                  <a:spcPct val="85000"/>
                </a:lnSpc>
                <a:defRPr/>
              </a:pPr>
              <a:r>
                <a:rPr lang="en-US" altLang="zh-CN" sz="1200">
                  <a:solidFill>
                    <a:srgbClr val="0000FF"/>
                  </a:solidFill>
                  <a:latin typeface="Arial" charset="0"/>
                  <a:cs typeface="Arial" charset="0"/>
                </a:rPr>
                <a:t>Sprint planning Meeting</a:t>
              </a:r>
              <a:endParaRPr lang="zh-CN" altLang="en-US" sz="1200">
                <a:solidFill>
                  <a:srgbClr val="0000FF"/>
                </a:solidFill>
                <a:latin typeface="Arial" charset="0"/>
                <a:cs typeface="Arial" charset="0"/>
              </a:endParaRPr>
            </a:p>
          </p:txBody>
        </p:sp>
      </p:grpSp>
      <p:grpSp>
        <p:nvGrpSpPr>
          <p:cNvPr id="6" name="组合 107"/>
          <p:cNvGrpSpPr>
            <a:grpSpLocks/>
          </p:cNvGrpSpPr>
          <p:nvPr/>
        </p:nvGrpSpPr>
        <p:grpSpPr bwMode="auto">
          <a:xfrm>
            <a:off x="3179763" y="3948113"/>
            <a:ext cx="1357312" cy="1865312"/>
            <a:chOff x="3000364" y="3981021"/>
            <a:chExt cx="1357322" cy="1865789"/>
          </a:xfrm>
        </p:grpSpPr>
        <p:sp>
          <p:nvSpPr>
            <p:cNvPr id="50224" name="Rectangle 53"/>
            <p:cNvSpPr>
              <a:spLocks noChangeArrowheads="1"/>
            </p:cNvSpPr>
            <p:nvPr/>
          </p:nvSpPr>
          <p:spPr bwMode="auto">
            <a:xfrm>
              <a:off x="3079740" y="3981021"/>
              <a:ext cx="1008070" cy="112741"/>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25" name="Rectangle 54"/>
            <p:cNvSpPr>
              <a:spLocks noChangeArrowheads="1"/>
            </p:cNvSpPr>
            <p:nvPr/>
          </p:nvSpPr>
          <p:spPr bwMode="auto">
            <a:xfrm>
              <a:off x="3079740" y="4123933"/>
              <a:ext cx="1008070" cy="112741"/>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26" name="Rectangle 55"/>
            <p:cNvSpPr>
              <a:spLocks noChangeArrowheads="1"/>
            </p:cNvSpPr>
            <p:nvPr/>
          </p:nvSpPr>
          <p:spPr bwMode="auto">
            <a:xfrm>
              <a:off x="3079740" y="4255728"/>
              <a:ext cx="1008070" cy="112742"/>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27" name="Rectangle 56"/>
            <p:cNvSpPr>
              <a:spLocks noChangeArrowheads="1"/>
            </p:cNvSpPr>
            <p:nvPr/>
          </p:nvSpPr>
          <p:spPr bwMode="auto">
            <a:xfrm>
              <a:off x="3079740" y="4387525"/>
              <a:ext cx="1008070" cy="112741"/>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28" name="Rectangle 53"/>
            <p:cNvSpPr>
              <a:spLocks noChangeArrowheads="1"/>
            </p:cNvSpPr>
            <p:nvPr/>
          </p:nvSpPr>
          <p:spPr bwMode="auto">
            <a:xfrm>
              <a:off x="3076565" y="4532024"/>
              <a:ext cx="1008070" cy="112742"/>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29" name="Rectangle 54"/>
            <p:cNvSpPr>
              <a:spLocks noChangeArrowheads="1"/>
            </p:cNvSpPr>
            <p:nvPr/>
          </p:nvSpPr>
          <p:spPr bwMode="auto">
            <a:xfrm>
              <a:off x="3071802" y="4674935"/>
              <a:ext cx="1008069" cy="112742"/>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30" name="Rectangle 53"/>
            <p:cNvSpPr>
              <a:spLocks noChangeArrowheads="1"/>
            </p:cNvSpPr>
            <p:nvPr/>
          </p:nvSpPr>
          <p:spPr bwMode="auto">
            <a:xfrm>
              <a:off x="3079740" y="4817847"/>
              <a:ext cx="1008070" cy="112742"/>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31" name="Rectangle 54"/>
            <p:cNvSpPr>
              <a:spLocks noChangeArrowheads="1"/>
            </p:cNvSpPr>
            <p:nvPr/>
          </p:nvSpPr>
          <p:spPr bwMode="auto">
            <a:xfrm>
              <a:off x="3079740" y="4960758"/>
              <a:ext cx="1008070" cy="112742"/>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32" name="Rectangle 55"/>
            <p:cNvSpPr>
              <a:spLocks noChangeArrowheads="1"/>
            </p:cNvSpPr>
            <p:nvPr/>
          </p:nvSpPr>
          <p:spPr bwMode="auto">
            <a:xfrm>
              <a:off x="3079740" y="5092555"/>
              <a:ext cx="1008070" cy="112741"/>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50233" name="Rectangle 56"/>
            <p:cNvSpPr>
              <a:spLocks noChangeArrowheads="1"/>
            </p:cNvSpPr>
            <p:nvPr/>
          </p:nvSpPr>
          <p:spPr bwMode="auto">
            <a:xfrm>
              <a:off x="3079740" y="5225939"/>
              <a:ext cx="1008070" cy="112741"/>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85" name="矩形 84"/>
            <p:cNvSpPr/>
            <p:nvPr/>
          </p:nvSpPr>
          <p:spPr>
            <a:xfrm rot="18980412">
              <a:off x="3070215" y="4384349"/>
              <a:ext cx="1000132" cy="28582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a:solidFill>
                    <a:schemeClr val="tx1"/>
                  </a:solidFill>
                  <a:latin typeface="Arial" charset="0"/>
                  <a:cs typeface="Arial" charset="0"/>
                </a:rPr>
                <a:t>TASKS</a:t>
              </a:r>
              <a:endParaRPr lang="zh-CN" altLang="en-US" sz="1000">
                <a:solidFill>
                  <a:schemeClr val="tx1"/>
                </a:solidFill>
                <a:latin typeface="Arial" charset="0"/>
                <a:cs typeface="Arial" charset="0"/>
              </a:endParaRPr>
            </a:p>
          </p:txBody>
        </p:sp>
        <p:sp>
          <p:nvSpPr>
            <p:cNvPr id="99" name="矩形 98"/>
            <p:cNvSpPr/>
            <p:nvPr/>
          </p:nvSpPr>
          <p:spPr>
            <a:xfrm>
              <a:off x="3000364" y="5560987"/>
              <a:ext cx="1357322" cy="28582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l" eaLnBrk="1" hangingPunct="1">
                <a:lnSpc>
                  <a:spcPct val="85000"/>
                </a:lnSpc>
                <a:defRPr/>
              </a:pPr>
              <a:r>
                <a:rPr lang="en-US" altLang="zh-CN" sz="1200">
                  <a:solidFill>
                    <a:schemeClr val="tx1"/>
                  </a:solidFill>
                  <a:latin typeface="Arial" charset="0"/>
                  <a:cs typeface="Arial" charset="0"/>
                </a:rPr>
                <a:t>Sprint Backlog</a:t>
              </a:r>
              <a:endParaRPr lang="zh-CN" altLang="en-US" sz="1200">
                <a:solidFill>
                  <a:schemeClr val="tx1"/>
                </a:solidFill>
                <a:latin typeface="Arial" charset="0"/>
                <a:cs typeface="Arial" charset="0"/>
              </a:endParaRPr>
            </a:p>
          </p:txBody>
        </p:sp>
      </p:grpSp>
      <p:grpSp>
        <p:nvGrpSpPr>
          <p:cNvPr id="7" name="组合 105"/>
          <p:cNvGrpSpPr>
            <a:grpSpLocks/>
          </p:cNvGrpSpPr>
          <p:nvPr/>
        </p:nvGrpSpPr>
        <p:grpSpPr bwMode="auto">
          <a:xfrm>
            <a:off x="179388" y="3167063"/>
            <a:ext cx="1652587" cy="3024187"/>
            <a:chOff x="0" y="3200401"/>
            <a:chExt cx="1652874" cy="3024206"/>
          </a:xfrm>
        </p:grpSpPr>
        <p:sp>
          <p:nvSpPr>
            <p:cNvPr id="50206" name="AutoShape 27"/>
            <p:cNvSpPr>
              <a:spLocks noChangeArrowheads="1"/>
            </p:cNvSpPr>
            <p:nvPr/>
          </p:nvSpPr>
          <p:spPr bwMode="auto">
            <a:xfrm rot="5400000">
              <a:off x="214388" y="3200363"/>
              <a:ext cx="457203" cy="457279"/>
            </a:xfrm>
            <a:prstGeom prst="rightArrow">
              <a:avLst>
                <a:gd name="adj1" fmla="val 53472"/>
                <a:gd name="adj2" fmla="val 53472"/>
              </a:avLst>
            </a:prstGeom>
            <a:gradFill rotWithShape="1">
              <a:gsLst>
                <a:gs pos="0">
                  <a:srgbClr val="C9CDE2"/>
                </a:gs>
                <a:gs pos="30000">
                  <a:srgbClr val="B1B7D7"/>
                </a:gs>
                <a:gs pos="45000">
                  <a:srgbClr val="A8B0D3"/>
                </a:gs>
                <a:gs pos="55000">
                  <a:srgbClr val="A8B0D3"/>
                </a:gs>
                <a:gs pos="73000">
                  <a:srgbClr val="B1B7D7"/>
                </a:gs>
                <a:gs pos="100000">
                  <a:srgbClr val="C9CDE2"/>
                </a:gs>
              </a:gsLst>
              <a:lin ang="900000" scaled="1"/>
            </a:gradFill>
            <a:ln w="9525" algn="ctr">
              <a:noFill/>
              <a:miter lim="800000"/>
              <a:headEnd/>
              <a:tailEnd/>
            </a:ln>
            <a:effectLst>
              <a:outerShdw dist="25400" dir="5400000" rotWithShape="0">
                <a:srgbClr val="000000">
                  <a:alpha val="39998"/>
                </a:srgbClr>
              </a:outerShdw>
            </a:effectLst>
          </p:spPr>
          <p:txBody>
            <a:bodyPr rot="10800000" vert="eaVert" wrap="none" anchor="ctr"/>
            <a:lstStyle/>
            <a:p>
              <a:pPr algn="l" eaLnBrk="1" hangingPunct="1"/>
              <a:endParaRPr lang="zh-CN" altLang="en-US" sz="1200" b="0">
                <a:solidFill>
                  <a:srgbClr val="000000"/>
                </a:solidFill>
                <a:latin typeface="Arial" charset="0"/>
                <a:cs typeface="Arial" charset="0"/>
              </a:endParaRPr>
            </a:p>
          </p:txBody>
        </p:sp>
        <p:sp>
          <p:nvSpPr>
            <p:cNvPr id="86" name="矩形 85"/>
            <p:cNvSpPr/>
            <p:nvPr/>
          </p:nvSpPr>
          <p:spPr>
            <a:xfrm>
              <a:off x="9527" y="4054481"/>
              <a:ext cx="1643347"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1200" b="0">
                  <a:solidFill>
                    <a:srgbClr val="000000"/>
                  </a:solidFill>
                  <a:latin typeface="Arial" charset="0"/>
                  <a:cs typeface="Arial" charset="0"/>
                </a:rPr>
                <a:t>Product Owner</a:t>
              </a:r>
              <a:endParaRPr lang="zh-CN" altLang="en-US" sz="1200" b="0">
                <a:solidFill>
                  <a:srgbClr val="000000"/>
                </a:solidFill>
                <a:latin typeface="Arial" charset="0"/>
                <a:cs typeface="Arial" charset="0"/>
              </a:endParaRPr>
            </a:p>
          </p:txBody>
        </p:sp>
        <p:pic>
          <p:nvPicPr>
            <p:cNvPr id="50208" name="Picture 60"/>
            <p:cNvPicPr>
              <a:picLocks noChangeAspect="1" noChangeArrowheads="1"/>
            </p:cNvPicPr>
            <p:nvPr/>
          </p:nvPicPr>
          <p:blipFill>
            <a:blip r:embed="rId6" cstate="print"/>
            <a:srcRect/>
            <a:stretch>
              <a:fillRect/>
            </a:stretch>
          </p:blipFill>
          <p:spPr bwMode="auto">
            <a:xfrm>
              <a:off x="600049" y="3528584"/>
              <a:ext cx="257175" cy="523875"/>
            </a:xfrm>
            <a:prstGeom prst="rect">
              <a:avLst/>
            </a:prstGeom>
            <a:noFill/>
            <a:ln w="9525">
              <a:noFill/>
              <a:miter lim="800000"/>
              <a:headEnd/>
              <a:tailEnd/>
            </a:ln>
          </p:spPr>
        </p:pic>
        <p:grpSp>
          <p:nvGrpSpPr>
            <p:cNvPr id="8" name="组合 104"/>
            <p:cNvGrpSpPr>
              <a:grpSpLocks/>
            </p:cNvGrpSpPr>
            <p:nvPr/>
          </p:nvGrpSpPr>
          <p:grpSpPr bwMode="auto">
            <a:xfrm>
              <a:off x="0" y="4440246"/>
              <a:ext cx="1505504" cy="1784361"/>
              <a:chOff x="0" y="4440246"/>
              <a:chExt cx="1505504" cy="1784361"/>
            </a:xfrm>
          </p:grpSpPr>
          <p:sp>
            <p:nvSpPr>
              <p:cNvPr id="50210" name="Rectangle 53"/>
              <p:cNvSpPr>
                <a:spLocks noChangeArrowheads="1"/>
              </p:cNvSpPr>
              <p:nvPr/>
            </p:nvSpPr>
            <p:spPr bwMode="auto">
              <a:xfrm>
                <a:off x="250868" y="4440246"/>
                <a:ext cx="1008238" cy="112714"/>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1</a:t>
                </a:r>
              </a:p>
            </p:txBody>
          </p:sp>
          <p:sp>
            <p:nvSpPr>
              <p:cNvPr id="50211" name="Rectangle 54"/>
              <p:cNvSpPr>
                <a:spLocks noChangeArrowheads="1"/>
              </p:cNvSpPr>
              <p:nvPr/>
            </p:nvSpPr>
            <p:spPr bwMode="auto">
              <a:xfrm>
                <a:off x="250868" y="4583122"/>
                <a:ext cx="1008238" cy="112714"/>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2</a:t>
                </a:r>
              </a:p>
            </p:txBody>
          </p:sp>
          <p:sp>
            <p:nvSpPr>
              <p:cNvPr id="50212" name="Rectangle 55"/>
              <p:cNvSpPr>
                <a:spLocks noChangeArrowheads="1"/>
              </p:cNvSpPr>
              <p:nvPr/>
            </p:nvSpPr>
            <p:spPr bwMode="auto">
              <a:xfrm>
                <a:off x="250868" y="4714886"/>
                <a:ext cx="1008238" cy="112713"/>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3</a:t>
                </a:r>
              </a:p>
            </p:txBody>
          </p:sp>
          <p:sp>
            <p:nvSpPr>
              <p:cNvPr id="50213" name="Rectangle 56"/>
              <p:cNvSpPr>
                <a:spLocks noChangeArrowheads="1"/>
              </p:cNvSpPr>
              <p:nvPr/>
            </p:nvSpPr>
            <p:spPr bwMode="auto">
              <a:xfrm>
                <a:off x="250868" y="4846649"/>
                <a:ext cx="1008238" cy="114301"/>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4</a:t>
                </a:r>
              </a:p>
            </p:txBody>
          </p:sp>
          <p:sp>
            <p:nvSpPr>
              <p:cNvPr id="50214" name="Rectangle 53"/>
              <p:cNvSpPr>
                <a:spLocks noChangeArrowheads="1"/>
              </p:cNvSpPr>
              <p:nvPr/>
            </p:nvSpPr>
            <p:spPr bwMode="auto">
              <a:xfrm>
                <a:off x="246106" y="4991112"/>
                <a:ext cx="1008237" cy="112713"/>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5</a:t>
                </a:r>
              </a:p>
            </p:txBody>
          </p:sp>
          <p:sp>
            <p:nvSpPr>
              <p:cNvPr id="50215" name="Rectangle 54"/>
              <p:cNvSpPr>
                <a:spLocks noChangeArrowheads="1"/>
              </p:cNvSpPr>
              <p:nvPr/>
            </p:nvSpPr>
            <p:spPr bwMode="auto">
              <a:xfrm>
                <a:off x="246106" y="5133988"/>
                <a:ext cx="1008237" cy="112713"/>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6</a:t>
                </a:r>
              </a:p>
            </p:txBody>
          </p:sp>
          <p:sp>
            <p:nvSpPr>
              <p:cNvPr id="50216" name="Rectangle 53"/>
              <p:cNvSpPr>
                <a:spLocks noChangeArrowheads="1"/>
              </p:cNvSpPr>
              <p:nvPr/>
            </p:nvSpPr>
            <p:spPr bwMode="auto">
              <a:xfrm>
                <a:off x="111144" y="5265751"/>
                <a:ext cx="1008238" cy="112714"/>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7</a:t>
                </a:r>
              </a:p>
            </p:txBody>
          </p:sp>
          <p:sp>
            <p:nvSpPr>
              <p:cNvPr id="50217" name="Rectangle 54"/>
              <p:cNvSpPr>
                <a:spLocks noChangeArrowheads="1"/>
              </p:cNvSpPr>
              <p:nvPr/>
            </p:nvSpPr>
            <p:spPr bwMode="auto">
              <a:xfrm>
                <a:off x="111144" y="5397515"/>
                <a:ext cx="1008238" cy="112713"/>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8</a:t>
                </a:r>
              </a:p>
            </p:txBody>
          </p:sp>
          <p:sp>
            <p:nvSpPr>
              <p:cNvPr id="50218" name="Rectangle 55"/>
              <p:cNvSpPr>
                <a:spLocks noChangeArrowheads="1"/>
              </p:cNvSpPr>
              <p:nvPr/>
            </p:nvSpPr>
            <p:spPr bwMode="auto">
              <a:xfrm>
                <a:off x="111144" y="5529278"/>
                <a:ext cx="1008238" cy="112714"/>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9</a:t>
                </a:r>
              </a:p>
            </p:txBody>
          </p:sp>
          <p:sp>
            <p:nvSpPr>
              <p:cNvPr id="50219" name="Rectangle 56"/>
              <p:cNvSpPr>
                <a:spLocks noChangeArrowheads="1"/>
              </p:cNvSpPr>
              <p:nvPr/>
            </p:nvSpPr>
            <p:spPr bwMode="auto">
              <a:xfrm>
                <a:off x="111144" y="5662629"/>
                <a:ext cx="1008237" cy="112714"/>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10</a:t>
                </a:r>
              </a:p>
            </p:txBody>
          </p:sp>
          <p:sp>
            <p:nvSpPr>
              <p:cNvPr id="50220" name="Rectangle 56"/>
              <p:cNvSpPr>
                <a:spLocks noChangeArrowheads="1"/>
              </p:cNvSpPr>
              <p:nvPr/>
            </p:nvSpPr>
            <p:spPr bwMode="auto">
              <a:xfrm>
                <a:off x="111144" y="5959493"/>
                <a:ext cx="1008238" cy="112713"/>
              </a:xfrm>
              <a:prstGeom prst="rect">
                <a:avLst/>
              </a:prstGeom>
              <a:gradFill rotWithShape="1">
                <a:gsLst>
                  <a:gs pos="0">
                    <a:srgbClr val="D3E3F2"/>
                  </a:gs>
                  <a:gs pos="30000">
                    <a:srgbClr val="C0D8EE"/>
                  </a:gs>
                  <a:gs pos="45000">
                    <a:srgbClr val="BAD4EC"/>
                  </a:gs>
                  <a:gs pos="55000">
                    <a:srgbClr val="BAD4EC"/>
                  </a:gs>
                  <a:gs pos="73000">
                    <a:srgbClr val="C0D8EE"/>
                  </a:gs>
                  <a:gs pos="100000">
                    <a:srgbClr val="D3E3F2"/>
                  </a:gs>
                </a:gsLst>
                <a:lin ang="900000" scaled="1"/>
              </a:gradFill>
              <a:ln w="9525" algn="ctr">
                <a:noFill/>
                <a:miter lim="800000"/>
                <a:headEnd/>
                <a:tailEnd/>
              </a:ln>
            </p:spPr>
            <p:txBody>
              <a:bodyPr wrap="none" anchor="ctr"/>
              <a:lstStyle/>
              <a:p>
                <a:pPr algn="l" eaLnBrk="1" hangingPunct="1"/>
                <a:r>
                  <a:rPr lang="en-US" altLang="zh-CN" sz="1200" b="0">
                    <a:solidFill>
                      <a:srgbClr val="000000"/>
                    </a:solidFill>
                    <a:latin typeface="Arial" charset="0"/>
                    <a:cs typeface="Arial" charset="0"/>
                  </a:rPr>
                  <a:t>n</a:t>
                </a:r>
              </a:p>
            </p:txBody>
          </p:sp>
          <p:sp>
            <p:nvSpPr>
              <p:cNvPr id="50221" name="Rectangle 56"/>
              <p:cNvSpPr>
                <a:spLocks noChangeArrowheads="1"/>
              </p:cNvSpPr>
              <p:nvPr/>
            </p:nvSpPr>
            <p:spPr bwMode="auto">
              <a:xfrm>
                <a:off x="111144" y="5816617"/>
                <a:ext cx="1008238" cy="112713"/>
              </a:xfrm>
              <a:prstGeom prst="rect">
                <a:avLst/>
              </a:prstGeom>
              <a:solidFill>
                <a:schemeClr val="bg1"/>
              </a:solidFill>
              <a:ln w="9525" algn="ctr">
                <a:noFill/>
                <a:prstDash val="lgDash"/>
                <a:miter lim="800000"/>
                <a:headEnd/>
                <a:tailEnd/>
              </a:ln>
            </p:spPr>
            <p:txBody>
              <a:bodyPr wrap="none" anchor="ctr"/>
              <a:lstStyle/>
              <a:p>
                <a:pPr algn="l" eaLnBrk="1" hangingPunct="1"/>
                <a:endParaRPr lang="en-US" altLang="zh-CN" sz="1200" b="0">
                  <a:solidFill>
                    <a:srgbClr val="000000"/>
                  </a:solidFill>
                  <a:latin typeface="Arial" charset="0"/>
                  <a:cs typeface="Arial" charset="0"/>
                </a:endParaRPr>
              </a:p>
            </p:txBody>
          </p:sp>
          <p:sp>
            <p:nvSpPr>
              <p:cNvPr id="72" name="矩形 71"/>
              <p:cNvSpPr/>
              <p:nvPr/>
            </p:nvSpPr>
            <p:spPr>
              <a:xfrm rot="19499015">
                <a:off x="290562" y="4741873"/>
                <a:ext cx="1000298" cy="28575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a:solidFill>
                      <a:schemeClr val="tx1"/>
                    </a:solidFill>
                    <a:latin typeface="Arial" charset="0"/>
                    <a:cs typeface="Arial" charset="0"/>
                  </a:rPr>
                  <a:t>FEATURES</a:t>
                </a:r>
                <a:endParaRPr lang="zh-CN" altLang="en-US" sz="1000">
                  <a:solidFill>
                    <a:schemeClr val="tx1"/>
                  </a:solidFill>
                  <a:latin typeface="Arial" charset="0"/>
                  <a:cs typeface="Arial" charset="0"/>
                </a:endParaRPr>
              </a:p>
            </p:txBody>
          </p:sp>
          <p:sp>
            <p:nvSpPr>
              <p:cNvPr id="102" name="矩形 101"/>
              <p:cNvSpPr/>
              <p:nvPr/>
            </p:nvSpPr>
            <p:spPr>
              <a:xfrm>
                <a:off x="0" y="6072206"/>
                <a:ext cx="1505211" cy="152401"/>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l" eaLnBrk="1" hangingPunct="1">
                  <a:lnSpc>
                    <a:spcPct val="85000"/>
                  </a:lnSpc>
                  <a:defRPr/>
                </a:pPr>
                <a:r>
                  <a:rPr lang="en-US" altLang="zh-CN" sz="1200">
                    <a:solidFill>
                      <a:schemeClr val="tx1"/>
                    </a:solidFill>
                    <a:latin typeface="Arial" charset="0"/>
                    <a:cs typeface="Arial" charset="0"/>
                  </a:rPr>
                  <a:t>Product backlog</a:t>
                </a:r>
                <a:endParaRPr lang="zh-CN" altLang="en-US" sz="1200">
                  <a:solidFill>
                    <a:schemeClr val="tx1"/>
                  </a:solidFill>
                  <a:latin typeface="Arial" charset="0"/>
                  <a:cs typeface="Arial" charset="0"/>
                </a:endParaRPr>
              </a:p>
            </p:txBody>
          </p:sp>
        </p:grpSp>
      </p:grpSp>
      <p:grpSp>
        <p:nvGrpSpPr>
          <p:cNvPr id="9" name="组合 109"/>
          <p:cNvGrpSpPr>
            <a:grpSpLocks/>
          </p:cNvGrpSpPr>
          <p:nvPr/>
        </p:nvGrpSpPr>
        <p:grpSpPr bwMode="auto">
          <a:xfrm>
            <a:off x="6894513" y="1782763"/>
            <a:ext cx="2257425" cy="830262"/>
            <a:chOff x="6715140" y="1785926"/>
            <a:chExt cx="2256782" cy="830186"/>
          </a:xfrm>
        </p:grpSpPr>
        <p:sp>
          <p:nvSpPr>
            <p:cNvPr id="50201" name="Text Box 20"/>
            <p:cNvSpPr txBox="1">
              <a:spLocks noChangeArrowheads="1"/>
            </p:cNvSpPr>
            <p:nvPr/>
          </p:nvSpPr>
          <p:spPr bwMode="auto">
            <a:xfrm>
              <a:off x="6971659" y="2366723"/>
              <a:ext cx="2000263" cy="249389"/>
            </a:xfrm>
            <a:prstGeom prst="rect">
              <a:avLst/>
            </a:prstGeom>
            <a:noFill/>
            <a:ln w="12700">
              <a:noFill/>
              <a:miter lim="800000"/>
              <a:headEnd/>
              <a:tailEnd/>
            </a:ln>
          </p:spPr>
          <p:txBody>
            <a:bodyPr anchor="ctr">
              <a:spAutoFit/>
            </a:bodyPr>
            <a:lstStyle/>
            <a:p>
              <a:pPr eaLnBrk="1" hangingPunct="1">
                <a:lnSpc>
                  <a:spcPct val="85000"/>
                </a:lnSpc>
              </a:pPr>
              <a:r>
                <a:rPr lang="en-US" altLang="zh-CN" sz="1200">
                  <a:solidFill>
                    <a:srgbClr val="0000FF"/>
                  </a:solidFill>
                  <a:latin typeface="Arial" charset="0"/>
                  <a:ea typeface="华文新魏" pitchFamily="2" charset="-122"/>
                  <a:cs typeface="Arial" charset="0"/>
                </a:rPr>
                <a:t>Daily Scrum Meeting</a:t>
              </a:r>
            </a:p>
          </p:txBody>
        </p:sp>
        <p:grpSp>
          <p:nvGrpSpPr>
            <p:cNvPr id="10" name="组合 92"/>
            <p:cNvGrpSpPr>
              <a:grpSpLocks/>
            </p:cNvGrpSpPr>
            <p:nvPr/>
          </p:nvGrpSpPr>
          <p:grpSpPr bwMode="auto">
            <a:xfrm>
              <a:off x="6715140" y="1785926"/>
              <a:ext cx="571504" cy="500066"/>
              <a:chOff x="6715140" y="1785926"/>
              <a:chExt cx="571504" cy="500066"/>
            </a:xfrm>
          </p:grpSpPr>
          <p:sp>
            <p:nvSpPr>
              <p:cNvPr id="90" name="矩形 89"/>
              <p:cNvSpPr>
                <a:spLocks noChangeArrowheads="1"/>
              </p:cNvSpPr>
              <p:nvPr/>
            </p:nvSpPr>
            <p:spPr bwMode="auto">
              <a:xfrm>
                <a:off x="6715140" y="1785926"/>
                <a:ext cx="571337" cy="50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eaLnBrk="1" hangingPunct="1">
                  <a:defRPr/>
                </a:pPr>
                <a:endParaRPr lang="zh-CN" altLang="en-US" sz="1200" b="0">
                  <a:solidFill>
                    <a:srgbClr val="000000"/>
                  </a:solidFill>
                  <a:latin typeface="Arial" charset="0"/>
                  <a:cs typeface="Arial" charset="0"/>
                </a:endParaRPr>
              </a:p>
            </p:txBody>
          </p:sp>
          <p:sp>
            <p:nvSpPr>
              <p:cNvPr id="50205" name="任意多边形 90"/>
              <p:cNvSpPr>
                <a:spLocks noChangeArrowheads="1"/>
              </p:cNvSpPr>
              <p:nvPr/>
            </p:nvSpPr>
            <p:spPr bwMode="auto">
              <a:xfrm>
                <a:off x="6715140" y="1785926"/>
                <a:ext cx="547692" cy="487538"/>
              </a:xfrm>
              <a:custGeom>
                <a:avLst/>
                <a:gdLst>
                  <a:gd name="T0" fmla="*/ 0 w 501445"/>
                  <a:gd name="T1" fmla="*/ 0 h 412955"/>
                  <a:gd name="T2" fmla="*/ 571838 w 501445"/>
                  <a:gd name="T3" fmla="*/ 1586068 h 412955"/>
                  <a:gd name="T4" fmla="*/ 1470411 w 501445"/>
                  <a:gd name="T5" fmla="*/ 6344224 h 412955"/>
                  <a:gd name="T6" fmla="*/ 1552102 w 501445"/>
                  <a:gd name="T7" fmla="*/ 7930181 h 412955"/>
                  <a:gd name="T8" fmla="*/ 1797183 w 501445"/>
                  <a:gd name="T9" fmla="*/ 12159616 h 412955"/>
                  <a:gd name="T10" fmla="*/ 2123929 w 501445"/>
                  <a:gd name="T11" fmla="*/ 13745635 h 412955"/>
                  <a:gd name="T12" fmla="*/ 2614082 w 501445"/>
                  <a:gd name="T13" fmla="*/ 14802996 h 412955"/>
                  <a:gd name="T14" fmla="*/ 3022515 w 501445"/>
                  <a:gd name="T15" fmla="*/ 17975036 h 412955"/>
                  <a:gd name="T16" fmla="*/ 3185894 w 501445"/>
                  <a:gd name="T17" fmla="*/ 19561119 h 412955"/>
                  <a:gd name="T18" fmla="*/ 3676047 w 501445"/>
                  <a:gd name="T19" fmla="*/ 20618511 h 412955"/>
                  <a:gd name="T20" fmla="*/ 3921112 w 501445"/>
                  <a:gd name="T21" fmla="*/ 21147142 h 412955"/>
                  <a:gd name="T22" fmla="*/ 4166176 w 501445"/>
                  <a:gd name="T23" fmla="*/ 22204480 h 4129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1445"/>
                  <a:gd name="T37" fmla="*/ 0 h 412955"/>
                  <a:gd name="T38" fmla="*/ 501445 w 501445"/>
                  <a:gd name="T39" fmla="*/ 412955 h 4129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1445" h="412955">
                    <a:moveTo>
                      <a:pt x="0" y="0"/>
                    </a:moveTo>
                    <a:cubicBezTo>
                      <a:pt x="22942" y="9832"/>
                      <a:pt x="47071" y="17260"/>
                      <a:pt x="68826" y="29497"/>
                    </a:cubicBezTo>
                    <a:cubicBezTo>
                      <a:pt x="118991" y="57715"/>
                      <a:pt x="153704" y="71438"/>
                      <a:pt x="176980" y="117988"/>
                    </a:cubicBezTo>
                    <a:cubicBezTo>
                      <a:pt x="181615" y="127258"/>
                      <a:pt x="183966" y="137519"/>
                      <a:pt x="186813" y="147484"/>
                    </a:cubicBezTo>
                    <a:cubicBezTo>
                      <a:pt x="194605" y="174755"/>
                      <a:pt x="196670" y="203229"/>
                      <a:pt x="216310" y="226142"/>
                    </a:cubicBezTo>
                    <a:cubicBezTo>
                      <a:pt x="226975" y="238584"/>
                      <a:pt x="240982" y="248310"/>
                      <a:pt x="255639" y="255639"/>
                    </a:cubicBezTo>
                    <a:cubicBezTo>
                      <a:pt x="274179" y="264909"/>
                      <a:pt x="314632" y="275304"/>
                      <a:pt x="314632" y="275304"/>
                    </a:cubicBezTo>
                    <a:cubicBezTo>
                      <a:pt x="363460" y="348542"/>
                      <a:pt x="300701" y="258586"/>
                      <a:pt x="363793" y="334297"/>
                    </a:cubicBezTo>
                    <a:cubicBezTo>
                      <a:pt x="371358" y="343375"/>
                      <a:pt x="373437" y="357531"/>
                      <a:pt x="383458" y="363794"/>
                    </a:cubicBezTo>
                    <a:cubicBezTo>
                      <a:pt x="401035" y="374780"/>
                      <a:pt x="422787" y="376904"/>
                      <a:pt x="442451" y="383459"/>
                    </a:cubicBezTo>
                    <a:cubicBezTo>
                      <a:pt x="452283" y="386736"/>
                      <a:pt x="463324" y="387542"/>
                      <a:pt x="471948" y="393291"/>
                    </a:cubicBezTo>
                    <a:lnTo>
                      <a:pt x="501445" y="412955"/>
                    </a:lnTo>
                  </a:path>
                </a:pathLst>
              </a:custGeom>
              <a:noFill/>
              <a:ln w="9525" algn="ctr">
                <a:solidFill>
                  <a:srgbClr val="CC3300"/>
                </a:solidFill>
                <a:miter lim="800000"/>
                <a:headEnd/>
                <a:tailEnd/>
              </a:ln>
            </p:spPr>
            <p:txBody>
              <a:bodyPr anchor="ctr"/>
              <a:lstStyle/>
              <a:p>
                <a:endParaRPr lang="zh-CN" altLang="en-US"/>
              </a:p>
            </p:txBody>
          </p:sp>
        </p:grpSp>
        <p:pic>
          <p:nvPicPr>
            <p:cNvPr id="50203" name="Picture 61"/>
            <p:cNvPicPr>
              <a:picLocks noChangeAspect="1" noChangeArrowheads="1"/>
            </p:cNvPicPr>
            <p:nvPr/>
          </p:nvPicPr>
          <p:blipFill>
            <a:blip r:embed="rId5" cstate="print"/>
            <a:srcRect/>
            <a:stretch>
              <a:fillRect/>
            </a:stretch>
          </p:blipFill>
          <p:spPr bwMode="auto">
            <a:xfrm>
              <a:off x="7400287" y="1839657"/>
              <a:ext cx="1143008" cy="436818"/>
            </a:xfrm>
            <a:prstGeom prst="rect">
              <a:avLst/>
            </a:prstGeom>
            <a:noFill/>
            <a:ln w="9525">
              <a:noFill/>
              <a:miter lim="800000"/>
              <a:headEnd/>
              <a:tailEnd/>
            </a:ln>
          </p:spPr>
        </p:pic>
      </p:grpSp>
      <p:grpSp>
        <p:nvGrpSpPr>
          <p:cNvPr id="11" name="Group 74"/>
          <p:cNvGrpSpPr>
            <a:grpSpLocks/>
          </p:cNvGrpSpPr>
          <p:nvPr/>
        </p:nvGrpSpPr>
        <p:grpSpPr bwMode="auto">
          <a:xfrm>
            <a:off x="5822950" y="2608263"/>
            <a:ext cx="981075" cy="930275"/>
            <a:chOff x="3555" y="1664"/>
            <a:chExt cx="618" cy="586"/>
          </a:xfrm>
        </p:grpSpPr>
        <p:sp>
          <p:nvSpPr>
            <p:cNvPr id="50199" name="Text Box 17"/>
            <p:cNvSpPr txBox="1">
              <a:spLocks noChangeArrowheads="1"/>
            </p:cNvSpPr>
            <p:nvPr/>
          </p:nvSpPr>
          <p:spPr bwMode="auto">
            <a:xfrm>
              <a:off x="3667" y="1810"/>
              <a:ext cx="430" cy="222"/>
            </a:xfrm>
            <a:prstGeom prst="rect">
              <a:avLst/>
            </a:prstGeom>
            <a:noFill/>
            <a:ln w="12700">
              <a:noFill/>
              <a:miter lim="800000"/>
              <a:headEnd/>
              <a:tailEnd/>
            </a:ln>
          </p:spPr>
          <p:txBody>
            <a:bodyPr wrap="none" anchor="ctr">
              <a:spAutoFit/>
            </a:bodyPr>
            <a:lstStyle/>
            <a:p>
              <a:pPr eaLnBrk="1" hangingPunct="1">
                <a:lnSpc>
                  <a:spcPct val="85000"/>
                </a:lnSpc>
              </a:pPr>
              <a:r>
                <a:rPr lang="en-US" altLang="zh-CN" sz="1000" b="0">
                  <a:latin typeface="Arial" charset="0"/>
                  <a:ea typeface="华文新魏" pitchFamily="2" charset="-122"/>
                  <a:cs typeface="Arial" charset="0"/>
                </a:rPr>
                <a:t>Every 24</a:t>
              </a:r>
            </a:p>
            <a:p>
              <a:pPr eaLnBrk="1" hangingPunct="1">
                <a:lnSpc>
                  <a:spcPct val="85000"/>
                </a:lnSpc>
              </a:pPr>
              <a:r>
                <a:rPr lang="en-US" altLang="zh-CN" sz="1000" b="0">
                  <a:latin typeface="Arial" charset="0"/>
                  <a:ea typeface="华文新魏" pitchFamily="2" charset="-122"/>
                  <a:cs typeface="Arial" charset="0"/>
                </a:rPr>
                <a:t>Hours</a:t>
              </a:r>
            </a:p>
          </p:txBody>
        </p:sp>
        <p:sp>
          <p:nvSpPr>
            <p:cNvPr id="1185806" name="AutoShape 14"/>
            <p:cNvSpPr>
              <a:spLocks noChangeArrowheads="1"/>
            </p:cNvSpPr>
            <p:nvPr/>
          </p:nvSpPr>
          <p:spPr bwMode="auto">
            <a:xfrm rot="3962816">
              <a:off x="3571" y="1648"/>
              <a:ext cx="586" cy="618"/>
            </a:xfrm>
            <a:custGeom>
              <a:avLst/>
              <a:gdLst>
                <a:gd name="T0" fmla="*/ 104427 w 21600"/>
                <a:gd name="T1" fmla="*/ 180709 h 21600"/>
                <a:gd name="T2" fmla="*/ 340455 w 21600"/>
                <a:gd name="T3" fmla="*/ 877796 h 21600"/>
                <a:gd name="T4" fmla="*/ 224228 w 21600"/>
                <a:gd name="T5" fmla="*/ 283622 h 21600"/>
                <a:gd name="T6" fmla="*/ 966373 w 21600"/>
                <a:gd name="T7" fmla="*/ 179983 h 21600"/>
                <a:gd name="T8" fmla="*/ 897472 w 21600"/>
                <a:gd name="T9" fmla="*/ 459335 h 21600"/>
                <a:gd name="T10" fmla="*/ 632593 w 21600"/>
                <a:gd name="T11" fmla="*/ 38671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018" y="7148"/>
                  </a:moveTo>
                  <a:cubicBezTo>
                    <a:pt x="15723" y="4942"/>
                    <a:pt x="13357" y="3588"/>
                    <a:pt x="10800" y="3588"/>
                  </a:cubicBezTo>
                  <a:cubicBezTo>
                    <a:pt x="6816" y="3588"/>
                    <a:pt x="3588" y="6816"/>
                    <a:pt x="3588" y="10800"/>
                  </a:cubicBezTo>
                  <a:cubicBezTo>
                    <a:pt x="3587" y="13889"/>
                    <a:pt x="5556" y="16636"/>
                    <a:pt x="8482" y="17629"/>
                  </a:cubicBezTo>
                  <a:lnTo>
                    <a:pt x="7329" y="21027"/>
                  </a:lnTo>
                  <a:cubicBezTo>
                    <a:pt x="2947" y="19540"/>
                    <a:pt x="0" y="15427"/>
                    <a:pt x="0" y="10800"/>
                  </a:cubicBezTo>
                  <a:cubicBezTo>
                    <a:pt x="0" y="4835"/>
                    <a:pt x="4835" y="0"/>
                    <a:pt x="10800" y="0"/>
                  </a:cubicBezTo>
                  <a:cubicBezTo>
                    <a:pt x="14630" y="-1"/>
                    <a:pt x="18173" y="2028"/>
                    <a:pt x="20112" y="5331"/>
                  </a:cubicBezTo>
                  <a:lnTo>
                    <a:pt x="22441" y="3963"/>
                  </a:lnTo>
                  <a:lnTo>
                    <a:pt x="20841" y="10114"/>
                  </a:lnTo>
                  <a:lnTo>
                    <a:pt x="14690" y="8515"/>
                  </a:lnTo>
                  <a:lnTo>
                    <a:pt x="17018" y="7148"/>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rot="10800000" vert="eaVert" wrap="none" anchor="ctr"/>
            <a:lstStyle/>
            <a:p>
              <a:pPr algn="l" eaLnBrk="1" hangingPunct="1">
                <a:defRPr/>
              </a:pPr>
              <a:endParaRPr lang="zh-CN" altLang="en-US" sz="1200" b="0">
                <a:solidFill>
                  <a:srgbClr val="000000"/>
                </a:solidFill>
                <a:latin typeface="Arial" charset="0"/>
                <a:cs typeface="Arial" charset="0"/>
              </a:endParaRPr>
            </a:p>
          </p:txBody>
        </p:sp>
      </p:grpSp>
      <p:grpSp>
        <p:nvGrpSpPr>
          <p:cNvPr id="12" name="组合 112"/>
          <p:cNvGrpSpPr>
            <a:grpSpLocks/>
          </p:cNvGrpSpPr>
          <p:nvPr/>
        </p:nvGrpSpPr>
        <p:grpSpPr bwMode="auto">
          <a:xfrm>
            <a:off x="4803775" y="1824038"/>
            <a:ext cx="1643063" cy="790575"/>
            <a:chOff x="4300054" y="1778708"/>
            <a:chExt cx="1643074" cy="789910"/>
          </a:xfrm>
        </p:grpSpPr>
        <p:pic>
          <p:nvPicPr>
            <p:cNvPr id="50197" name="Picture 60"/>
            <p:cNvPicPr>
              <a:picLocks noChangeAspect="1" noChangeArrowheads="1"/>
            </p:cNvPicPr>
            <p:nvPr/>
          </p:nvPicPr>
          <p:blipFill>
            <a:blip r:embed="rId6" cstate="print"/>
            <a:srcRect/>
            <a:stretch>
              <a:fillRect/>
            </a:stretch>
          </p:blipFill>
          <p:spPr bwMode="auto">
            <a:xfrm>
              <a:off x="4971132" y="1778708"/>
              <a:ext cx="257175" cy="523875"/>
            </a:xfrm>
            <a:prstGeom prst="rect">
              <a:avLst/>
            </a:prstGeom>
            <a:noFill/>
            <a:ln w="9525">
              <a:noFill/>
              <a:miter lim="800000"/>
              <a:headEnd/>
              <a:tailEnd/>
            </a:ln>
          </p:spPr>
        </p:pic>
        <p:sp>
          <p:nvSpPr>
            <p:cNvPr id="88" name="矩形 87"/>
            <p:cNvSpPr/>
            <p:nvPr/>
          </p:nvSpPr>
          <p:spPr>
            <a:xfrm>
              <a:off x="4300054" y="2283108"/>
              <a:ext cx="1643074" cy="28551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1200" b="0">
                  <a:solidFill>
                    <a:srgbClr val="000000"/>
                  </a:solidFill>
                  <a:latin typeface="Arial" charset="0"/>
                  <a:cs typeface="Arial" charset="0"/>
                </a:rPr>
                <a:t>Scrum Master</a:t>
              </a:r>
              <a:endParaRPr lang="zh-CN" altLang="en-US" sz="1200" b="0">
                <a:solidFill>
                  <a:srgbClr val="000000"/>
                </a:solidFill>
                <a:latin typeface="Arial" charset="0"/>
                <a:cs typeface="Arial" charset="0"/>
              </a:endParaRPr>
            </a:p>
          </p:txBody>
        </p:sp>
      </p:grpSp>
      <p:grpSp>
        <p:nvGrpSpPr>
          <p:cNvPr id="13" name="Group 73"/>
          <p:cNvGrpSpPr>
            <a:grpSpLocks/>
          </p:cNvGrpSpPr>
          <p:nvPr/>
        </p:nvGrpSpPr>
        <p:grpSpPr bwMode="auto">
          <a:xfrm>
            <a:off x="4494213" y="3114675"/>
            <a:ext cx="2543175" cy="2066925"/>
            <a:chOff x="2718" y="1983"/>
            <a:chExt cx="1602" cy="1302"/>
          </a:xfrm>
        </p:grpSpPr>
        <p:sp>
          <p:nvSpPr>
            <p:cNvPr id="50193" name="Text Box 16"/>
            <p:cNvSpPr txBox="1">
              <a:spLocks noChangeArrowheads="1"/>
            </p:cNvSpPr>
            <p:nvPr/>
          </p:nvSpPr>
          <p:spPr bwMode="auto">
            <a:xfrm>
              <a:off x="3074" y="2269"/>
              <a:ext cx="704" cy="256"/>
            </a:xfrm>
            <a:prstGeom prst="rect">
              <a:avLst/>
            </a:prstGeom>
            <a:noFill/>
            <a:ln w="12700">
              <a:noFill/>
              <a:miter lim="800000"/>
              <a:headEnd/>
              <a:tailEnd/>
            </a:ln>
          </p:spPr>
          <p:txBody>
            <a:bodyPr anchor="ctr">
              <a:spAutoFit/>
            </a:bodyPr>
            <a:lstStyle/>
            <a:p>
              <a:pPr eaLnBrk="1" hangingPunct="1">
                <a:lnSpc>
                  <a:spcPct val="85000"/>
                </a:lnSpc>
              </a:pPr>
              <a:r>
                <a:rPr lang="en-US" altLang="zh-CN" sz="1200" b="0">
                  <a:latin typeface="Arial" charset="0"/>
                  <a:ea typeface="华文新魏" pitchFamily="2" charset="-122"/>
                  <a:cs typeface="Arial" charset="0"/>
                </a:rPr>
                <a:t>Sprint</a:t>
              </a:r>
            </a:p>
            <a:p>
              <a:pPr eaLnBrk="1" hangingPunct="1">
                <a:lnSpc>
                  <a:spcPct val="85000"/>
                </a:lnSpc>
              </a:pPr>
              <a:r>
                <a:rPr lang="en-US" altLang="zh-CN" sz="1200" b="0">
                  <a:latin typeface="Arial" charset="0"/>
                  <a:ea typeface="华文新魏" pitchFamily="2" charset="-122"/>
                  <a:cs typeface="Arial" charset="0"/>
                </a:rPr>
                <a:t>2~4 Weeks</a:t>
              </a:r>
            </a:p>
          </p:txBody>
        </p:sp>
        <p:sp>
          <p:nvSpPr>
            <p:cNvPr id="1185795" name="AutoShape 3"/>
            <p:cNvSpPr>
              <a:spLocks noChangeArrowheads="1"/>
            </p:cNvSpPr>
            <p:nvPr/>
          </p:nvSpPr>
          <p:spPr bwMode="auto">
            <a:xfrm>
              <a:off x="3465" y="2937"/>
              <a:ext cx="855" cy="348"/>
            </a:xfrm>
            <a:prstGeom prst="rightArrow">
              <a:avLst>
                <a:gd name="adj1" fmla="val 53843"/>
                <a:gd name="adj2" fmla="val 69396"/>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l" eaLnBrk="1" hangingPunct="1">
                <a:defRPr/>
              </a:pPr>
              <a:endParaRPr lang="zh-CN" altLang="en-US" sz="1200" b="0">
                <a:solidFill>
                  <a:srgbClr val="000000"/>
                </a:solidFill>
                <a:latin typeface="Arial" charset="0"/>
                <a:cs typeface="Arial" charset="0"/>
              </a:endParaRPr>
            </a:p>
          </p:txBody>
        </p:sp>
        <p:sp>
          <p:nvSpPr>
            <p:cNvPr id="1185804" name="Rectangle 12"/>
            <p:cNvSpPr>
              <a:spLocks noChangeArrowheads="1"/>
            </p:cNvSpPr>
            <p:nvPr/>
          </p:nvSpPr>
          <p:spPr bwMode="auto">
            <a:xfrm>
              <a:off x="2718" y="3009"/>
              <a:ext cx="624" cy="2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l" eaLnBrk="1" hangingPunct="1">
                <a:defRPr/>
              </a:pPr>
              <a:endParaRPr lang="zh-CN" altLang="en-US" sz="1200" b="0">
                <a:solidFill>
                  <a:srgbClr val="000000"/>
                </a:solidFill>
                <a:latin typeface="Arial" charset="0"/>
                <a:cs typeface="Arial" charset="0"/>
              </a:endParaRPr>
            </a:p>
          </p:txBody>
        </p:sp>
        <p:sp>
          <p:nvSpPr>
            <p:cNvPr id="1185805" name="AutoShape 13"/>
            <p:cNvSpPr>
              <a:spLocks noChangeArrowheads="1"/>
            </p:cNvSpPr>
            <p:nvPr/>
          </p:nvSpPr>
          <p:spPr bwMode="auto">
            <a:xfrm rot="18894835" flipH="1">
              <a:off x="2856" y="1935"/>
              <a:ext cx="1200" cy="1296"/>
            </a:xfrm>
            <a:custGeom>
              <a:avLst/>
              <a:gdLst>
                <a:gd name="T0" fmla="*/ 53182 w 21600"/>
                <a:gd name="T1" fmla="*/ 689514 h 21600"/>
                <a:gd name="T2" fmla="*/ 1537152 w 21600"/>
                <a:gd name="T3" fmla="*/ 1623250 h 21600"/>
                <a:gd name="T4" fmla="*/ 335406 w 21600"/>
                <a:gd name="T5" fmla="*/ 795909 h 21600"/>
                <a:gd name="T6" fmla="*/ 2138994 w 21600"/>
                <a:gd name="T7" fmla="*/ 921639 h 21600"/>
                <a:gd name="T8" fmla="*/ 1785068 w 21600"/>
                <a:gd name="T9" fmla="*/ 1373599 h 21600"/>
                <a:gd name="T10" fmla="*/ 1366494 w 21600"/>
                <a:gd name="T11" fmla="*/ 99126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185" y="10183"/>
                  </a:moveTo>
                  <a:cubicBezTo>
                    <a:pt x="17864" y="6342"/>
                    <a:pt x="14653" y="3389"/>
                    <a:pt x="10800" y="3389"/>
                  </a:cubicBezTo>
                  <a:cubicBezTo>
                    <a:pt x="6707" y="3389"/>
                    <a:pt x="3389" y="6707"/>
                    <a:pt x="3389" y="10800"/>
                  </a:cubicBezTo>
                  <a:cubicBezTo>
                    <a:pt x="3389" y="14892"/>
                    <a:pt x="6707" y="18211"/>
                    <a:pt x="10800" y="18211"/>
                  </a:cubicBezTo>
                  <a:cubicBezTo>
                    <a:pt x="12842" y="18211"/>
                    <a:pt x="14795" y="17367"/>
                    <a:pt x="16195" y="15880"/>
                  </a:cubicBezTo>
                  <a:lnTo>
                    <a:pt x="18663" y="18203"/>
                  </a:lnTo>
                  <a:cubicBezTo>
                    <a:pt x="16622" y="20370"/>
                    <a:pt x="13777" y="21599"/>
                    <a:pt x="10800" y="21600"/>
                  </a:cubicBezTo>
                  <a:cubicBezTo>
                    <a:pt x="4835" y="21600"/>
                    <a:pt x="0" y="16764"/>
                    <a:pt x="0" y="10800"/>
                  </a:cubicBezTo>
                  <a:cubicBezTo>
                    <a:pt x="0" y="4835"/>
                    <a:pt x="4835" y="0"/>
                    <a:pt x="10800" y="0"/>
                  </a:cubicBezTo>
                  <a:cubicBezTo>
                    <a:pt x="16416" y="-1"/>
                    <a:pt x="21094" y="4304"/>
                    <a:pt x="21562" y="9900"/>
                  </a:cubicBezTo>
                  <a:lnTo>
                    <a:pt x="24253" y="9676"/>
                  </a:lnTo>
                  <a:lnTo>
                    <a:pt x="20240" y="14421"/>
                  </a:lnTo>
                  <a:lnTo>
                    <a:pt x="15494" y="10407"/>
                  </a:lnTo>
                  <a:lnTo>
                    <a:pt x="18185" y="10183"/>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none" anchor="ctr"/>
            <a:lstStyle/>
            <a:p>
              <a:pPr algn="l" eaLnBrk="1" hangingPunct="1">
                <a:defRPr/>
              </a:pPr>
              <a:endParaRPr lang="zh-CN" altLang="en-US" sz="1200" b="0">
                <a:solidFill>
                  <a:srgbClr val="000000"/>
                </a:solidFill>
                <a:latin typeface="Arial" charset="0"/>
                <a:cs typeface="Arial" charset="0"/>
              </a:endParaRPr>
            </a:p>
          </p:txBody>
        </p:sp>
      </p:grpSp>
      <p:sp>
        <p:nvSpPr>
          <p:cNvPr id="51215" name="Text Box 71"/>
          <p:cNvSpPr txBox="1">
            <a:spLocks noChangeArrowheads="1"/>
          </p:cNvSpPr>
          <p:nvPr/>
        </p:nvSpPr>
        <p:spPr bwMode="auto">
          <a:xfrm>
            <a:off x="5289550" y="5137150"/>
            <a:ext cx="631825" cy="165100"/>
          </a:xfrm>
          <a:prstGeom prst="rect">
            <a:avLst/>
          </a:prstGeom>
          <a:noFill/>
          <a:ln w="19050" algn="ctr">
            <a:noFill/>
            <a:miter lim="800000"/>
            <a:headEnd/>
            <a:tailEnd/>
          </a:ln>
        </p:spPr>
        <p:txBody>
          <a:bodyPr wrap="none" lIns="0" tIns="0" rIns="0" bIns="0">
            <a:spAutoFit/>
          </a:bodyPr>
          <a:lstStyle/>
          <a:p>
            <a:pPr>
              <a:lnSpc>
                <a:spcPct val="90000"/>
              </a:lnSpc>
              <a:spcAft>
                <a:spcPts val="1200"/>
              </a:spcAft>
              <a:buClr>
                <a:schemeClr val="bg1"/>
              </a:buClr>
              <a:buFont typeface="Times New Roman" pitchFamily="18" charset="0"/>
              <a:buNone/>
              <a:tabLst>
                <a:tab pos="3946525" algn="l"/>
              </a:tabLst>
            </a:pPr>
            <a:r>
              <a:rPr lang="en-US" altLang="zh-CN" sz="1200" b="0"/>
              <a:t>Time Box</a:t>
            </a:r>
          </a:p>
        </p:txBody>
      </p:sp>
      <p:sp>
        <p:nvSpPr>
          <p:cNvPr id="162885" name="Rectangle 69"/>
          <p:cNvSpPr>
            <a:spLocks noGrp="1" noChangeArrowheads="1"/>
          </p:cNvSpPr>
          <p:nvPr>
            <p:ph type="body" idx="1"/>
          </p:nvPr>
        </p:nvSpPr>
        <p:spPr>
          <a:xfrm>
            <a:off x="2128838" y="1296988"/>
            <a:ext cx="3052762" cy="1884362"/>
          </a:xfrm>
          <a:noFill/>
          <a:ln cap="flat">
            <a:solidFill>
              <a:schemeClr val="tx1"/>
            </a:solidFill>
            <a:prstDash val="dash"/>
          </a:ln>
        </p:spPr>
        <p:txBody>
          <a:bodyPr/>
          <a:lstStyle/>
          <a:p>
            <a:pPr marL="742950" lvl="1" indent="-285750" eaLnBrk="1" hangingPunct="1">
              <a:lnSpc>
                <a:spcPct val="100000"/>
              </a:lnSpc>
              <a:spcAft>
                <a:spcPct val="30000"/>
              </a:spcAft>
              <a:tabLst/>
            </a:pPr>
            <a:r>
              <a:rPr lang="en-US" altLang="zh-CN" sz="2200" dirty="0" smtClean="0"/>
              <a:t>time box</a:t>
            </a:r>
          </a:p>
          <a:p>
            <a:pPr marL="742950" lvl="1" indent="-285750" eaLnBrk="1" hangingPunct="1">
              <a:lnSpc>
                <a:spcPct val="100000"/>
              </a:lnSpc>
              <a:spcAft>
                <a:spcPct val="30000"/>
              </a:spcAft>
              <a:tabLst/>
            </a:pPr>
            <a:r>
              <a:rPr lang="en-US" altLang="zh-CN" sz="2200" dirty="0" smtClean="0"/>
              <a:t>3 roles</a:t>
            </a:r>
          </a:p>
          <a:p>
            <a:pPr marL="742950" lvl="1" indent="-285750" eaLnBrk="1" hangingPunct="1">
              <a:lnSpc>
                <a:spcPct val="100000"/>
              </a:lnSpc>
              <a:spcAft>
                <a:spcPct val="30000"/>
              </a:spcAft>
              <a:tabLst/>
            </a:pPr>
            <a:r>
              <a:rPr lang="en-US" altLang="zh-CN" sz="2200" dirty="0" smtClean="0"/>
              <a:t>3 meetings</a:t>
            </a:r>
          </a:p>
          <a:p>
            <a:pPr marL="742950" lvl="1" indent="-285750" eaLnBrk="1" hangingPunct="1">
              <a:lnSpc>
                <a:spcPct val="100000"/>
              </a:lnSpc>
              <a:spcAft>
                <a:spcPct val="30000"/>
              </a:spcAft>
              <a:tabLst/>
            </a:pPr>
            <a:r>
              <a:rPr lang="en-US" altLang="zh-CN" sz="2200" dirty="0" smtClean="0"/>
              <a:t>3 artifacts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121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8580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2885">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2885">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2885">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2885">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28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807" grpId="0" animBg="1"/>
      <p:bldP spid="51215" grpId="0"/>
      <p:bldP spid="162885" grpId="0" build="p" animBg="1"/>
    </p:bld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tx1"/>
            </a:solidFill>
            <a:effectLst/>
            <a:latin typeface="Comic Sans MS" pitchFamily="66"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tx1"/>
            </a:solidFill>
            <a:effectLst/>
            <a:latin typeface="Comic Sans MS" pitchFamily="66" charset="0"/>
            <a:ea typeface="宋体"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Crayons</Template>
  <TotalTime>7936</TotalTime>
  <Words>5459</Words>
  <Application>Microsoft Macintosh PowerPoint</Application>
  <PresentationFormat>全屏显示(4:3)</PresentationFormat>
  <Paragraphs>1016</Paragraphs>
  <Slides>111</Slides>
  <Notes>88</Notes>
  <HiddenSlides>0</HiddenSlides>
  <MMClips>0</MMClips>
  <ScaleCrop>false</ScaleCrop>
  <HeadingPairs>
    <vt:vector size="4" baseType="variant">
      <vt:variant>
        <vt:lpstr>主题</vt:lpstr>
      </vt:variant>
      <vt:variant>
        <vt:i4>1</vt:i4>
      </vt:variant>
      <vt:variant>
        <vt:lpstr>幻灯片标题</vt:lpstr>
      </vt:variant>
      <vt:variant>
        <vt:i4>111</vt:i4>
      </vt:variant>
    </vt:vector>
  </HeadingPairs>
  <TitlesOfParts>
    <vt:vector size="112" baseType="lpstr">
      <vt:lpstr>Crayons</vt:lpstr>
      <vt:lpstr>软件工程化开发</vt:lpstr>
      <vt:lpstr>软件工程内容回顾</vt:lpstr>
      <vt:lpstr>软件工程化开发</vt:lpstr>
      <vt:lpstr>PowerPoint 演示文稿</vt:lpstr>
      <vt:lpstr>软件过程</vt:lpstr>
      <vt:lpstr>ISO12207软件生存周期过程 </vt:lpstr>
      <vt:lpstr>PowerPoint 演示文稿</vt:lpstr>
      <vt:lpstr>PowerPoint 演示文稿</vt:lpstr>
      <vt:lpstr>PowerPoint 演示文稿</vt:lpstr>
      <vt:lpstr>PowerPoint 演示文稿</vt:lpstr>
      <vt:lpstr>PowerPoint 演示文稿</vt:lpstr>
      <vt:lpstr>能力成熟度模型CMM</vt:lpstr>
      <vt:lpstr>软件组织的成熟与不成熟 </vt:lpstr>
      <vt:lpstr>PowerPoint 演示文稿</vt:lpstr>
      <vt:lpstr>PowerPoint 演示文稿</vt:lpstr>
      <vt:lpstr>PowerPoint 演示文稿</vt:lpstr>
      <vt:lpstr>PowerPoint 演示文稿</vt:lpstr>
      <vt:lpstr>软件过程成熟度等级 </vt:lpstr>
      <vt:lpstr>PowerPoint 演示文稿</vt:lpstr>
      <vt:lpstr>PowerPoint 演示文稿</vt:lpstr>
      <vt:lpstr>能力成熟度模型的结构</vt:lpstr>
      <vt:lpstr>能力成熟度模型的结构</vt:lpstr>
      <vt:lpstr>PowerPoint 演示文稿</vt:lpstr>
      <vt:lpstr>PowerPoint 演示文稿</vt:lpstr>
      <vt:lpstr>PowerPoint 演示文稿</vt:lpstr>
      <vt:lpstr>PowerPoint 演示文稿</vt:lpstr>
      <vt:lpstr>PowerPoint 演示文稿</vt:lpstr>
      <vt:lpstr>关键过程域实例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能力成熟度模型集成CMMI Capability Maturity Model Integration</vt:lpstr>
      <vt:lpstr>PowerPoint 演示文稿</vt:lpstr>
      <vt:lpstr>PowerPoint 演示文稿</vt:lpstr>
      <vt:lpstr>阶段式模型</vt:lpstr>
      <vt:lpstr>PowerPoint 演示文稿</vt:lpstr>
      <vt:lpstr>PowerPoint 演示文稿</vt:lpstr>
      <vt:lpstr>连续式模型</vt:lpstr>
      <vt:lpstr>PowerPoint 演示文稿</vt:lpstr>
      <vt:lpstr>PowerPoint 演示文稿</vt:lpstr>
      <vt:lpstr>PowerPoint 演示文稿</vt:lpstr>
      <vt:lpstr>PowerPoint 演示文稿</vt:lpstr>
      <vt:lpstr>PowerPoint 演示文稿</vt:lpstr>
      <vt:lpstr>软件过程模型</vt:lpstr>
      <vt:lpstr>软件过程模型</vt:lpstr>
      <vt:lpstr>瀑布模型</vt:lpstr>
      <vt:lpstr>PowerPoint 演示文稿</vt:lpstr>
      <vt:lpstr>演化模型</vt:lpstr>
      <vt:lpstr>增量模型</vt:lpstr>
      <vt:lpstr>PowerPoint 演示文稿</vt:lpstr>
      <vt:lpstr>PowerPoint 演示文稿</vt:lpstr>
      <vt:lpstr>原型模型</vt:lpstr>
      <vt:lpstr>PowerPoint 演示文稿</vt:lpstr>
      <vt:lpstr>PowerPoint 演示文稿</vt:lpstr>
      <vt:lpstr>PowerPoint 演示文稿</vt:lpstr>
      <vt:lpstr>螺旋模型</vt:lpstr>
      <vt:lpstr>PowerPoint 演示文稿</vt:lpstr>
      <vt:lpstr>PowerPoint 演示文稿</vt:lpstr>
      <vt:lpstr>喷泉模型</vt:lpstr>
      <vt:lpstr>PowerPoint 演示文稿</vt:lpstr>
      <vt:lpstr>基于构件的开发模型</vt:lpstr>
      <vt:lpstr>PowerPoint 演示文稿</vt:lpstr>
      <vt:lpstr>PowerPoint 演示文稿</vt:lpstr>
      <vt:lpstr>PowerPoint 演示文稿</vt:lpstr>
      <vt:lpstr>PowerPoint 演示文稿</vt:lpstr>
      <vt:lpstr>形式方法模型</vt:lpstr>
      <vt:lpstr>软件开发的瀑布模型</vt:lpstr>
      <vt:lpstr>PowerPoint 演示文稿</vt:lpstr>
      <vt:lpstr>PowerPoint 演示文稿</vt:lpstr>
      <vt:lpstr>PowerPoint 演示文稿</vt:lpstr>
      <vt:lpstr>迭代式开发</vt:lpstr>
      <vt:lpstr>PowerPoint 演示文稿</vt:lpstr>
      <vt:lpstr>PowerPoint 演示文稿</vt:lpstr>
      <vt:lpstr>瀑布 vs. 迭代</vt:lpstr>
      <vt:lpstr>敏捷软件开发</vt:lpstr>
      <vt:lpstr>PowerPoint 演示文稿</vt:lpstr>
      <vt:lpstr>Agile宣言</vt:lpstr>
      <vt:lpstr>Agile方法的价值观</vt:lpstr>
      <vt:lpstr>PowerPoint 演示文稿</vt:lpstr>
      <vt:lpstr>PowerPoint 演示文稿</vt:lpstr>
      <vt:lpstr>PowerPoint 演示文稿</vt:lpstr>
      <vt:lpstr>Agile方法的指导原则</vt:lpstr>
      <vt:lpstr>PowerPoint 演示文稿</vt:lpstr>
      <vt:lpstr>PowerPoint 演示文稿</vt:lpstr>
      <vt:lpstr>敏捷宣言遵循的原则（另一个翻译）</vt:lpstr>
      <vt:lpstr>Agile方法的适用范围</vt:lpstr>
      <vt:lpstr>Agile的典型方法</vt:lpstr>
      <vt:lpstr>Scrum</vt:lpstr>
      <vt:lpstr>Scrum overview</vt:lpstr>
      <vt:lpstr>三个重要的Scrum idea</vt:lpstr>
      <vt:lpstr>PowerPoint 演示文稿</vt:lpstr>
      <vt:lpstr>timebox</vt:lpstr>
      <vt:lpstr>三类角色roles</vt:lpstr>
      <vt:lpstr>PowerPoint 演示文稿</vt:lpstr>
      <vt:lpstr>PowerPoint 演示文稿</vt:lpstr>
      <vt:lpstr>三类制品artifacts</vt:lpstr>
      <vt:lpstr>PowerPoint 演示文稿</vt:lpstr>
      <vt:lpstr>PowerPoint 演示文稿</vt:lpstr>
      <vt:lpstr>三类会议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dc:creator>
  <cp:lastModifiedBy>Will Shen</cp:lastModifiedBy>
  <cp:revision>1327</cp:revision>
  <cp:lastPrinted>1601-01-01T00:00:00Z</cp:lastPrinted>
  <dcterms:created xsi:type="dcterms:W3CDTF">1601-01-01T00:00:00Z</dcterms:created>
  <dcterms:modified xsi:type="dcterms:W3CDTF">2016-09-07T07:58:54Z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