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laxmi Kalwa" userId="ade6287f6213e79f" providerId="LiveId" clId="{6CF2F4F9-C2B9-4936-89D9-3431145B3B69}"/>
    <pc:docChg chg="undo custSel modSld">
      <pc:chgData name="Sailaxmi Kalwa" userId="ade6287f6213e79f" providerId="LiveId" clId="{6CF2F4F9-C2B9-4936-89D9-3431145B3B69}" dt="2023-11-04T02:49:24.346" v="20" actId="20577"/>
      <pc:docMkLst>
        <pc:docMk/>
      </pc:docMkLst>
      <pc:sldChg chg="modSp mod">
        <pc:chgData name="Sailaxmi Kalwa" userId="ade6287f6213e79f" providerId="LiveId" clId="{6CF2F4F9-C2B9-4936-89D9-3431145B3B69}" dt="2023-11-04T02:49:24.346" v="20" actId="20577"/>
        <pc:sldMkLst>
          <pc:docMk/>
          <pc:sldMk cId="3974029390" sldId="258"/>
        </pc:sldMkLst>
        <pc:spChg chg="mod">
          <ac:chgData name="Sailaxmi Kalwa" userId="ade6287f6213e79f" providerId="LiveId" clId="{6CF2F4F9-C2B9-4936-89D9-3431145B3B69}" dt="2023-11-04T02:49:24.346" v="20" actId="20577"/>
          <ac:spMkLst>
            <pc:docMk/>
            <pc:sldMk cId="3974029390" sldId="258"/>
            <ac:spMk id="2" creationId="{9B99478E-1C2D-DC73-9F9B-2329658D0C3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17B727-7378-4874-9832-9BF4E64B91F3}"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80FF0D4-866D-491A-A43A-003A5A59152A}">
      <dgm:prSet custT="1"/>
      <dgm:spPr/>
      <dgm:t>
        <a:bodyPr/>
        <a:lstStyle/>
        <a:p>
          <a:pPr>
            <a:defRPr cap="all"/>
          </a:pPr>
          <a:r>
            <a:rPr lang="en-US" sz="1600" b="1" dirty="0"/>
            <a:t>Data Collection </a:t>
          </a:r>
        </a:p>
        <a:p>
          <a:pPr>
            <a:defRPr cap="all"/>
          </a:pPr>
          <a:r>
            <a:rPr lang="en-US" sz="1600" dirty="0"/>
            <a:t>We will collected a large dataset of medical records and symptoms to train our AI model.</a:t>
          </a:r>
        </a:p>
      </dgm:t>
    </dgm:pt>
    <dgm:pt modelId="{FE78BE51-D9F9-4B3E-A0C0-9D418FA2069B}" type="parTrans" cxnId="{BF0F50CB-9B50-43D2-A7AC-C8F4D42BF043}">
      <dgm:prSet/>
      <dgm:spPr/>
      <dgm:t>
        <a:bodyPr/>
        <a:lstStyle/>
        <a:p>
          <a:endParaRPr lang="en-US"/>
        </a:p>
      </dgm:t>
    </dgm:pt>
    <dgm:pt modelId="{00679038-6F53-4F30-90BB-366064D2615E}" type="sibTrans" cxnId="{BF0F50CB-9B50-43D2-A7AC-C8F4D42BF043}">
      <dgm:prSet/>
      <dgm:spPr/>
      <dgm:t>
        <a:bodyPr/>
        <a:lstStyle/>
        <a:p>
          <a:endParaRPr lang="en-US"/>
        </a:p>
      </dgm:t>
    </dgm:pt>
    <dgm:pt modelId="{DBC9450A-4118-4CF0-B023-E2932E7BEF2A}">
      <dgm:prSet custT="1"/>
      <dgm:spPr/>
      <dgm:t>
        <a:bodyPr/>
        <a:lstStyle/>
        <a:p>
          <a:pPr>
            <a:defRPr cap="all"/>
          </a:pPr>
          <a:r>
            <a:rPr lang="en-US" sz="1600" b="1" dirty="0"/>
            <a:t>Model Development </a:t>
          </a:r>
        </a:p>
        <a:p>
          <a:pPr>
            <a:defRPr cap="all"/>
          </a:pPr>
          <a:r>
            <a:rPr lang="en-US" sz="1600" dirty="0"/>
            <a:t>We will develop a deep learning model that uses natural language processing to analyze patient symptoms and provide accurate diagnoses.</a:t>
          </a:r>
        </a:p>
      </dgm:t>
    </dgm:pt>
    <dgm:pt modelId="{3F4F4C55-A10E-42D9-A57F-C9302D73F5CE}" type="parTrans" cxnId="{E0D3537F-FFE9-486E-9F50-91817778E34A}">
      <dgm:prSet/>
      <dgm:spPr/>
      <dgm:t>
        <a:bodyPr/>
        <a:lstStyle/>
        <a:p>
          <a:endParaRPr lang="en-US"/>
        </a:p>
      </dgm:t>
    </dgm:pt>
    <dgm:pt modelId="{82E0B343-B1C9-413B-BD9C-FE6BBEF55DBA}" type="sibTrans" cxnId="{E0D3537F-FFE9-486E-9F50-91817778E34A}">
      <dgm:prSet/>
      <dgm:spPr/>
      <dgm:t>
        <a:bodyPr/>
        <a:lstStyle/>
        <a:p>
          <a:endParaRPr lang="en-US"/>
        </a:p>
      </dgm:t>
    </dgm:pt>
    <dgm:pt modelId="{0E353B40-1E29-4F86-8B9C-7D7F429DAC05}">
      <dgm:prSet/>
      <dgm:spPr/>
      <dgm:t>
        <a:bodyPr/>
        <a:lstStyle/>
        <a:p>
          <a:pPr>
            <a:defRPr cap="all"/>
          </a:pPr>
          <a:r>
            <a:rPr lang="en-US" b="1" dirty="0"/>
            <a:t>Integration with Chatbot </a:t>
          </a:r>
        </a:p>
        <a:p>
          <a:pPr>
            <a:defRPr cap="all"/>
          </a:pPr>
          <a:r>
            <a:rPr lang="en-US" dirty="0"/>
            <a:t>We will integrate our AI model with a chatbot interface to provide users with an easy-to-use and accessible platform for medical diagnosis.</a:t>
          </a:r>
        </a:p>
      </dgm:t>
    </dgm:pt>
    <dgm:pt modelId="{CC30535B-AE89-4BB9-B351-E6BDD808E8F8}" type="parTrans" cxnId="{5734FC55-669D-484F-BB6B-0495B08B4B8E}">
      <dgm:prSet/>
      <dgm:spPr/>
      <dgm:t>
        <a:bodyPr/>
        <a:lstStyle/>
        <a:p>
          <a:endParaRPr lang="en-US"/>
        </a:p>
      </dgm:t>
    </dgm:pt>
    <dgm:pt modelId="{B2F43A6D-1DE5-498A-9F67-8DC6DD83CD07}" type="sibTrans" cxnId="{5734FC55-669D-484F-BB6B-0495B08B4B8E}">
      <dgm:prSet/>
      <dgm:spPr/>
      <dgm:t>
        <a:bodyPr/>
        <a:lstStyle/>
        <a:p>
          <a:endParaRPr lang="en-US"/>
        </a:p>
      </dgm:t>
    </dgm:pt>
    <dgm:pt modelId="{F2100488-0351-41C2-A86A-0DF881E2BD42}" type="pres">
      <dgm:prSet presAssocID="{CA17B727-7378-4874-9832-9BF4E64B91F3}" presName="root" presStyleCnt="0">
        <dgm:presLayoutVars>
          <dgm:dir/>
          <dgm:resizeHandles val="exact"/>
        </dgm:presLayoutVars>
      </dgm:prSet>
      <dgm:spPr/>
    </dgm:pt>
    <dgm:pt modelId="{448795D4-6C89-4BAD-9835-00C2D02CD89B}" type="pres">
      <dgm:prSet presAssocID="{280FF0D4-866D-491A-A43A-003A5A59152A}" presName="compNode" presStyleCnt="0"/>
      <dgm:spPr/>
    </dgm:pt>
    <dgm:pt modelId="{AD9A3D54-3E59-4E7A-8F01-CD9EB887AB5F}" type="pres">
      <dgm:prSet presAssocID="{280FF0D4-866D-491A-A43A-003A5A59152A}" presName="iconBgRect" presStyleLbl="bgShp" presStyleIdx="0" presStyleCnt="3"/>
      <dgm:spPr/>
    </dgm:pt>
    <dgm:pt modelId="{9CCD564D-221E-40AE-B2EB-1C43604E7DEB}" type="pres">
      <dgm:prSet presAssocID="{280FF0D4-866D-491A-A43A-003A5A5915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469E332-4BC5-4DFC-9075-4979E53004A5}" type="pres">
      <dgm:prSet presAssocID="{280FF0D4-866D-491A-A43A-003A5A59152A}" presName="spaceRect" presStyleCnt="0"/>
      <dgm:spPr/>
    </dgm:pt>
    <dgm:pt modelId="{07EFF1F1-DA9F-4226-BFEE-77C134A9542B}" type="pres">
      <dgm:prSet presAssocID="{280FF0D4-866D-491A-A43A-003A5A59152A}" presName="textRect" presStyleLbl="revTx" presStyleIdx="0" presStyleCnt="3">
        <dgm:presLayoutVars>
          <dgm:chMax val="1"/>
          <dgm:chPref val="1"/>
        </dgm:presLayoutVars>
      </dgm:prSet>
      <dgm:spPr/>
    </dgm:pt>
    <dgm:pt modelId="{DC89BA12-14DF-4500-8B8D-C3AFC62349B4}" type="pres">
      <dgm:prSet presAssocID="{00679038-6F53-4F30-90BB-366064D2615E}" presName="sibTrans" presStyleCnt="0"/>
      <dgm:spPr/>
    </dgm:pt>
    <dgm:pt modelId="{24E90F84-E7E8-4D1B-912E-EA859C0E27B4}" type="pres">
      <dgm:prSet presAssocID="{DBC9450A-4118-4CF0-B023-E2932E7BEF2A}" presName="compNode" presStyleCnt="0"/>
      <dgm:spPr/>
    </dgm:pt>
    <dgm:pt modelId="{F31B83E7-CB43-424F-81EE-01879234993E}" type="pres">
      <dgm:prSet presAssocID="{DBC9450A-4118-4CF0-B023-E2932E7BEF2A}" presName="iconBgRect" presStyleLbl="bgShp" presStyleIdx="1" presStyleCnt="3"/>
      <dgm:spPr/>
    </dgm:pt>
    <dgm:pt modelId="{04AFB90F-EA45-4F12-ADB8-0F1B4246F412}" type="pres">
      <dgm:prSet presAssocID="{DBC9450A-4118-4CF0-B023-E2932E7BEF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74B7615D-4E63-494F-86AD-BCD8549445DA}" type="pres">
      <dgm:prSet presAssocID="{DBC9450A-4118-4CF0-B023-E2932E7BEF2A}" presName="spaceRect" presStyleCnt="0"/>
      <dgm:spPr/>
    </dgm:pt>
    <dgm:pt modelId="{52EAC5D8-1196-4431-B962-88997A51F79A}" type="pres">
      <dgm:prSet presAssocID="{DBC9450A-4118-4CF0-B023-E2932E7BEF2A}" presName="textRect" presStyleLbl="revTx" presStyleIdx="1" presStyleCnt="3">
        <dgm:presLayoutVars>
          <dgm:chMax val="1"/>
          <dgm:chPref val="1"/>
        </dgm:presLayoutVars>
      </dgm:prSet>
      <dgm:spPr/>
    </dgm:pt>
    <dgm:pt modelId="{B606CD76-41D1-4FEE-BBE6-F7AD680B221F}" type="pres">
      <dgm:prSet presAssocID="{82E0B343-B1C9-413B-BD9C-FE6BBEF55DBA}" presName="sibTrans" presStyleCnt="0"/>
      <dgm:spPr/>
    </dgm:pt>
    <dgm:pt modelId="{1211E3A3-906C-4966-A33F-E25F521CE067}" type="pres">
      <dgm:prSet presAssocID="{0E353B40-1E29-4F86-8B9C-7D7F429DAC05}" presName="compNode" presStyleCnt="0"/>
      <dgm:spPr/>
    </dgm:pt>
    <dgm:pt modelId="{810627FE-F48D-481C-84B1-753364F8176B}" type="pres">
      <dgm:prSet presAssocID="{0E353B40-1E29-4F86-8B9C-7D7F429DAC05}" presName="iconBgRect" presStyleLbl="bgShp" presStyleIdx="2" presStyleCnt="3"/>
      <dgm:spPr/>
    </dgm:pt>
    <dgm:pt modelId="{D02602DF-5006-43EC-AF9E-81E46401014F}" type="pres">
      <dgm:prSet presAssocID="{0E353B40-1E29-4F86-8B9C-7D7F429DAC0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2727BBCD-A442-41ED-B14E-B0782572C0B9}" type="pres">
      <dgm:prSet presAssocID="{0E353B40-1E29-4F86-8B9C-7D7F429DAC05}" presName="spaceRect" presStyleCnt="0"/>
      <dgm:spPr/>
    </dgm:pt>
    <dgm:pt modelId="{853AA9CC-541B-4736-B1FB-A3E213843F72}" type="pres">
      <dgm:prSet presAssocID="{0E353B40-1E29-4F86-8B9C-7D7F429DAC05}" presName="textRect" presStyleLbl="revTx" presStyleIdx="2" presStyleCnt="3">
        <dgm:presLayoutVars>
          <dgm:chMax val="1"/>
          <dgm:chPref val="1"/>
        </dgm:presLayoutVars>
      </dgm:prSet>
      <dgm:spPr/>
    </dgm:pt>
  </dgm:ptLst>
  <dgm:cxnLst>
    <dgm:cxn modelId="{96D7096C-9895-4AD1-ACEE-2BE7AA5F1B84}" type="presOf" srcId="{DBC9450A-4118-4CF0-B023-E2932E7BEF2A}" destId="{52EAC5D8-1196-4431-B962-88997A51F79A}" srcOrd="0" destOrd="0" presId="urn:microsoft.com/office/officeart/2018/5/layout/IconCircleLabelList"/>
    <dgm:cxn modelId="{E7AD6970-DEC3-4A4B-8B07-3D4A8F9C2CE4}" type="presOf" srcId="{0E353B40-1E29-4F86-8B9C-7D7F429DAC05}" destId="{853AA9CC-541B-4736-B1FB-A3E213843F72}" srcOrd="0" destOrd="0" presId="urn:microsoft.com/office/officeart/2018/5/layout/IconCircleLabelList"/>
    <dgm:cxn modelId="{5734FC55-669D-484F-BB6B-0495B08B4B8E}" srcId="{CA17B727-7378-4874-9832-9BF4E64B91F3}" destId="{0E353B40-1E29-4F86-8B9C-7D7F429DAC05}" srcOrd="2" destOrd="0" parTransId="{CC30535B-AE89-4BB9-B351-E6BDD808E8F8}" sibTransId="{B2F43A6D-1DE5-498A-9F67-8DC6DD83CD07}"/>
    <dgm:cxn modelId="{E0D3537F-FFE9-486E-9F50-91817778E34A}" srcId="{CA17B727-7378-4874-9832-9BF4E64B91F3}" destId="{DBC9450A-4118-4CF0-B023-E2932E7BEF2A}" srcOrd="1" destOrd="0" parTransId="{3F4F4C55-A10E-42D9-A57F-C9302D73F5CE}" sibTransId="{82E0B343-B1C9-413B-BD9C-FE6BBEF55DBA}"/>
    <dgm:cxn modelId="{BF0F50CB-9B50-43D2-A7AC-C8F4D42BF043}" srcId="{CA17B727-7378-4874-9832-9BF4E64B91F3}" destId="{280FF0D4-866D-491A-A43A-003A5A59152A}" srcOrd="0" destOrd="0" parTransId="{FE78BE51-D9F9-4B3E-A0C0-9D418FA2069B}" sibTransId="{00679038-6F53-4F30-90BB-366064D2615E}"/>
    <dgm:cxn modelId="{6006C3D3-3E90-4139-B5F3-3A81CEB0FC4E}" type="presOf" srcId="{280FF0D4-866D-491A-A43A-003A5A59152A}" destId="{07EFF1F1-DA9F-4226-BFEE-77C134A9542B}" srcOrd="0" destOrd="0" presId="urn:microsoft.com/office/officeart/2018/5/layout/IconCircleLabelList"/>
    <dgm:cxn modelId="{2E6ED9FE-2E62-46EB-8314-643805FD0906}" type="presOf" srcId="{CA17B727-7378-4874-9832-9BF4E64B91F3}" destId="{F2100488-0351-41C2-A86A-0DF881E2BD42}" srcOrd="0" destOrd="0" presId="urn:microsoft.com/office/officeart/2018/5/layout/IconCircleLabelList"/>
    <dgm:cxn modelId="{5E893374-BB41-45E0-B16F-E10688F9BC0C}" type="presParOf" srcId="{F2100488-0351-41C2-A86A-0DF881E2BD42}" destId="{448795D4-6C89-4BAD-9835-00C2D02CD89B}" srcOrd="0" destOrd="0" presId="urn:microsoft.com/office/officeart/2018/5/layout/IconCircleLabelList"/>
    <dgm:cxn modelId="{C5765025-02E0-4062-8CC9-87EEBC023369}" type="presParOf" srcId="{448795D4-6C89-4BAD-9835-00C2D02CD89B}" destId="{AD9A3D54-3E59-4E7A-8F01-CD9EB887AB5F}" srcOrd="0" destOrd="0" presId="urn:microsoft.com/office/officeart/2018/5/layout/IconCircleLabelList"/>
    <dgm:cxn modelId="{9CEA9CED-9F91-4579-8E55-E7B2DBA212C7}" type="presParOf" srcId="{448795D4-6C89-4BAD-9835-00C2D02CD89B}" destId="{9CCD564D-221E-40AE-B2EB-1C43604E7DEB}" srcOrd="1" destOrd="0" presId="urn:microsoft.com/office/officeart/2018/5/layout/IconCircleLabelList"/>
    <dgm:cxn modelId="{A9B9530B-4497-4E36-A9E5-91781CF47CCB}" type="presParOf" srcId="{448795D4-6C89-4BAD-9835-00C2D02CD89B}" destId="{2469E332-4BC5-4DFC-9075-4979E53004A5}" srcOrd="2" destOrd="0" presId="urn:microsoft.com/office/officeart/2018/5/layout/IconCircleLabelList"/>
    <dgm:cxn modelId="{5692CD16-6F9F-4BDB-8612-958AF55DC536}" type="presParOf" srcId="{448795D4-6C89-4BAD-9835-00C2D02CD89B}" destId="{07EFF1F1-DA9F-4226-BFEE-77C134A9542B}" srcOrd="3" destOrd="0" presId="urn:microsoft.com/office/officeart/2018/5/layout/IconCircleLabelList"/>
    <dgm:cxn modelId="{5AD7AE5B-6D57-4FEB-BF74-9876F8CFDA5E}" type="presParOf" srcId="{F2100488-0351-41C2-A86A-0DF881E2BD42}" destId="{DC89BA12-14DF-4500-8B8D-C3AFC62349B4}" srcOrd="1" destOrd="0" presId="urn:microsoft.com/office/officeart/2018/5/layout/IconCircleLabelList"/>
    <dgm:cxn modelId="{4EB0E94F-2E08-45EE-8A06-928C35754C86}" type="presParOf" srcId="{F2100488-0351-41C2-A86A-0DF881E2BD42}" destId="{24E90F84-E7E8-4D1B-912E-EA859C0E27B4}" srcOrd="2" destOrd="0" presId="urn:microsoft.com/office/officeart/2018/5/layout/IconCircleLabelList"/>
    <dgm:cxn modelId="{1B2AD4F5-7AE0-4EB5-9D67-795D4AA2E138}" type="presParOf" srcId="{24E90F84-E7E8-4D1B-912E-EA859C0E27B4}" destId="{F31B83E7-CB43-424F-81EE-01879234993E}" srcOrd="0" destOrd="0" presId="urn:microsoft.com/office/officeart/2018/5/layout/IconCircleLabelList"/>
    <dgm:cxn modelId="{1A27C162-B6B3-4EF6-A8BD-663AEA1663F0}" type="presParOf" srcId="{24E90F84-E7E8-4D1B-912E-EA859C0E27B4}" destId="{04AFB90F-EA45-4F12-ADB8-0F1B4246F412}" srcOrd="1" destOrd="0" presId="urn:microsoft.com/office/officeart/2018/5/layout/IconCircleLabelList"/>
    <dgm:cxn modelId="{C74AAEED-E0A2-49EF-AA82-C1BC887BB55B}" type="presParOf" srcId="{24E90F84-E7E8-4D1B-912E-EA859C0E27B4}" destId="{74B7615D-4E63-494F-86AD-BCD8549445DA}" srcOrd="2" destOrd="0" presId="urn:microsoft.com/office/officeart/2018/5/layout/IconCircleLabelList"/>
    <dgm:cxn modelId="{FBF65843-7A25-4F02-ABA5-6A564F2F67DB}" type="presParOf" srcId="{24E90F84-E7E8-4D1B-912E-EA859C0E27B4}" destId="{52EAC5D8-1196-4431-B962-88997A51F79A}" srcOrd="3" destOrd="0" presId="urn:microsoft.com/office/officeart/2018/5/layout/IconCircleLabelList"/>
    <dgm:cxn modelId="{F55F2E68-6199-4501-8372-77CD885A8606}" type="presParOf" srcId="{F2100488-0351-41C2-A86A-0DF881E2BD42}" destId="{B606CD76-41D1-4FEE-BBE6-F7AD680B221F}" srcOrd="3" destOrd="0" presId="urn:microsoft.com/office/officeart/2018/5/layout/IconCircleLabelList"/>
    <dgm:cxn modelId="{6A67A447-F3F8-42DC-8E4A-4580F216F1E9}" type="presParOf" srcId="{F2100488-0351-41C2-A86A-0DF881E2BD42}" destId="{1211E3A3-906C-4966-A33F-E25F521CE067}" srcOrd="4" destOrd="0" presId="urn:microsoft.com/office/officeart/2018/5/layout/IconCircleLabelList"/>
    <dgm:cxn modelId="{258CD02C-8DE0-467E-BA23-3B92DFFFB477}" type="presParOf" srcId="{1211E3A3-906C-4966-A33F-E25F521CE067}" destId="{810627FE-F48D-481C-84B1-753364F8176B}" srcOrd="0" destOrd="0" presId="urn:microsoft.com/office/officeart/2018/5/layout/IconCircleLabelList"/>
    <dgm:cxn modelId="{B2F5562C-0702-4523-8682-E2C9BA1E7867}" type="presParOf" srcId="{1211E3A3-906C-4966-A33F-E25F521CE067}" destId="{D02602DF-5006-43EC-AF9E-81E46401014F}" srcOrd="1" destOrd="0" presId="urn:microsoft.com/office/officeart/2018/5/layout/IconCircleLabelList"/>
    <dgm:cxn modelId="{FDA6263E-E941-40F6-88C2-D6AEAAF185AF}" type="presParOf" srcId="{1211E3A3-906C-4966-A33F-E25F521CE067}" destId="{2727BBCD-A442-41ED-B14E-B0782572C0B9}" srcOrd="2" destOrd="0" presId="urn:microsoft.com/office/officeart/2018/5/layout/IconCircleLabelList"/>
    <dgm:cxn modelId="{0DA71B6C-8EB9-4160-A4B3-54B56E8E330F}" type="presParOf" srcId="{1211E3A3-906C-4966-A33F-E25F521CE067}" destId="{853AA9CC-541B-4736-B1FB-A3E213843F7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A3D54-3E59-4E7A-8F01-CD9EB887AB5F}">
      <dsp:nvSpPr>
        <dsp:cNvPr id="0" name=""/>
        <dsp:cNvSpPr/>
      </dsp:nvSpPr>
      <dsp:spPr>
        <a:xfrm>
          <a:off x="643612" y="268363"/>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CD564D-221E-40AE-B2EB-1C43604E7DEB}">
      <dsp:nvSpPr>
        <dsp:cNvPr id="0" name=""/>
        <dsp:cNvSpPr/>
      </dsp:nvSpPr>
      <dsp:spPr>
        <a:xfrm>
          <a:off x="1067737" y="692488"/>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EFF1F1-DA9F-4226-BFEE-77C134A9542B}">
      <dsp:nvSpPr>
        <dsp:cNvPr id="0" name=""/>
        <dsp:cNvSpPr/>
      </dsp:nvSpPr>
      <dsp:spPr>
        <a:xfrm>
          <a:off x="7425" y="2878363"/>
          <a:ext cx="3262500" cy="1439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kern="1200" dirty="0"/>
            <a:t>Data Collection </a:t>
          </a:r>
        </a:p>
        <a:p>
          <a:pPr marL="0" lvl="0" indent="0" algn="ctr" defTabSz="711200">
            <a:lnSpc>
              <a:spcPct val="90000"/>
            </a:lnSpc>
            <a:spcBef>
              <a:spcPct val="0"/>
            </a:spcBef>
            <a:spcAft>
              <a:spcPct val="35000"/>
            </a:spcAft>
            <a:buNone/>
            <a:defRPr cap="all"/>
          </a:pPr>
          <a:r>
            <a:rPr lang="en-US" sz="1600" kern="1200" dirty="0"/>
            <a:t>We will collected a large dataset of medical records and symptoms to train our AI model.</a:t>
          </a:r>
        </a:p>
      </dsp:txBody>
      <dsp:txXfrm>
        <a:off x="7425" y="2878363"/>
        <a:ext cx="3262500" cy="1439560"/>
      </dsp:txXfrm>
    </dsp:sp>
    <dsp:sp modelId="{F31B83E7-CB43-424F-81EE-01879234993E}">
      <dsp:nvSpPr>
        <dsp:cNvPr id="0" name=""/>
        <dsp:cNvSpPr/>
      </dsp:nvSpPr>
      <dsp:spPr>
        <a:xfrm>
          <a:off x="4477050" y="268363"/>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AFB90F-EA45-4F12-ADB8-0F1B4246F412}">
      <dsp:nvSpPr>
        <dsp:cNvPr id="0" name=""/>
        <dsp:cNvSpPr/>
      </dsp:nvSpPr>
      <dsp:spPr>
        <a:xfrm>
          <a:off x="4901175" y="692488"/>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EAC5D8-1196-4431-B962-88997A51F79A}">
      <dsp:nvSpPr>
        <dsp:cNvPr id="0" name=""/>
        <dsp:cNvSpPr/>
      </dsp:nvSpPr>
      <dsp:spPr>
        <a:xfrm>
          <a:off x="3840862" y="2878363"/>
          <a:ext cx="3262500" cy="1439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kern="1200" dirty="0"/>
            <a:t>Model Development </a:t>
          </a:r>
        </a:p>
        <a:p>
          <a:pPr marL="0" lvl="0" indent="0" algn="ctr" defTabSz="711200">
            <a:lnSpc>
              <a:spcPct val="90000"/>
            </a:lnSpc>
            <a:spcBef>
              <a:spcPct val="0"/>
            </a:spcBef>
            <a:spcAft>
              <a:spcPct val="35000"/>
            </a:spcAft>
            <a:buNone/>
            <a:defRPr cap="all"/>
          </a:pPr>
          <a:r>
            <a:rPr lang="en-US" sz="1600" kern="1200" dirty="0"/>
            <a:t>We will develop a deep learning model that uses natural language processing to analyze patient symptoms and provide accurate diagnoses.</a:t>
          </a:r>
        </a:p>
      </dsp:txBody>
      <dsp:txXfrm>
        <a:off x="3840862" y="2878363"/>
        <a:ext cx="3262500" cy="1439560"/>
      </dsp:txXfrm>
    </dsp:sp>
    <dsp:sp modelId="{810627FE-F48D-481C-84B1-753364F8176B}">
      <dsp:nvSpPr>
        <dsp:cNvPr id="0" name=""/>
        <dsp:cNvSpPr/>
      </dsp:nvSpPr>
      <dsp:spPr>
        <a:xfrm>
          <a:off x="8310487" y="268363"/>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2602DF-5006-43EC-AF9E-81E46401014F}">
      <dsp:nvSpPr>
        <dsp:cNvPr id="0" name=""/>
        <dsp:cNvSpPr/>
      </dsp:nvSpPr>
      <dsp:spPr>
        <a:xfrm>
          <a:off x="8734612" y="692488"/>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3AA9CC-541B-4736-B1FB-A3E213843F72}">
      <dsp:nvSpPr>
        <dsp:cNvPr id="0" name=""/>
        <dsp:cNvSpPr/>
      </dsp:nvSpPr>
      <dsp:spPr>
        <a:xfrm>
          <a:off x="7674300" y="2878363"/>
          <a:ext cx="3262500" cy="1439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kern="1200" dirty="0"/>
            <a:t>Integration with Chatbot </a:t>
          </a:r>
        </a:p>
        <a:p>
          <a:pPr marL="0" lvl="0" indent="0" algn="ctr" defTabSz="711200">
            <a:lnSpc>
              <a:spcPct val="90000"/>
            </a:lnSpc>
            <a:spcBef>
              <a:spcPct val="0"/>
            </a:spcBef>
            <a:spcAft>
              <a:spcPct val="35000"/>
            </a:spcAft>
            <a:buNone/>
            <a:defRPr cap="all"/>
          </a:pPr>
          <a:r>
            <a:rPr lang="en-US" sz="1600" kern="1200" dirty="0"/>
            <a:t>We will integrate our AI model with a chatbot interface to provide users with an easy-to-use and accessible platform for medical diagnosis.</a:t>
          </a:r>
        </a:p>
      </dsp:txBody>
      <dsp:txXfrm>
        <a:off x="7674300" y="2878363"/>
        <a:ext cx="3262500" cy="143956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EE66-26D5-C07E-2DD9-099D1FD10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882DC6-E981-B2BA-1A4A-E5DA85BC0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E38588-362A-FEB1-B426-D94991E5CDB1}"/>
              </a:ext>
            </a:extLst>
          </p:cNvPr>
          <p:cNvSpPr>
            <a:spLocks noGrp="1"/>
          </p:cNvSpPr>
          <p:nvPr>
            <p:ph type="dt" sz="half" idx="10"/>
          </p:nvPr>
        </p:nvSpPr>
        <p:spPr/>
        <p:txBody>
          <a:bodyPr/>
          <a:lstStyle/>
          <a:p>
            <a:fld id="{D0DDF6E0-C300-444F-A43A-1ECC45C335B5}" type="datetimeFigureOut">
              <a:rPr lang="en-US" smtClean="0"/>
              <a:t>11/3/2023</a:t>
            </a:fld>
            <a:endParaRPr lang="en-US"/>
          </a:p>
        </p:txBody>
      </p:sp>
      <p:sp>
        <p:nvSpPr>
          <p:cNvPr id="5" name="Footer Placeholder 4">
            <a:extLst>
              <a:ext uri="{FF2B5EF4-FFF2-40B4-BE49-F238E27FC236}">
                <a16:creationId xmlns:a16="http://schemas.microsoft.com/office/drawing/2014/main" id="{8314491C-0165-3454-3B32-19B4F9D9D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9951A-B9F0-B5A0-63B7-C0CE34040053}"/>
              </a:ext>
            </a:extLst>
          </p:cNvPr>
          <p:cNvSpPr>
            <a:spLocks noGrp="1"/>
          </p:cNvSpPr>
          <p:nvPr>
            <p:ph type="sldNum" sz="quarter" idx="12"/>
          </p:nvPr>
        </p:nvSpPr>
        <p:spPr/>
        <p:txBody>
          <a:bodyPr/>
          <a:lstStyle/>
          <a:p>
            <a:fld id="{D3D1A763-72CA-4F1F-A42B-F6236D91C8DE}" type="slidenum">
              <a:rPr lang="en-US" smtClean="0"/>
              <a:t>‹#›</a:t>
            </a:fld>
            <a:endParaRPr lang="en-US"/>
          </a:p>
        </p:txBody>
      </p:sp>
    </p:spTree>
    <p:extLst>
      <p:ext uri="{BB962C8B-B14F-4D97-AF65-F5344CB8AC3E}">
        <p14:creationId xmlns:p14="http://schemas.microsoft.com/office/powerpoint/2010/main" val="4273945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310E6-9EC0-7F43-B1F2-0C107C884F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098EBF-189B-051B-8DB8-B94BFD79C0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A6772-EBFF-538F-B6B5-99BC406F315F}"/>
              </a:ext>
            </a:extLst>
          </p:cNvPr>
          <p:cNvSpPr>
            <a:spLocks noGrp="1"/>
          </p:cNvSpPr>
          <p:nvPr>
            <p:ph type="dt" sz="half" idx="10"/>
          </p:nvPr>
        </p:nvSpPr>
        <p:spPr/>
        <p:txBody>
          <a:bodyPr/>
          <a:lstStyle/>
          <a:p>
            <a:fld id="{D0DDF6E0-C300-444F-A43A-1ECC45C335B5}" type="datetimeFigureOut">
              <a:rPr lang="en-US" smtClean="0"/>
              <a:t>11/3/2023</a:t>
            </a:fld>
            <a:endParaRPr lang="en-US"/>
          </a:p>
        </p:txBody>
      </p:sp>
      <p:sp>
        <p:nvSpPr>
          <p:cNvPr id="5" name="Footer Placeholder 4">
            <a:extLst>
              <a:ext uri="{FF2B5EF4-FFF2-40B4-BE49-F238E27FC236}">
                <a16:creationId xmlns:a16="http://schemas.microsoft.com/office/drawing/2014/main" id="{0F670128-5E50-4F1B-153D-825176009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1BC60-30AE-B0CC-8477-CFF18E5EF2B1}"/>
              </a:ext>
            </a:extLst>
          </p:cNvPr>
          <p:cNvSpPr>
            <a:spLocks noGrp="1"/>
          </p:cNvSpPr>
          <p:nvPr>
            <p:ph type="sldNum" sz="quarter" idx="12"/>
          </p:nvPr>
        </p:nvSpPr>
        <p:spPr/>
        <p:txBody>
          <a:bodyPr/>
          <a:lstStyle/>
          <a:p>
            <a:fld id="{D3D1A763-72CA-4F1F-A42B-F6236D91C8DE}" type="slidenum">
              <a:rPr lang="en-US" smtClean="0"/>
              <a:t>‹#›</a:t>
            </a:fld>
            <a:endParaRPr lang="en-US"/>
          </a:p>
        </p:txBody>
      </p:sp>
    </p:spTree>
    <p:extLst>
      <p:ext uri="{BB962C8B-B14F-4D97-AF65-F5344CB8AC3E}">
        <p14:creationId xmlns:p14="http://schemas.microsoft.com/office/powerpoint/2010/main" val="123595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03F744-39AE-0C21-1181-548EF695AC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6436AB-26DF-0C6C-BF6C-F06D0E9819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07AD3-CA6E-960F-D4DE-571BDA337624}"/>
              </a:ext>
            </a:extLst>
          </p:cNvPr>
          <p:cNvSpPr>
            <a:spLocks noGrp="1"/>
          </p:cNvSpPr>
          <p:nvPr>
            <p:ph type="dt" sz="half" idx="10"/>
          </p:nvPr>
        </p:nvSpPr>
        <p:spPr/>
        <p:txBody>
          <a:bodyPr/>
          <a:lstStyle/>
          <a:p>
            <a:fld id="{D0DDF6E0-C300-444F-A43A-1ECC45C335B5}" type="datetimeFigureOut">
              <a:rPr lang="en-US" smtClean="0"/>
              <a:t>11/3/2023</a:t>
            </a:fld>
            <a:endParaRPr lang="en-US"/>
          </a:p>
        </p:txBody>
      </p:sp>
      <p:sp>
        <p:nvSpPr>
          <p:cNvPr id="5" name="Footer Placeholder 4">
            <a:extLst>
              <a:ext uri="{FF2B5EF4-FFF2-40B4-BE49-F238E27FC236}">
                <a16:creationId xmlns:a16="http://schemas.microsoft.com/office/drawing/2014/main" id="{98B47C7F-0B15-870A-0C13-87E066619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3A03C-F7D6-47B4-4D46-5BFE8AA17F5A}"/>
              </a:ext>
            </a:extLst>
          </p:cNvPr>
          <p:cNvSpPr>
            <a:spLocks noGrp="1"/>
          </p:cNvSpPr>
          <p:nvPr>
            <p:ph type="sldNum" sz="quarter" idx="12"/>
          </p:nvPr>
        </p:nvSpPr>
        <p:spPr/>
        <p:txBody>
          <a:bodyPr/>
          <a:lstStyle/>
          <a:p>
            <a:fld id="{D3D1A763-72CA-4F1F-A42B-F6236D91C8DE}" type="slidenum">
              <a:rPr lang="en-US" smtClean="0"/>
              <a:t>‹#›</a:t>
            </a:fld>
            <a:endParaRPr lang="en-US"/>
          </a:p>
        </p:txBody>
      </p:sp>
    </p:spTree>
    <p:extLst>
      <p:ext uri="{BB962C8B-B14F-4D97-AF65-F5344CB8AC3E}">
        <p14:creationId xmlns:p14="http://schemas.microsoft.com/office/powerpoint/2010/main" val="3803164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65F0-FFD2-6C32-D88B-B1DF3899D4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A7B9AD-883E-9E25-1513-A250B4B75B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ECA55-31EC-60E2-E33A-F6B2FE9AC655}"/>
              </a:ext>
            </a:extLst>
          </p:cNvPr>
          <p:cNvSpPr>
            <a:spLocks noGrp="1"/>
          </p:cNvSpPr>
          <p:nvPr>
            <p:ph type="dt" sz="half" idx="10"/>
          </p:nvPr>
        </p:nvSpPr>
        <p:spPr/>
        <p:txBody>
          <a:bodyPr/>
          <a:lstStyle/>
          <a:p>
            <a:fld id="{D0DDF6E0-C300-444F-A43A-1ECC45C335B5}" type="datetimeFigureOut">
              <a:rPr lang="en-US" smtClean="0"/>
              <a:t>11/3/2023</a:t>
            </a:fld>
            <a:endParaRPr lang="en-US"/>
          </a:p>
        </p:txBody>
      </p:sp>
      <p:sp>
        <p:nvSpPr>
          <p:cNvPr id="5" name="Footer Placeholder 4">
            <a:extLst>
              <a:ext uri="{FF2B5EF4-FFF2-40B4-BE49-F238E27FC236}">
                <a16:creationId xmlns:a16="http://schemas.microsoft.com/office/drawing/2014/main" id="{0D60DCD7-A6C9-43DF-26BB-3A31ACFC7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C18CE-6453-0EB2-C956-5F97667E0EC5}"/>
              </a:ext>
            </a:extLst>
          </p:cNvPr>
          <p:cNvSpPr>
            <a:spLocks noGrp="1"/>
          </p:cNvSpPr>
          <p:nvPr>
            <p:ph type="sldNum" sz="quarter" idx="12"/>
          </p:nvPr>
        </p:nvSpPr>
        <p:spPr/>
        <p:txBody>
          <a:bodyPr/>
          <a:lstStyle/>
          <a:p>
            <a:fld id="{D3D1A763-72CA-4F1F-A42B-F6236D91C8DE}" type="slidenum">
              <a:rPr lang="en-US" smtClean="0"/>
              <a:t>‹#›</a:t>
            </a:fld>
            <a:endParaRPr lang="en-US"/>
          </a:p>
        </p:txBody>
      </p:sp>
    </p:spTree>
    <p:extLst>
      <p:ext uri="{BB962C8B-B14F-4D97-AF65-F5344CB8AC3E}">
        <p14:creationId xmlns:p14="http://schemas.microsoft.com/office/powerpoint/2010/main" val="302757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889C-03FF-FA40-9B52-175864E7B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CC593F-6224-4718-C730-95E2281878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1C0FD2-DB1F-EEA5-71F3-CA049AC18D77}"/>
              </a:ext>
            </a:extLst>
          </p:cNvPr>
          <p:cNvSpPr>
            <a:spLocks noGrp="1"/>
          </p:cNvSpPr>
          <p:nvPr>
            <p:ph type="dt" sz="half" idx="10"/>
          </p:nvPr>
        </p:nvSpPr>
        <p:spPr/>
        <p:txBody>
          <a:bodyPr/>
          <a:lstStyle/>
          <a:p>
            <a:fld id="{D0DDF6E0-C300-444F-A43A-1ECC45C335B5}" type="datetimeFigureOut">
              <a:rPr lang="en-US" smtClean="0"/>
              <a:t>11/3/2023</a:t>
            </a:fld>
            <a:endParaRPr lang="en-US"/>
          </a:p>
        </p:txBody>
      </p:sp>
      <p:sp>
        <p:nvSpPr>
          <p:cNvPr id="5" name="Footer Placeholder 4">
            <a:extLst>
              <a:ext uri="{FF2B5EF4-FFF2-40B4-BE49-F238E27FC236}">
                <a16:creationId xmlns:a16="http://schemas.microsoft.com/office/drawing/2014/main" id="{6156CF50-7A36-C4AF-1AA1-16C9CE19C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73888-0AC9-2D30-DACE-8B2831EB26CD}"/>
              </a:ext>
            </a:extLst>
          </p:cNvPr>
          <p:cNvSpPr>
            <a:spLocks noGrp="1"/>
          </p:cNvSpPr>
          <p:nvPr>
            <p:ph type="sldNum" sz="quarter" idx="12"/>
          </p:nvPr>
        </p:nvSpPr>
        <p:spPr/>
        <p:txBody>
          <a:bodyPr/>
          <a:lstStyle/>
          <a:p>
            <a:fld id="{D3D1A763-72CA-4F1F-A42B-F6236D91C8DE}" type="slidenum">
              <a:rPr lang="en-US" smtClean="0"/>
              <a:t>‹#›</a:t>
            </a:fld>
            <a:endParaRPr lang="en-US"/>
          </a:p>
        </p:txBody>
      </p:sp>
    </p:spTree>
    <p:extLst>
      <p:ext uri="{BB962C8B-B14F-4D97-AF65-F5344CB8AC3E}">
        <p14:creationId xmlns:p14="http://schemas.microsoft.com/office/powerpoint/2010/main" val="40699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73E2-9C70-7E56-368A-3383648D9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611B66-AEA1-471C-1233-A75CA82D5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A5D8B0-C94D-B7F5-CEBD-6FC8081011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6AEFAB-B0A6-8FDD-BDBB-12ABF02ED8C0}"/>
              </a:ext>
            </a:extLst>
          </p:cNvPr>
          <p:cNvSpPr>
            <a:spLocks noGrp="1"/>
          </p:cNvSpPr>
          <p:nvPr>
            <p:ph type="dt" sz="half" idx="10"/>
          </p:nvPr>
        </p:nvSpPr>
        <p:spPr/>
        <p:txBody>
          <a:bodyPr/>
          <a:lstStyle/>
          <a:p>
            <a:fld id="{D0DDF6E0-C300-444F-A43A-1ECC45C335B5}" type="datetimeFigureOut">
              <a:rPr lang="en-US" smtClean="0"/>
              <a:t>11/3/2023</a:t>
            </a:fld>
            <a:endParaRPr lang="en-US"/>
          </a:p>
        </p:txBody>
      </p:sp>
      <p:sp>
        <p:nvSpPr>
          <p:cNvPr id="6" name="Footer Placeholder 5">
            <a:extLst>
              <a:ext uri="{FF2B5EF4-FFF2-40B4-BE49-F238E27FC236}">
                <a16:creationId xmlns:a16="http://schemas.microsoft.com/office/drawing/2014/main" id="{104FA05E-14F7-8732-6370-B0CEFF079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9E41A0-700B-E247-F785-7F932D120210}"/>
              </a:ext>
            </a:extLst>
          </p:cNvPr>
          <p:cNvSpPr>
            <a:spLocks noGrp="1"/>
          </p:cNvSpPr>
          <p:nvPr>
            <p:ph type="sldNum" sz="quarter" idx="12"/>
          </p:nvPr>
        </p:nvSpPr>
        <p:spPr/>
        <p:txBody>
          <a:bodyPr/>
          <a:lstStyle/>
          <a:p>
            <a:fld id="{D3D1A763-72CA-4F1F-A42B-F6236D91C8DE}" type="slidenum">
              <a:rPr lang="en-US" smtClean="0"/>
              <a:t>‹#›</a:t>
            </a:fld>
            <a:endParaRPr lang="en-US"/>
          </a:p>
        </p:txBody>
      </p:sp>
    </p:spTree>
    <p:extLst>
      <p:ext uri="{BB962C8B-B14F-4D97-AF65-F5344CB8AC3E}">
        <p14:creationId xmlns:p14="http://schemas.microsoft.com/office/powerpoint/2010/main" val="2939467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096F-9E96-C5BA-A047-3238F1D92A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2FA1F7-BC28-0FCE-3F43-D234CD2B98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BC1068-12F6-A201-CB7E-353317FABC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2888A9-3CE2-BBAB-2C6B-613912BD48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FE5DFF-90F3-0869-8DA0-80716E496F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65DF08-CCCF-F143-A1DC-2846F93A0A55}"/>
              </a:ext>
            </a:extLst>
          </p:cNvPr>
          <p:cNvSpPr>
            <a:spLocks noGrp="1"/>
          </p:cNvSpPr>
          <p:nvPr>
            <p:ph type="dt" sz="half" idx="10"/>
          </p:nvPr>
        </p:nvSpPr>
        <p:spPr/>
        <p:txBody>
          <a:bodyPr/>
          <a:lstStyle/>
          <a:p>
            <a:fld id="{D0DDF6E0-C300-444F-A43A-1ECC45C335B5}" type="datetimeFigureOut">
              <a:rPr lang="en-US" smtClean="0"/>
              <a:t>11/3/2023</a:t>
            </a:fld>
            <a:endParaRPr lang="en-US"/>
          </a:p>
        </p:txBody>
      </p:sp>
      <p:sp>
        <p:nvSpPr>
          <p:cNvPr id="8" name="Footer Placeholder 7">
            <a:extLst>
              <a:ext uri="{FF2B5EF4-FFF2-40B4-BE49-F238E27FC236}">
                <a16:creationId xmlns:a16="http://schemas.microsoft.com/office/drawing/2014/main" id="{A71185FA-3A3E-6470-1D86-E5393B7754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56E76-DE59-D14D-0881-41CA9C090D42}"/>
              </a:ext>
            </a:extLst>
          </p:cNvPr>
          <p:cNvSpPr>
            <a:spLocks noGrp="1"/>
          </p:cNvSpPr>
          <p:nvPr>
            <p:ph type="sldNum" sz="quarter" idx="12"/>
          </p:nvPr>
        </p:nvSpPr>
        <p:spPr/>
        <p:txBody>
          <a:bodyPr/>
          <a:lstStyle/>
          <a:p>
            <a:fld id="{D3D1A763-72CA-4F1F-A42B-F6236D91C8DE}" type="slidenum">
              <a:rPr lang="en-US" smtClean="0"/>
              <a:t>‹#›</a:t>
            </a:fld>
            <a:endParaRPr lang="en-US"/>
          </a:p>
        </p:txBody>
      </p:sp>
    </p:spTree>
    <p:extLst>
      <p:ext uri="{BB962C8B-B14F-4D97-AF65-F5344CB8AC3E}">
        <p14:creationId xmlns:p14="http://schemas.microsoft.com/office/powerpoint/2010/main" val="153272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74202-BB31-1034-76BF-946423A5C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DE1543-F1F4-61DD-F154-972FC4F380A5}"/>
              </a:ext>
            </a:extLst>
          </p:cNvPr>
          <p:cNvSpPr>
            <a:spLocks noGrp="1"/>
          </p:cNvSpPr>
          <p:nvPr>
            <p:ph type="dt" sz="half" idx="10"/>
          </p:nvPr>
        </p:nvSpPr>
        <p:spPr/>
        <p:txBody>
          <a:bodyPr/>
          <a:lstStyle/>
          <a:p>
            <a:fld id="{D0DDF6E0-C300-444F-A43A-1ECC45C335B5}" type="datetimeFigureOut">
              <a:rPr lang="en-US" smtClean="0"/>
              <a:t>11/3/2023</a:t>
            </a:fld>
            <a:endParaRPr lang="en-US"/>
          </a:p>
        </p:txBody>
      </p:sp>
      <p:sp>
        <p:nvSpPr>
          <p:cNvPr id="4" name="Footer Placeholder 3">
            <a:extLst>
              <a:ext uri="{FF2B5EF4-FFF2-40B4-BE49-F238E27FC236}">
                <a16:creationId xmlns:a16="http://schemas.microsoft.com/office/drawing/2014/main" id="{9A8FAEB8-5A98-71E9-9534-DF41257F2D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528522-FD96-51DA-1B08-8B6809EFC111}"/>
              </a:ext>
            </a:extLst>
          </p:cNvPr>
          <p:cNvSpPr>
            <a:spLocks noGrp="1"/>
          </p:cNvSpPr>
          <p:nvPr>
            <p:ph type="sldNum" sz="quarter" idx="12"/>
          </p:nvPr>
        </p:nvSpPr>
        <p:spPr/>
        <p:txBody>
          <a:bodyPr/>
          <a:lstStyle/>
          <a:p>
            <a:fld id="{D3D1A763-72CA-4F1F-A42B-F6236D91C8DE}" type="slidenum">
              <a:rPr lang="en-US" smtClean="0"/>
              <a:t>‹#›</a:t>
            </a:fld>
            <a:endParaRPr lang="en-US"/>
          </a:p>
        </p:txBody>
      </p:sp>
    </p:spTree>
    <p:extLst>
      <p:ext uri="{BB962C8B-B14F-4D97-AF65-F5344CB8AC3E}">
        <p14:creationId xmlns:p14="http://schemas.microsoft.com/office/powerpoint/2010/main" val="3427558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EE923C-2625-9ACC-723D-58D779426DE7}"/>
              </a:ext>
            </a:extLst>
          </p:cNvPr>
          <p:cNvSpPr>
            <a:spLocks noGrp="1"/>
          </p:cNvSpPr>
          <p:nvPr>
            <p:ph type="dt" sz="half" idx="10"/>
          </p:nvPr>
        </p:nvSpPr>
        <p:spPr/>
        <p:txBody>
          <a:bodyPr/>
          <a:lstStyle/>
          <a:p>
            <a:fld id="{D0DDF6E0-C300-444F-A43A-1ECC45C335B5}" type="datetimeFigureOut">
              <a:rPr lang="en-US" smtClean="0"/>
              <a:t>11/3/2023</a:t>
            </a:fld>
            <a:endParaRPr lang="en-US"/>
          </a:p>
        </p:txBody>
      </p:sp>
      <p:sp>
        <p:nvSpPr>
          <p:cNvPr id="3" name="Footer Placeholder 2">
            <a:extLst>
              <a:ext uri="{FF2B5EF4-FFF2-40B4-BE49-F238E27FC236}">
                <a16:creationId xmlns:a16="http://schemas.microsoft.com/office/drawing/2014/main" id="{F9D9094A-8096-1843-5491-BA2CE917B8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F1103E-36AB-85F0-2E38-BEA7FF3BFC95}"/>
              </a:ext>
            </a:extLst>
          </p:cNvPr>
          <p:cNvSpPr>
            <a:spLocks noGrp="1"/>
          </p:cNvSpPr>
          <p:nvPr>
            <p:ph type="sldNum" sz="quarter" idx="12"/>
          </p:nvPr>
        </p:nvSpPr>
        <p:spPr/>
        <p:txBody>
          <a:bodyPr/>
          <a:lstStyle/>
          <a:p>
            <a:fld id="{D3D1A763-72CA-4F1F-A42B-F6236D91C8DE}" type="slidenum">
              <a:rPr lang="en-US" smtClean="0"/>
              <a:t>‹#›</a:t>
            </a:fld>
            <a:endParaRPr lang="en-US"/>
          </a:p>
        </p:txBody>
      </p:sp>
    </p:spTree>
    <p:extLst>
      <p:ext uri="{BB962C8B-B14F-4D97-AF65-F5344CB8AC3E}">
        <p14:creationId xmlns:p14="http://schemas.microsoft.com/office/powerpoint/2010/main" val="389867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92C9-43AB-0BAE-488F-2DDE09792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46FDBC-647B-27A5-EEDF-FE0BD169B4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2FAA51-B69F-83BF-A991-01E79D5B4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C2E1A-06E9-BED9-E1EB-B0418E32D667}"/>
              </a:ext>
            </a:extLst>
          </p:cNvPr>
          <p:cNvSpPr>
            <a:spLocks noGrp="1"/>
          </p:cNvSpPr>
          <p:nvPr>
            <p:ph type="dt" sz="half" idx="10"/>
          </p:nvPr>
        </p:nvSpPr>
        <p:spPr/>
        <p:txBody>
          <a:bodyPr/>
          <a:lstStyle/>
          <a:p>
            <a:fld id="{D0DDF6E0-C300-444F-A43A-1ECC45C335B5}" type="datetimeFigureOut">
              <a:rPr lang="en-US" smtClean="0"/>
              <a:t>11/3/2023</a:t>
            </a:fld>
            <a:endParaRPr lang="en-US"/>
          </a:p>
        </p:txBody>
      </p:sp>
      <p:sp>
        <p:nvSpPr>
          <p:cNvPr id="6" name="Footer Placeholder 5">
            <a:extLst>
              <a:ext uri="{FF2B5EF4-FFF2-40B4-BE49-F238E27FC236}">
                <a16:creationId xmlns:a16="http://schemas.microsoft.com/office/drawing/2014/main" id="{EC2B339C-EED0-2CC4-B5A7-45D2FC154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456750-A7F1-22C9-B780-8F38432716A8}"/>
              </a:ext>
            </a:extLst>
          </p:cNvPr>
          <p:cNvSpPr>
            <a:spLocks noGrp="1"/>
          </p:cNvSpPr>
          <p:nvPr>
            <p:ph type="sldNum" sz="quarter" idx="12"/>
          </p:nvPr>
        </p:nvSpPr>
        <p:spPr/>
        <p:txBody>
          <a:bodyPr/>
          <a:lstStyle/>
          <a:p>
            <a:fld id="{D3D1A763-72CA-4F1F-A42B-F6236D91C8DE}" type="slidenum">
              <a:rPr lang="en-US" smtClean="0"/>
              <a:t>‹#›</a:t>
            </a:fld>
            <a:endParaRPr lang="en-US"/>
          </a:p>
        </p:txBody>
      </p:sp>
    </p:spTree>
    <p:extLst>
      <p:ext uri="{BB962C8B-B14F-4D97-AF65-F5344CB8AC3E}">
        <p14:creationId xmlns:p14="http://schemas.microsoft.com/office/powerpoint/2010/main" val="1561732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A35F-8F83-77F2-BD44-161971F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89C7C2-121C-F73D-9648-BB8379A6D2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0E388-725E-B612-50CC-CDC2908C97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67222-6399-045A-4C1E-3A21F943EAAF}"/>
              </a:ext>
            </a:extLst>
          </p:cNvPr>
          <p:cNvSpPr>
            <a:spLocks noGrp="1"/>
          </p:cNvSpPr>
          <p:nvPr>
            <p:ph type="dt" sz="half" idx="10"/>
          </p:nvPr>
        </p:nvSpPr>
        <p:spPr/>
        <p:txBody>
          <a:bodyPr/>
          <a:lstStyle/>
          <a:p>
            <a:fld id="{D0DDF6E0-C300-444F-A43A-1ECC45C335B5}" type="datetimeFigureOut">
              <a:rPr lang="en-US" smtClean="0"/>
              <a:t>11/3/2023</a:t>
            </a:fld>
            <a:endParaRPr lang="en-US"/>
          </a:p>
        </p:txBody>
      </p:sp>
      <p:sp>
        <p:nvSpPr>
          <p:cNvPr id="6" name="Footer Placeholder 5">
            <a:extLst>
              <a:ext uri="{FF2B5EF4-FFF2-40B4-BE49-F238E27FC236}">
                <a16:creationId xmlns:a16="http://schemas.microsoft.com/office/drawing/2014/main" id="{54DB2092-C2D8-4FA9-15D4-E8DA897D67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80C545-C3B6-36EF-FE1D-EBC8F7722669}"/>
              </a:ext>
            </a:extLst>
          </p:cNvPr>
          <p:cNvSpPr>
            <a:spLocks noGrp="1"/>
          </p:cNvSpPr>
          <p:nvPr>
            <p:ph type="sldNum" sz="quarter" idx="12"/>
          </p:nvPr>
        </p:nvSpPr>
        <p:spPr/>
        <p:txBody>
          <a:bodyPr/>
          <a:lstStyle/>
          <a:p>
            <a:fld id="{D3D1A763-72CA-4F1F-A42B-F6236D91C8DE}" type="slidenum">
              <a:rPr lang="en-US" smtClean="0"/>
              <a:t>‹#›</a:t>
            </a:fld>
            <a:endParaRPr lang="en-US"/>
          </a:p>
        </p:txBody>
      </p:sp>
    </p:spTree>
    <p:extLst>
      <p:ext uri="{BB962C8B-B14F-4D97-AF65-F5344CB8AC3E}">
        <p14:creationId xmlns:p14="http://schemas.microsoft.com/office/powerpoint/2010/main" val="72412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13948D-48E6-0CC0-A3C6-AB6C202FCE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E9645C-BD81-433A-6535-A6FB4E0F3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C3128-3ACB-AD46-6D42-A2EC9F37F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DF6E0-C300-444F-A43A-1ECC45C335B5}" type="datetimeFigureOut">
              <a:rPr lang="en-US" smtClean="0"/>
              <a:t>11/3/2023</a:t>
            </a:fld>
            <a:endParaRPr lang="en-US"/>
          </a:p>
        </p:txBody>
      </p:sp>
      <p:sp>
        <p:nvSpPr>
          <p:cNvPr id="5" name="Footer Placeholder 4">
            <a:extLst>
              <a:ext uri="{FF2B5EF4-FFF2-40B4-BE49-F238E27FC236}">
                <a16:creationId xmlns:a16="http://schemas.microsoft.com/office/drawing/2014/main" id="{E013DAC9-805F-0326-66F5-D234CDA67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7A9889-D903-DF7D-8309-DD40D7A82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1A763-72CA-4F1F-A42B-F6236D91C8DE}" type="slidenum">
              <a:rPr lang="en-US" smtClean="0"/>
              <a:t>‹#›</a:t>
            </a:fld>
            <a:endParaRPr lang="en-US"/>
          </a:p>
        </p:txBody>
      </p:sp>
    </p:spTree>
    <p:extLst>
      <p:ext uri="{BB962C8B-B14F-4D97-AF65-F5344CB8AC3E}">
        <p14:creationId xmlns:p14="http://schemas.microsoft.com/office/powerpoint/2010/main" val="3037724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9" name="Oval 38">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9EE9E35-2739-618A-93F2-3C605C8B7280}"/>
              </a:ext>
            </a:extLst>
          </p:cNvPr>
          <p:cNvSpPr>
            <a:spLocks noGrp="1"/>
          </p:cNvSpPr>
          <p:nvPr>
            <p:ph type="ctrTitle"/>
          </p:nvPr>
        </p:nvSpPr>
        <p:spPr>
          <a:xfrm>
            <a:off x="2043326" y="609601"/>
            <a:ext cx="8229600" cy="2096906"/>
          </a:xfrm>
          <a:noFill/>
        </p:spPr>
        <p:txBody>
          <a:bodyPr vert="horz" lIns="91440" tIns="45720" rIns="91440" bIns="45720" rtlCol="0" anchor="b">
            <a:normAutofit/>
          </a:bodyPr>
          <a:lstStyle/>
          <a:p>
            <a:r>
              <a:rPr lang="en-US" sz="4800" b="1" kern="1200" dirty="0">
                <a:solidFill>
                  <a:schemeClr val="bg1"/>
                </a:solidFill>
                <a:latin typeface="+mj-lt"/>
                <a:ea typeface="+mj-ea"/>
                <a:cs typeface="+mj-cs"/>
              </a:rPr>
              <a:t>Group : Mikes</a:t>
            </a:r>
          </a:p>
        </p:txBody>
      </p:sp>
      <p:sp>
        <p:nvSpPr>
          <p:cNvPr id="3" name="Subtitle 2">
            <a:extLst>
              <a:ext uri="{FF2B5EF4-FFF2-40B4-BE49-F238E27FC236}">
                <a16:creationId xmlns:a16="http://schemas.microsoft.com/office/drawing/2014/main" id="{ECFCC710-3029-6096-6032-ECE0EDE5575F}"/>
              </a:ext>
            </a:extLst>
          </p:cNvPr>
          <p:cNvSpPr>
            <a:spLocks noGrp="1"/>
          </p:cNvSpPr>
          <p:nvPr>
            <p:ph type="subTitle" idx="1"/>
          </p:nvPr>
        </p:nvSpPr>
        <p:spPr>
          <a:xfrm>
            <a:off x="2043326" y="3522428"/>
            <a:ext cx="8229600" cy="2607079"/>
          </a:xfrm>
          <a:noFill/>
        </p:spPr>
        <p:txBody>
          <a:bodyPr vert="horz" lIns="91440" tIns="45720" rIns="91440" bIns="45720" rtlCol="0" anchor="t">
            <a:normAutofit/>
          </a:bodyPr>
          <a:lstStyle/>
          <a:p>
            <a:r>
              <a:rPr lang="en-US" b="1" dirty="0">
                <a:solidFill>
                  <a:schemeClr val="bg1"/>
                </a:solidFill>
              </a:rPr>
              <a:t>Team Members  </a:t>
            </a:r>
          </a:p>
          <a:p>
            <a:pPr indent="-228600">
              <a:buFont typeface="Arial" panose="020B0604020202020204" pitchFamily="34" charset="0"/>
              <a:buChar char="•"/>
            </a:pPr>
            <a:endParaRPr lang="en-US" b="1" dirty="0">
              <a:solidFill>
                <a:schemeClr val="bg1"/>
              </a:solidFill>
            </a:endParaRPr>
          </a:p>
          <a:p>
            <a:r>
              <a:rPr lang="en-US" dirty="0">
                <a:solidFill>
                  <a:schemeClr val="bg1"/>
                </a:solidFill>
              </a:rPr>
              <a:t>Neelima Kommareddy</a:t>
            </a:r>
          </a:p>
          <a:p>
            <a:r>
              <a:rPr lang="en-US" dirty="0">
                <a:solidFill>
                  <a:schemeClr val="bg1"/>
                </a:solidFill>
              </a:rPr>
              <a:t>Sindhu </a:t>
            </a:r>
            <a:r>
              <a:rPr lang="en-US" dirty="0" err="1">
                <a:solidFill>
                  <a:schemeClr val="bg1"/>
                </a:solidFill>
              </a:rPr>
              <a:t>Anugula</a:t>
            </a:r>
            <a:endParaRPr lang="en-US" dirty="0">
              <a:solidFill>
                <a:schemeClr val="bg1"/>
              </a:solidFill>
            </a:endParaRPr>
          </a:p>
          <a:p>
            <a:r>
              <a:rPr lang="en-US" dirty="0">
                <a:solidFill>
                  <a:schemeClr val="bg1"/>
                </a:solidFill>
              </a:rPr>
              <a:t>Kalwa Sailaxmi</a:t>
            </a:r>
          </a:p>
        </p:txBody>
      </p:sp>
      <p:sp>
        <p:nvSpPr>
          <p:cNvPr id="46" name="Rectangle 45">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9" name="Straight Connector 48">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4" name="Rectangle 53">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7" name="Straight Connector 56">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336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1" name="Oval 30">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DDEBCED-36BC-20A6-C72E-1B5FA9C7C06B}"/>
              </a:ext>
            </a:extLst>
          </p:cNvPr>
          <p:cNvSpPr>
            <a:spLocks noGrp="1"/>
          </p:cNvSpPr>
          <p:nvPr>
            <p:ph type="title"/>
          </p:nvPr>
        </p:nvSpPr>
        <p:spPr>
          <a:xfrm>
            <a:off x="1979676" y="860854"/>
            <a:ext cx="8229600" cy="1790784"/>
          </a:xfrm>
          <a:noFill/>
        </p:spPr>
        <p:txBody>
          <a:bodyPr vert="horz" lIns="91440" tIns="45720" rIns="91440" bIns="45720" rtlCol="0" anchor="b">
            <a:normAutofit/>
          </a:bodyPr>
          <a:lstStyle/>
          <a:p>
            <a:pPr algn="ctr"/>
            <a:r>
              <a:rPr lang="en-US" sz="4800" b="1" kern="1200" dirty="0">
                <a:solidFill>
                  <a:schemeClr val="bg1"/>
                </a:solidFill>
                <a:latin typeface="+mj-lt"/>
                <a:ea typeface="+mj-ea"/>
                <a:cs typeface="+mj-cs"/>
              </a:rPr>
              <a:t>Project Topic </a:t>
            </a:r>
          </a:p>
        </p:txBody>
      </p:sp>
      <p:sp>
        <p:nvSpPr>
          <p:cNvPr id="3" name="Content Placeholder 2">
            <a:extLst>
              <a:ext uri="{FF2B5EF4-FFF2-40B4-BE49-F238E27FC236}">
                <a16:creationId xmlns:a16="http://schemas.microsoft.com/office/drawing/2014/main" id="{ABAD9616-5365-6863-DF9E-CD5EE2A8F419}"/>
              </a:ext>
            </a:extLst>
          </p:cNvPr>
          <p:cNvSpPr>
            <a:spLocks noGrp="1"/>
          </p:cNvSpPr>
          <p:nvPr>
            <p:ph idx="1"/>
          </p:nvPr>
        </p:nvSpPr>
        <p:spPr>
          <a:xfrm>
            <a:off x="2043326" y="3522428"/>
            <a:ext cx="8229600" cy="2607079"/>
          </a:xfrm>
          <a:noFill/>
        </p:spPr>
        <p:txBody>
          <a:bodyPr vert="horz" lIns="91440" tIns="45720" rIns="91440" bIns="45720" rtlCol="0" anchor="t">
            <a:normAutofit/>
          </a:bodyPr>
          <a:lstStyle/>
          <a:p>
            <a:pPr marL="0" indent="0" algn="ctr">
              <a:buNone/>
            </a:pPr>
            <a:r>
              <a:rPr lang="en-US" sz="4000" b="1" kern="1200" dirty="0">
                <a:solidFill>
                  <a:schemeClr val="bg1"/>
                </a:solidFill>
                <a:latin typeface="+mn-lt"/>
                <a:ea typeface="+mn-ea"/>
                <a:cs typeface="+mn-cs"/>
              </a:rPr>
              <a:t>Healthcare Chatbot: Utilizing Artificial Intelligence for Medical Diagnosis</a:t>
            </a:r>
          </a:p>
        </p:txBody>
      </p:sp>
      <p:sp>
        <p:nvSpPr>
          <p:cNvPr id="38" name="Rectangle 37">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1" name="Straight Connector 40">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9" name="Straight Connector 48">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768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obot with a face">
            <a:extLst>
              <a:ext uri="{FF2B5EF4-FFF2-40B4-BE49-F238E27FC236}">
                <a16:creationId xmlns:a16="http://schemas.microsoft.com/office/drawing/2014/main" id="{DCDE4EB0-4296-AC58-6A58-23A25162AEC1}"/>
              </a:ext>
            </a:extLst>
          </p:cNvPr>
          <p:cNvPicPr>
            <a:picLocks noChangeAspect="1"/>
          </p:cNvPicPr>
          <p:nvPr/>
        </p:nvPicPr>
        <p:blipFill rotWithShape="1">
          <a:blip r:embed="rId2">
            <a:alphaModFix amt="35000"/>
          </a:blip>
          <a:srcRect t="17669" b="1974"/>
          <a:stretch/>
        </p:blipFill>
        <p:spPr>
          <a:xfrm>
            <a:off x="20" y="10"/>
            <a:ext cx="12191980" cy="6857990"/>
          </a:xfrm>
          <a:prstGeom prst="rect">
            <a:avLst/>
          </a:prstGeom>
        </p:spPr>
      </p:pic>
      <p:sp>
        <p:nvSpPr>
          <p:cNvPr id="2" name="Title 1">
            <a:extLst>
              <a:ext uri="{FF2B5EF4-FFF2-40B4-BE49-F238E27FC236}">
                <a16:creationId xmlns:a16="http://schemas.microsoft.com/office/drawing/2014/main" id="{9B99478E-1C2D-DC73-9F9B-2329658D0C33}"/>
              </a:ext>
            </a:extLst>
          </p:cNvPr>
          <p:cNvSpPr>
            <a:spLocks noGrp="1"/>
          </p:cNvSpPr>
          <p:nvPr>
            <p:ph type="title"/>
          </p:nvPr>
        </p:nvSpPr>
        <p:spPr>
          <a:xfrm>
            <a:off x="716902" y="794333"/>
            <a:ext cx="10515600" cy="1325563"/>
          </a:xfrm>
        </p:spPr>
        <p:txBody>
          <a:bodyPr>
            <a:normAutofit/>
          </a:bodyPr>
          <a:lstStyle/>
          <a:p>
            <a:pPr algn="ctr"/>
            <a:r>
              <a:rPr lang="en-US" b="1" dirty="0">
                <a:solidFill>
                  <a:srgbClr val="FFFFFF"/>
                </a:solidFill>
              </a:rPr>
              <a:t>Statement of Project</a:t>
            </a:r>
          </a:p>
        </p:txBody>
      </p:sp>
      <p:sp>
        <p:nvSpPr>
          <p:cNvPr id="3" name="Content Placeholder 2">
            <a:extLst>
              <a:ext uri="{FF2B5EF4-FFF2-40B4-BE49-F238E27FC236}">
                <a16:creationId xmlns:a16="http://schemas.microsoft.com/office/drawing/2014/main" id="{ECD10CC9-6048-10EF-4A76-235473A16166}"/>
              </a:ext>
            </a:extLst>
          </p:cNvPr>
          <p:cNvSpPr>
            <a:spLocks noGrp="1"/>
          </p:cNvSpPr>
          <p:nvPr>
            <p:ph idx="1"/>
          </p:nvPr>
        </p:nvSpPr>
        <p:spPr>
          <a:xfrm>
            <a:off x="838200" y="2404123"/>
            <a:ext cx="10515600" cy="4351338"/>
          </a:xfrm>
        </p:spPr>
        <p:txBody>
          <a:bodyPr>
            <a:normAutofit/>
          </a:bodyPr>
          <a:lstStyle/>
          <a:p>
            <a:pPr marL="0" indent="0">
              <a:buNone/>
            </a:pPr>
            <a:r>
              <a:rPr lang="en-US" dirty="0">
                <a:solidFill>
                  <a:srgbClr val="FFFFFF"/>
                </a:solidFill>
              </a:rPr>
              <a:t>The purpose of this project is to develop an AI-powered healthcare chatbot that can help with diagnosis. In order to give patients a convenient way to submit their symptoms and obtain a preliminary diagnosis, the chatbot will be built. If necessary, the chatbot will also offer suggestions for additional medical assessment. Enhancing the precision and effectiveness of medical diagnosis is the aim of this initiative, particularly when patients do not have quick access to a healthcare provider.</a:t>
            </a:r>
          </a:p>
        </p:txBody>
      </p:sp>
    </p:spTree>
    <p:extLst>
      <p:ext uri="{BB962C8B-B14F-4D97-AF65-F5344CB8AC3E}">
        <p14:creationId xmlns:p14="http://schemas.microsoft.com/office/powerpoint/2010/main" val="397402939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AEDE488-391E-AB62-6289-7E3D26E7B609}"/>
              </a:ext>
            </a:extLst>
          </p:cNvPr>
          <p:cNvPicPr>
            <a:picLocks noChangeAspect="1"/>
          </p:cNvPicPr>
          <p:nvPr/>
        </p:nvPicPr>
        <p:blipFill rotWithShape="1">
          <a:blip r:embed="rId2">
            <a:alphaModFix amt="35000"/>
          </a:blip>
          <a:srcRect t="6565" b="9165"/>
          <a:stretch/>
        </p:blipFill>
        <p:spPr>
          <a:xfrm>
            <a:off x="20" y="10"/>
            <a:ext cx="12191980" cy="6857990"/>
          </a:xfrm>
          <a:prstGeom prst="rect">
            <a:avLst/>
          </a:prstGeom>
        </p:spPr>
      </p:pic>
      <p:sp>
        <p:nvSpPr>
          <p:cNvPr id="2" name="Title 1">
            <a:extLst>
              <a:ext uri="{FF2B5EF4-FFF2-40B4-BE49-F238E27FC236}">
                <a16:creationId xmlns:a16="http://schemas.microsoft.com/office/drawing/2014/main" id="{3BAE2B9C-C7A5-F897-6BB2-A006A2C88D13}"/>
              </a:ext>
            </a:extLst>
          </p:cNvPr>
          <p:cNvSpPr>
            <a:spLocks noGrp="1"/>
          </p:cNvSpPr>
          <p:nvPr>
            <p:ph type="title"/>
          </p:nvPr>
        </p:nvSpPr>
        <p:spPr>
          <a:xfrm>
            <a:off x="838200" y="365125"/>
            <a:ext cx="10515600" cy="1325563"/>
          </a:xfrm>
        </p:spPr>
        <p:txBody>
          <a:bodyPr>
            <a:normAutofit/>
          </a:bodyPr>
          <a:lstStyle/>
          <a:p>
            <a:pPr algn="ctr"/>
            <a:r>
              <a:rPr lang="en-US" b="1" i="0" dirty="0">
                <a:solidFill>
                  <a:srgbClr val="FFFFFF"/>
                </a:solidFill>
                <a:effectLst/>
              </a:rPr>
              <a:t>APPROACH</a:t>
            </a:r>
            <a:endParaRPr lang="en-US" b="1" dirty="0">
              <a:solidFill>
                <a:srgbClr val="FFFFFF"/>
              </a:solidFill>
            </a:endParaRPr>
          </a:p>
        </p:txBody>
      </p:sp>
      <p:graphicFrame>
        <p:nvGraphicFramePr>
          <p:cNvPr id="5" name="Content Placeholder 2">
            <a:extLst>
              <a:ext uri="{FF2B5EF4-FFF2-40B4-BE49-F238E27FC236}">
                <a16:creationId xmlns:a16="http://schemas.microsoft.com/office/drawing/2014/main" id="{C3261615-806D-4F1D-8F66-58C859A69108}"/>
              </a:ext>
            </a:extLst>
          </p:cNvPr>
          <p:cNvGraphicFramePr>
            <a:graphicFrameLocks noGrp="1"/>
          </p:cNvGraphicFramePr>
          <p:nvPr>
            <p:ph idx="1"/>
            <p:extLst>
              <p:ext uri="{D42A27DB-BD31-4B8C-83A1-F6EECF244321}">
                <p14:modId xmlns:p14="http://schemas.microsoft.com/office/powerpoint/2010/main" val="2628503549"/>
              </p:ext>
            </p:extLst>
          </p:nvPr>
        </p:nvGraphicFramePr>
        <p:xfrm>
          <a:off x="838199" y="1590675"/>
          <a:ext cx="10944225" cy="4586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17320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B4D4C7D0-2811-DF84-0C15-FF8B580BEDD3}"/>
              </a:ext>
            </a:extLst>
          </p:cNvPr>
          <p:cNvPicPr>
            <a:picLocks noChangeAspect="1"/>
          </p:cNvPicPr>
          <p:nvPr/>
        </p:nvPicPr>
        <p:blipFill rotWithShape="1">
          <a:blip r:embed="rId2">
            <a:alphaModFix amt="3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BE08AF39-006D-4BA6-A770-435ED1E90F1D}"/>
              </a:ext>
            </a:extLst>
          </p:cNvPr>
          <p:cNvSpPr>
            <a:spLocks noGrp="1"/>
          </p:cNvSpPr>
          <p:nvPr>
            <p:ph type="title"/>
          </p:nvPr>
        </p:nvSpPr>
        <p:spPr>
          <a:xfrm>
            <a:off x="838200" y="365125"/>
            <a:ext cx="10515600" cy="1325563"/>
          </a:xfrm>
        </p:spPr>
        <p:txBody>
          <a:bodyPr>
            <a:normAutofit/>
          </a:bodyPr>
          <a:lstStyle/>
          <a:p>
            <a:pPr algn="ctr"/>
            <a:r>
              <a:rPr lang="en-US" b="1" dirty="0">
                <a:solidFill>
                  <a:srgbClr val="FFFFFF"/>
                </a:solidFill>
              </a:rPr>
              <a:t>Deliverables</a:t>
            </a:r>
          </a:p>
        </p:txBody>
      </p:sp>
      <p:sp>
        <p:nvSpPr>
          <p:cNvPr id="3" name="Content Placeholder 2">
            <a:extLst>
              <a:ext uri="{FF2B5EF4-FFF2-40B4-BE49-F238E27FC236}">
                <a16:creationId xmlns:a16="http://schemas.microsoft.com/office/drawing/2014/main" id="{2F8BFF28-6BA9-45C7-0BEC-60E641100078}"/>
              </a:ext>
            </a:extLst>
          </p:cNvPr>
          <p:cNvSpPr>
            <a:spLocks noGrp="1"/>
          </p:cNvSpPr>
          <p:nvPr>
            <p:ph idx="1"/>
          </p:nvPr>
        </p:nvSpPr>
        <p:spPr>
          <a:xfrm>
            <a:off x="838200" y="1825625"/>
            <a:ext cx="10515600" cy="4351338"/>
          </a:xfrm>
        </p:spPr>
        <p:txBody>
          <a:bodyPr>
            <a:normAutofit/>
          </a:bodyPr>
          <a:lstStyle/>
          <a:p>
            <a:r>
              <a:rPr lang="en-US" b="1">
                <a:solidFill>
                  <a:srgbClr val="FFFFFF"/>
                </a:solidFill>
                <a:effectLst/>
              </a:rPr>
              <a:t>Functional Healthcare Chatbot </a:t>
            </a:r>
            <a:r>
              <a:rPr lang="en-US" b="1">
                <a:solidFill>
                  <a:srgbClr val="FFFFFF"/>
                </a:solidFill>
              </a:rPr>
              <a:t>:- </a:t>
            </a:r>
            <a:r>
              <a:rPr lang="en-US">
                <a:solidFill>
                  <a:srgbClr val="FFFFFF"/>
                </a:solidFill>
                <a:effectLst/>
              </a:rPr>
              <a:t>Our team will develop a functional healthcare chatbot that utilizes AI to assist in medical diagnosis.</a:t>
            </a:r>
            <a:endParaRPr lang="en-US">
              <a:solidFill>
                <a:srgbClr val="FFFFFF"/>
              </a:solidFill>
            </a:endParaRPr>
          </a:p>
          <a:p>
            <a:r>
              <a:rPr lang="en-US" b="1">
                <a:solidFill>
                  <a:srgbClr val="FFFFFF"/>
                </a:solidFill>
                <a:effectLst/>
              </a:rPr>
              <a:t>Integration with Medical Databases </a:t>
            </a:r>
            <a:r>
              <a:rPr lang="en-US" b="1">
                <a:solidFill>
                  <a:srgbClr val="FFFFFF"/>
                </a:solidFill>
              </a:rPr>
              <a:t>:- </a:t>
            </a:r>
            <a:r>
              <a:rPr lang="en-US">
                <a:solidFill>
                  <a:srgbClr val="FFFFFF"/>
                </a:solidFill>
                <a:effectLst/>
              </a:rPr>
              <a:t>The chatbot will be integrated with various medical databases to provide accurate and up-to-date information.</a:t>
            </a:r>
            <a:endParaRPr lang="en-US">
              <a:solidFill>
                <a:srgbClr val="FFFFFF"/>
              </a:solidFill>
            </a:endParaRPr>
          </a:p>
          <a:p>
            <a:r>
              <a:rPr lang="en-US" b="1">
                <a:solidFill>
                  <a:srgbClr val="FFFFFF"/>
                </a:solidFill>
                <a:effectLst/>
              </a:rPr>
              <a:t>User Testing Results </a:t>
            </a:r>
            <a:r>
              <a:rPr lang="en-US" b="1">
                <a:solidFill>
                  <a:srgbClr val="FFFFFF"/>
                </a:solidFill>
              </a:rPr>
              <a:t>:- </a:t>
            </a:r>
            <a:r>
              <a:rPr lang="en-US">
                <a:solidFill>
                  <a:srgbClr val="FFFFFF"/>
                </a:solidFill>
                <a:effectLst/>
              </a:rPr>
              <a:t>We will provide user testing results to evaluate the effectiveness and efficiency of our chatbot.</a:t>
            </a:r>
            <a:endParaRPr lang="en-US">
              <a:solidFill>
                <a:srgbClr val="FFFFFF"/>
              </a:solidFill>
            </a:endParaRPr>
          </a:p>
          <a:p>
            <a:endParaRPr lang="en-US">
              <a:solidFill>
                <a:srgbClr val="FFFFFF"/>
              </a:solidFill>
            </a:endParaRPr>
          </a:p>
        </p:txBody>
      </p:sp>
    </p:spTree>
    <p:extLst>
      <p:ext uri="{BB962C8B-B14F-4D97-AF65-F5344CB8AC3E}">
        <p14:creationId xmlns:p14="http://schemas.microsoft.com/office/powerpoint/2010/main" val="206017681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Green dialogue boxes">
            <a:extLst>
              <a:ext uri="{FF2B5EF4-FFF2-40B4-BE49-F238E27FC236}">
                <a16:creationId xmlns:a16="http://schemas.microsoft.com/office/drawing/2014/main" id="{6711833A-D092-3CAF-F37E-5C1CBF7FC2A7}"/>
              </a:ext>
            </a:extLst>
          </p:cNvPr>
          <p:cNvPicPr>
            <a:picLocks noChangeAspect="1"/>
          </p:cNvPicPr>
          <p:nvPr/>
        </p:nvPicPr>
        <p:blipFill rotWithShape="1">
          <a:blip r:embed="rId2">
            <a:duotone>
              <a:prstClr val="black"/>
              <a:schemeClr val="tx2">
                <a:tint val="45000"/>
                <a:satMod val="400000"/>
              </a:schemeClr>
            </a:duotone>
            <a:alphaModFix amt="25000"/>
          </a:blip>
          <a:srcRect t="17112" b="15320"/>
          <a:stretch/>
        </p:blipFill>
        <p:spPr>
          <a:xfrm>
            <a:off x="20" y="10"/>
            <a:ext cx="12191980" cy="6857990"/>
          </a:xfrm>
          <a:prstGeom prst="rect">
            <a:avLst/>
          </a:prstGeom>
        </p:spPr>
      </p:pic>
      <p:sp>
        <p:nvSpPr>
          <p:cNvPr id="2" name="Title 1">
            <a:extLst>
              <a:ext uri="{FF2B5EF4-FFF2-40B4-BE49-F238E27FC236}">
                <a16:creationId xmlns:a16="http://schemas.microsoft.com/office/drawing/2014/main" id="{67DA6F9D-BE56-6692-44BA-9240EDAFD996}"/>
              </a:ext>
            </a:extLst>
          </p:cNvPr>
          <p:cNvSpPr>
            <a:spLocks noGrp="1"/>
          </p:cNvSpPr>
          <p:nvPr>
            <p:ph type="title"/>
          </p:nvPr>
        </p:nvSpPr>
        <p:spPr>
          <a:xfrm>
            <a:off x="838200" y="365125"/>
            <a:ext cx="10515600" cy="1325563"/>
          </a:xfrm>
        </p:spPr>
        <p:txBody>
          <a:bodyPr>
            <a:normAutofit/>
          </a:bodyPr>
          <a:lstStyle/>
          <a:p>
            <a:pPr algn="ctr"/>
            <a:r>
              <a:rPr lang="en-US" b="1" dirty="0"/>
              <a:t>Evaluation Methodology</a:t>
            </a:r>
          </a:p>
        </p:txBody>
      </p:sp>
      <p:sp>
        <p:nvSpPr>
          <p:cNvPr id="3" name="Content Placeholder 2">
            <a:extLst>
              <a:ext uri="{FF2B5EF4-FFF2-40B4-BE49-F238E27FC236}">
                <a16:creationId xmlns:a16="http://schemas.microsoft.com/office/drawing/2014/main" id="{E42120CB-7F2F-E623-84D5-4CE827462998}"/>
              </a:ext>
            </a:extLst>
          </p:cNvPr>
          <p:cNvSpPr>
            <a:spLocks noGrp="1"/>
          </p:cNvSpPr>
          <p:nvPr>
            <p:ph idx="1"/>
          </p:nvPr>
        </p:nvSpPr>
        <p:spPr>
          <a:xfrm>
            <a:off x="838200" y="1825625"/>
            <a:ext cx="10515600" cy="4351338"/>
          </a:xfrm>
        </p:spPr>
        <p:txBody>
          <a:bodyPr>
            <a:normAutofit/>
          </a:bodyPr>
          <a:lstStyle/>
          <a:p>
            <a:r>
              <a:rPr lang="en-US" b="1">
                <a:effectLst/>
              </a:rPr>
              <a:t>Accuracy Metrics </a:t>
            </a:r>
            <a:r>
              <a:rPr lang="en-US" b="1"/>
              <a:t>:- </a:t>
            </a:r>
            <a:r>
              <a:rPr lang="en-US">
                <a:effectLst/>
              </a:rPr>
              <a:t>The accuracy of the chatbot's diagnosis will be evaluated using metrics such as precision, recall, and F1 score.</a:t>
            </a:r>
          </a:p>
          <a:p>
            <a:r>
              <a:rPr lang="en-US" b="1">
                <a:effectLst/>
              </a:rPr>
              <a:t>User Feedback </a:t>
            </a:r>
            <a:r>
              <a:rPr lang="en-US" b="1"/>
              <a:t>:- </a:t>
            </a:r>
            <a:r>
              <a:rPr lang="en-US">
                <a:effectLst/>
              </a:rPr>
              <a:t>User feedback will be collected through surveys and interviews to evaluate the chatbot's usability, effectiveness, and overall satisfaction.</a:t>
            </a:r>
          </a:p>
          <a:p>
            <a:r>
              <a:rPr lang="en-US" b="1">
                <a:effectLst/>
              </a:rPr>
              <a:t>Data Analysis </a:t>
            </a:r>
            <a:r>
              <a:rPr lang="en-US" b="1"/>
              <a:t>:- </a:t>
            </a:r>
            <a:r>
              <a:rPr lang="en-US">
                <a:effectLst/>
              </a:rPr>
              <a:t>We will analyze the data collected by the chatbot to identify trends and patterns in medical diagnoses.</a:t>
            </a:r>
            <a:endParaRPr lang="en-US"/>
          </a:p>
          <a:p>
            <a:endParaRPr lang="en-US"/>
          </a:p>
          <a:p>
            <a:endParaRPr lang="en-US"/>
          </a:p>
          <a:p>
            <a:endParaRPr lang="en-US" dirty="0"/>
          </a:p>
        </p:txBody>
      </p:sp>
    </p:spTree>
    <p:extLst>
      <p:ext uri="{BB962C8B-B14F-4D97-AF65-F5344CB8AC3E}">
        <p14:creationId xmlns:p14="http://schemas.microsoft.com/office/powerpoint/2010/main" val="27046821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4CA08B7-4716-4E27-A721-D79C91A21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34042933-0A94-4AA9-97E0-FB2288C19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6" name="Oval 25">
              <a:extLst>
                <a:ext uri="{FF2B5EF4-FFF2-40B4-BE49-F238E27FC236}">
                  <a16:creationId xmlns:a16="http://schemas.microsoft.com/office/drawing/2014/main" id="{274F2B00-CCCF-4809-9060-BF27174F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33E2DBD-A7A5-4BF5-A992-DBD2E062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1254DFF-E2E0-49A3-8171-E187F39D6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5BF8AC9-10AA-4E6A-A51E-BC3868E02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2E0B2B43-CFE1-4B34-9AFC-7AA57060E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92F43BB-4B6D-4E46-8A9F-00DC68069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17BC89B9-A6CD-482B-9352-638D0E05A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164" y="96044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erial view of a highway near the ocean">
            <a:extLst>
              <a:ext uri="{FF2B5EF4-FFF2-40B4-BE49-F238E27FC236}">
                <a16:creationId xmlns:a16="http://schemas.microsoft.com/office/drawing/2014/main" id="{A2F7A723-9DF4-0A76-6539-60D40E0B6808}"/>
              </a:ext>
            </a:extLst>
          </p:cNvPr>
          <p:cNvPicPr>
            <a:picLocks noChangeAspect="1"/>
          </p:cNvPicPr>
          <p:nvPr/>
        </p:nvPicPr>
        <p:blipFill rotWithShape="1">
          <a:blip r:embed="rId2">
            <a:duotone>
              <a:prstClr val="black"/>
              <a:schemeClr val="bg1">
                <a:tint val="45000"/>
                <a:satMod val="400000"/>
              </a:schemeClr>
            </a:duotone>
            <a:alphaModFix amt="25000"/>
          </a:blip>
          <a:srcRect t="11239" r="-1" b="12572"/>
          <a:stretch/>
        </p:blipFill>
        <p:spPr>
          <a:xfrm>
            <a:off x="749021" y="-2704"/>
            <a:ext cx="10731726" cy="6132211"/>
          </a:xfrm>
          <a:prstGeom prst="rect">
            <a:avLst/>
          </a:prstGeom>
        </p:spPr>
      </p:pic>
      <p:sp>
        <p:nvSpPr>
          <p:cNvPr id="2" name="Title 1">
            <a:extLst>
              <a:ext uri="{FF2B5EF4-FFF2-40B4-BE49-F238E27FC236}">
                <a16:creationId xmlns:a16="http://schemas.microsoft.com/office/drawing/2014/main" id="{BE1264F0-3092-471D-3591-8700A6094F19}"/>
              </a:ext>
            </a:extLst>
          </p:cNvPr>
          <p:cNvSpPr>
            <a:spLocks noGrp="1"/>
          </p:cNvSpPr>
          <p:nvPr>
            <p:ph type="title"/>
          </p:nvPr>
        </p:nvSpPr>
        <p:spPr>
          <a:xfrm>
            <a:off x="2488307" y="1165698"/>
            <a:ext cx="7315200" cy="2702018"/>
          </a:xfrm>
          <a:noFill/>
        </p:spPr>
        <p:txBody>
          <a:bodyPr vert="horz" lIns="91440" tIns="45720" rIns="91440" bIns="45720" rtlCol="0" anchor="b">
            <a:normAutofit/>
          </a:bodyPr>
          <a:lstStyle/>
          <a:p>
            <a:pPr algn="ctr"/>
            <a:r>
              <a:rPr lang="en-US" sz="9600" b="1" dirty="0">
                <a:solidFill>
                  <a:schemeClr val="bg1"/>
                </a:solidFill>
              </a:rPr>
              <a:t>Thank You</a:t>
            </a:r>
          </a:p>
        </p:txBody>
      </p:sp>
      <p:sp>
        <p:nvSpPr>
          <p:cNvPr id="35" name="Rectangle 34">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8" name="Straight Connector 37">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4" name="Straight Connector 43">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210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314</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Group : Mikes</vt:lpstr>
      <vt:lpstr>Project Topic </vt:lpstr>
      <vt:lpstr>Statement of Project</vt:lpstr>
      <vt:lpstr>APPROACH</vt:lpstr>
      <vt:lpstr>Deliverables</vt:lpstr>
      <vt:lpstr>Evaluation Methodology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 Mikes</dc:title>
  <dc:creator>Sailaxmi Kalwa</dc:creator>
  <cp:lastModifiedBy>Sailaxmi Kalwa</cp:lastModifiedBy>
  <cp:revision>1</cp:revision>
  <dcterms:created xsi:type="dcterms:W3CDTF">2023-11-04T01:54:44Z</dcterms:created>
  <dcterms:modified xsi:type="dcterms:W3CDTF">2023-11-04T02:49:28Z</dcterms:modified>
</cp:coreProperties>
</file>