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18"/>
  </p:handoutMasterIdLst>
  <p:sldIdLst>
    <p:sldId id="265" r:id="rId4"/>
    <p:sldId id="258" r:id="rId5"/>
    <p:sldId id="270" r:id="rId6"/>
    <p:sldId id="295" r:id="rId7"/>
    <p:sldId id="269" r:id="rId8"/>
    <p:sldId id="293" r:id="rId9"/>
    <p:sldId id="302" r:id="rId10"/>
    <p:sldId id="267" r:id="rId11"/>
    <p:sldId id="303" r:id="rId12"/>
    <p:sldId id="304" r:id="rId13"/>
    <p:sldId id="273" r:id="rId14"/>
    <p:sldId id="305" r:id="rId15"/>
    <p:sldId id="290" r:id="rId16"/>
    <p:sldId id="26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D2D"/>
    <a:srgbClr val="1C7DE1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howGuides="1">
      <p:cViewPr>
        <p:scale>
          <a:sx n="100" d="100"/>
          <a:sy n="100" d="100"/>
        </p:scale>
        <p:origin x="1085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2022-06-17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02379" y="2122859"/>
            <a:ext cx="4529562" cy="1848401"/>
            <a:chOff x="3714846" y="1635646"/>
            <a:chExt cx="4529562" cy="1848401"/>
          </a:xfrm>
        </p:grpSpPr>
        <p:sp>
          <p:nvSpPr>
            <p:cNvPr id="6" name="TextBox 5"/>
            <p:cNvSpPr txBox="1"/>
            <p:nvPr/>
          </p:nvSpPr>
          <p:spPr>
            <a:xfrm>
              <a:off x="3714846" y="2283718"/>
              <a:ext cx="45295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Herody started with the vision of providing a gig work platform to brands &amp; gig workers. We are a brand’s as well as gig worker’s best friends.We break down the complex business requirements in form of tasks and take ownership of end–to–end execution.</a:t>
              </a:r>
            </a:p>
            <a:p>
              <a:pPr algn="just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Currently, the product is present in form of a mobile application and website.</a:t>
              </a:r>
            </a:p>
          </p:txBody>
        </p:sp>
        <p:sp>
          <p:nvSpPr>
            <p:cNvPr id="7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5"/>
                  </a:solidFill>
                  <a:latin typeface="+mj-lt"/>
                  <a:cs typeface="Arial" pitchFamily="34" charset="0"/>
                </a:rPr>
                <a:t>About Herody:</a:t>
              </a:r>
              <a:endParaRPr lang="ko-KR" altLang="en-US" sz="3600" b="1" dirty="0">
                <a:solidFill>
                  <a:schemeClr val="accent5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C9679B6-B2D3-7664-BE1A-31264D64BCD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r="14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04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D7BDE1-2DD8-AA25-98E0-3F516BFDAB5B}"/>
              </a:ext>
            </a:extLst>
          </p:cNvPr>
          <p:cNvSpPr txBox="1"/>
          <p:nvPr/>
        </p:nvSpPr>
        <p:spPr>
          <a:xfrm>
            <a:off x="1592796" y="112400"/>
            <a:ext cx="595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chemeClr val="accent5"/>
                </a:solidFill>
                <a:latin typeface="+mn-lt"/>
                <a:cs typeface="Arial" pitchFamily="34" charset="0"/>
              </a:rPr>
              <a:t>Internship Admin Console - for companies</a:t>
            </a:r>
            <a:endParaRPr lang="ko-KR" altLang="en-US" sz="1800" b="1" dirty="0">
              <a:solidFill>
                <a:schemeClr val="accent5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21E49CF9-24AC-AFBF-04E2-587CD24E956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528" y="699542"/>
            <a:ext cx="8636612" cy="4109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2215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>
                <a:solidFill>
                  <a:schemeClr val="accent5"/>
                </a:solidFill>
              </a:rPr>
              <a:t>Projects - </a:t>
            </a:r>
            <a:r>
              <a:rPr lang="en-US" altLang="ko-KR" sz="4000" dirty="0"/>
              <a:t> User Interface &amp; Details</a:t>
            </a:r>
            <a:endParaRPr lang="ko-KR" altLang="en-US" sz="4000" dirty="0"/>
          </a:p>
        </p:txBody>
      </p:sp>
      <p:grpSp>
        <p:nvGrpSpPr>
          <p:cNvPr id="8" name="Group 7"/>
          <p:cNvGrpSpPr/>
          <p:nvPr/>
        </p:nvGrpSpPr>
        <p:grpSpPr>
          <a:xfrm rot="17995255">
            <a:off x="920128" y="1446917"/>
            <a:ext cx="1503255" cy="1500689"/>
            <a:chOff x="2417597" y="1836205"/>
            <a:chExt cx="1913618" cy="1910351"/>
          </a:xfrm>
        </p:grpSpPr>
        <p:sp>
          <p:nvSpPr>
            <p:cNvPr id="33" name="Block Arc 32"/>
            <p:cNvSpPr/>
            <p:nvPr/>
          </p:nvSpPr>
          <p:spPr>
            <a:xfrm>
              <a:off x="2420864" y="1836205"/>
              <a:ext cx="1910351" cy="1910351"/>
            </a:xfrm>
            <a:prstGeom prst="blockArc">
              <a:avLst>
                <a:gd name="adj1" fmla="val 10800000"/>
                <a:gd name="adj2" fmla="val 21522627"/>
                <a:gd name="adj3" fmla="val 205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0864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35215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17597" y="3475288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1941" y="3475283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6600" y="1944469"/>
            <a:ext cx="1798531" cy="1989033"/>
            <a:chOff x="2136600" y="1944469"/>
            <a:chExt cx="1798531" cy="1989033"/>
          </a:xfrm>
        </p:grpSpPr>
        <p:sp>
          <p:nvSpPr>
            <p:cNvPr id="10" name="Rectangle 9"/>
            <p:cNvSpPr/>
            <p:nvPr/>
          </p:nvSpPr>
          <p:spPr>
            <a:xfrm rot="20695255">
              <a:off x="2591704" y="2950484"/>
              <a:ext cx="263476" cy="2466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3"/>
            <p:cNvSpPr/>
            <p:nvPr/>
          </p:nvSpPr>
          <p:spPr>
            <a:xfrm rot="20695255">
              <a:off x="3090690" y="2813822"/>
              <a:ext cx="312595" cy="183876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30"/>
            <p:cNvSpPr/>
            <p:nvPr/>
          </p:nvSpPr>
          <p:spPr>
            <a:xfrm rot="20695255">
              <a:off x="2900986" y="2489510"/>
              <a:ext cx="236061" cy="235371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Oval 7"/>
            <p:cNvSpPr/>
            <p:nvPr/>
          </p:nvSpPr>
          <p:spPr>
            <a:xfrm rot="20695255">
              <a:off x="2136600" y="3653545"/>
              <a:ext cx="279957" cy="27995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 rot="20695255">
              <a:off x="2813528" y="3225834"/>
              <a:ext cx="310414" cy="3130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/>
            <p:cNvSpPr/>
            <p:nvPr/>
          </p:nvSpPr>
          <p:spPr>
            <a:xfrm rot="20695255">
              <a:off x="3692543" y="2459668"/>
              <a:ext cx="242588" cy="242959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Donut 30"/>
            <p:cNvSpPr/>
            <p:nvPr/>
          </p:nvSpPr>
          <p:spPr>
            <a:xfrm rot="20695255">
              <a:off x="2415949" y="3440269"/>
              <a:ext cx="209761" cy="215570"/>
            </a:xfrm>
            <a:custGeom>
              <a:avLst/>
              <a:gdLst/>
              <a:ahLst/>
              <a:cxnLst/>
              <a:rect l="l" t="t" r="r" b="b"/>
              <a:pathLst>
                <a:path w="209761" h="215570">
                  <a:moveTo>
                    <a:pt x="107343" y="77339"/>
                  </a:moveTo>
                  <a:cubicBezTo>
                    <a:pt x="100399" y="74402"/>
                    <a:pt x="92765" y="72778"/>
                    <a:pt x="84751" y="72778"/>
                  </a:cubicBezTo>
                  <a:cubicBezTo>
                    <a:pt x="52696" y="72778"/>
                    <a:pt x="26710" y="98764"/>
                    <a:pt x="26710" y="130819"/>
                  </a:cubicBezTo>
                  <a:cubicBezTo>
                    <a:pt x="26710" y="162874"/>
                    <a:pt x="52696" y="188860"/>
                    <a:pt x="84751" y="188860"/>
                  </a:cubicBezTo>
                  <a:cubicBezTo>
                    <a:pt x="116806" y="188860"/>
                    <a:pt x="142792" y="162874"/>
                    <a:pt x="142792" y="130819"/>
                  </a:cubicBezTo>
                  <a:cubicBezTo>
                    <a:pt x="142792" y="106778"/>
                    <a:pt x="128175" y="86150"/>
                    <a:pt x="107343" y="77339"/>
                  </a:cubicBezTo>
                  <a:close/>
                  <a:moveTo>
                    <a:pt x="208783" y="0"/>
                  </a:moveTo>
                  <a:lnTo>
                    <a:pt x="209761" y="50187"/>
                  </a:lnTo>
                  <a:lnTo>
                    <a:pt x="196970" y="37885"/>
                  </a:lnTo>
                  <a:lnTo>
                    <a:pt x="153147" y="83451"/>
                  </a:lnTo>
                  <a:cubicBezTo>
                    <a:pt x="163933" y="96256"/>
                    <a:pt x="169502" y="112887"/>
                    <a:pt x="169502" y="130819"/>
                  </a:cubicBezTo>
                  <a:cubicBezTo>
                    <a:pt x="169502" y="177626"/>
                    <a:pt x="131558" y="215570"/>
                    <a:pt x="84751" y="215570"/>
                  </a:cubicBezTo>
                  <a:cubicBezTo>
                    <a:pt x="37944" y="215570"/>
                    <a:pt x="0" y="177626"/>
                    <a:pt x="0" y="130819"/>
                  </a:cubicBezTo>
                  <a:cubicBezTo>
                    <a:pt x="0" y="84012"/>
                    <a:pt x="37944" y="46068"/>
                    <a:pt x="84751" y="46068"/>
                  </a:cubicBezTo>
                  <a:cubicBezTo>
                    <a:pt x="100551" y="46068"/>
                    <a:pt x="115341" y="50391"/>
                    <a:pt x="127269" y="59153"/>
                  </a:cubicBezTo>
                  <a:lnTo>
                    <a:pt x="171387" y="13280"/>
                  </a:lnTo>
                  <a:lnTo>
                    <a:pt x="158595" y="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 rot="20695255">
              <a:off x="3596341" y="2824396"/>
              <a:ext cx="219844" cy="224678"/>
            </a:xfrm>
            <a:custGeom>
              <a:avLst/>
              <a:gdLst/>
              <a:ahLst/>
              <a:cxnLst/>
              <a:rect l="l" t="t" r="r" b="b"/>
              <a:pathLst>
                <a:path w="219844" h="224678">
                  <a:moveTo>
                    <a:pt x="157685" y="31271"/>
                  </a:moveTo>
                  <a:cubicBezTo>
                    <a:pt x="150741" y="28334"/>
                    <a:pt x="143107" y="26710"/>
                    <a:pt x="135093" y="26710"/>
                  </a:cubicBezTo>
                  <a:cubicBezTo>
                    <a:pt x="103038" y="26710"/>
                    <a:pt x="77052" y="52696"/>
                    <a:pt x="77052" y="84751"/>
                  </a:cubicBezTo>
                  <a:cubicBezTo>
                    <a:pt x="77052" y="116806"/>
                    <a:pt x="103038" y="142792"/>
                    <a:pt x="135093" y="142792"/>
                  </a:cubicBezTo>
                  <a:cubicBezTo>
                    <a:pt x="167148" y="142792"/>
                    <a:pt x="193134" y="116806"/>
                    <a:pt x="193134" y="84751"/>
                  </a:cubicBezTo>
                  <a:cubicBezTo>
                    <a:pt x="193134" y="60710"/>
                    <a:pt x="178517" y="40082"/>
                    <a:pt x="157685" y="31271"/>
                  </a:cubicBezTo>
                  <a:close/>
                  <a:moveTo>
                    <a:pt x="168082" y="6660"/>
                  </a:moveTo>
                  <a:cubicBezTo>
                    <a:pt x="198500" y="19526"/>
                    <a:pt x="219844" y="49646"/>
                    <a:pt x="219844" y="84751"/>
                  </a:cubicBezTo>
                  <a:cubicBezTo>
                    <a:pt x="219844" y="131558"/>
                    <a:pt x="181900" y="169502"/>
                    <a:pt x="135093" y="169502"/>
                  </a:cubicBezTo>
                  <a:cubicBezTo>
                    <a:pt x="118969" y="169502"/>
                    <a:pt x="103896" y="164999"/>
                    <a:pt x="91834" y="155918"/>
                  </a:cubicBezTo>
                  <a:lnTo>
                    <a:pt x="75907" y="171845"/>
                  </a:lnTo>
                  <a:lnTo>
                    <a:pt x="94287" y="190225"/>
                  </a:lnTo>
                  <a:cubicBezTo>
                    <a:pt x="100658" y="196597"/>
                    <a:pt x="100658" y="206926"/>
                    <a:pt x="94287" y="213298"/>
                  </a:cubicBezTo>
                  <a:cubicBezTo>
                    <a:pt x="87915" y="219670"/>
                    <a:pt x="77585" y="219670"/>
                    <a:pt x="71214" y="213298"/>
                  </a:cubicBezTo>
                  <a:lnTo>
                    <a:pt x="52834" y="194918"/>
                  </a:lnTo>
                  <a:cubicBezTo>
                    <a:pt x="42914" y="204837"/>
                    <a:pt x="32993" y="214758"/>
                    <a:pt x="23073" y="224678"/>
                  </a:cubicBezTo>
                  <a:cubicBezTo>
                    <a:pt x="16701" y="231049"/>
                    <a:pt x="6372" y="231049"/>
                    <a:pt x="0" y="224678"/>
                  </a:cubicBezTo>
                  <a:lnTo>
                    <a:pt x="2" y="224678"/>
                  </a:lnTo>
                  <a:cubicBezTo>
                    <a:pt x="-6370" y="218306"/>
                    <a:pt x="-6370" y="207977"/>
                    <a:pt x="2" y="201605"/>
                  </a:cubicBezTo>
                  <a:lnTo>
                    <a:pt x="29762" y="171845"/>
                  </a:lnTo>
                  <a:cubicBezTo>
                    <a:pt x="23013" y="165096"/>
                    <a:pt x="16264" y="158346"/>
                    <a:pt x="9515" y="151597"/>
                  </a:cubicBezTo>
                  <a:cubicBezTo>
                    <a:pt x="3143" y="145225"/>
                    <a:pt x="3143" y="134896"/>
                    <a:pt x="9515" y="128524"/>
                  </a:cubicBezTo>
                  <a:lnTo>
                    <a:pt x="9514" y="128525"/>
                  </a:lnTo>
                  <a:cubicBezTo>
                    <a:pt x="15886" y="122154"/>
                    <a:pt x="26216" y="122154"/>
                    <a:pt x="32587" y="128525"/>
                  </a:cubicBezTo>
                  <a:lnTo>
                    <a:pt x="52834" y="148772"/>
                  </a:lnTo>
                  <a:lnTo>
                    <a:pt x="67820" y="133786"/>
                  </a:lnTo>
                  <a:cubicBezTo>
                    <a:pt x="56376" y="120674"/>
                    <a:pt x="50342" y="103417"/>
                    <a:pt x="50342" y="84751"/>
                  </a:cubicBezTo>
                  <a:cubicBezTo>
                    <a:pt x="50342" y="37944"/>
                    <a:pt x="88286" y="0"/>
                    <a:pt x="135093" y="0"/>
                  </a:cubicBezTo>
                  <a:cubicBezTo>
                    <a:pt x="146795" y="0"/>
                    <a:pt x="157942" y="2372"/>
                    <a:pt x="168082" y="6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 rot="1795255">
              <a:off x="3289052" y="2233474"/>
              <a:ext cx="236845" cy="424620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7"/>
            <p:cNvSpPr/>
            <p:nvPr/>
          </p:nvSpPr>
          <p:spPr>
            <a:xfrm rot="20695255">
              <a:off x="3066700" y="3575906"/>
              <a:ext cx="284381" cy="245417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6"/>
            <p:cNvSpPr>
              <a:spLocks noChangeAspect="1"/>
            </p:cNvSpPr>
            <p:nvPr/>
          </p:nvSpPr>
          <p:spPr>
            <a:xfrm rot="1795255">
              <a:off x="3308926" y="3001968"/>
              <a:ext cx="105549" cy="423157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7"/>
            <p:cNvSpPr/>
            <p:nvPr/>
          </p:nvSpPr>
          <p:spPr>
            <a:xfrm rot="20695255">
              <a:off x="3139926" y="1944469"/>
              <a:ext cx="238654" cy="18331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36"/>
            <p:cNvSpPr/>
            <p:nvPr/>
          </p:nvSpPr>
          <p:spPr>
            <a:xfrm rot="20695255">
              <a:off x="3594049" y="2058933"/>
              <a:ext cx="226819" cy="189603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0695255">
              <a:off x="2623362" y="3668099"/>
              <a:ext cx="252529" cy="16596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37906" y="2024163"/>
            <a:ext cx="1203088" cy="1373937"/>
            <a:chOff x="1937906" y="2024163"/>
            <a:chExt cx="1203088" cy="1373937"/>
          </a:xfrm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61135" y="1073039"/>
            <a:ext cx="3792434" cy="3231654"/>
            <a:chOff x="5013882" y="1131088"/>
            <a:chExt cx="3792434" cy="3231654"/>
          </a:xfrm>
        </p:grpSpPr>
        <p:grpSp>
          <p:nvGrpSpPr>
            <p:cNvPr id="40" name="Group 39"/>
            <p:cNvGrpSpPr/>
            <p:nvPr/>
          </p:nvGrpSpPr>
          <p:grpSpPr>
            <a:xfrm>
              <a:off x="5013882" y="1131088"/>
              <a:ext cx="3792434" cy="3231654"/>
              <a:chOff x="5013885" y="1131088"/>
              <a:chExt cx="3792434" cy="323165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277927" y="1131088"/>
                <a:ext cx="352839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Long-term tasks from companies are categorized as projects which can be completed by the Gigworkers.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 whole process can be completed via our application.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Projects can be Field Verification Surveys, Sales and Marketing, Background Verification, Field Sales, etc.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Once the Gigworker completes the project they can submit their proofs inside the application which can be verified later at the backend.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 amount upon successful completion is added to their Herody wallet.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013885" y="1203655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5025873" y="1933835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018722" y="2499762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025873" y="3213188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-301346" y="798533"/>
            <a:ext cx="2131281" cy="1453434"/>
            <a:chOff x="-301346" y="798533"/>
            <a:chExt cx="2131281" cy="1453434"/>
          </a:xfrm>
        </p:grpSpPr>
        <p:sp>
          <p:nvSpPr>
            <p:cNvPr id="9" name="Freeform 8"/>
            <p:cNvSpPr/>
            <p:nvPr/>
          </p:nvSpPr>
          <p:spPr>
            <a:xfrm rot="2062115">
              <a:off x="729413" y="1132447"/>
              <a:ext cx="1100522" cy="1119520"/>
            </a:xfrm>
            <a:custGeom>
              <a:avLst/>
              <a:gdLst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519208 h 1119520"/>
                <a:gd name="connsiteX16" fmla="*/ 53230 w 1117102"/>
                <a:gd name="connsiteY16" fmla="*/ 504961 h 1119520"/>
                <a:gd name="connsiteX17" fmla="*/ 163187 w 1117102"/>
                <a:gd name="connsiteY17" fmla="*/ 352712 h 1119520"/>
                <a:gd name="connsiteX18" fmla="*/ 280970 w 1117102"/>
                <a:gd name="connsiteY18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580 w 1117102"/>
                <a:gd name="connsiteY14" fmla="*/ 519208 h 1119520"/>
                <a:gd name="connsiteX15" fmla="*/ 53230 w 1117102"/>
                <a:gd name="connsiteY15" fmla="*/ 504961 h 1119520"/>
                <a:gd name="connsiteX16" fmla="*/ 163187 w 1117102"/>
                <a:gd name="connsiteY16" fmla="*/ 352712 h 1119520"/>
                <a:gd name="connsiteX17" fmla="*/ 280970 w 1117102"/>
                <a:gd name="connsiteY17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64390 w 1100522"/>
                <a:gd name="connsiteY0" fmla="*/ 263948 h 1119520"/>
                <a:gd name="connsiteX1" fmla="*/ 689808 w 1100522"/>
                <a:gd name="connsiteY1" fmla="*/ 20162 h 1119520"/>
                <a:gd name="connsiteX2" fmla="*/ 759287 w 1100522"/>
                <a:gd name="connsiteY2" fmla="*/ 4813 h 1119520"/>
                <a:gd name="connsiteX3" fmla="*/ 790240 w 1100522"/>
                <a:gd name="connsiteY3" fmla="*/ 75346 h 1119520"/>
                <a:gd name="connsiteX4" fmla="*/ 572341 w 1100522"/>
                <a:gd name="connsiteY4" fmla="*/ 372448 h 1119520"/>
                <a:gd name="connsiteX5" fmla="*/ 921951 w 1100522"/>
                <a:gd name="connsiteY5" fmla="*/ 341435 h 1119520"/>
                <a:gd name="connsiteX6" fmla="*/ 1009353 w 1100522"/>
                <a:gd name="connsiteY6" fmla="*/ 516239 h 1119520"/>
                <a:gd name="connsiteX7" fmla="*/ 1017811 w 1100522"/>
                <a:gd name="connsiteY7" fmla="*/ 702321 h 1119520"/>
                <a:gd name="connsiteX8" fmla="*/ 998075 w 1100522"/>
                <a:gd name="connsiteY8" fmla="*/ 913779 h 1119520"/>
                <a:gd name="connsiteX9" fmla="*/ 989617 w 1100522"/>
                <a:gd name="connsiteY9" fmla="*/ 1054750 h 1119520"/>
                <a:gd name="connsiteX10" fmla="*/ 242468 w 1100522"/>
                <a:gd name="connsiteY10" fmla="*/ 1066027 h 1119520"/>
                <a:gd name="connsiteX11" fmla="*/ 6911 w 1100522"/>
                <a:gd name="connsiteY11" fmla="*/ 992277 h 1119520"/>
                <a:gd name="connsiteX12" fmla="*/ 0 w 1100522"/>
                <a:gd name="connsiteY12" fmla="*/ 519208 h 1119520"/>
                <a:gd name="connsiteX13" fmla="*/ 36650 w 1100522"/>
                <a:gd name="connsiteY13" fmla="*/ 504961 h 1119520"/>
                <a:gd name="connsiteX14" fmla="*/ 146607 w 1100522"/>
                <a:gd name="connsiteY14" fmla="*/ 352712 h 1119520"/>
                <a:gd name="connsiteX15" fmla="*/ 264390 w 1100522"/>
                <a:gd name="connsiteY15" fmla="*/ 263948 h 1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522" h="1119520">
                  <a:moveTo>
                    <a:pt x="264390" y="263948"/>
                  </a:moveTo>
                  <a:cubicBezTo>
                    <a:pt x="381257" y="190131"/>
                    <a:pt x="502300" y="148084"/>
                    <a:pt x="689808" y="20162"/>
                  </a:cubicBezTo>
                  <a:cubicBezTo>
                    <a:pt x="726679" y="1841"/>
                    <a:pt x="735351" y="-5755"/>
                    <a:pt x="759287" y="4813"/>
                  </a:cubicBezTo>
                  <a:cubicBezTo>
                    <a:pt x="781648" y="17423"/>
                    <a:pt x="787052" y="43633"/>
                    <a:pt x="790240" y="75346"/>
                  </a:cubicBezTo>
                  <a:cubicBezTo>
                    <a:pt x="775103" y="234834"/>
                    <a:pt x="383440" y="362110"/>
                    <a:pt x="572341" y="372448"/>
                  </a:cubicBezTo>
                  <a:cubicBezTo>
                    <a:pt x="705794" y="359291"/>
                    <a:pt x="777220" y="346134"/>
                    <a:pt x="921951" y="341435"/>
                  </a:cubicBezTo>
                  <a:cubicBezTo>
                    <a:pt x="1053524" y="343314"/>
                    <a:pt x="1075140" y="426957"/>
                    <a:pt x="1009353" y="516239"/>
                  </a:cubicBezTo>
                  <a:cubicBezTo>
                    <a:pt x="1092056" y="520938"/>
                    <a:pt x="1160663" y="649692"/>
                    <a:pt x="1017811" y="702321"/>
                  </a:cubicBezTo>
                  <a:cubicBezTo>
                    <a:pt x="1154083" y="786904"/>
                    <a:pt x="1076080" y="894043"/>
                    <a:pt x="998075" y="913779"/>
                  </a:cubicBezTo>
                  <a:cubicBezTo>
                    <a:pt x="1063862" y="972986"/>
                    <a:pt x="1056344" y="1018097"/>
                    <a:pt x="989617" y="1054750"/>
                  </a:cubicBezTo>
                  <a:cubicBezTo>
                    <a:pt x="841597" y="1115838"/>
                    <a:pt x="459094" y="1158129"/>
                    <a:pt x="242468" y="1066027"/>
                  </a:cubicBezTo>
                  <a:cubicBezTo>
                    <a:pt x="142822" y="1031908"/>
                    <a:pt x="78047" y="996188"/>
                    <a:pt x="6911" y="992277"/>
                  </a:cubicBezTo>
                  <a:lnTo>
                    <a:pt x="0" y="519208"/>
                  </a:lnTo>
                  <a:cubicBezTo>
                    <a:pt x="9193" y="517763"/>
                    <a:pt x="20149" y="513929"/>
                    <a:pt x="36650" y="504961"/>
                  </a:cubicBezTo>
                  <a:cubicBezTo>
                    <a:pt x="57325" y="453272"/>
                    <a:pt x="83170" y="410510"/>
                    <a:pt x="146607" y="352712"/>
                  </a:cubicBezTo>
                  <a:cubicBezTo>
                    <a:pt x="186942" y="316689"/>
                    <a:pt x="225434" y="288554"/>
                    <a:pt x="264390" y="263948"/>
                  </a:cubicBezTo>
                  <a:close/>
                </a:path>
              </a:pathLst>
            </a:cu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2088680">
              <a:off x="500187" y="1191785"/>
              <a:ext cx="251778" cy="56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2088680">
              <a:off x="-301346" y="798533"/>
              <a:ext cx="895191" cy="730615"/>
            </a:xfrm>
            <a:custGeom>
              <a:avLst/>
              <a:gdLst/>
              <a:ahLst/>
              <a:cxnLst/>
              <a:rect l="l" t="t" r="r" b="b"/>
              <a:pathLst>
                <a:path w="895191" h="730615">
                  <a:moveTo>
                    <a:pt x="0" y="0"/>
                  </a:moveTo>
                  <a:lnTo>
                    <a:pt x="895191" y="0"/>
                  </a:lnTo>
                  <a:lnTo>
                    <a:pt x="895191" y="730615"/>
                  </a:lnTo>
                  <a:lnTo>
                    <a:pt x="508005" y="7306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90431" y="1573495"/>
              <a:ext cx="94897" cy="948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A333D6D9-D4AC-40F4-2811-17AA24ADDAD3}"/>
              </a:ext>
            </a:extLst>
          </p:cNvPr>
          <p:cNvSpPr/>
          <p:nvPr/>
        </p:nvSpPr>
        <p:spPr>
          <a:xfrm>
            <a:off x="4873126" y="389309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31E23F7-1590-87C7-A813-7B13A9151A8A}"/>
              </a:ext>
            </a:extLst>
          </p:cNvPr>
          <p:cNvSpPr txBox="1"/>
          <p:nvPr/>
        </p:nvSpPr>
        <p:spPr>
          <a:xfrm>
            <a:off x="2286000" y="107911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Project listing page</a:t>
            </a:r>
            <a:endParaRPr lang="ko-KR" altLang="en-US" sz="15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94B70-9BFF-0BF5-FD87-ACB5517A39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50624"/>
            <a:ext cx="2113691" cy="438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EC65F0-A325-B73B-72AA-595AC9A71A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650624"/>
            <a:ext cx="2113691" cy="43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3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7DE289A-AF13-29B2-2325-4F5D88DD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64194"/>
              </p:ext>
            </p:extLst>
          </p:nvPr>
        </p:nvGraphicFramePr>
        <p:xfrm>
          <a:off x="394837" y="1640902"/>
          <a:ext cx="4393187" cy="2443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347">
                  <a:extLst>
                    <a:ext uri="{9D8B030D-6E8A-4147-A177-3AD203B41FA5}">
                      <a16:colId xmlns:a16="http://schemas.microsoft.com/office/drawing/2014/main" val="3719095712"/>
                    </a:ext>
                  </a:extLst>
                </a:gridCol>
                <a:gridCol w="3619840">
                  <a:extLst>
                    <a:ext uri="{9D8B030D-6E8A-4147-A177-3AD203B41FA5}">
                      <a16:colId xmlns:a16="http://schemas.microsoft.com/office/drawing/2014/main" val="1322941449"/>
                    </a:ext>
                  </a:extLst>
                </a:gridCol>
              </a:tblGrid>
              <a:tr h="1221508"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239" marR="116239" marT="58119" marB="5811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Users receive their payments upon task completion in this wallet. 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239" marR="116239" marT="58119" marB="5811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614494"/>
                  </a:ext>
                </a:extLst>
              </a:tr>
              <a:tr h="1221508"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239" marR="116239" marT="58119" marB="5811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They can withdraw the amount via their Paytm Wallet or Bank Transfer.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16239" marR="116239" marT="58119" marB="5811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48471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35755181-2481-D31E-F1FD-058FF4C9786E}"/>
              </a:ext>
            </a:extLst>
          </p:cNvPr>
          <p:cNvSpPr/>
          <p:nvPr/>
        </p:nvSpPr>
        <p:spPr>
          <a:xfrm>
            <a:off x="394837" y="1905525"/>
            <a:ext cx="666225" cy="666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01</a:t>
            </a:r>
            <a:endParaRPr lang="ko-KR" altLang="en-US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C945C1-65DB-9BDB-958F-444AFF058C72}"/>
              </a:ext>
            </a:extLst>
          </p:cNvPr>
          <p:cNvSpPr/>
          <p:nvPr/>
        </p:nvSpPr>
        <p:spPr>
          <a:xfrm>
            <a:off x="394836" y="3147814"/>
            <a:ext cx="666225" cy="6662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02</a:t>
            </a:r>
            <a:endParaRPr lang="ko-KR" altLang="en-US" sz="12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66092F1D-EE12-F0E0-1AB7-652FF32FAD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</a:rPr>
              <a:t>Wallet</a:t>
            </a:r>
            <a:endParaRPr lang="ko-KR" alt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C06D276-747C-D441-E2C2-DE9898F61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884466"/>
            <a:ext cx="1944216" cy="41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9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7704" y="1985806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5474883-3F3C-0DA6-FBFA-E9C41F3082B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" r="1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Key</a:t>
            </a:r>
            <a:r>
              <a:rPr lang="en-US" altLang="ko-KR" dirty="0"/>
              <a:t> Metrics</a:t>
            </a:r>
            <a:endParaRPr lang="ko-KR" altLang="en-US" dirty="0"/>
          </a:p>
        </p:txBody>
      </p:sp>
      <p:sp>
        <p:nvSpPr>
          <p:cNvPr id="49" name="Pentagon 48"/>
          <p:cNvSpPr/>
          <p:nvPr/>
        </p:nvSpPr>
        <p:spPr>
          <a:xfrm>
            <a:off x="2079428" y="9875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9875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0665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471098" y="1153533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cs typeface="Arial" pitchFamily="34" charset="0"/>
              </a:rPr>
              <a:t>100k+ User Base on product collectively. </a:t>
            </a:r>
          </a:p>
        </p:txBody>
      </p:sp>
      <p:sp>
        <p:nvSpPr>
          <p:cNvPr id="108" name="Pentagon 107"/>
          <p:cNvSpPr/>
          <p:nvPr/>
        </p:nvSpPr>
        <p:spPr>
          <a:xfrm>
            <a:off x="2079428" y="16854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6854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7644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3471098" y="1851409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cs typeface="Arial" pitchFamily="34" charset="0"/>
              </a:rPr>
              <a:t>20k+ Gigjobs Generated</a:t>
            </a:r>
          </a:p>
        </p:txBody>
      </p:sp>
      <p:sp>
        <p:nvSpPr>
          <p:cNvPr id="115" name="Pentagon 114"/>
          <p:cNvSpPr/>
          <p:nvPr/>
        </p:nvSpPr>
        <p:spPr>
          <a:xfrm>
            <a:off x="2079428" y="23833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3833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4623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3471098" y="2549285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cs typeface="Arial" pitchFamily="34" charset="0"/>
              </a:rPr>
              <a:t>Worked with 200+ brands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2079428" y="308120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08120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16019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6" name="TextBox 10"/>
          <p:cNvSpPr txBox="1"/>
          <p:nvPr/>
        </p:nvSpPr>
        <p:spPr bwMode="auto">
          <a:xfrm>
            <a:off x="3471098" y="3133676"/>
            <a:ext cx="4845318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cs typeface="Arial" pitchFamily="34" charset="0"/>
              </a:rPr>
              <a:t>Robust Tech Platform where relevant pairing of Gigworkers and companies are done</a:t>
            </a:r>
          </a:p>
        </p:txBody>
      </p:sp>
      <p:sp>
        <p:nvSpPr>
          <p:cNvPr id="129" name="Pentagon 128"/>
          <p:cNvSpPr/>
          <p:nvPr/>
        </p:nvSpPr>
        <p:spPr>
          <a:xfrm>
            <a:off x="2079428" y="377907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377907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385807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33" name="TextBox 10"/>
          <p:cNvSpPr txBox="1"/>
          <p:nvPr/>
        </p:nvSpPr>
        <p:spPr bwMode="auto">
          <a:xfrm>
            <a:off x="3471098" y="3945035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cs typeface="Arial" pitchFamily="34" charset="0"/>
              </a:rPr>
              <a:t>Total 500k+ Gigs Completed</a:t>
            </a:r>
          </a:p>
        </p:txBody>
      </p:sp>
      <p:sp>
        <p:nvSpPr>
          <p:cNvPr id="35" name="Pentagon 128">
            <a:extLst>
              <a:ext uri="{FF2B5EF4-FFF2-40B4-BE49-F238E27FC236}">
                <a16:creationId xmlns:a16="http://schemas.microsoft.com/office/drawing/2014/main" id="{DB37E8BC-5061-A08C-2962-00F50E4C5B5F}"/>
              </a:ext>
            </a:extLst>
          </p:cNvPr>
          <p:cNvSpPr/>
          <p:nvPr/>
        </p:nvSpPr>
        <p:spPr>
          <a:xfrm>
            <a:off x="2079428" y="4476950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58E6998-41BF-0E0D-5DB1-6AF847DE2882}"/>
              </a:ext>
            </a:extLst>
          </p:cNvPr>
          <p:cNvSpPr/>
          <p:nvPr/>
        </p:nvSpPr>
        <p:spPr>
          <a:xfrm>
            <a:off x="2974842" y="44769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3C668-10C9-84FD-7E63-211680703685}"/>
              </a:ext>
            </a:extLst>
          </p:cNvPr>
          <p:cNvSpPr txBox="1"/>
          <p:nvPr/>
        </p:nvSpPr>
        <p:spPr>
          <a:xfrm>
            <a:off x="2161101" y="45559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544DE5F7-B2F6-23B9-76AC-E18A85D3D5E2}"/>
              </a:ext>
            </a:extLst>
          </p:cNvPr>
          <p:cNvSpPr txBox="1"/>
          <p:nvPr/>
        </p:nvSpPr>
        <p:spPr bwMode="auto">
          <a:xfrm>
            <a:off x="3471098" y="4642909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cs typeface="Arial" pitchFamily="34" charset="0"/>
              </a:rPr>
              <a:t>Revenue of INR 2.5 Cr+ in total </a:t>
            </a: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>
                <a:solidFill>
                  <a:schemeClr val="accent5"/>
                </a:solidFill>
              </a:rPr>
              <a:t>Important</a:t>
            </a:r>
            <a:r>
              <a:rPr lang="en-US" altLang="ko-KR" sz="3600" dirty="0"/>
              <a:t> features in our application:</a:t>
            </a:r>
            <a:endParaRPr lang="ko-KR" alt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198595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1860351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499742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103128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331126" y="3075806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683053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31840" y="915566"/>
            <a:ext cx="5256136" cy="646911"/>
            <a:chOff x="7164288" y="856926"/>
            <a:chExt cx="1545582" cy="646911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856926"/>
              <a:ext cx="1439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Gigs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072950"/>
              <a:ext cx="15455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Gigs are short-term tasks that can be completed on the go and can help you earn easily. Users/Gigworkers can complete these from the comfort of their homes.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4296" y="3219822"/>
            <a:ext cx="4896096" cy="646911"/>
            <a:chOff x="7164288" y="856926"/>
            <a:chExt cx="1439711" cy="646911"/>
          </a:xfrm>
        </p:grpSpPr>
        <p:sp>
          <p:nvSpPr>
            <p:cNvPr id="42" name="TextBox 41"/>
            <p:cNvSpPr txBox="1"/>
            <p:nvPr/>
          </p:nvSpPr>
          <p:spPr>
            <a:xfrm>
              <a:off x="7164288" y="856926"/>
              <a:ext cx="1439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Resume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4288" y="1072950"/>
              <a:ext cx="1439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your Resume with the latest data-driven technology and make a solid resume that will speak about you in front of the employers.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24376" y="1635646"/>
            <a:ext cx="4896096" cy="816188"/>
            <a:chOff x="7164288" y="856926"/>
            <a:chExt cx="1439711" cy="816188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Internships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1072950"/>
              <a:ext cx="14397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Complete Internships with big brands such as Amazon, Flipkart, Times Internet, etc. for a certain period of time and also get a stipend of up to Rs. 15,000 and a Certificate of Internship as well.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76" y="2500903"/>
            <a:ext cx="4896096" cy="646911"/>
            <a:chOff x="7164288" y="856926"/>
            <a:chExt cx="1439711" cy="646911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Projects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4288" y="1072950"/>
              <a:ext cx="1439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Complete short-term and long-term projects with major brands across India and earn Rs.15,000-Rs.20,000 from the comfort of your home.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324790" y="1277589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1857514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2674202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24176" y="325653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7CBE3D-DF8B-38F8-D9DB-3479DA81C1E3}"/>
              </a:ext>
            </a:extLst>
          </p:cNvPr>
          <p:cNvGrpSpPr/>
          <p:nvPr/>
        </p:nvGrpSpPr>
        <p:grpSpPr>
          <a:xfrm>
            <a:off x="1692128" y="3814893"/>
            <a:ext cx="4896096" cy="627904"/>
            <a:chOff x="7164288" y="856926"/>
            <a:chExt cx="1439711" cy="6279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F24B7A-86B4-3FAE-896D-89C88ADD251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Referral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F76E1-77FD-FFEE-E95A-3FC994FB9CCB}"/>
                </a:ext>
              </a:extLst>
            </p:cNvPr>
            <p:cNvSpPr txBox="1"/>
            <p:nvPr/>
          </p:nvSpPr>
          <p:spPr>
            <a:xfrm>
              <a:off x="7164288" y="1053943"/>
              <a:ext cx="1439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Earn 5% of your friend's lifetime earnings by referring them to Herody. You can redeem all your earnings directly in your Paytm Wallet/Amazon Pay.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2F5EACC-4580-F1DD-52C4-515F425489E5}"/>
              </a:ext>
            </a:extLst>
          </p:cNvPr>
          <p:cNvSpPr/>
          <p:nvPr/>
        </p:nvSpPr>
        <p:spPr>
          <a:xfrm>
            <a:off x="925084" y="3731130"/>
            <a:ext cx="656698" cy="656698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17AE2B-694D-549A-275E-11912D71B1BA}"/>
              </a:ext>
            </a:extLst>
          </p:cNvPr>
          <p:cNvSpPr txBox="1"/>
          <p:nvPr/>
        </p:nvSpPr>
        <p:spPr>
          <a:xfrm>
            <a:off x="1018134" y="3905591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52121" y="3147814"/>
            <a:ext cx="244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also list the offers on our Home Page.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2121" y="2100793"/>
            <a:ext cx="2440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Home Page shows the featured Gigs, projects &amp; internships for the Gigworkers.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4170" y="2103782"/>
            <a:ext cx="108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24170" y="3033409"/>
            <a:ext cx="108000" cy="7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1059582"/>
            <a:ext cx="236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Home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Page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6419FC-3CB7-30A8-CFF2-BBF8152D9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0"/>
            <a:ext cx="2439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1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Gigs - </a:t>
            </a:r>
            <a:r>
              <a:rPr lang="en-US" altLang="ko-KR" dirty="0"/>
              <a:t>User Interface &amp; Details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4234287" y="1859586"/>
            <a:ext cx="675368" cy="675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2558199" y="1211928"/>
            <a:ext cx="675368" cy="675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894052" y="2355726"/>
            <a:ext cx="675368" cy="675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6574522" y="2355726"/>
            <a:ext cx="675368" cy="675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5909787" y="1167819"/>
            <a:ext cx="675368" cy="675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1275606"/>
            <a:ext cx="24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can apply for it by going on our app( Screenshots below)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1131590"/>
            <a:ext cx="1868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Short Term Tasks can be completed on the go by Gigworkers primarily students.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3147814"/>
            <a:ext cx="2444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companies which post these gigs are provided with an employer console where they can check the status of the completed &amp; non completed gigs.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5716" y="1059582"/>
            <a:ext cx="1868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Once the task is completed they can submit the proofs via our tech stack itself.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216" y="3140263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Once, the gig is successfully completed the user will get the amount in their wallet which can be transferred to Paytm/Bank.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F1F2B1-5DCD-C22E-FFC5-C1C66460B5E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r="1572"/>
          <a:stretch>
            <a:fillRect/>
          </a:stretch>
        </p:blipFill>
        <p:spPr/>
      </p:pic>
      <p:sp>
        <p:nvSpPr>
          <p:cNvPr id="32" name="Block Arc 11">
            <a:extLst>
              <a:ext uri="{FF2B5EF4-FFF2-40B4-BE49-F238E27FC236}">
                <a16:creationId xmlns:a16="http://schemas.microsoft.com/office/drawing/2014/main" id="{B7AEFF0F-731F-6EEB-EF6D-457BF8214A1E}"/>
              </a:ext>
            </a:extLst>
          </p:cNvPr>
          <p:cNvSpPr/>
          <p:nvPr/>
        </p:nvSpPr>
        <p:spPr>
          <a:xfrm rot="10800000">
            <a:off x="6803452" y="2513609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E9FD8892-B779-3A37-4A7A-87397152A979}"/>
              </a:ext>
            </a:extLst>
          </p:cNvPr>
          <p:cNvSpPr/>
          <p:nvPr/>
        </p:nvSpPr>
        <p:spPr>
          <a:xfrm>
            <a:off x="4479335" y="2035101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CCEFE471-94A4-4F09-5C99-36BD68876B6F}"/>
              </a:ext>
            </a:extLst>
          </p:cNvPr>
          <p:cNvSpPr/>
          <p:nvPr/>
        </p:nvSpPr>
        <p:spPr>
          <a:xfrm>
            <a:off x="6073958" y="1331990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Block Arc 14">
            <a:extLst>
              <a:ext uri="{FF2B5EF4-FFF2-40B4-BE49-F238E27FC236}">
                <a16:creationId xmlns:a16="http://schemas.microsoft.com/office/drawing/2014/main" id="{5837C27B-1D4B-158E-26AB-3717D7BD7672}"/>
              </a:ext>
            </a:extLst>
          </p:cNvPr>
          <p:cNvSpPr/>
          <p:nvPr/>
        </p:nvSpPr>
        <p:spPr>
          <a:xfrm rot="16200000">
            <a:off x="2702139" y="1345978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0F3FA4EF-8A54-CD1B-3808-64F08BB4BF75}"/>
              </a:ext>
            </a:extLst>
          </p:cNvPr>
          <p:cNvSpPr/>
          <p:nvPr/>
        </p:nvSpPr>
        <p:spPr>
          <a:xfrm>
            <a:off x="2051674" y="251360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25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E884734-B815-0682-6A3E-3C62A1D03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48072"/>
            <a:ext cx="2114068" cy="4443958"/>
          </a:xfrm>
          <a:prstGeom prst="rect">
            <a:avLst/>
          </a:prstGeom>
        </p:spPr>
      </p:pic>
      <p:pic>
        <p:nvPicPr>
          <p:cNvPr id="26" name="image2.jpg">
            <a:extLst>
              <a:ext uri="{FF2B5EF4-FFF2-40B4-BE49-F238E27FC236}">
                <a16:creationId xmlns:a16="http://schemas.microsoft.com/office/drawing/2014/main" id="{44B687AC-15AC-2D16-BF5E-2FD7168E3DB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91880" y="648072"/>
            <a:ext cx="2119793" cy="4443958"/>
          </a:xfrm>
          <a:prstGeom prst="rect">
            <a:avLst/>
          </a:prstGeom>
          <a:ln/>
        </p:spPr>
      </p:pic>
      <p:pic>
        <p:nvPicPr>
          <p:cNvPr id="27" name="image5.jpg">
            <a:extLst>
              <a:ext uri="{FF2B5EF4-FFF2-40B4-BE49-F238E27FC236}">
                <a16:creationId xmlns:a16="http://schemas.microsoft.com/office/drawing/2014/main" id="{35519CEC-8E4D-8BE5-24A4-46316851067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61901" y="648072"/>
            <a:ext cx="2104154" cy="4437374"/>
          </a:xfrm>
          <a:prstGeom prst="rect">
            <a:avLst/>
          </a:prstGeom>
          <a:ln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1E23F7-1590-87C7-A813-7B13A9151A8A}"/>
              </a:ext>
            </a:extLst>
          </p:cNvPr>
          <p:cNvSpPr txBox="1"/>
          <p:nvPr/>
        </p:nvSpPr>
        <p:spPr>
          <a:xfrm>
            <a:off x="-401382" y="195486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Gigs listing page</a:t>
            </a:r>
            <a:endParaRPr lang="ko-KR" altLang="en-US" sz="15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AD6FB-BB1F-A8E8-35A1-8E2A0A1EC6DB}"/>
              </a:ext>
            </a:extLst>
          </p:cNvPr>
          <p:cNvSpPr txBox="1"/>
          <p:nvPr/>
        </p:nvSpPr>
        <p:spPr>
          <a:xfrm>
            <a:off x="2164811" y="180097"/>
            <a:ext cx="47739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Apply page for gigs</a:t>
            </a:r>
            <a:endParaRPr lang="ko-KR" altLang="en-US" sz="15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4CD7AB-F8A6-85AE-6DDF-3A2B5F9A9BB2}"/>
              </a:ext>
            </a:extLst>
          </p:cNvPr>
          <p:cNvSpPr txBox="1"/>
          <p:nvPr/>
        </p:nvSpPr>
        <p:spPr>
          <a:xfrm>
            <a:off x="4827013" y="180097"/>
            <a:ext cx="47739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Proof submission page</a:t>
            </a:r>
            <a:endParaRPr lang="ko-KR" altLang="en-US" sz="15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6.png">
            <a:extLst>
              <a:ext uri="{FF2B5EF4-FFF2-40B4-BE49-F238E27FC236}">
                <a16:creationId xmlns:a16="http://schemas.microsoft.com/office/drawing/2014/main" id="{9BDA1741-F8E3-3FAF-39EE-E00A2B3640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0870" y="699542"/>
            <a:ext cx="8342260" cy="4331558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7BDE1-2DD8-AA25-98E0-3F516BFDAB5B}"/>
              </a:ext>
            </a:extLst>
          </p:cNvPr>
          <p:cNvSpPr txBox="1"/>
          <p:nvPr/>
        </p:nvSpPr>
        <p:spPr>
          <a:xfrm>
            <a:off x="1592796" y="112400"/>
            <a:ext cx="595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b="1" dirty="0">
                <a:solidFill>
                  <a:schemeClr val="accent5"/>
                </a:solidFill>
                <a:latin typeface="+mn-lt"/>
                <a:cs typeface="Arial" pitchFamily="34" charset="0"/>
              </a:rPr>
              <a:t>Admin Console for Companies to evaluate the Gigs</a:t>
            </a:r>
            <a:endParaRPr lang="ko-KR" altLang="en-US" sz="1800" b="1" dirty="0">
              <a:solidFill>
                <a:schemeClr val="accent5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30">
            <a:extLst>
              <a:ext uri="{FF2B5EF4-FFF2-40B4-BE49-F238E27FC236}">
                <a16:creationId xmlns:a16="http://schemas.microsoft.com/office/drawing/2014/main" id="{11991B29-6A16-52BA-61BC-A3AFC4E75902}"/>
              </a:ext>
            </a:extLst>
          </p:cNvPr>
          <p:cNvSpPr/>
          <p:nvPr/>
        </p:nvSpPr>
        <p:spPr>
          <a:xfrm flipH="1">
            <a:off x="6298214" y="1123500"/>
            <a:ext cx="653736" cy="65535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Internship - </a:t>
            </a:r>
            <a:r>
              <a:rPr lang="en-US" altLang="ko-KR" sz="4000" dirty="0">
                <a:solidFill>
                  <a:schemeClr val="accent5"/>
                </a:solidFill>
              </a:rPr>
              <a:t>User Interface &amp; Details</a:t>
            </a:r>
            <a:endParaRPr lang="ko-KR" altLang="en-US" sz="4000" dirty="0">
              <a:solidFill>
                <a:schemeClr val="accent5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3819353" y="2852382"/>
            <a:ext cx="574854" cy="48053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ounded Rectangle 7"/>
          <p:cNvSpPr/>
          <p:nvPr/>
        </p:nvSpPr>
        <p:spPr>
          <a:xfrm>
            <a:off x="888383" y="1243635"/>
            <a:ext cx="653737" cy="56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/>
          <p:cNvSpPr/>
          <p:nvPr/>
        </p:nvSpPr>
        <p:spPr>
          <a:xfrm>
            <a:off x="3779912" y="1243635"/>
            <a:ext cx="653736" cy="42964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146" y="1901202"/>
            <a:ext cx="262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Companies outsource their tasks to us and we get it done via distributed college workforce by making it virtual Internships.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000" y="3611103"/>
            <a:ext cx="251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Once the internship is done the proofs can be submitted via the application itself.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5897" y="174075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whole process can be completed via our application.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3710" y="3468945"/>
            <a:ext cx="262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whole journey can be completed on our app itself and post successful completion the users will be paid accordingly.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8184" y="1781403"/>
            <a:ext cx="262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Internships can be in Marketing, Tech, Content &amp; Data Operations, Sales, Telecalling etc.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5998" y="3468945"/>
            <a:ext cx="262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Once, the gig is successfully completed the user will get the amount in their wallet which can be transferred to Paytm/Bank.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EF738F14-74E9-21AB-6297-C3028C3A05BC}"/>
              </a:ext>
            </a:extLst>
          </p:cNvPr>
          <p:cNvSpPr/>
          <p:nvPr/>
        </p:nvSpPr>
        <p:spPr>
          <a:xfrm>
            <a:off x="6339631" y="2939451"/>
            <a:ext cx="574854" cy="32202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571DBA3C-728C-F7BB-510A-D3DD9F67129A}"/>
              </a:ext>
            </a:extLst>
          </p:cNvPr>
          <p:cNvSpPr>
            <a:spLocks noChangeAspect="1"/>
          </p:cNvSpPr>
          <p:nvPr/>
        </p:nvSpPr>
        <p:spPr>
          <a:xfrm>
            <a:off x="833945" y="3007827"/>
            <a:ext cx="425687" cy="50686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31E23F7-1590-87C7-A813-7B13A9151A8A}"/>
              </a:ext>
            </a:extLst>
          </p:cNvPr>
          <p:cNvSpPr txBox="1"/>
          <p:nvPr/>
        </p:nvSpPr>
        <p:spPr>
          <a:xfrm>
            <a:off x="102674" y="194342"/>
            <a:ext cx="457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Internship listing page</a:t>
            </a:r>
            <a:endParaRPr lang="ko-KR" altLang="en-US" sz="15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AD6FB-BB1F-A8E8-35A1-8E2A0A1EC6DB}"/>
              </a:ext>
            </a:extLst>
          </p:cNvPr>
          <p:cNvSpPr txBox="1"/>
          <p:nvPr/>
        </p:nvSpPr>
        <p:spPr>
          <a:xfrm>
            <a:off x="4087679" y="191514"/>
            <a:ext cx="47739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Internship listing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375F5-0FD5-3415-CEF8-5B7BE0256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3" y="635057"/>
            <a:ext cx="2107402" cy="4443958"/>
          </a:xfrm>
          <a:prstGeom prst="rect">
            <a:avLst/>
          </a:prstGeom>
        </p:spPr>
      </p:pic>
      <p:pic>
        <p:nvPicPr>
          <p:cNvPr id="10" name="image8.jpg">
            <a:extLst>
              <a:ext uri="{FF2B5EF4-FFF2-40B4-BE49-F238E27FC236}">
                <a16:creationId xmlns:a16="http://schemas.microsoft.com/office/drawing/2014/main" id="{E28C2AB9-4326-C01D-3910-AD6F5FD93F4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36096" y="635057"/>
            <a:ext cx="2077096" cy="44439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86607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677</Words>
  <Application>Microsoft Office PowerPoint</Application>
  <PresentationFormat>On-screen Show (16:9)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Key Metrics</vt:lpstr>
      <vt:lpstr>Important features in our application:</vt:lpstr>
      <vt:lpstr>PowerPoint Presentation</vt:lpstr>
      <vt:lpstr>Gigs - User Interface &amp; Details</vt:lpstr>
      <vt:lpstr>PowerPoint Presentation</vt:lpstr>
      <vt:lpstr>PowerPoint Presentation</vt:lpstr>
      <vt:lpstr>Internship - User Interface &amp; Details</vt:lpstr>
      <vt:lpstr>PowerPoint Presentation</vt:lpstr>
      <vt:lpstr>PowerPoint Presentation</vt:lpstr>
      <vt:lpstr>Projects -  User Interface &amp; Details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rituraj ghosh</cp:lastModifiedBy>
  <cp:revision>112</cp:revision>
  <dcterms:created xsi:type="dcterms:W3CDTF">2016-12-01T00:32:25Z</dcterms:created>
  <dcterms:modified xsi:type="dcterms:W3CDTF">2022-06-17T09:08:00Z</dcterms:modified>
</cp:coreProperties>
</file>