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67" r:id="rId4"/>
    <p:sldId id="262" r:id="rId5"/>
    <p:sldId id="263" r:id="rId6"/>
    <p:sldId id="275" r:id="rId7"/>
    <p:sldId id="271" r:id="rId8"/>
    <p:sldId id="270" r:id="rId9"/>
    <p:sldId id="276" r:id="rId10"/>
    <p:sldId id="268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E05A-DE7E-6380-9C6D-E48A67F33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EB9E7-A8C3-9734-9155-58000788B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1F7F-C18A-F462-68BB-A33768A4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2B67-8126-82F7-CCC9-D8389C5D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7E64-B9CC-D906-DBCC-C23647B5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5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3BCB-23AE-82ED-F13F-3BC595CE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9027-4E6D-B264-BEA8-28E73964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20D1-BF82-D2A6-B59C-C98B2438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CEBD-9318-4631-9CF3-C8E41157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5AAF-DECF-0C03-63E3-B2629AA1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0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0B743-2E54-5EDD-B1AE-C8863CA39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BA211-DDB6-8446-641B-06FD92F8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C360-8F1A-3663-5BF0-E84EB9C0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3377-5D13-B268-0C89-0B98B03D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563D-416A-C1C2-1DC3-13971C6D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9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8CC5-F507-6187-5484-DEE8BBDA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5948-591D-D7F6-A4B1-9DDCB0E8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6373-E096-1390-DFCA-E337055D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196C-EE06-C0D2-8358-59C8F523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756D-7A46-65F1-5556-685C76CB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4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16BE-532B-95C4-DC88-25BDA73E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18AE4-FAAA-2643-78CF-FF062688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9003-129E-E7DB-0D4E-2FB815A0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365F-8B81-C061-8FEB-F7101856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C9D2-9BD3-719A-BE74-35A1BB13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00D6-5158-C98C-FBB3-BCB55B0C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0D5E-EF21-2D75-26A1-10DB5C817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DF01-D512-FCC9-3FB3-F7D19B3FE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F8B06-1FD1-4439-86AF-74CC5F17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3A988-109A-D7C4-F90E-634975B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FA51-438C-2093-0142-0C36A25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6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38BB-D605-F973-D5B1-4FA817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F7FB-6A7C-9E15-94FE-571763FD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E3053-6863-4263-89AB-311E121B6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C34F2-D8A0-FC6E-80EF-8A4A4D2FC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D1562-7BB2-BE91-7348-179ABA609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8129E-6387-29D7-CE92-70D8242F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B712B-552C-E8C9-7872-3F6150AE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549C1-AA75-0C8F-DCF6-20C45AB5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0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32B5-CDBB-26CA-AE26-B859CEEB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B2D84-2D57-CCCE-218A-D98F0D2D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96D2-B487-875E-2508-99892D57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EB229-71F7-B8F1-7BC9-FD618524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3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2FD6D-FBD9-08CF-FEF1-FE5A3E12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ABD44-79BE-6276-C648-5103DDEC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AEA92-29E1-E771-DBC0-47F12BBC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72D0-495B-6126-C2A7-634C2CDB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60EA-F642-CE3E-50C7-0846CBDE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9B49-9AC3-422D-1385-7D55E8AC6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EB34B-5562-9B79-D4F3-FE9C207B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3E9DD-D3DB-FC1F-D5C5-3BE5936F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9F025-2439-1713-BA72-52A48721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23A5-5F89-6432-CC40-2BBD848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5-9C23-256A-07FA-B15732A3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A16A-8A03-2C03-C5AA-99DE6C70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DD76-3205-B992-0F48-39A2B6E8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2ADC9-8433-6E35-CFBD-1E4004C9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6BB51-F061-1B0D-46B0-EE80E793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3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3F8CA-1B1D-4E9E-5D13-7FC0492B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83CA-5A5F-FEF8-DC47-BF7E258D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50FF-5243-1DCD-E1B2-3EE9D956E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AE1-423E-43A6-ABCC-985FCCF7349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7671-DB17-2F63-2197-41475917A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DA2B-30F5-150D-8A7B-DAC3D6DC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7FDA-28B1-4F0D-857C-12106ECC3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0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ow-to-run-java-rmi-applic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C8F2-B85E-A451-A6C6-85202973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Remote Method Invocation</a:t>
            </a:r>
            <a:endParaRPr lang="en-IN" sz="28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20E-3F30-C831-E2CE-E9CECAB6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RMI is an API that allows an object to invoke a method on an object that exists in another address space, which could be on the same machine or on a remote machine. 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RMI creates a public remote server object that enables client and server-side communications through simple method calls on the server object.</a:t>
            </a:r>
          </a:p>
          <a:p>
            <a:r>
              <a:rPr lang="en-US" sz="2000" b="0" i="0" dirty="0">
                <a:solidFill>
                  <a:srgbClr val="4D5156"/>
                </a:solidFill>
                <a:effectLst/>
                <a:latin typeface="Bookman Old Style" panose="02050604050505020204" pitchFamily="18" charset="0"/>
              </a:rPr>
              <a:t>It is a mechanism that allows an object residing in one system (JVM) to access/invoke an object running on another JVM. </a:t>
            </a:r>
          </a:p>
          <a:p>
            <a:r>
              <a:rPr lang="en-US" sz="2000" b="0" i="0" dirty="0">
                <a:solidFill>
                  <a:srgbClr val="4D5156"/>
                </a:solidFill>
                <a:effectLst/>
                <a:latin typeface="Bookman Old Style" panose="02050604050505020204" pitchFamily="18" charset="0"/>
              </a:rPr>
              <a:t>RMI is used to build distributed applications</a:t>
            </a:r>
          </a:p>
          <a:p>
            <a:r>
              <a:rPr lang="en-US" sz="2000" b="0" i="0" dirty="0">
                <a:solidFill>
                  <a:srgbClr val="4D5156"/>
                </a:solidFill>
                <a:effectLst/>
                <a:latin typeface="Bookman Old Style" panose="02050604050505020204" pitchFamily="18" charset="0"/>
              </a:rPr>
              <a:t>It is provided in the package java. </a:t>
            </a:r>
            <a:r>
              <a:rPr lang="en-US" sz="2000" b="0" i="0" dirty="0" err="1">
                <a:solidFill>
                  <a:srgbClr val="4D5156"/>
                </a:solidFill>
                <a:effectLst/>
                <a:latin typeface="Bookman Old Style" panose="02050604050505020204" pitchFamily="18" charset="0"/>
              </a:rPr>
              <a:t>rmi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The RMI provides remote communication between the applications using two objects 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stub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and 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skeleton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5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3158-5BAB-766E-B0C1-72660102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129"/>
            <a:ext cx="10515600" cy="5832834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Steps to implement Interface :</a:t>
            </a:r>
          </a:p>
          <a:p>
            <a:pPr marL="0" indent="0" algn="just" fontAlgn="base">
              <a:buNone/>
            </a:pPr>
            <a:endParaRPr lang="en-US" sz="2400" i="0" dirty="0"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Defining a remote interface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Implementing the remote interface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Creating Stub and Skeleton objects from the implementation class using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rmic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 (RMI compiler)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Start the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rmiregistry</a:t>
            </a:r>
            <a:endParaRPr lang="en-US" sz="2400" b="0" i="0" dirty="0">
              <a:solidFill>
                <a:srgbClr val="273239"/>
              </a:solidFill>
              <a:effectLst/>
              <a:latin typeface="Bookman Old Style" panose="020506040505050202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Create and execute the server application program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Create and execute the client application program.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6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6F73-E631-5E84-F17B-B32569C1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CA03-2C4C-5ED7-138A-A6C9EA6C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F31E-9CA9-3728-7BD2-58750100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258805"/>
            <a:ext cx="11002297" cy="65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29CF-44A0-D8CB-752B-E1424030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EC68-5BB0-6823-48E7-C2328397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2D20-8596-0586-1146-938B7F17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825625"/>
            <a:ext cx="11120284" cy="336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F365-7814-C492-0F9C-7694DA15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87D6-8390-AE3E-FA4D-628B20CA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In an RMI application, we write two programs,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server program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(resides on the server) and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client program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(resides on the client).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Inside the server program, a remote object is created and reference of that object is made available for the client (using the registry).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The client program requests the remote objects on the server and tries to invoke its methods.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1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F107-34F1-96D0-2F01-B8EA7120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1134-BA89-EC5B-507A-B0685EDB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159F46-D794-745D-4F18-9E4A79C9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11277"/>
            <a:ext cx="10515599" cy="566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72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B29-969C-893A-B783-4DC52ACE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227474"/>
            <a:ext cx="1324897" cy="568940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Stub</a:t>
            </a:r>
            <a:br>
              <a:rPr lang="en-US" sz="2800" b="1" i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</a:br>
            <a:endParaRPr lang="en-IN" sz="28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FF3E-CEBB-F7F9-326B-23EB3EBC0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045"/>
            <a:ext cx="10515600" cy="506591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The stub is an object, acts as a gateway for the client side.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 All the outgoing requests are routed through it. 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It resides at the client side and represents the remote object. 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When the caller invokes method on the stub object, it does the following tasks:</a:t>
            </a:r>
          </a:p>
          <a:p>
            <a:pPr algn="just">
              <a:buFont typeface="+mj-lt"/>
              <a:buAutoNum type="arabicPeriod"/>
            </a:pP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It initiates a connection with remote Virtual Machine (JVM),</a:t>
            </a:r>
          </a:p>
          <a:p>
            <a:pPr algn="just">
              <a:buFont typeface="+mj-lt"/>
              <a:buAutoNum type="arabicPeriod"/>
            </a:pP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It writes and transmits (marshals) the parameters to the remote Virtual Machine (JVM),</a:t>
            </a:r>
          </a:p>
          <a:p>
            <a:pPr algn="just">
              <a:buFont typeface="+mj-lt"/>
              <a:buAutoNum type="arabicPeriod"/>
            </a:pP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It waits for the result</a:t>
            </a:r>
          </a:p>
          <a:p>
            <a:pPr algn="just">
              <a:buFont typeface="+mj-lt"/>
              <a:buAutoNum type="arabicPeriod"/>
            </a:pP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It reads (</a:t>
            </a:r>
            <a:r>
              <a:rPr lang="en-US" sz="2400" b="0" i="1" dirty="0" err="1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unmarshals</a:t>
            </a: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) the return value or exception, </a:t>
            </a:r>
          </a:p>
          <a:p>
            <a:pPr algn="just">
              <a:buFont typeface="+mj-lt"/>
              <a:buAutoNum type="arabicPeriod"/>
            </a:pP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It finally, returns the value to the caller.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829B-5E4B-A0F1-E8AA-2D388D8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227474"/>
            <a:ext cx="2288458" cy="63776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keleton</a:t>
            </a:r>
            <a:br>
              <a:rPr lang="en-US" sz="2800" b="1" i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</a:br>
            <a:endParaRPr lang="en-IN" sz="28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9B3F-610B-DCDA-E175-ECA67ABE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The skeleton is an object, acts as a gateway for the server side object. 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All the incoming requests are routed through it. 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When the skeleton receives the incoming request, it does the following tasks:</a:t>
            </a:r>
          </a:p>
          <a:p>
            <a:pPr algn="just">
              <a:buFont typeface="+mj-lt"/>
              <a:buAutoNum type="arabicPeriod"/>
            </a:pP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It reads the parameter for the remote method</a:t>
            </a:r>
          </a:p>
          <a:p>
            <a:pPr algn="just">
              <a:buFont typeface="+mj-lt"/>
              <a:buAutoNum type="arabicPeriod"/>
            </a:pP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It invokes the method on the actual remote object, and</a:t>
            </a:r>
          </a:p>
          <a:p>
            <a:pPr algn="just">
              <a:buFont typeface="+mj-lt"/>
              <a:buAutoNum type="arabicPeriod"/>
            </a:pPr>
            <a:r>
              <a:rPr lang="en-US" sz="2400" b="0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It writes and transmits (marshals) the result to the caller.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5EAA-B711-0DC7-872C-714D9A6D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6015-1E56-4984-4D6E-FEF5D2A3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RMI Architecture">
            <a:extLst>
              <a:ext uri="{FF2B5EF4-FFF2-40B4-BE49-F238E27FC236}">
                <a16:creationId xmlns:a16="http://schemas.microsoft.com/office/drawing/2014/main" id="{C9DD1AC6-8CEE-3F3D-ADF4-447FD85A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" y="1"/>
            <a:ext cx="6400801" cy="42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tub and skeleton in RMI">
            <a:extLst>
              <a:ext uri="{FF2B5EF4-FFF2-40B4-BE49-F238E27FC236}">
                <a16:creationId xmlns:a16="http://schemas.microsoft.com/office/drawing/2014/main" id="{738A6138-5F4C-0D5B-CA49-259E6EA6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52" y="3175819"/>
            <a:ext cx="5220216" cy="34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33AE-FEAB-84BA-FFB7-243AD06C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1" y="141594"/>
            <a:ext cx="10515600" cy="53944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7DF0-862E-A504-0599-F01D9521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39" y="1118136"/>
            <a:ext cx="2770239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D5156"/>
                </a:solidFill>
                <a:effectLst/>
                <a:latin typeface="Bookman Old Style" panose="02050604050505020204" pitchFamily="18" charset="0"/>
              </a:rPr>
              <a:t>The RMI registry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Bookman Old Style" panose="02050604050505020204" pitchFamily="18" charset="0"/>
              </a:rPr>
              <a:t>a simple server-side name server(</a:t>
            </a:r>
            <a:r>
              <a:rPr lang="en-US" sz="2400" b="0" i="0">
                <a:solidFill>
                  <a:srgbClr val="040C28"/>
                </a:solidFill>
                <a:effectLst/>
                <a:latin typeface="Bookman Old Style" panose="02050604050505020204" pitchFamily="18" charset="0"/>
              </a:rPr>
              <a:t>remote interface)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Bookman Old Style" panose="02050604050505020204" pitchFamily="18" charset="0"/>
              </a:rPr>
              <a:t>that allows remote clients to get a reference to a remote object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2" descr="Java RMI architecture. 1. the server registers the remote object. 2.... |  Download Scientific Diagram">
            <a:extLst>
              <a:ext uri="{FF2B5EF4-FFF2-40B4-BE49-F238E27FC236}">
                <a16:creationId xmlns:a16="http://schemas.microsoft.com/office/drawing/2014/main" id="{161E98DB-8227-69F0-2D38-1D12C3D6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71" y="255638"/>
            <a:ext cx="8777748" cy="607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8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1B14-509E-0485-F94E-A392BADB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5958348"/>
          </a:xfrm>
        </p:spPr>
        <p:txBody>
          <a:bodyPr>
            <a:normAutofit/>
          </a:bodyPr>
          <a:lstStyle/>
          <a:p>
            <a:r>
              <a:rPr lang="en-US" sz="2400" b="1" i="1" u="sng" dirty="0" err="1">
                <a:effectLst/>
                <a:latin typeface="Bookman Old Style" panose="02050604050505020204" pitchFamily="18" charset="0"/>
                <a:hlinkClick r:id="rId2"/>
              </a:rPr>
              <a:t>Java.rmi.Naming</a:t>
            </a:r>
            <a:r>
              <a:rPr lang="en-US" sz="2400" b="1" i="1" u="sng" dirty="0">
                <a:effectLst/>
                <a:latin typeface="Bookman Old Style" panose="02050604050505020204" pitchFamily="18" charset="0"/>
                <a:hlinkClick r:id="rId2"/>
              </a:rPr>
              <a:t>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class contains a method to bind, unbind or rebind names with a remote object present at the remote registry. 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This class is also used to get the reference of the object present at remote registries or the list of name associated with this registry.</a:t>
            </a:r>
          </a:p>
          <a:p>
            <a:pPr algn="l" fontAlgn="base">
              <a:buFont typeface="+mj-lt"/>
              <a:buAutoNum type="arabicPeriod"/>
            </a:pPr>
            <a:r>
              <a:rPr lang="de-DE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bind() - </a:t>
            </a:r>
            <a:r>
              <a:rPr lang="en-US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A remote object can be associated with a name </a:t>
            </a:r>
            <a:endParaRPr lang="de-DE" sz="2400" b="0" dirty="0"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de-DE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list() - </a:t>
            </a:r>
            <a:r>
              <a:rPr lang="en-US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Used to get the</a:t>
            </a:r>
            <a:r>
              <a:rPr lang="en-US" sz="2400" b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list of the names associated with the registry</a:t>
            </a:r>
            <a:endParaRPr lang="de-DE" sz="2400" b="0" dirty="0"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de-DE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lookup() - </a:t>
            </a:r>
            <a:r>
              <a:rPr lang="en-US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looks for the reference of the remote object to which this  		name is associated</a:t>
            </a:r>
            <a:endParaRPr lang="de-DE" sz="2400" b="0" dirty="0"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de-DE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rebind() - </a:t>
            </a:r>
            <a:r>
              <a:rPr lang="en-US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rebinds this name with the associated remote object</a:t>
            </a:r>
            <a:endParaRPr lang="de-DE" sz="2400" b="0" dirty="0"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de-DE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unbind() - </a:t>
            </a:r>
            <a:r>
              <a:rPr lang="en-US" sz="2400" b="0" dirty="0"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unbinds this name with the associated remote object</a:t>
            </a:r>
            <a:endParaRPr lang="de-DE" sz="2400" b="0" dirty="0"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Nunito" pitchFamily="2" charset="0"/>
              </a:rPr>
              <a:t>Note: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i="1" dirty="0" err="1">
                <a:solidFill>
                  <a:srgbClr val="0070C0"/>
                </a:solidFill>
                <a:effectLst/>
                <a:latin typeface="Nunito" pitchFamily="2" charset="0"/>
              </a:rPr>
              <a:t>java.rmi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Nunito" pitchFamily="2" charset="0"/>
              </a:rPr>
              <a:t> package</a:t>
            </a:r>
            <a:r>
              <a:rPr lang="en-US" sz="2400" b="0" i="1" dirty="0">
                <a:solidFill>
                  <a:srgbClr val="0070C0"/>
                </a:solidFill>
                <a:effectLst/>
                <a:latin typeface="Nunito" pitchFamily="2" charset="0"/>
              </a:rPr>
              <a:t>: Remote Method Invocation (RMI) has been deprecated in Java 9 and later versions, in favor of other remote communication mechanisms like web services or Remote Procedure Calls (RPC).</a:t>
            </a: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17FD-961B-8784-31C2-6962627E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A318-757F-C4E9-063E-B5D9E7E1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Registry">
            <a:extLst>
              <a:ext uri="{FF2B5EF4-FFF2-40B4-BE49-F238E27FC236}">
                <a16:creationId xmlns:a16="http://schemas.microsoft.com/office/drawing/2014/main" id="{311E85B8-C8AF-3DD0-8D09-2CBCF54C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09" y="365125"/>
            <a:ext cx="8445909" cy="58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607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Nunito</vt:lpstr>
      <vt:lpstr>Office Theme</vt:lpstr>
      <vt:lpstr>Remote Method Invocation</vt:lpstr>
      <vt:lpstr>PowerPoint Presentation</vt:lpstr>
      <vt:lpstr>PowerPoint Presentation</vt:lpstr>
      <vt:lpstr>Stub </vt:lpstr>
      <vt:lpstr>Skeleton </vt:lpstr>
      <vt:lpstr>PowerPoint Presentation</vt:lpstr>
      <vt:lpstr>RMI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Dennis Ananth</dc:creator>
  <cp:lastModifiedBy>Dennis Ananth</cp:lastModifiedBy>
  <cp:revision>29</cp:revision>
  <dcterms:created xsi:type="dcterms:W3CDTF">2023-08-23T05:01:51Z</dcterms:created>
  <dcterms:modified xsi:type="dcterms:W3CDTF">2023-08-23T06:14:57Z</dcterms:modified>
</cp:coreProperties>
</file>