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8" r:id="rId4"/>
    <p:sldId id="258" r:id="rId5"/>
    <p:sldId id="259" r:id="rId6"/>
    <p:sldId id="260" r:id="rId7"/>
    <p:sldId id="261" r:id="rId8"/>
    <p:sldId id="262" r:id="rId9"/>
    <p:sldId id="263" r:id="rId10"/>
    <p:sldId id="264"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537" autoAdjust="0"/>
  </p:normalViewPr>
  <p:slideViewPr>
    <p:cSldViewPr snapToGrid="0">
      <p:cViewPr varScale="1">
        <p:scale>
          <a:sx n="73" d="100"/>
          <a:sy n="73" d="100"/>
        </p:scale>
        <p:origin x="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22EE8-BD1D-4B32-8E7B-3CBABC70E1CA}" type="datetimeFigureOut">
              <a:rPr lang="en-US" smtClean="0"/>
              <a:t>4/26/2019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F6BA-B0E7-449A-8D16-BAA94CB227AA}" type="slidenum">
              <a:rPr lang="en-US" smtClean="0"/>
              <a:t>‹#›</a:t>
            </a:fld>
            <a:endParaRPr lang="en-US"/>
          </a:p>
        </p:txBody>
      </p:sp>
    </p:spTree>
    <p:extLst>
      <p:ext uri="{BB962C8B-B14F-4D97-AF65-F5344CB8AC3E}">
        <p14:creationId xmlns:p14="http://schemas.microsoft.com/office/powerpoint/2010/main" val="318542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terms of networking, a bridge network is a Link Layer device which forwards traffic between network segments. A bridge can be a hardware device or a software device running within a host machine’s kernel.</a:t>
            </a:r>
          </a:p>
          <a:p>
            <a:r>
              <a:rPr lang="en-US" sz="1200" b="0" i="0" kern="1200" dirty="0" smtClean="0">
                <a:solidFill>
                  <a:schemeClr val="tx1"/>
                </a:solidFill>
                <a:effectLst/>
                <a:latin typeface="+mn-lt"/>
                <a:ea typeface="+mn-ea"/>
                <a:cs typeface="+mn-cs"/>
              </a:rPr>
              <a:t>In terms of Docker, a bridge network uses a software bridge which allows containers connected to the same bridge network to communicate, while providing isolation from containers which are not connected to that bridge network. The Docker bridge driver automatically installs rules in the host machine so that containers on different bridge networks cannot communicate directly with each other.</a:t>
            </a:r>
          </a:p>
        </p:txBody>
      </p:sp>
      <p:sp>
        <p:nvSpPr>
          <p:cNvPr id="4" name="Slide Number Placeholder 3"/>
          <p:cNvSpPr>
            <a:spLocks noGrp="1"/>
          </p:cNvSpPr>
          <p:nvPr>
            <p:ph type="sldNum" sz="quarter" idx="10"/>
          </p:nvPr>
        </p:nvSpPr>
        <p:spPr/>
        <p:txBody>
          <a:bodyPr/>
          <a:lstStyle/>
          <a:p>
            <a:fld id="{D4A1F6BA-B0E7-449A-8D16-BAA94CB227AA}" type="slidenum">
              <a:rPr lang="en-US" smtClean="0"/>
              <a:t>5</a:t>
            </a:fld>
            <a:endParaRPr lang="en-US"/>
          </a:p>
        </p:txBody>
      </p:sp>
    </p:spTree>
    <p:extLst>
      <p:ext uri="{BB962C8B-B14F-4D97-AF65-F5344CB8AC3E}">
        <p14:creationId xmlns:p14="http://schemas.microsoft.com/office/powerpoint/2010/main" val="1562699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A1F6BA-B0E7-449A-8D16-BAA94CB227AA}" type="slidenum">
              <a:rPr lang="en-US" smtClean="0"/>
              <a:t>11</a:t>
            </a:fld>
            <a:endParaRPr lang="en-US"/>
          </a:p>
        </p:txBody>
      </p:sp>
    </p:spTree>
    <p:extLst>
      <p:ext uri="{BB962C8B-B14F-4D97-AF65-F5344CB8AC3E}">
        <p14:creationId xmlns:p14="http://schemas.microsoft.com/office/powerpoint/2010/main" val="1307945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A1F6BA-B0E7-449A-8D16-BAA94CB227AA}" type="slidenum">
              <a:rPr lang="en-US" smtClean="0"/>
              <a:t>12</a:t>
            </a:fld>
            <a:endParaRPr lang="en-US"/>
          </a:p>
        </p:txBody>
      </p:sp>
    </p:spTree>
    <p:extLst>
      <p:ext uri="{BB962C8B-B14F-4D97-AF65-F5344CB8AC3E}">
        <p14:creationId xmlns:p14="http://schemas.microsoft.com/office/powerpoint/2010/main" val="1322363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A1F6BA-B0E7-449A-8D16-BAA94CB227AA}" type="slidenum">
              <a:rPr lang="en-US" smtClean="0"/>
              <a:t>13</a:t>
            </a:fld>
            <a:endParaRPr lang="en-US"/>
          </a:p>
        </p:txBody>
      </p:sp>
    </p:spTree>
    <p:extLst>
      <p:ext uri="{BB962C8B-B14F-4D97-AF65-F5344CB8AC3E}">
        <p14:creationId xmlns:p14="http://schemas.microsoft.com/office/powerpoint/2010/main" val="2789631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A1F6BA-B0E7-449A-8D16-BAA94CB227AA}" type="slidenum">
              <a:rPr lang="en-US" smtClean="0"/>
              <a:t>14</a:t>
            </a:fld>
            <a:endParaRPr lang="en-US"/>
          </a:p>
        </p:txBody>
      </p:sp>
    </p:spTree>
    <p:extLst>
      <p:ext uri="{BB962C8B-B14F-4D97-AF65-F5344CB8AC3E}">
        <p14:creationId xmlns:p14="http://schemas.microsoft.com/office/powerpoint/2010/main" val="3250018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816061-F68C-4D77-BC33-EE56336AB27F}"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2EC64-B1C7-4FC8-9F59-584C13A514DF}" type="slidenum">
              <a:rPr lang="en-US" smtClean="0"/>
              <a:t>‹#›</a:t>
            </a:fld>
            <a:endParaRPr lang="en-US"/>
          </a:p>
        </p:txBody>
      </p:sp>
    </p:spTree>
    <p:extLst>
      <p:ext uri="{BB962C8B-B14F-4D97-AF65-F5344CB8AC3E}">
        <p14:creationId xmlns:p14="http://schemas.microsoft.com/office/powerpoint/2010/main" val="336666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816061-F68C-4D77-BC33-EE56336AB27F}"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2EC64-B1C7-4FC8-9F59-584C13A514DF}" type="slidenum">
              <a:rPr lang="en-US" smtClean="0"/>
              <a:t>‹#›</a:t>
            </a:fld>
            <a:endParaRPr lang="en-US"/>
          </a:p>
        </p:txBody>
      </p:sp>
    </p:spTree>
    <p:extLst>
      <p:ext uri="{BB962C8B-B14F-4D97-AF65-F5344CB8AC3E}">
        <p14:creationId xmlns:p14="http://schemas.microsoft.com/office/powerpoint/2010/main" val="1242042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816061-F68C-4D77-BC33-EE56336AB27F}"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2EC64-B1C7-4FC8-9F59-584C13A514DF}" type="slidenum">
              <a:rPr lang="en-US" smtClean="0"/>
              <a:t>‹#›</a:t>
            </a:fld>
            <a:endParaRPr lang="en-US"/>
          </a:p>
        </p:txBody>
      </p:sp>
    </p:spTree>
    <p:extLst>
      <p:ext uri="{BB962C8B-B14F-4D97-AF65-F5344CB8AC3E}">
        <p14:creationId xmlns:p14="http://schemas.microsoft.com/office/powerpoint/2010/main" val="2165630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816061-F68C-4D77-BC33-EE56336AB27F}"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2EC64-B1C7-4FC8-9F59-584C13A514DF}" type="slidenum">
              <a:rPr lang="en-US" smtClean="0"/>
              <a:t>‹#›</a:t>
            </a:fld>
            <a:endParaRPr lang="en-US"/>
          </a:p>
        </p:txBody>
      </p:sp>
    </p:spTree>
    <p:extLst>
      <p:ext uri="{BB962C8B-B14F-4D97-AF65-F5344CB8AC3E}">
        <p14:creationId xmlns:p14="http://schemas.microsoft.com/office/powerpoint/2010/main" val="759922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816061-F68C-4D77-BC33-EE56336AB27F}"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2EC64-B1C7-4FC8-9F59-584C13A514DF}" type="slidenum">
              <a:rPr lang="en-US" smtClean="0"/>
              <a:t>‹#›</a:t>
            </a:fld>
            <a:endParaRPr lang="en-US"/>
          </a:p>
        </p:txBody>
      </p:sp>
    </p:spTree>
    <p:extLst>
      <p:ext uri="{BB962C8B-B14F-4D97-AF65-F5344CB8AC3E}">
        <p14:creationId xmlns:p14="http://schemas.microsoft.com/office/powerpoint/2010/main" val="115185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816061-F68C-4D77-BC33-EE56336AB27F}"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2EC64-B1C7-4FC8-9F59-584C13A514DF}" type="slidenum">
              <a:rPr lang="en-US" smtClean="0"/>
              <a:t>‹#›</a:t>
            </a:fld>
            <a:endParaRPr lang="en-US"/>
          </a:p>
        </p:txBody>
      </p:sp>
    </p:spTree>
    <p:extLst>
      <p:ext uri="{BB962C8B-B14F-4D97-AF65-F5344CB8AC3E}">
        <p14:creationId xmlns:p14="http://schemas.microsoft.com/office/powerpoint/2010/main" val="235625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816061-F68C-4D77-BC33-EE56336AB27F}" type="datetimeFigureOut">
              <a:rPr lang="en-US" smtClean="0"/>
              <a:t>4/26/2019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D2EC64-B1C7-4FC8-9F59-584C13A514DF}" type="slidenum">
              <a:rPr lang="en-US" smtClean="0"/>
              <a:t>‹#›</a:t>
            </a:fld>
            <a:endParaRPr lang="en-US"/>
          </a:p>
        </p:txBody>
      </p:sp>
    </p:spTree>
    <p:extLst>
      <p:ext uri="{BB962C8B-B14F-4D97-AF65-F5344CB8AC3E}">
        <p14:creationId xmlns:p14="http://schemas.microsoft.com/office/powerpoint/2010/main" val="35404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816061-F68C-4D77-BC33-EE56336AB27F}" type="datetimeFigureOut">
              <a:rPr lang="en-US" smtClean="0"/>
              <a:t>4/26/2019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D2EC64-B1C7-4FC8-9F59-584C13A514DF}" type="slidenum">
              <a:rPr lang="en-US" smtClean="0"/>
              <a:t>‹#›</a:t>
            </a:fld>
            <a:endParaRPr lang="en-US"/>
          </a:p>
        </p:txBody>
      </p:sp>
    </p:spTree>
    <p:extLst>
      <p:ext uri="{BB962C8B-B14F-4D97-AF65-F5344CB8AC3E}">
        <p14:creationId xmlns:p14="http://schemas.microsoft.com/office/powerpoint/2010/main" val="3817425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816061-F68C-4D77-BC33-EE56336AB27F}" type="datetimeFigureOut">
              <a:rPr lang="en-US" smtClean="0"/>
              <a:t>4/26/2019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D2EC64-B1C7-4FC8-9F59-584C13A514DF}" type="slidenum">
              <a:rPr lang="en-US" smtClean="0"/>
              <a:t>‹#›</a:t>
            </a:fld>
            <a:endParaRPr lang="en-US"/>
          </a:p>
        </p:txBody>
      </p:sp>
    </p:spTree>
    <p:extLst>
      <p:ext uri="{BB962C8B-B14F-4D97-AF65-F5344CB8AC3E}">
        <p14:creationId xmlns:p14="http://schemas.microsoft.com/office/powerpoint/2010/main" val="8646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816061-F68C-4D77-BC33-EE56336AB27F}"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2EC64-B1C7-4FC8-9F59-584C13A514DF}" type="slidenum">
              <a:rPr lang="en-US" smtClean="0"/>
              <a:t>‹#›</a:t>
            </a:fld>
            <a:endParaRPr lang="en-US"/>
          </a:p>
        </p:txBody>
      </p:sp>
    </p:spTree>
    <p:extLst>
      <p:ext uri="{BB962C8B-B14F-4D97-AF65-F5344CB8AC3E}">
        <p14:creationId xmlns:p14="http://schemas.microsoft.com/office/powerpoint/2010/main" val="379961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816061-F68C-4D77-BC33-EE56336AB27F}" type="datetimeFigureOut">
              <a:rPr lang="en-US" smtClean="0"/>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2EC64-B1C7-4FC8-9F59-584C13A514DF}" type="slidenum">
              <a:rPr lang="en-US" smtClean="0"/>
              <a:t>‹#›</a:t>
            </a:fld>
            <a:endParaRPr lang="en-US"/>
          </a:p>
        </p:txBody>
      </p:sp>
    </p:spTree>
    <p:extLst>
      <p:ext uri="{BB962C8B-B14F-4D97-AF65-F5344CB8AC3E}">
        <p14:creationId xmlns:p14="http://schemas.microsoft.com/office/powerpoint/2010/main" val="12119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16061-F68C-4D77-BC33-EE56336AB27F}" type="datetimeFigureOut">
              <a:rPr lang="en-US" smtClean="0"/>
              <a:t>4/26/2019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2EC64-B1C7-4FC8-9F59-584C13A514DF}" type="slidenum">
              <a:rPr lang="en-US" smtClean="0"/>
              <a:t>‹#›</a:t>
            </a:fld>
            <a:endParaRPr lang="en-US"/>
          </a:p>
        </p:txBody>
      </p:sp>
    </p:spTree>
    <p:extLst>
      <p:ext uri="{BB962C8B-B14F-4D97-AF65-F5344CB8AC3E}">
        <p14:creationId xmlns:p14="http://schemas.microsoft.com/office/powerpoint/2010/main" val="740088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smtClean="0">
                <a:solidFill>
                  <a:schemeClr val="bg1"/>
                </a:solidFill>
              </a:rPr>
              <a:t>DevopsTraining@Feb2019</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smtClean="0">
                <a:solidFill>
                  <a:schemeClr val="bg1"/>
                </a:solidFill>
              </a:rPr>
              <a:t>Satyam Kumar Pandey</a:t>
            </a:r>
            <a:endParaRPr lang="en-US" sz="1200" b="1" dirty="0">
              <a:solidFill>
                <a:schemeClr val="bg1"/>
              </a:solidFill>
            </a:endParaRP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 Containerization with Docker  </a:t>
            </a:r>
          </a:p>
        </p:txBody>
      </p:sp>
      <p:sp>
        <p:nvSpPr>
          <p:cNvPr id="12" name="TextBox 11"/>
          <p:cNvSpPr txBox="1"/>
          <p:nvPr/>
        </p:nvSpPr>
        <p:spPr>
          <a:xfrm>
            <a:off x="-330200" y="790437"/>
            <a:ext cx="5410200" cy="523220"/>
          </a:xfrm>
          <a:prstGeom prst="rect">
            <a:avLst/>
          </a:prstGeom>
          <a:noFill/>
        </p:spPr>
        <p:txBody>
          <a:bodyPr wrap="square" rtlCol="0">
            <a:spAutoFit/>
          </a:bodyPr>
          <a:lstStyle/>
          <a:p>
            <a:pPr lvl="1"/>
            <a:r>
              <a:rPr lang="en-US" sz="2800" b="1" dirty="0">
                <a:solidFill>
                  <a:schemeClr val="accent1">
                    <a:lumMod val="50000"/>
                  </a:schemeClr>
                </a:solidFill>
              </a:rPr>
              <a:t>	</a:t>
            </a:r>
            <a:r>
              <a:rPr lang="en-US" sz="2800" b="1" dirty="0" smtClean="0">
                <a:solidFill>
                  <a:schemeClr val="accent1">
                    <a:lumMod val="50000"/>
                  </a:schemeClr>
                </a:solidFill>
              </a:rPr>
              <a:t>What you are going to learn. </a:t>
            </a:r>
            <a:endParaRPr lang="en-US" sz="2800" b="1" dirty="0">
              <a:solidFill>
                <a:schemeClr val="accent1">
                  <a:lumMod val="50000"/>
                </a:schemeClr>
              </a:solidFill>
            </a:endParaRPr>
          </a:p>
        </p:txBody>
      </p:sp>
      <p:cxnSp>
        <p:nvCxnSpPr>
          <p:cNvPr id="14" name="Straight Connector 13"/>
          <p:cNvCxnSpPr/>
          <p:nvPr/>
        </p:nvCxnSpPr>
        <p:spPr>
          <a:xfrm flipV="1">
            <a:off x="558800" y="1460500"/>
            <a:ext cx="10807700" cy="38100"/>
          </a:xfrm>
          <a:prstGeom prst="line">
            <a:avLst/>
          </a:prstGeom>
        </p:spPr>
        <p:style>
          <a:lnRef idx="3">
            <a:schemeClr val="accent5"/>
          </a:lnRef>
          <a:fillRef idx="0">
            <a:schemeClr val="accent5"/>
          </a:fillRef>
          <a:effectRef idx="2">
            <a:schemeClr val="accent5"/>
          </a:effectRef>
          <a:fontRef idx="minor">
            <a:schemeClr val="tx1"/>
          </a:fontRef>
        </p:style>
      </p:cxnSp>
      <p:sp>
        <p:nvSpPr>
          <p:cNvPr id="15" name="TextBox 14"/>
          <p:cNvSpPr txBox="1"/>
          <p:nvPr/>
        </p:nvSpPr>
        <p:spPr>
          <a:xfrm>
            <a:off x="558800" y="1892300"/>
            <a:ext cx="10960100" cy="4247317"/>
          </a:xfrm>
          <a:prstGeom prst="rect">
            <a:avLst/>
          </a:prstGeom>
          <a:noFill/>
        </p:spPr>
        <p:txBody>
          <a:bodyPr wrap="square" rtlCol="0">
            <a:spAutoFit/>
          </a:bodyPr>
          <a:lstStyle/>
          <a:p>
            <a:pPr>
              <a:lnSpc>
                <a:spcPct val="150000"/>
              </a:lnSpc>
            </a:pPr>
            <a:r>
              <a:rPr lang="en-US" sz="2000" dirty="0" smtClean="0">
                <a:solidFill>
                  <a:srgbClr val="002060"/>
                </a:solidFill>
              </a:rPr>
              <a:t>At the end of this module you will be able to:</a:t>
            </a:r>
          </a:p>
          <a:p>
            <a:pPr marL="800100" lvl="1" indent="-342900">
              <a:lnSpc>
                <a:spcPct val="150000"/>
              </a:lnSpc>
              <a:buFont typeface="Wingdings" panose="05000000000000000000" pitchFamily="2" charset="2"/>
              <a:buChar char="§"/>
            </a:pPr>
            <a:r>
              <a:rPr lang="en-US" sz="2000" dirty="0" smtClean="0">
                <a:solidFill>
                  <a:srgbClr val="002060"/>
                </a:solidFill>
              </a:rPr>
              <a:t>Docker Engine    </a:t>
            </a:r>
          </a:p>
          <a:p>
            <a:pPr marL="800100" lvl="1" indent="-342900">
              <a:lnSpc>
                <a:spcPct val="150000"/>
              </a:lnSpc>
              <a:buFont typeface="Wingdings" panose="05000000000000000000" pitchFamily="2" charset="2"/>
              <a:buChar char="§"/>
            </a:pPr>
            <a:r>
              <a:rPr lang="en-US" sz="2000" dirty="0" smtClean="0">
                <a:solidFill>
                  <a:srgbClr val="002060"/>
                </a:solidFill>
              </a:rPr>
              <a:t>Docker Networking</a:t>
            </a:r>
          </a:p>
          <a:p>
            <a:pPr marL="800100" lvl="1" indent="-342900">
              <a:lnSpc>
                <a:spcPct val="150000"/>
              </a:lnSpc>
              <a:buFont typeface="Wingdings" panose="05000000000000000000" pitchFamily="2" charset="2"/>
              <a:buChar char="§"/>
            </a:pPr>
            <a:r>
              <a:rPr lang="en-US" sz="2000" dirty="0">
                <a:solidFill>
                  <a:srgbClr val="002060"/>
                </a:solidFill>
              </a:rPr>
              <a:t>Docker Network Type/Modes</a:t>
            </a:r>
            <a:r>
              <a:rPr lang="en-US" sz="2000" dirty="0" smtClean="0">
                <a:solidFill>
                  <a:srgbClr val="002060"/>
                </a:solidFill>
              </a:rPr>
              <a:t>:</a:t>
            </a:r>
          </a:p>
          <a:p>
            <a:pPr marL="800100" lvl="1" indent="-342900">
              <a:lnSpc>
                <a:spcPct val="150000"/>
              </a:lnSpc>
              <a:buFont typeface="Wingdings" panose="05000000000000000000" pitchFamily="2" charset="2"/>
              <a:buChar char="§"/>
            </a:pPr>
            <a:r>
              <a:rPr lang="en-US" sz="2000" smtClean="0">
                <a:solidFill>
                  <a:srgbClr val="002060"/>
                </a:solidFill>
              </a:rPr>
              <a:t>Labs</a:t>
            </a:r>
            <a:endParaRPr lang="en-US" sz="2000" dirty="0">
              <a:solidFill>
                <a:srgbClr val="002060"/>
              </a:solidFill>
            </a:endParaRPr>
          </a:p>
          <a:p>
            <a:pPr>
              <a:lnSpc>
                <a:spcPct val="150000"/>
              </a:lnSpc>
            </a:pPr>
            <a:endParaRPr lang="en-US" sz="2000" dirty="0" smtClean="0">
              <a:solidFill>
                <a:srgbClr val="002060"/>
              </a:solidFill>
            </a:endParaRPr>
          </a:p>
          <a:p>
            <a:pPr>
              <a:lnSpc>
                <a:spcPct val="150000"/>
              </a:lnSpc>
            </a:pPr>
            <a:r>
              <a:rPr lang="en-US" sz="2000" dirty="0" smtClean="0">
                <a:solidFill>
                  <a:srgbClr val="002060"/>
                </a:solidFill>
              </a:rPr>
              <a:t> </a:t>
            </a:r>
          </a:p>
          <a:p>
            <a:pPr marL="742950" lvl="1" indent="-285750">
              <a:lnSpc>
                <a:spcPct val="150000"/>
              </a:lnSpc>
              <a:buFont typeface="Wingdings" panose="05000000000000000000" pitchFamily="2" charset="2"/>
              <a:buChar char="§"/>
            </a:pPr>
            <a:endParaRPr lang="en-US" sz="2000" dirty="0" smtClean="0">
              <a:solidFill>
                <a:srgbClr val="002060"/>
              </a:solidFill>
            </a:endParaRPr>
          </a:p>
          <a:p>
            <a:pPr marL="742950" lvl="1" indent="-285750">
              <a:lnSpc>
                <a:spcPct val="150000"/>
              </a:lnSpc>
              <a:buFont typeface="Wingdings" panose="05000000000000000000" pitchFamily="2" charset="2"/>
              <a:buChar char="§"/>
            </a:pPr>
            <a:endParaRPr lang="en-US" sz="2000" dirty="0">
              <a:solidFill>
                <a:srgbClr val="002060"/>
              </a:solidFill>
            </a:endParaRPr>
          </a:p>
        </p:txBody>
      </p:sp>
    </p:spTree>
    <p:extLst>
      <p:ext uri="{BB962C8B-B14F-4D97-AF65-F5344CB8AC3E}">
        <p14:creationId xmlns:p14="http://schemas.microsoft.com/office/powerpoint/2010/main" val="2392798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smtClean="0">
                <a:solidFill>
                  <a:schemeClr val="bg1"/>
                </a:solidFill>
              </a:rPr>
              <a:t>DevopsTraining@Feb2019</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smtClean="0">
                <a:solidFill>
                  <a:schemeClr val="bg1"/>
                </a:solidFill>
              </a:rPr>
              <a:t>Satyam Kumar Pandey</a:t>
            </a:r>
            <a:endParaRPr lang="en-US" sz="1200" b="1" dirty="0">
              <a:solidFill>
                <a:schemeClr val="bg1"/>
              </a:solidFill>
            </a:endParaRP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 Containerization with Docker  </a:t>
            </a:r>
          </a:p>
        </p:txBody>
      </p:sp>
      <p:sp>
        <p:nvSpPr>
          <p:cNvPr id="12" name="TextBox 11"/>
          <p:cNvSpPr txBox="1"/>
          <p:nvPr/>
        </p:nvSpPr>
        <p:spPr>
          <a:xfrm>
            <a:off x="499139" y="585374"/>
            <a:ext cx="9219019" cy="400110"/>
          </a:xfrm>
          <a:prstGeom prst="rect">
            <a:avLst/>
          </a:prstGeom>
          <a:noFill/>
        </p:spPr>
        <p:txBody>
          <a:bodyPr wrap="square" rtlCol="0">
            <a:spAutoFit/>
          </a:bodyPr>
          <a:lstStyle/>
          <a:p>
            <a:r>
              <a:rPr lang="en-US" sz="2000" b="1" dirty="0">
                <a:solidFill>
                  <a:srgbClr val="0070C0"/>
                </a:solidFill>
              </a:rPr>
              <a:t>Differences between user-defined bridges and the default bridge</a:t>
            </a:r>
          </a:p>
        </p:txBody>
      </p:sp>
      <p:cxnSp>
        <p:nvCxnSpPr>
          <p:cNvPr id="14" name="Straight Connector 13"/>
          <p:cNvCxnSpPr/>
          <p:nvPr/>
        </p:nvCxnSpPr>
        <p:spPr>
          <a:xfrm flipV="1">
            <a:off x="635000" y="1056267"/>
            <a:ext cx="10807700" cy="38100"/>
          </a:xfrm>
          <a:prstGeom prst="line">
            <a:avLst/>
          </a:prstGeom>
        </p:spPr>
        <p:style>
          <a:lnRef idx="3">
            <a:schemeClr val="accent5"/>
          </a:lnRef>
          <a:fillRef idx="0">
            <a:schemeClr val="accent5"/>
          </a:fillRef>
          <a:effectRef idx="2">
            <a:schemeClr val="accent5"/>
          </a:effectRef>
          <a:fontRef idx="minor">
            <a:schemeClr val="tx1"/>
          </a:fontRef>
        </p:style>
      </p:cxnSp>
      <p:sp>
        <p:nvSpPr>
          <p:cNvPr id="4" name="TextBox 3"/>
          <p:cNvSpPr txBox="1"/>
          <p:nvPr/>
        </p:nvSpPr>
        <p:spPr>
          <a:xfrm>
            <a:off x="499139" y="1339702"/>
            <a:ext cx="10943561" cy="1711366"/>
          </a:xfrm>
          <a:prstGeom prst="rect">
            <a:avLst/>
          </a:prstGeom>
          <a:solidFill>
            <a:schemeClr val="bg1">
              <a:lumMod val="95000"/>
            </a:schemeClr>
          </a:solidFill>
          <a:ln>
            <a:solidFill>
              <a:srgbClr val="00B0F0"/>
            </a:solidFill>
          </a:ln>
        </p:spPr>
        <p:txBody>
          <a:bodyPr wrap="square" rtlCol="0">
            <a:spAutoFit/>
          </a:bodyPr>
          <a:lstStyle/>
          <a:p>
            <a:pPr marL="285750" indent="-285750">
              <a:lnSpc>
                <a:spcPct val="150000"/>
              </a:lnSpc>
              <a:buFont typeface="Wingdings" panose="05000000000000000000" pitchFamily="2" charset="2"/>
              <a:buChar char="§"/>
            </a:pPr>
            <a:r>
              <a:rPr lang="en-US" dirty="0"/>
              <a:t>User-defined bridges provide better isolation and interoperability between containerized applications</a:t>
            </a:r>
            <a:r>
              <a:rPr lang="en-US" dirty="0" smtClean="0"/>
              <a:t>.</a:t>
            </a:r>
          </a:p>
          <a:p>
            <a:pPr marL="285750" indent="-285750">
              <a:lnSpc>
                <a:spcPct val="150000"/>
              </a:lnSpc>
              <a:buFont typeface="Wingdings" panose="05000000000000000000" pitchFamily="2" charset="2"/>
              <a:buChar char="§"/>
            </a:pPr>
            <a:r>
              <a:rPr lang="en-US" dirty="0"/>
              <a:t>User-defined bridges provide automatic DNS resolution between containers.</a:t>
            </a:r>
          </a:p>
          <a:p>
            <a:pPr marL="285750" indent="-285750">
              <a:lnSpc>
                <a:spcPct val="150000"/>
              </a:lnSpc>
              <a:buFont typeface="Wingdings" panose="05000000000000000000" pitchFamily="2" charset="2"/>
              <a:buChar char="§"/>
            </a:pPr>
            <a:r>
              <a:rPr lang="en-US" dirty="0"/>
              <a:t>Containers can be attached and detached from user-defined networks on the </a:t>
            </a:r>
            <a:r>
              <a:rPr lang="en-US" dirty="0" smtClean="0"/>
              <a:t>fly.</a:t>
            </a:r>
          </a:p>
          <a:p>
            <a:pPr marL="285750" indent="-285750">
              <a:lnSpc>
                <a:spcPct val="150000"/>
              </a:lnSpc>
              <a:buFont typeface="Wingdings" panose="05000000000000000000" pitchFamily="2" charset="2"/>
              <a:buChar char="§"/>
            </a:pPr>
            <a:r>
              <a:rPr lang="en-US" dirty="0" smtClean="0"/>
              <a:t>Each </a:t>
            </a:r>
            <a:r>
              <a:rPr lang="en-US" dirty="0"/>
              <a:t>user-defined network creates a configurable bridge.</a:t>
            </a:r>
          </a:p>
        </p:txBody>
      </p:sp>
    </p:spTree>
    <p:extLst>
      <p:ext uri="{BB962C8B-B14F-4D97-AF65-F5344CB8AC3E}">
        <p14:creationId xmlns:p14="http://schemas.microsoft.com/office/powerpoint/2010/main" val="3155922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smtClean="0">
                <a:solidFill>
                  <a:schemeClr val="bg1"/>
                </a:solidFill>
              </a:rPr>
              <a:t>DevopsTraining@Feb2019</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smtClean="0">
                <a:solidFill>
                  <a:schemeClr val="bg1"/>
                </a:solidFill>
              </a:rPr>
              <a:t>Satyam Kumar Pandey</a:t>
            </a:r>
            <a:endParaRPr lang="en-US" sz="1200" b="1" dirty="0">
              <a:solidFill>
                <a:schemeClr val="bg1"/>
              </a:solidFill>
            </a:endParaRP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 Containerization with Docker  </a:t>
            </a:r>
          </a:p>
        </p:txBody>
      </p:sp>
      <p:sp>
        <p:nvSpPr>
          <p:cNvPr id="12" name="TextBox 11"/>
          <p:cNvSpPr txBox="1"/>
          <p:nvPr/>
        </p:nvSpPr>
        <p:spPr>
          <a:xfrm>
            <a:off x="499139" y="585374"/>
            <a:ext cx="9219019" cy="400110"/>
          </a:xfrm>
          <a:prstGeom prst="rect">
            <a:avLst/>
          </a:prstGeom>
          <a:noFill/>
        </p:spPr>
        <p:txBody>
          <a:bodyPr wrap="square" rtlCol="0">
            <a:spAutoFit/>
          </a:bodyPr>
          <a:lstStyle/>
          <a:p>
            <a:r>
              <a:rPr lang="en-US" sz="2000" b="1" dirty="0" smtClean="0">
                <a:solidFill>
                  <a:srgbClr val="0070C0"/>
                </a:solidFill>
              </a:rPr>
              <a:t>Labs</a:t>
            </a:r>
            <a:endParaRPr lang="en-US" sz="2000" b="1" dirty="0">
              <a:solidFill>
                <a:srgbClr val="0070C0"/>
              </a:solidFill>
            </a:endParaRPr>
          </a:p>
        </p:txBody>
      </p:sp>
      <p:cxnSp>
        <p:nvCxnSpPr>
          <p:cNvPr id="14" name="Straight Connector 13"/>
          <p:cNvCxnSpPr/>
          <p:nvPr/>
        </p:nvCxnSpPr>
        <p:spPr>
          <a:xfrm flipV="1">
            <a:off x="635000" y="1056267"/>
            <a:ext cx="10807700" cy="38100"/>
          </a:xfrm>
          <a:prstGeom prst="line">
            <a:avLst/>
          </a:prstGeom>
        </p:spPr>
        <p:style>
          <a:lnRef idx="3">
            <a:schemeClr val="accent5"/>
          </a:lnRef>
          <a:fillRef idx="0">
            <a:schemeClr val="accent5"/>
          </a:fillRef>
          <a:effectRef idx="2">
            <a:schemeClr val="accent5"/>
          </a:effectRef>
          <a:fontRef idx="minor">
            <a:schemeClr val="tx1"/>
          </a:fontRef>
        </p:style>
      </p:cxnSp>
      <p:pic>
        <p:nvPicPr>
          <p:cNvPr id="2" name="Picture 1"/>
          <p:cNvPicPr>
            <a:picLocks noChangeAspect="1"/>
          </p:cNvPicPr>
          <p:nvPr/>
        </p:nvPicPr>
        <p:blipFill>
          <a:blip r:embed="rId3"/>
          <a:stretch>
            <a:fillRect/>
          </a:stretch>
        </p:blipFill>
        <p:spPr>
          <a:xfrm>
            <a:off x="419100" y="1185862"/>
            <a:ext cx="11353800" cy="4874696"/>
          </a:xfrm>
          <a:prstGeom prst="rect">
            <a:avLst/>
          </a:prstGeom>
        </p:spPr>
      </p:pic>
      <p:sp>
        <p:nvSpPr>
          <p:cNvPr id="3" name="TextBox 2"/>
          <p:cNvSpPr txBox="1"/>
          <p:nvPr/>
        </p:nvSpPr>
        <p:spPr>
          <a:xfrm>
            <a:off x="5443869" y="1488558"/>
            <a:ext cx="5135526" cy="369332"/>
          </a:xfrm>
          <a:prstGeom prst="rect">
            <a:avLst/>
          </a:prstGeom>
          <a:noFill/>
          <a:ln>
            <a:solidFill>
              <a:schemeClr val="bg1"/>
            </a:solidFill>
          </a:ln>
        </p:spPr>
        <p:txBody>
          <a:bodyPr wrap="square" rtlCol="0">
            <a:spAutoFit/>
          </a:bodyPr>
          <a:lstStyle/>
          <a:p>
            <a:r>
              <a:rPr lang="en-US" dirty="0" smtClean="0">
                <a:solidFill>
                  <a:srgbClr val="FFC000"/>
                </a:solidFill>
              </a:rPr>
              <a:t>Pulling alpine image using </a:t>
            </a:r>
            <a:r>
              <a:rPr lang="en-US" dirty="0" err="1" smtClean="0">
                <a:solidFill>
                  <a:srgbClr val="FFC000"/>
                </a:solidFill>
              </a:rPr>
              <a:t>docker</a:t>
            </a:r>
            <a:r>
              <a:rPr lang="en-US" dirty="0" smtClean="0">
                <a:solidFill>
                  <a:srgbClr val="FFC000"/>
                </a:solidFill>
              </a:rPr>
              <a:t> pull alpine </a:t>
            </a:r>
            <a:endParaRPr lang="en-US" dirty="0">
              <a:solidFill>
                <a:srgbClr val="FFC000"/>
              </a:solidFill>
            </a:endParaRPr>
          </a:p>
        </p:txBody>
      </p:sp>
      <p:sp>
        <p:nvSpPr>
          <p:cNvPr id="13" name="TextBox 12"/>
          <p:cNvSpPr txBox="1"/>
          <p:nvPr/>
        </p:nvSpPr>
        <p:spPr>
          <a:xfrm>
            <a:off x="5755758" y="3863162"/>
            <a:ext cx="5135526" cy="369332"/>
          </a:xfrm>
          <a:prstGeom prst="rect">
            <a:avLst/>
          </a:prstGeom>
          <a:noFill/>
          <a:ln>
            <a:solidFill>
              <a:schemeClr val="bg1"/>
            </a:solidFill>
          </a:ln>
        </p:spPr>
        <p:txBody>
          <a:bodyPr wrap="square" rtlCol="0">
            <a:spAutoFit/>
          </a:bodyPr>
          <a:lstStyle/>
          <a:p>
            <a:r>
              <a:rPr lang="en-US" dirty="0" smtClean="0">
                <a:solidFill>
                  <a:srgbClr val="FFC000"/>
                </a:solidFill>
              </a:rPr>
              <a:t>List all the network present in the host </a:t>
            </a:r>
            <a:endParaRPr lang="en-US" dirty="0">
              <a:solidFill>
                <a:srgbClr val="FFC000"/>
              </a:solidFill>
            </a:endParaRPr>
          </a:p>
        </p:txBody>
      </p:sp>
    </p:spTree>
    <p:extLst>
      <p:ext uri="{BB962C8B-B14F-4D97-AF65-F5344CB8AC3E}">
        <p14:creationId xmlns:p14="http://schemas.microsoft.com/office/powerpoint/2010/main" val="3441694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smtClean="0">
                <a:solidFill>
                  <a:schemeClr val="bg1"/>
                </a:solidFill>
              </a:rPr>
              <a:t>DevopsTraining@Feb2019</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smtClean="0">
                <a:solidFill>
                  <a:schemeClr val="bg1"/>
                </a:solidFill>
              </a:rPr>
              <a:t>Satyam Kumar Pandey</a:t>
            </a:r>
            <a:endParaRPr lang="en-US" sz="1200" b="1" dirty="0">
              <a:solidFill>
                <a:schemeClr val="bg1"/>
              </a:solidFill>
            </a:endParaRP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 Containerization with Docker  </a:t>
            </a:r>
          </a:p>
        </p:txBody>
      </p:sp>
      <p:sp>
        <p:nvSpPr>
          <p:cNvPr id="12" name="TextBox 11"/>
          <p:cNvSpPr txBox="1"/>
          <p:nvPr/>
        </p:nvSpPr>
        <p:spPr>
          <a:xfrm>
            <a:off x="499139" y="585374"/>
            <a:ext cx="9219019" cy="400110"/>
          </a:xfrm>
          <a:prstGeom prst="rect">
            <a:avLst/>
          </a:prstGeom>
          <a:noFill/>
        </p:spPr>
        <p:txBody>
          <a:bodyPr wrap="square" rtlCol="0">
            <a:spAutoFit/>
          </a:bodyPr>
          <a:lstStyle/>
          <a:p>
            <a:r>
              <a:rPr lang="en-US" sz="2000" b="1" dirty="0" smtClean="0">
                <a:solidFill>
                  <a:srgbClr val="0070C0"/>
                </a:solidFill>
              </a:rPr>
              <a:t>Labs</a:t>
            </a:r>
            <a:endParaRPr lang="en-US" sz="2000" b="1" dirty="0">
              <a:solidFill>
                <a:srgbClr val="0070C0"/>
              </a:solidFill>
            </a:endParaRPr>
          </a:p>
        </p:txBody>
      </p:sp>
      <p:cxnSp>
        <p:nvCxnSpPr>
          <p:cNvPr id="14" name="Straight Connector 13"/>
          <p:cNvCxnSpPr/>
          <p:nvPr/>
        </p:nvCxnSpPr>
        <p:spPr>
          <a:xfrm flipV="1">
            <a:off x="635000" y="1056267"/>
            <a:ext cx="10807700" cy="38100"/>
          </a:xfrm>
          <a:prstGeom prst="line">
            <a:avLst/>
          </a:prstGeom>
        </p:spPr>
        <p:style>
          <a:lnRef idx="3">
            <a:schemeClr val="accent5"/>
          </a:lnRef>
          <a:fillRef idx="0">
            <a:schemeClr val="accent5"/>
          </a:fillRef>
          <a:effectRef idx="2">
            <a:schemeClr val="accent5"/>
          </a:effectRef>
          <a:fontRef idx="minor">
            <a:schemeClr val="tx1"/>
          </a:fontRef>
        </p:style>
      </p:cxnSp>
      <p:pic>
        <p:nvPicPr>
          <p:cNvPr id="3" name="Picture 2"/>
          <p:cNvPicPr>
            <a:picLocks noChangeAspect="1"/>
          </p:cNvPicPr>
          <p:nvPr/>
        </p:nvPicPr>
        <p:blipFill>
          <a:blip r:embed="rId3"/>
          <a:stretch>
            <a:fillRect/>
          </a:stretch>
        </p:blipFill>
        <p:spPr>
          <a:xfrm>
            <a:off x="592175" y="1333500"/>
            <a:ext cx="11007651" cy="4801486"/>
          </a:xfrm>
          <a:prstGeom prst="rect">
            <a:avLst/>
          </a:prstGeom>
        </p:spPr>
      </p:pic>
      <p:sp>
        <p:nvSpPr>
          <p:cNvPr id="13" name="TextBox 12"/>
          <p:cNvSpPr txBox="1"/>
          <p:nvPr/>
        </p:nvSpPr>
        <p:spPr>
          <a:xfrm>
            <a:off x="5667153" y="1515473"/>
            <a:ext cx="5135526" cy="369332"/>
          </a:xfrm>
          <a:prstGeom prst="rect">
            <a:avLst/>
          </a:prstGeom>
          <a:noFill/>
          <a:ln>
            <a:solidFill>
              <a:schemeClr val="bg1"/>
            </a:solidFill>
          </a:ln>
        </p:spPr>
        <p:txBody>
          <a:bodyPr wrap="square" rtlCol="0">
            <a:spAutoFit/>
          </a:bodyPr>
          <a:lstStyle/>
          <a:p>
            <a:r>
              <a:rPr lang="en-US" dirty="0" smtClean="0">
                <a:solidFill>
                  <a:srgbClr val="FFC000"/>
                </a:solidFill>
              </a:rPr>
              <a:t>Creating bridge network</a:t>
            </a:r>
            <a:endParaRPr lang="en-US" dirty="0">
              <a:solidFill>
                <a:srgbClr val="FFC000"/>
              </a:solidFill>
            </a:endParaRPr>
          </a:p>
        </p:txBody>
      </p:sp>
      <p:sp>
        <p:nvSpPr>
          <p:cNvPr id="15" name="TextBox 14"/>
          <p:cNvSpPr txBox="1"/>
          <p:nvPr/>
        </p:nvSpPr>
        <p:spPr>
          <a:xfrm>
            <a:off x="6038850" y="3034791"/>
            <a:ext cx="5403850" cy="369332"/>
          </a:xfrm>
          <a:prstGeom prst="rect">
            <a:avLst/>
          </a:prstGeom>
          <a:noFill/>
          <a:ln>
            <a:solidFill>
              <a:schemeClr val="bg1"/>
            </a:solidFill>
          </a:ln>
        </p:spPr>
        <p:txBody>
          <a:bodyPr wrap="square" rtlCol="0">
            <a:spAutoFit/>
          </a:bodyPr>
          <a:lstStyle/>
          <a:p>
            <a:r>
              <a:rPr lang="en-US" dirty="0" smtClean="0">
                <a:solidFill>
                  <a:srgbClr val="FFC000"/>
                </a:solidFill>
              </a:rPr>
              <a:t>Creating a container and adding in the bridge network</a:t>
            </a:r>
            <a:endParaRPr lang="en-US" dirty="0">
              <a:solidFill>
                <a:srgbClr val="FFC000"/>
              </a:solidFill>
            </a:endParaRPr>
          </a:p>
        </p:txBody>
      </p:sp>
      <p:sp>
        <p:nvSpPr>
          <p:cNvPr id="16" name="TextBox 15"/>
          <p:cNvSpPr txBox="1"/>
          <p:nvPr/>
        </p:nvSpPr>
        <p:spPr>
          <a:xfrm>
            <a:off x="5443868" y="4495291"/>
            <a:ext cx="5998831" cy="369332"/>
          </a:xfrm>
          <a:prstGeom prst="rect">
            <a:avLst/>
          </a:prstGeom>
          <a:noFill/>
          <a:ln>
            <a:solidFill>
              <a:schemeClr val="bg1"/>
            </a:solidFill>
          </a:ln>
        </p:spPr>
        <p:txBody>
          <a:bodyPr wrap="square" rtlCol="0">
            <a:spAutoFit/>
          </a:bodyPr>
          <a:lstStyle/>
          <a:p>
            <a:r>
              <a:rPr lang="en-US" dirty="0" smtClean="0">
                <a:solidFill>
                  <a:srgbClr val="FFC000"/>
                </a:solidFill>
              </a:rPr>
              <a:t>Creating another container and adding in the bridge network</a:t>
            </a:r>
            <a:endParaRPr lang="en-US" dirty="0">
              <a:solidFill>
                <a:srgbClr val="FFC000"/>
              </a:solidFill>
            </a:endParaRPr>
          </a:p>
        </p:txBody>
      </p:sp>
    </p:spTree>
    <p:extLst>
      <p:ext uri="{BB962C8B-B14F-4D97-AF65-F5344CB8AC3E}">
        <p14:creationId xmlns:p14="http://schemas.microsoft.com/office/powerpoint/2010/main" val="483301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smtClean="0">
                <a:solidFill>
                  <a:schemeClr val="bg1"/>
                </a:solidFill>
              </a:rPr>
              <a:t>DevopsTraining@Feb2019</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smtClean="0">
                <a:solidFill>
                  <a:schemeClr val="bg1"/>
                </a:solidFill>
              </a:rPr>
              <a:t>Satyam Kumar Pandey</a:t>
            </a:r>
            <a:endParaRPr lang="en-US" sz="1200" b="1" dirty="0">
              <a:solidFill>
                <a:schemeClr val="bg1"/>
              </a:solidFill>
            </a:endParaRP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 Containerization with Docker  </a:t>
            </a:r>
          </a:p>
        </p:txBody>
      </p:sp>
      <p:sp>
        <p:nvSpPr>
          <p:cNvPr id="12" name="TextBox 11"/>
          <p:cNvSpPr txBox="1"/>
          <p:nvPr/>
        </p:nvSpPr>
        <p:spPr>
          <a:xfrm>
            <a:off x="499139" y="585374"/>
            <a:ext cx="9219019" cy="400110"/>
          </a:xfrm>
          <a:prstGeom prst="rect">
            <a:avLst/>
          </a:prstGeom>
          <a:noFill/>
        </p:spPr>
        <p:txBody>
          <a:bodyPr wrap="square" rtlCol="0">
            <a:spAutoFit/>
          </a:bodyPr>
          <a:lstStyle/>
          <a:p>
            <a:r>
              <a:rPr lang="en-US" sz="2000" b="1" dirty="0" smtClean="0">
                <a:solidFill>
                  <a:srgbClr val="0070C0"/>
                </a:solidFill>
              </a:rPr>
              <a:t>Labs</a:t>
            </a:r>
            <a:endParaRPr lang="en-US" sz="2000" b="1" dirty="0">
              <a:solidFill>
                <a:srgbClr val="0070C0"/>
              </a:solidFill>
            </a:endParaRPr>
          </a:p>
        </p:txBody>
      </p:sp>
      <p:cxnSp>
        <p:nvCxnSpPr>
          <p:cNvPr id="14" name="Straight Connector 13"/>
          <p:cNvCxnSpPr/>
          <p:nvPr/>
        </p:nvCxnSpPr>
        <p:spPr>
          <a:xfrm flipV="1">
            <a:off x="635000" y="1056267"/>
            <a:ext cx="10807700" cy="38100"/>
          </a:xfrm>
          <a:prstGeom prst="line">
            <a:avLst/>
          </a:prstGeom>
        </p:spPr>
        <p:style>
          <a:lnRef idx="3">
            <a:schemeClr val="accent5"/>
          </a:lnRef>
          <a:fillRef idx="0">
            <a:schemeClr val="accent5"/>
          </a:fillRef>
          <a:effectRef idx="2">
            <a:schemeClr val="accent5"/>
          </a:effectRef>
          <a:fontRef idx="minor">
            <a:schemeClr val="tx1"/>
          </a:fontRef>
        </p:style>
      </p:cxnSp>
      <p:pic>
        <p:nvPicPr>
          <p:cNvPr id="2" name="Picture 1"/>
          <p:cNvPicPr>
            <a:picLocks noChangeAspect="1"/>
          </p:cNvPicPr>
          <p:nvPr/>
        </p:nvPicPr>
        <p:blipFill>
          <a:blip r:embed="rId3"/>
          <a:stretch>
            <a:fillRect/>
          </a:stretch>
        </p:blipFill>
        <p:spPr>
          <a:xfrm>
            <a:off x="914400" y="1337912"/>
            <a:ext cx="10363200" cy="4831882"/>
          </a:xfrm>
          <a:prstGeom prst="rect">
            <a:avLst/>
          </a:prstGeom>
        </p:spPr>
      </p:pic>
      <p:sp>
        <p:nvSpPr>
          <p:cNvPr id="13" name="TextBox 12"/>
          <p:cNvSpPr txBox="1"/>
          <p:nvPr/>
        </p:nvSpPr>
        <p:spPr>
          <a:xfrm>
            <a:off x="5711591" y="1884805"/>
            <a:ext cx="5403850" cy="923330"/>
          </a:xfrm>
          <a:prstGeom prst="rect">
            <a:avLst/>
          </a:prstGeom>
          <a:noFill/>
          <a:ln>
            <a:solidFill>
              <a:schemeClr val="bg1"/>
            </a:solidFill>
          </a:ln>
        </p:spPr>
        <p:txBody>
          <a:bodyPr wrap="square" rtlCol="0">
            <a:spAutoFit/>
          </a:bodyPr>
          <a:lstStyle/>
          <a:p>
            <a:r>
              <a:rPr lang="en-US" dirty="0" smtClean="0">
                <a:solidFill>
                  <a:srgbClr val="FFC000"/>
                </a:solidFill>
              </a:rPr>
              <a:t>Login to the first container &amp; try to ping another container, ping will happen as it is under same network</a:t>
            </a:r>
          </a:p>
          <a:p>
            <a:r>
              <a:rPr lang="en-US" dirty="0" smtClean="0">
                <a:solidFill>
                  <a:srgbClr val="FFC000"/>
                </a:solidFill>
              </a:rPr>
              <a:t>Created by us  </a:t>
            </a:r>
            <a:endParaRPr lang="en-US" dirty="0">
              <a:solidFill>
                <a:srgbClr val="FFC000"/>
              </a:solidFill>
            </a:endParaRPr>
          </a:p>
        </p:txBody>
      </p:sp>
    </p:spTree>
    <p:extLst>
      <p:ext uri="{BB962C8B-B14F-4D97-AF65-F5344CB8AC3E}">
        <p14:creationId xmlns:p14="http://schemas.microsoft.com/office/powerpoint/2010/main" val="2727069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smtClean="0">
                <a:solidFill>
                  <a:schemeClr val="bg1"/>
                </a:solidFill>
              </a:rPr>
              <a:t>DevopsTraining@Feb2019</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smtClean="0">
                <a:solidFill>
                  <a:schemeClr val="bg1"/>
                </a:solidFill>
              </a:rPr>
              <a:t>Satyam Kumar Pandey</a:t>
            </a:r>
            <a:endParaRPr lang="en-US" sz="1200" b="1" dirty="0">
              <a:solidFill>
                <a:schemeClr val="bg1"/>
              </a:solidFill>
            </a:endParaRP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 Containerization with Docker  </a:t>
            </a:r>
          </a:p>
        </p:txBody>
      </p:sp>
      <p:sp>
        <p:nvSpPr>
          <p:cNvPr id="12" name="TextBox 11"/>
          <p:cNvSpPr txBox="1"/>
          <p:nvPr/>
        </p:nvSpPr>
        <p:spPr>
          <a:xfrm>
            <a:off x="499139" y="585374"/>
            <a:ext cx="9219019" cy="400110"/>
          </a:xfrm>
          <a:prstGeom prst="rect">
            <a:avLst/>
          </a:prstGeom>
          <a:noFill/>
        </p:spPr>
        <p:txBody>
          <a:bodyPr wrap="square" rtlCol="0">
            <a:spAutoFit/>
          </a:bodyPr>
          <a:lstStyle/>
          <a:p>
            <a:r>
              <a:rPr lang="en-US" sz="2000" b="1" dirty="0" smtClean="0">
                <a:solidFill>
                  <a:srgbClr val="0070C0"/>
                </a:solidFill>
              </a:rPr>
              <a:t>Labs</a:t>
            </a:r>
            <a:endParaRPr lang="en-US" sz="2000" b="1" dirty="0">
              <a:solidFill>
                <a:srgbClr val="0070C0"/>
              </a:solidFill>
            </a:endParaRPr>
          </a:p>
        </p:txBody>
      </p:sp>
      <p:cxnSp>
        <p:nvCxnSpPr>
          <p:cNvPr id="14" name="Straight Connector 13"/>
          <p:cNvCxnSpPr/>
          <p:nvPr/>
        </p:nvCxnSpPr>
        <p:spPr>
          <a:xfrm flipV="1">
            <a:off x="635000" y="1056267"/>
            <a:ext cx="10807700" cy="38100"/>
          </a:xfrm>
          <a:prstGeom prst="line">
            <a:avLst/>
          </a:prstGeom>
        </p:spPr>
        <p:style>
          <a:lnRef idx="3">
            <a:schemeClr val="accent5"/>
          </a:lnRef>
          <a:fillRef idx="0">
            <a:schemeClr val="accent5"/>
          </a:fillRef>
          <a:effectRef idx="2">
            <a:schemeClr val="accent5"/>
          </a:effectRef>
          <a:fontRef idx="minor">
            <a:schemeClr val="tx1"/>
          </a:fontRef>
        </p:style>
      </p:cxnSp>
      <p:pic>
        <p:nvPicPr>
          <p:cNvPr id="3" name="Picture 2"/>
          <p:cNvPicPr>
            <a:picLocks noChangeAspect="1"/>
          </p:cNvPicPr>
          <p:nvPr/>
        </p:nvPicPr>
        <p:blipFill>
          <a:blip r:embed="rId3"/>
          <a:stretch>
            <a:fillRect/>
          </a:stretch>
        </p:blipFill>
        <p:spPr>
          <a:xfrm>
            <a:off x="901996" y="1190548"/>
            <a:ext cx="10388009" cy="4923174"/>
          </a:xfrm>
          <a:prstGeom prst="rect">
            <a:avLst/>
          </a:prstGeom>
        </p:spPr>
      </p:pic>
      <p:sp>
        <p:nvSpPr>
          <p:cNvPr id="13" name="TextBox 12"/>
          <p:cNvSpPr txBox="1"/>
          <p:nvPr/>
        </p:nvSpPr>
        <p:spPr>
          <a:xfrm>
            <a:off x="5615338" y="1287172"/>
            <a:ext cx="5403850" cy="369332"/>
          </a:xfrm>
          <a:prstGeom prst="rect">
            <a:avLst/>
          </a:prstGeom>
          <a:noFill/>
          <a:ln>
            <a:solidFill>
              <a:schemeClr val="bg1"/>
            </a:solidFill>
          </a:ln>
        </p:spPr>
        <p:txBody>
          <a:bodyPr wrap="square" rtlCol="0">
            <a:spAutoFit/>
          </a:bodyPr>
          <a:lstStyle/>
          <a:p>
            <a:r>
              <a:rPr lang="en-US" dirty="0" smtClean="0">
                <a:solidFill>
                  <a:srgbClr val="FFC000"/>
                </a:solidFill>
              </a:rPr>
              <a:t>Check the details of network which we have created </a:t>
            </a:r>
            <a:endParaRPr lang="en-US" dirty="0">
              <a:solidFill>
                <a:srgbClr val="FFC000"/>
              </a:solidFill>
            </a:endParaRPr>
          </a:p>
        </p:txBody>
      </p:sp>
    </p:spTree>
    <p:extLst>
      <p:ext uri="{BB962C8B-B14F-4D97-AF65-F5344CB8AC3E}">
        <p14:creationId xmlns:p14="http://schemas.microsoft.com/office/powerpoint/2010/main" val="1583445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smtClean="0">
                <a:solidFill>
                  <a:schemeClr val="bg1"/>
                </a:solidFill>
              </a:rPr>
              <a:t>DevopsTraining@Feb2019</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smtClean="0">
                <a:solidFill>
                  <a:schemeClr val="bg1"/>
                </a:solidFill>
              </a:rPr>
              <a:t>Satyam Kumar Pandey</a:t>
            </a:r>
            <a:endParaRPr lang="en-US" sz="1200" b="1" dirty="0">
              <a:solidFill>
                <a:schemeClr val="bg1"/>
              </a:solidFill>
            </a:endParaRP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 Containerization with Docker  </a:t>
            </a:r>
          </a:p>
        </p:txBody>
      </p:sp>
      <p:sp>
        <p:nvSpPr>
          <p:cNvPr id="12" name="TextBox 11"/>
          <p:cNvSpPr txBox="1"/>
          <p:nvPr/>
        </p:nvSpPr>
        <p:spPr>
          <a:xfrm>
            <a:off x="-330200" y="543580"/>
            <a:ext cx="5410200" cy="523220"/>
          </a:xfrm>
          <a:prstGeom prst="rect">
            <a:avLst/>
          </a:prstGeom>
          <a:noFill/>
        </p:spPr>
        <p:txBody>
          <a:bodyPr wrap="square" rtlCol="0">
            <a:spAutoFit/>
          </a:bodyPr>
          <a:lstStyle/>
          <a:p>
            <a:pPr lvl="1"/>
            <a:r>
              <a:rPr lang="en-US" sz="2800" b="1" dirty="0" smtClean="0">
                <a:solidFill>
                  <a:schemeClr val="accent1">
                    <a:lumMod val="50000"/>
                  </a:schemeClr>
                </a:solidFill>
              </a:rPr>
              <a:t>  Docker Engine</a:t>
            </a:r>
            <a:endParaRPr lang="en-US" sz="2800" b="1" dirty="0">
              <a:solidFill>
                <a:schemeClr val="accent1">
                  <a:lumMod val="50000"/>
                </a:schemeClr>
              </a:solidFill>
            </a:endParaRPr>
          </a:p>
        </p:txBody>
      </p:sp>
      <p:cxnSp>
        <p:nvCxnSpPr>
          <p:cNvPr id="14" name="Straight Connector 13"/>
          <p:cNvCxnSpPr/>
          <p:nvPr/>
        </p:nvCxnSpPr>
        <p:spPr>
          <a:xfrm flipV="1">
            <a:off x="635000" y="1056267"/>
            <a:ext cx="10807700" cy="38100"/>
          </a:xfrm>
          <a:prstGeom prst="line">
            <a:avLst/>
          </a:prstGeom>
        </p:spPr>
        <p:style>
          <a:lnRef idx="3">
            <a:schemeClr val="accent5"/>
          </a:lnRef>
          <a:fillRef idx="0">
            <a:schemeClr val="accent5"/>
          </a:fillRef>
          <a:effectRef idx="2">
            <a:schemeClr val="accent5"/>
          </a:effectRef>
          <a:fontRef idx="minor">
            <a:schemeClr val="tx1"/>
          </a:fontRef>
        </p:style>
      </p:cxnSp>
      <p:sp>
        <p:nvSpPr>
          <p:cNvPr id="2" name="Rounded Rectangle 1"/>
          <p:cNvSpPr/>
          <p:nvPr/>
        </p:nvSpPr>
        <p:spPr>
          <a:xfrm>
            <a:off x="634999" y="1265273"/>
            <a:ext cx="4808869" cy="4497574"/>
          </a:xfrm>
          <a:prstGeom prst="roundRect">
            <a:avLst/>
          </a:prstGeom>
          <a:solidFill>
            <a:schemeClr val="bg1"/>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dirty="0" smtClean="0">
                <a:solidFill>
                  <a:srgbClr val="0070C0"/>
                </a:solidFill>
              </a:rPr>
              <a:t>Docker Engine is the part of Docker which create and runs Docker Containers</a:t>
            </a:r>
          </a:p>
          <a:p>
            <a:endParaRPr lang="en-US" dirty="0" smtClean="0">
              <a:solidFill>
                <a:srgbClr val="0070C0"/>
              </a:solidFill>
            </a:endParaRPr>
          </a:p>
          <a:p>
            <a:pPr marL="285750" indent="-285750">
              <a:buFont typeface="Wingdings" panose="05000000000000000000" pitchFamily="2" charset="2"/>
              <a:buChar char="§"/>
            </a:pPr>
            <a:r>
              <a:rPr lang="en-US" dirty="0" smtClean="0">
                <a:solidFill>
                  <a:srgbClr val="0070C0"/>
                </a:solidFill>
              </a:rPr>
              <a:t>It is a core of a Docker platform which acts as a lightweight run time that runs Docker Containers.</a:t>
            </a:r>
          </a:p>
          <a:p>
            <a:endParaRPr lang="en-US" dirty="0" smtClean="0">
              <a:solidFill>
                <a:srgbClr val="0070C0"/>
              </a:solidFill>
            </a:endParaRPr>
          </a:p>
          <a:p>
            <a:pPr marL="285750" indent="-285750">
              <a:buFont typeface="Wingdings" panose="05000000000000000000" pitchFamily="2" charset="2"/>
              <a:buChar char="§"/>
            </a:pPr>
            <a:r>
              <a:rPr lang="en-US" dirty="0" smtClean="0">
                <a:solidFill>
                  <a:srgbClr val="0070C0"/>
                </a:solidFill>
              </a:rPr>
              <a:t>Docker Engine Know how to talk to the kernel, make the system class to create, operate and manage containers, which we as users of </a:t>
            </a:r>
            <a:r>
              <a:rPr lang="en-US" dirty="0" err="1" smtClean="0">
                <a:solidFill>
                  <a:srgbClr val="0070C0"/>
                </a:solidFill>
              </a:rPr>
              <a:t>docker</a:t>
            </a:r>
            <a:r>
              <a:rPr lang="en-US" dirty="0" smtClean="0">
                <a:solidFill>
                  <a:srgbClr val="0070C0"/>
                </a:solidFill>
              </a:rPr>
              <a:t> don’t have to worry about.</a:t>
            </a:r>
            <a:endParaRPr lang="en-US" dirty="0">
              <a:solidFill>
                <a:srgbClr val="0070C0"/>
              </a:solidFill>
            </a:endParaRPr>
          </a:p>
        </p:txBody>
      </p:sp>
      <p:pic>
        <p:nvPicPr>
          <p:cNvPr id="3" name="Picture 2"/>
          <p:cNvPicPr>
            <a:picLocks noChangeAspect="1"/>
          </p:cNvPicPr>
          <p:nvPr/>
        </p:nvPicPr>
        <p:blipFill>
          <a:blip r:embed="rId2"/>
          <a:stretch>
            <a:fillRect/>
          </a:stretch>
        </p:blipFill>
        <p:spPr>
          <a:xfrm>
            <a:off x="6038849" y="1435395"/>
            <a:ext cx="5635699" cy="4327452"/>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4014633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smtClean="0">
                <a:solidFill>
                  <a:schemeClr val="bg1"/>
                </a:solidFill>
              </a:rPr>
              <a:t>DevopsTraining@Feb2019</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smtClean="0">
                <a:solidFill>
                  <a:schemeClr val="bg1"/>
                </a:solidFill>
              </a:rPr>
              <a:t>Satyam Kumar Pandey</a:t>
            </a:r>
            <a:endParaRPr lang="en-US" sz="1200" b="1" dirty="0">
              <a:solidFill>
                <a:schemeClr val="bg1"/>
              </a:solidFill>
            </a:endParaRP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 Containerization with Docker  </a:t>
            </a:r>
          </a:p>
        </p:txBody>
      </p:sp>
      <p:sp>
        <p:nvSpPr>
          <p:cNvPr id="12" name="TextBox 11"/>
          <p:cNvSpPr txBox="1"/>
          <p:nvPr/>
        </p:nvSpPr>
        <p:spPr>
          <a:xfrm>
            <a:off x="-108528" y="486037"/>
            <a:ext cx="5410200" cy="523220"/>
          </a:xfrm>
          <a:prstGeom prst="rect">
            <a:avLst/>
          </a:prstGeom>
          <a:noFill/>
        </p:spPr>
        <p:txBody>
          <a:bodyPr wrap="square" rtlCol="0">
            <a:spAutoFit/>
          </a:bodyPr>
          <a:lstStyle/>
          <a:p>
            <a:pPr lvl="1"/>
            <a:r>
              <a:rPr lang="en-US" sz="2800" b="1" dirty="0" smtClean="0">
                <a:solidFill>
                  <a:schemeClr val="accent1">
                    <a:lumMod val="50000"/>
                  </a:schemeClr>
                </a:solidFill>
              </a:rPr>
              <a:t>  Docker Networking</a:t>
            </a:r>
            <a:endParaRPr lang="en-US" sz="2800" b="1" dirty="0">
              <a:solidFill>
                <a:schemeClr val="accent1">
                  <a:lumMod val="50000"/>
                </a:schemeClr>
              </a:solidFill>
            </a:endParaRPr>
          </a:p>
        </p:txBody>
      </p:sp>
      <p:cxnSp>
        <p:nvCxnSpPr>
          <p:cNvPr id="14" name="Straight Connector 13"/>
          <p:cNvCxnSpPr/>
          <p:nvPr/>
        </p:nvCxnSpPr>
        <p:spPr>
          <a:xfrm flipV="1">
            <a:off x="635000" y="1056267"/>
            <a:ext cx="10807700" cy="38100"/>
          </a:xfrm>
          <a:prstGeom prst="line">
            <a:avLst/>
          </a:prstGeom>
        </p:spPr>
        <p:style>
          <a:lnRef idx="3">
            <a:schemeClr val="accent5"/>
          </a:lnRef>
          <a:fillRef idx="0">
            <a:schemeClr val="accent5"/>
          </a:fillRef>
          <a:effectRef idx="2">
            <a:schemeClr val="accent5"/>
          </a:effectRef>
          <a:fontRef idx="minor">
            <a:schemeClr val="tx1"/>
          </a:fontRef>
        </p:style>
      </p:cxnSp>
      <p:pic>
        <p:nvPicPr>
          <p:cNvPr id="4" name="Picture 3"/>
          <p:cNvPicPr>
            <a:picLocks noChangeAspect="1"/>
          </p:cNvPicPr>
          <p:nvPr/>
        </p:nvPicPr>
        <p:blipFill>
          <a:blip r:embed="rId2"/>
          <a:stretch>
            <a:fillRect/>
          </a:stretch>
        </p:blipFill>
        <p:spPr>
          <a:xfrm>
            <a:off x="1162050" y="1585912"/>
            <a:ext cx="9867900" cy="3686175"/>
          </a:xfrm>
          <a:prstGeom prst="rect">
            <a:avLst/>
          </a:prstGeom>
        </p:spPr>
      </p:pic>
    </p:spTree>
    <p:extLst>
      <p:ext uri="{BB962C8B-B14F-4D97-AF65-F5344CB8AC3E}">
        <p14:creationId xmlns:p14="http://schemas.microsoft.com/office/powerpoint/2010/main" val="2310001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528552"/>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smtClean="0">
                <a:solidFill>
                  <a:schemeClr val="bg1"/>
                </a:solidFill>
              </a:rPr>
              <a:t>DevopsTraining@Feb2019</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smtClean="0">
                <a:solidFill>
                  <a:schemeClr val="bg1"/>
                </a:solidFill>
              </a:rPr>
              <a:t>Satyam Kumar Pandey</a:t>
            </a:r>
            <a:endParaRPr lang="en-US" sz="1200" b="1" dirty="0">
              <a:solidFill>
                <a:schemeClr val="bg1"/>
              </a:solidFill>
            </a:endParaRP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 Containerization with Docker  </a:t>
            </a:r>
          </a:p>
        </p:txBody>
      </p:sp>
      <p:sp>
        <p:nvSpPr>
          <p:cNvPr id="12" name="TextBox 11"/>
          <p:cNvSpPr txBox="1"/>
          <p:nvPr/>
        </p:nvSpPr>
        <p:spPr>
          <a:xfrm>
            <a:off x="-330200" y="543580"/>
            <a:ext cx="7351486" cy="523220"/>
          </a:xfrm>
          <a:prstGeom prst="rect">
            <a:avLst/>
          </a:prstGeom>
          <a:noFill/>
        </p:spPr>
        <p:txBody>
          <a:bodyPr wrap="square" rtlCol="0">
            <a:spAutoFit/>
          </a:bodyPr>
          <a:lstStyle/>
          <a:p>
            <a:pPr lvl="1"/>
            <a:r>
              <a:rPr lang="en-US" sz="2800" b="1" dirty="0" smtClean="0">
                <a:solidFill>
                  <a:schemeClr val="accent1">
                    <a:lumMod val="50000"/>
                  </a:schemeClr>
                </a:solidFill>
              </a:rPr>
              <a:t>    Docker Networking </a:t>
            </a:r>
            <a:endParaRPr lang="en-US" sz="2800" b="1" dirty="0">
              <a:solidFill>
                <a:schemeClr val="accent1">
                  <a:lumMod val="50000"/>
                </a:schemeClr>
              </a:solidFill>
            </a:endParaRPr>
          </a:p>
        </p:txBody>
      </p:sp>
      <p:cxnSp>
        <p:nvCxnSpPr>
          <p:cNvPr id="14" name="Straight Connector 13"/>
          <p:cNvCxnSpPr/>
          <p:nvPr/>
        </p:nvCxnSpPr>
        <p:spPr>
          <a:xfrm flipV="1">
            <a:off x="635000" y="1056267"/>
            <a:ext cx="10807700" cy="38100"/>
          </a:xfrm>
          <a:prstGeom prst="line">
            <a:avLst/>
          </a:prstGeom>
        </p:spPr>
        <p:style>
          <a:lnRef idx="3">
            <a:schemeClr val="accent5"/>
          </a:lnRef>
          <a:fillRef idx="0">
            <a:schemeClr val="accent5"/>
          </a:fillRef>
          <a:effectRef idx="2">
            <a:schemeClr val="accent5"/>
          </a:effectRef>
          <a:fontRef idx="minor">
            <a:schemeClr val="tx1"/>
          </a:fontRef>
        </p:style>
      </p:cxnSp>
      <p:sp>
        <p:nvSpPr>
          <p:cNvPr id="2" name="Round Diagonal Corner Rectangle 1"/>
          <p:cNvSpPr/>
          <p:nvPr/>
        </p:nvSpPr>
        <p:spPr>
          <a:xfrm>
            <a:off x="457199" y="1195243"/>
            <a:ext cx="7176977" cy="3081009"/>
          </a:xfrm>
          <a:prstGeom prst="round2Diag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70C0"/>
                </a:solidFill>
              </a:rPr>
              <a:t>Docker </a:t>
            </a:r>
            <a:r>
              <a:rPr lang="en-US" sz="2000" dirty="0">
                <a:solidFill>
                  <a:srgbClr val="0070C0"/>
                </a:solidFill>
              </a:rPr>
              <a:t>networking utilizes already existing Linux Kernel Networking features like (</a:t>
            </a:r>
            <a:r>
              <a:rPr lang="en-US" sz="2000" dirty="0" err="1">
                <a:solidFill>
                  <a:srgbClr val="0070C0"/>
                </a:solidFill>
              </a:rPr>
              <a:t>iptables</a:t>
            </a:r>
            <a:r>
              <a:rPr lang="en-US" sz="2000" dirty="0">
                <a:solidFill>
                  <a:srgbClr val="0070C0"/>
                </a:solidFill>
              </a:rPr>
              <a:t>, namespaces, bridges etc.).</a:t>
            </a:r>
          </a:p>
          <a:p>
            <a:pPr algn="ctr"/>
            <a:endParaRPr lang="en-US" sz="2000" dirty="0">
              <a:solidFill>
                <a:srgbClr val="0070C0"/>
              </a:solidFill>
            </a:endParaRPr>
          </a:p>
          <a:p>
            <a:r>
              <a:rPr lang="en-US" sz="2000" dirty="0">
                <a:solidFill>
                  <a:srgbClr val="0070C0"/>
                </a:solidFill>
              </a:rPr>
              <a:t>With Docker Networking, </a:t>
            </a:r>
            <a:r>
              <a:rPr lang="en-US" sz="2000" dirty="0" smtClean="0">
                <a:solidFill>
                  <a:srgbClr val="0070C0"/>
                </a:solidFill>
              </a:rPr>
              <a:t>:</a:t>
            </a:r>
          </a:p>
          <a:p>
            <a:pPr marL="742950" lvl="1" indent="-285750">
              <a:buFont typeface="Wingdings" panose="05000000000000000000" pitchFamily="2" charset="2"/>
              <a:buChar char="ü"/>
            </a:pPr>
            <a:r>
              <a:rPr lang="en-US" sz="2000" dirty="0" smtClean="0">
                <a:solidFill>
                  <a:srgbClr val="0070C0"/>
                </a:solidFill>
              </a:rPr>
              <a:t>we </a:t>
            </a:r>
            <a:r>
              <a:rPr lang="en-US" sz="2000" dirty="0">
                <a:solidFill>
                  <a:srgbClr val="0070C0"/>
                </a:solidFill>
              </a:rPr>
              <a:t>can connect various </a:t>
            </a:r>
            <a:r>
              <a:rPr lang="en-US" sz="2000" dirty="0" err="1">
                <a:solidFill>
                  <a:srgbClr val="0070C0"/>
                </a:solidFill>
              </a:rPr>
              <a:t>docker</a:t>
            </a:r>
            <a:r>
              <a:rPr lang="en-US" sz="2000" dirty="0">
                <a:solidFill>
                  <a:srgbClr val="0070C0"/>
                </a:solidFill>
              </a:rPr>
              <a:t> images running on same host or across multiple hosts</a:t>
            </a:r>
            <a:r>
              <a:rPr lang="en-US" sz="2000" dirty="0" smtClean="0">
                <a:solidFill>
                  <a:srgbClr val="0070C0"/>
                </a:solidFill>
              </a:rPr>
              <a:t>.</a:t>
            </a:r>
          </a:p>
          <a:p>
            <a:pPr marL="742950" lvl="1" indent="-285750">
              <a:buFont typeface="Wingdings" panose="05000000000000000000" pitchFamily="2" charset="2"/>
              <a:buChar char="ü"/>
            </a:pPr>
            <a:r>
              <a:rPr lang="en-US" sz="2000" dirty="0">
                <a:solidFill>
                  <a:srgbClr val="0070C0"/>
                </a:solidFill>
              </a:rPr>
              <a:t>P</a:t>
            </a:r>
            <a:r>
              <a:rPr lang="en-US" sz="2000" dirty="0" smtClean="0">
                <a:solidFill>
                  <a:srgbClr val="0070C0"/>
                </a:solidFill>
              </a:rPr>
              <a:t>rovide complete isolation for containers</a:t>
            </a:r>
          </a:p>
          <a:p>
            <a:pPr marL="742950" lvl="1" indent="-285750">
              <a:buFont typeface="Wingdings" panose="05000000000000000000" pitchFamily="2" charset="2"/>
              <a:buChar char="ü"/>
            </a:pPr>
            <a:r>
              <a:rPr lang="en-US" sz="2000" dirty="0" smtClean="0">
                <a:solidFill>
                  <a:srgbClr val="0070C0"/>
                </a:solidFill>
              </a:rPr>
              <a:t>This enables building web application that works together securely.</a:t>
            </a:r>
          </a:p>
        </p:txBody>
      </p:sp>
      <p:sp>
        <p:nvSpPr>
          <p:cNvPr id="3" name="TextBox 2"/>
          <p:cNvSpPr txBox="1"/>
          <p:nvPr/>
        </p:nvSpPr>
        <p:spPr>
          <a:xfrm>
            <a:off x="7634177" y="1195243"/>
            <a:ext cx="4077586" cy="3046988"/>
          </a:xfrm>
          <a:prstGeom prst="rect">
            <a:avLst/>
          </a:prstGeom>
          <a:noFill/>
        </p:spPr>
        <p:txBody>
          <a:bodyPr wrap="square" rtlCol="0">
            <a:spAutoFit/>
          </a:bodyPr>
          <a:lstStyle/>
          <a:p>
            <a:r>
              <a:rPr lang="en-US" sz="2400" b="1" dirty="0" smtClean="0">
                <a:solidFill>
                  <a:srgbClr val="0070C0"/>
                </a:solidFill>
              </a:rPr>
              <a:t>Docker Network Type/Modes:</a:t>
            </a:r>
          </a:p>
          <a:p>
            <a:endParaRPr lang="en-US" dirty="0"/>
          </a:p>
          <a:p>
            <a:pPr marL="742950" lvl="1" indent="-285750">
              <a:lnSpc>
                <a:spcPct val="150000"/>
              </a:lnSpc>
              <a:buFont typeface="Wingdings" panose="05000000000000000000" pitchFamily="2" charset="2"/>
              <a:buChar char="ü"/>
            </a:pPr>
            <a:r>
              <a:rPr lang="en-US" sz="2000" dirty="0" smtClean="0"/>
              <a:t>Bridge</a:t>
            </a:r>
          </a:p>
          <a:p>
            <a:pPr marL="742950" lvl="1" indent="-285750">
              <a:lnSpc>
                <a:spcPct val="150000"/>
              </a:lnSpc>
              <a:buFont typeface="Wingdings" panose="05000000000000000000" pitchFamily="2" charset="2"/>
              <a:buChar char="ü"/>
            </a:pPr>
            <a:r>
              <a:rPr lang="en-US" sz="2000" dirty="0" smtClean="0"/>
              <a:t>Host</a:t>
            </a:r>
          </a:p>
          <a:p>
            <a:pPr marL="742950" lvl="1" indent="-285750">
              <a:lnSpc>
                <a:spcPct val="150000"/>
              </a:lnSpc>
              <a:buFont typeface="Wingdings" panose="05000000000000000000" pitchFamily="2" charset="2"/>
              <a:buChar char="ü"/>
            </a:pPr>
            <a:r>
              <a:rPr lang="en-US" sz="2000" dirty="0" smtClean="0"/>
              <a:t>Overlay</a:t>
            </a:r>
          </a:p>
          <a:p>
            <a:pPr marL="742950" lvl="1" indent="-285750">
              <a:lnSpc>
                <a:spcPct val="150000"/>
              </a:lnSpc>
              <a:buFont typeface="Wingdings" panose="05000000000000000000" pitchFamily="2" charset="2"/>
              <a:buChar char="ü"/>
            </a:pPr>
            <a:r>
              <a:rPr lang="en-US" sz="2000" dirty="0" smtClean="0"/>
              <a:t>None</a:t>
            </a:r>
          </a:p>
          <a:p>
            <a:pPr marL="742950" lvl="1" indent="-285750">
              <a:lnSpc>
                <a:spcPct val="150000"/>
              </a:lnSpc>
              <a:buFont typeface="Wingdings" panose="05000000000000000000" pitchFamily="2" charset="2"/>
              <a:buChar char="ü"/>
            </a:pPr>
            <a:r>
              <a:rPr lang="en-US" sz="2000" dirty="0" err="1" smtClean="0"/>
              <a:t>Macvlan</a:t>
            </a:r>
            <a:endParaRPr lang="en-US" sz="2000" dirty="0" smtClean="0"/>
          </a:p>
        </p:txBody>
      </p:sp>
      <p:pic>
        <p:nvPicPr>
          <p:cNvPr id="4" name="Picture 3"/>
          <p:cNvPicPr>
            <a:picLocks noChangeAspect="1"/>
          </p:cNvPicPr>
          <p:nvPr/>
        </p:nvPicPr>
        <p:blipFill>
          <a:blip r:embed="rId2"/>
          <a:stretch>
            <a:fillRect/>
          </a:stretch>
        </p:blipFill>
        <p:spPr>
          <a:xfrm>
            <a:off x="720135" y="4665168"/>
            <a:ext cx="11191875" cy="1847850"/>
          </a:xfrm>
          <a:prstGeom prst="rect">
            <a:avLst/>
          </a:prstGeom>
        </p:spPr>
      </p:pic>
      <p:sp>
        <p:nvSpPr>
          <p:cNvPr id="5" name="TextBox 4"/>
          <p:cNvSpPr txBox="1"/>
          <p:nvPr/>
        </p:nvSpPr>
        <p:spPr>
          <a:xfrm>
            <a:off x="720135" y="4347929"/>
            <a:ext cx="10327167" cy="369332"/>
          </a:xfrm>
          <a:prstGeom prst="rect">
            <a:avLst/>
          </a:prstGeom>
          <a:solidFill>
            <a:srgbClr val="00B0F0"/>
          </a:solidFill>
        </p:spPr>
        <p:txBody>
          <a:bodyPr wrap="square" rtlCol="0">
            <a:spAutoFit/>
          </a:bodyPr>
          <a:lstStyle/>
          <a:p>
            <a:r>
              <a:rPr lang="en-US" dirty="0">
                <a:solidFill>
                  <a:schemeClr val="bg1"/>
                </a:solidFill>
              </a:rPr>
              <a:t>When </a:t>
            </a:r>
            <a:r>
              <a:rPr lang="en-US" dirty="0" err="1">
                <a:solidFill>
                  <a:schemeClr val="bg1"/>
                </a:solidFill>
              </a:rPr>
              <a:t>docker</a:t>
            </a:r>
            <a:r>
              <a:rPr lang="en-US" dirty="0">
                <a:solidFill>
                  <a:schemeClr val="bg1"/>
                </a:solidFill>
              </a:rPr>
              <a:t> is installed, it creates three networks automatically.</a:t>
            </a:r>
          </a:p>
        </p:txBody>
      </p:sp>
    </p:spTree>
    <p:extLst>
      <p:ext uri="{BB962C8B-B14F-4D97-AF65-F5344CB8AC3E}">
        <p14:creationId xmlns:p14="http://schemas.microsoft.com/office/powerpoint/2010/main" val="881145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smtClean="0">
                <a:solidFill>
                  <a:schemeClr val="bg1"/>
                </a:solidFill>
              </a:rPr>
              <a:t>DevopsTraining@Feb2019</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smtClean="0">
                <a:solidFill>
                  <a:schemeClr val="bg1"/>
                </a:solidFill>
              </a:rPr>
              <a:t>Satyam Kumar Pandey</a:t>
            </a:r>
            <a:endParaRPr lang="en-US" sz="1200" b="1" dirty="0">
              <a:solidFill>
                <a:schemeClr val="bg1"/>
              </a:solidFill>
            </a:endParaRP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 Containerization with Docker  </a:t>
            </a:r>
          </a:p>
        </p:txBody>
      </p:sp>
      <p:sp>
        <p:nvSpPr>
          <p:cNvPr id="12" name="TextBox 11"/>
          <p:cNvSpPr txBox="1"/>
          <p:nvPr/>
        </p:nvSpPr>
        <p:spPr>
          <a:xfrm>
            <a:off x="-330200" y="543580"/>
            <a:ext cx="5410200" cy="523220"/>
          </a:xfrm>
          <a:prstGeom prst="rect">
            <a:avLst/>
          </a:prstGeom>
          <a:noFill/>
        </p:spPr>
        <p:txBody>
          <a:bodyPr wrap="square" rtlCol="0">
            <a:spAutoFit/>
          </a:bodyPr>
          <a:lstStyle/>
          <a:p>
            <a:pPr lvl="1"/>
            <a:r>
              <a:rPr lang="en-US" sz="2800" b="1" dirty="0" smtClean="0">
                <a:solidFill>
                  <a:schemeClr val="accent1">
                    <a:lumMod val="50000"/>
                  </a:schemeClr>
                </a:solidFill>
              </a:rPr>
              <a:t>   Bridge Networking Mode</a:t>
            </a:r>
            <a:endParaRPr lang="en-US" sz="2800" b="1" dirty="0">
              <a:solidFill>
                <a:schemeClr val="accent1">
                  <a:lumMod val="50000"/>
                </a:schemeClr>
              </a:solidFill>
            </a:endParaRPr>
          </a:p>
        </p:txBody>
      </p:sp>
      <p:cxnSp>
        <p:nvCxnSpPr>
          <p:cNvPr id="14" name="Straight Connector 13"/>
          <p:cNvCxnSpPr/>
          <p:nvPr/>
        </p:nvCxnSpPr>
        <p:spPr>
          <a:xfrm flipV="1">
            <a:off x="635000" y="1056267"/>
            <a:ext cx="10807700" cy="38100"/>
          </a:xfrm>
          <a:prstGeom prst="line">
            <a:avLst/>
          </a:prstGeom>
        </p:spPr>
        <p:style>
          <a:lnRef idx="3">
            <a:schemeClr val="accent5"/>
          </a:lnRef>
          <a:fillRef idx="0">
            <a:schemeClr val="accent5"/>
          </a:fillRef>
          <a:effectRef idx="2">
            <a:schemeClr val="accent5"/>
          </a:effectRef>
          <a:fontRef idx="minor">
            <a:schemeClr val="tx1"/>
          </a:fontRef>
        </p:style>
      </p:cxnSp>
      <p:sp>
        <p:nvSpPr>
          <p:cNvPr id="5" name="TextBox 4"/>
          <p:cNvSpPr txBox="1"/>
          <p:nvPr/>
        </p:nvSpPr>
        <p:spPr>
          <a:xfrm>
            <a:off x="635000" y="1350334"/>
            <a:ext cx="10942970" cy="4278094"/>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solidFill>
                  <a:srgbClr val="0070C0"/>
                </a:solidFill>
              </a:rPr>
              <a:t>This is default network driver/type/mode if driver is not being specified .</a:t>
            </a:r>
          </a:p>
          <a:p>
            <a:endParaRPr lang="en-US" sz="2400" dirty="0" smtClean="0">
              <a:solidFill>
                <a:srgbClr val="0070C0"/>
              </a:solidFill>
            </a:endParaRPr>
          </a:p>
          <a:p>
            <a:pPr marL="342900" indent="-342900">
              <a:buFont typeface="Wingdings" panose="05000000000000000000" pitchFamily="2" charset="2"/>
              <a:buChar char="§"/>
            </a:pPr>
            <a:r>
              <a:rPr lang="en-US" sz="2400" dirty="0">
                <a:solidFill>
                  <a:srgbClr val="0070C0"/>
                </a:solidFill>
              </a:rPr>
              <a:t>When you start Docker, a default bridge network (also called bridge) is created automatically, and newly-started containers connect to it unless otherwise specified</a:t>
            </a:r>
            <a:r>
              <a:rPr lang="en-US" sz="2400" dirty="0" smtClean="0">
                <a:solidFill>
                  <a:srgbClr val="0070C0"/>
                </a:solidFill>
              </a:rPr>
              <a:t>.</a:t>
            </a:r>
          </a:p>
          <a:p>
            <a:endParaRPr lang="en-US" sz="2400" dirty="0">
              <a:solidFill>
                <a:srgbClr val="0070C0"/>
              </a:solidFill>
            </a:endParaRPr>
          </a:p>
          <a:p>
            <a:pPr marL="342900" indent="-342900">
              <a:buFont typeface="Wingdings" panose="05000000000000000000" pitchFamily="2" charset="2"/>
              <a:buChar char="§"/>
            </a:pPr>
            <a:r>
              <a:rPr lang="en-US" sz="2400" dirty="0" smtClean="0">
                <a:solidFill>
                  <a:srgbClr val="0070C0"/>
                </a:solidFill>
              </a:rPr>
              <a:t>All </a:t>
            </a:r>
            <a:r>
              <a:rPr lang="en-US" sz="2400" dirty="0">
                <a:solidFill>
                  <a:srgbClr val="0070C0"/>
                </a:solidFill>
              </a:rPr>
              <a:t>the containers connected to the internal bridge can now communicate with one another. But they can’t communicate outside the bridge network.</a:t>
            </a:r>
          </a:p>
          <a:p>
            <a:endParaRPr lang="en-US" sz="2000" dirty="0"/>
          </a:p>
          <a:p>
            <a:r>
              <a:rPr lang="en-US" sz="2000" dirty="0"/>
              <a:t>With -p flag however, we can map the </a:t>
            </a:r>
            <a:r>
              <a:rPr lang="en-US" sz="2000" dirty="0" err="1"/>
              <a:t>docker</a:t>
            </a:r>
            <a:r>
              <a:rPr lang="en-US" sz="2000" dirty="0"/>
              <a:t> port to the native port.</a:t>
            </a:r>
          </a:p>
          <a:p>
            <a:endParaRPr lang="en-US" sz="2000" dirty="0"/>
          </a:p>
          <a:p>
            <a:r>
              <a:rPr lang="en-US" sz="2000" dirty="0"/>
              <a:t>$ </a:t>
            </a:r>
            <a:r>
              <a:rPr lang="en-US" sz="2000" dirty="0" err="1"/>
              <a:t>docker</a:t>
            </a:r>
            <a:r>
              <a:rPr lang="en-US" sz="2000" dirty="0"/>
              <a:t> run -p 4000:80 </a:t>
            </a:r>
            <a:r>
              <a:rPr lang="en-US" sz="2000" dirty="0" err="1"/>
              <a:t>microservice</a:t>
            </a:r>
            <a:r>
              <a:rPr lang="en-US" sz="2000" dirty="0"/>
              <a:t>-demo</a:t>
            </a:r>
          </a:p>
        </p:txBody>
      </p:sp>
    </p:spTree>
    <p:extLst>
      <p:ext uri="{BB962C8B-B14F-4D97-AF65-F5344CB8AC3E}">
        <p14:creationId xmlns:p14="http://schemas.microsoft.com/office/powerpoint/2010/main" val="1015322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smtClean="0">
                <a:solidFill>
                  <a:schemeClr val="bg1"/>
                </a:solidFill>
              </a:rPr>
              <a:t>DevopsTraining@Feb2019</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smtClean="0">
                <a:solidFill>
                  <a:schemeClr val="bg1"/>
                </a:solidFill>
              </a:rPr>
              <a:t>Satyam Kumar Pandey</a:t>
            </a:r>
            <a:endParaRPr lang="en-US" sz="1200" b="1" dirty="0">
              <a:solidFill>
                <a:schemeClr val="bg1"/>
              </a:solidFill>
            </a:endParaRP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 Containerization with Docker  </a:t>
            </a:r>
          </a:p>
        </p:txBody>
      </p:sp>
      <p:sp>
        <p:nvSpPr>
          <p:cNvPr id="12" name="TextBox 11"/>
          <p:cNvSpPr txBox="1"/>
          <p:nvPr/>
        </p:nvSpPr>
        <p:spPr>
          <a:xfrm>
            <a:off x="-96284" y="552097"/>
            <a:ext cx="5410200" cy="523220"/>
          </a:xfrm>
          <a:prstGeom prst="rect">
            <a:avLst/>
          </a:prstGeom>
          <a:noFill/>
        </p:spPr>
        <p:txBody>
          <a:bodyPr wrap="square" rtlCol="0">
            <a:spAutoFit/>
          </a:bodyPr>
          <a:lstStyle/>
          <a:p>
            <a:pPr lvl="1"/>
            <a:r>
              <a:rPr lang="en-US" sz="2800" b="1" dirty="0">
                <a:solidFill>
                  <a:schemeClr val="accent1">
                    <a:lumMod val="50000"/>
                  </a:schemeClr>
                </a:solidFill>
              </a:rPr>
              <a:t> </a:t>
            </a:r>
            <a:r>
              <a:rPr lang="en-US" sz="2800" b="1" dirty="0" smtClean="0">
                <a:solidFill>
                  <a:schemeClr val="accent1">
                    <a:lumMod val="50000"/>
                  </a:schemeClr>
                </a:solidFill>
              </a:rPr>
              <a:t>Host Networking </a:t>
            </a:r>
            <a:r>
              <a:rPr lang="en-US" sz="2800" b="1" dirty="0">
                <a:solidFill>
                  <a:schemeClr val="accent1">
                    <a:lumMod val="50000"/>
                  </a:schemeClr>
                </a:solidFill>
              </a:rPr>
              <a:t>Mode</a:t>
            </a:r>
          </a:p>
        </p:txBody>
      </p:sp>
      <p:cxnSp>
        <p:nvCxnSpPr>
          <p:cNvPr id="14" name="Straight Connector 13"/>
          <p:cNvCxnSpPr/>
          <p:nvPr/>
        </p:nvCxnSpPr>
        <p:spPr>
          <a:xfrm flipV="1">
            <a:off x="635000" y="1056267"/>
            <a:ext cx="10807700" cy="38100"/>
          </a:xfrm>
          <a:prstGeom prst="line">
            <a:avLst/>
          </a:prstGeom>
        </p:spPr>
        <p:style>
          <a:lnRef idx="3">
            <a:schemeClr val="accent5"/>
          </a:lnRef>
          <a:fillRef idx="0">
            <a:schemeClr val="accent5"/>
          </a:fillRef>
          <a:effectRef idx="2">
            <a:schemeClr val="accent5"/>
          </a:effectRef>
          <a:fontRef idx="minor">
            <a:schemeClr val="tx1"/>
          </a:fontRef>
        </p:style>
      </p:cxnSp>
      <p:sp>
        <p:nvSpPr>
          <p:cNvPr id="2" name="TextBox 1"/>
          <p:cNvSpPr txBox="1"/>
          <p:nvPr/>
        </p:nvSpPr>
        <p:spPr>
          <a:xfrm>
            <a:off x="467833" y="1318437"/>
            <a:ext cx="10974867" cy="3970318"/>
          </a:xfrm>
          <a:prstGeom prst="rect">
            <a:avLst/>
          </a:prstGeom>
          <a:noFill/>
        </p:spPr>
        <p:txBody>
          <a:bodyPr wrap="square" rtlCol="0">
            <a:spAutoFit/>
          </a:bodyPr>
          <a:lstStyle/>
          <a:p>
            <a:endParaRPr lang="en-US" dirty="0" smtClean="0"/>
          </a:p>
          <a:p>
            <a:pPr marL="285750" indent="-285750">
              <a:buFont typeface="Wingdings" panose="05000000000000000000" pitchFamily="2" charset="2"/>
              <a:buChar char="§"/>
            </a:pPr>
            <a:r>
              <a:rPr lang="en-US" dirty="0" smtClean="0">
                <a:solidFill>
                  <a:srgbClr val="0070C0"/>
                </a:solidFill>
              </a:rPr>
              <a:t>Host Network driver are used when isolation of container network stack from the </a:t>
            </a:r>
            <a:r>
              <a:rPr lang="en-US" dirty="0" err="1" smtClean="0">
                <a:solidFill>
                  <a:srgbClr val="0070C0"/>
                </a:solidFill>
              </a:rPr>
              <a:t>sdocker</a:t>
            </a:r>
            <a:r>
              <a:rPr lang="en-US" dirty="0" smtClean="0">
                <a:solidFill>
                  <a:srgbClr val="0070C0"/>
                </a:solidFill>
              </a:rPr>
              <a:t> host is not required</a:t>
            </a:r>
          </a:p>
          <a:p>
            <a:pPr marL="285750" indent="-285750">
              <a:buFont typeface="Wingdings" panose="05000000000000000000" pitchFamily="2" charset="2"/>
              <a:buChar char="§"/>
            </a:pPr>
            <a:endParaRPr lang="en-US" dirty="0">
              <a:solidFill>
                <a:srgbClr val="0070C0"/>
              </a:solidFill>
            </a:endParaRPr>
          </a:p>
          <a:p>
            <a:pPr marL="285750" indent="-285750">
              <a:buFont typeface="Wingdings" panose="05000000000000000000" pitchFamily="2" charset="2"/>
              <a:buChar char="§"/>
            </a:pPr>
            <a:r>
              <a:rPr lang="en-US" dirty="0" smtClean="0">
                <a:solidFill>
                  <a:srgbClr val="0070C0"/>
                </a:solidFill>
              </a:rPr>
              <a:t>If a container is running on same port and host network is being </a:t>
            </a:r>
            <a:r>
              <a:rPr lang="en-US" dirty="0" err="1" smtClean="0">
                <a:solidFill>
                  <a:srgbClr val="0070C0"/>
                </a:solidFill>
              </a:rPr>
              <a:t>suse</a:t>
            </a:r>
            <a:r>
              <a:rPr lang="en-US" dirty="0" smtClean="0">
                <a:solidFill>
                  <a:srgbClr val="0070C0"/>
                </a:solidFill>
              </a:rPr>
              <a:t>, then application will be </a:t>
            </a:r>
            <a:r>
              <a:rPr lang="en-US" dirty="0" err="1" smtClean="0">
                <a:solidFill>
                  <a:srgbClr val="0070C0"/>
                </a:solidFill>
              </a:rPr>
              <a:t>avilable</a:t>
            </a:r>
            <a:r>
              <a:rPr lang="en-US" dirty="0" smtClean="0">
                <a:solidFill>
                  <a:srgbClr val="0070C0"/>
                </a:solidFill>
              </a:rPr>
              <a:t> on the same port on host’s IP address</a:t>
            </a:r>
          </a:p>
          <a:p>
            <a:pPr marL="285750" indent="-285750">
              <a:buFont typeface="Wingdings" panose="05000000000000000000" pitchFamily="2" charset="2"/>
              <a:buChar char="§"/>
            </a:pPr>
            <a:endParaRPr lang="en-US" dirty="0">
              <a:solidFill>
                <a:srgbClr val="0070C0"/>
              </a:solidFill>
            </a:endParaRPr>
          </a:p>
          <a:p>
            <a:pPr marL="285750" indent="-285750">
              <a:buFont typeface="Wingdings" panose="05000000000000000000" pitchFamily="2" charset="2"/>
              <a:buChar char="§"/>
            </a:pPr>
            <a:r>
              <a:rPr lang="en-US" dirty="0" smtClean="0">
                <a:solidFill>
                  <a:srgbClr val="0070C0"/>
                </a:solidFill>
              </a:rPr>
              <a:t>It work only on Linux </a:t>
            </a:r>
            <a:r>
              <a:rPr lang="en-US" dirty="0" err="1" smtClean="0">
                <a:solidFill>
                  <a:srgbClr val="0070C0"/>
                </a:solidFill>
              </a:rPr>
              <a:t>Os</a:t>
            </a:r>
            <a:r>
              <a:rPr lang="en-US" dirty="0" smtClean="0">
                <a:solidFill>
                  <a:srgbClr val="0070C0"/>
                </a:solidFill>
              </a:rPr>
              <a:t> and not on Windows or Mac OS.</a:t>
            </a:r>
          </a:p>
          <a:p>
            <a:pPr marL="285750" indent="-285750">
              <a:buFont typeface="Wingdings" panose="05000000000000000000" pitchFamily="2" charset="2"/>
              <a:buChar char="§"/>
            </a:pPr>
            <a:endParaRPr lang="en-US" dirty="0" smtClean="0">
              <a:solidFill>
                <a:srgbClr val="0070C0"/>
              </a:solidFill>
            </a:endParaRPr>
          </a:p>
          <a:p>
            <a:pPr marL="285750" indent="-285750">
              <a:buFont typeface="Wingdings" panose="05000000000000000000" pitchFamily="2" charset="2"/>
              <a:buChar char="§"/>
            </a:pPr>
            <a:r>
              <a:rPr lang="en-US" dirty="0" smtClean="0">
                <a:solidFill>
                  <a:srgbClr val="0070C0"/>
                </a:solidFill>
              </a:rPr>
              <a:t>Shares </a:t>
            </a:r>
            <a:r>
              <a:rPr lang="en-US" dirty="0">
                <a:solidFill>
                  <a:srgbClr val="0070C0"/>
                </a:solidFill>
              </a:rPr>
              <a:t>TCP/IP stack, namespace </a:t>
            </a:r>
            <a:r>
              <a:rPr lang="en-US" dirty="0" err="1">
                <a:solidFill>
                  <a:srgbClr val="0070C0"/>
                </a:solidFill>
              </a:rPr>
              <a:t>etc</a:t>
            </a:r>
            <a:r>
              <a:rPr lang="en-US" dirty="0">
                <a:solidFill>
                  <a:srgbClr val="0070C0"/>
                </a:solidFill>
              </a:rPr>
              <a:t> of host OS. That is, all of the network interfaces defined on the host will be accessible to the container</a:t>
            </a:r>
            <a:r>
              <a:rPr lang="en-US" dirty="0" smtClean="0">
                <a:solidFill>
                  <a:srgbClr val="0070C0"/>
                </a:solidFill>
              </a:rPr>
              <a:t>.</a:t>
            </a:r>
          </a:p>
          <a:p>
            <a:endParaRPr lang="en-US" dirty="0"/>
          </a:p>
          <a:p>
            <a:r>
              <a:rPr lang="en-US" dirty="0" smtClean="0"/>
              <a:t>Below </a:t>
            </a:r>
            <a:r>
              <a:rPr lang="en-US" dirty="0"/>
              <a:t>command connects the </a:t>
            </a:r>
            <a:r>
              <a:rPr lang="en-US" dirty="0" err="1"/>
              <a:t>microservice</a:t>
            </a:r>
            <a:r>
              <a:rPr lang="en-US" dirty="0"/>
              <a:t> </a:t>
            </a:r>
            <a:r>
              <a:rPr lang="en-US" dirty="0" err="1"/>
              <a:t>docker</a:t>
            </a:r>
            <a:r>
              <a:rPr lang="en-US" dirty="0"/>
              <a:t> image to the host network.</a:t>
            </a:r>
          </a:p>
          <a:p>
            <a:endParaRPr lang="en-US" dirty="0"/>
          </a:p>
          <a:p>
            <a:r>
              <a:rPr lang="en-US" dirty="0"/>
              <a:t>$ </a:t>
            </a:r>
            <a:r>
              <a:rPr lang="en-US" dirty="0" err="1"/>
              <a:t>docker</a:t>
            </a:r>
            <a:r>
              <a:rPr lang="en-US" dirty="0"/>
              <a:t> run --net=host </a:t>
            </a:r>
            <a:r>
              <a:rPr lang="en-US" dirty="0" err="1" smtClean="0"/>
              <a:t>microservwice</a:t>
            </a:r>
            <a:r>
              <a:rPr lang="en-US" dirty="0" smtClean="0"/>
              <a:t>-demo</a:t>
            </a:r>
            <a:endParaRPr lang="en-US" dirty="0"/>
          </a:p>
        </p:txBody>
      </p:sp>
    </p:spTree>
    <p:extLst>
      <p:ext uri="{BB962C8B-B14F-4D97-AF65-F5344CB8AC3E}">
        <p14:creationId xmlns:p14="http://schemas.microsoft.com/office/powerpoint/2010/main" val="1196102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smtClean="0">
                <a:solidFill>
                  <a:schemeClr val="bg1"/>
                </a:solidFill>
              </a:rPr>
              <a:t>DevopsTraining@Feb2019</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smtClean="0">
                <a:solidFill>
                  <a:schemeClr val="bg1"/>
                </a:solidFill>
              </a:rPr>
              <a:t>Satyam Kumar Pandey</a:t>
            </a:r>
            <a:endParaRPr lang="en-US" sz="1200" b="1" dirty="0">
              <a:solidFill>
                <a:schemeClr val="bg1"/>
              </a:solidFill>
            </a:endParaRP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 Containerization with Docker  </a:t>
            </a:r>
          </a:p>
        </p:txBody>
      </p:sp>
      <p:sp>
        <p:nvSpPr>
          <p:cNvPr id="12" name="TextBox 11"/>
          <p:cNvSpPr txBox="1"/>
          <p:nvPr/>
        </p:nvSpPr>
        <p:spPr>
          <a:xfrm>
            <a:off x="-330200" y="543580"/>
            <a:ext cx="5410200" cy="523220"/>
          </a:xfrm>
          <a:prstGeom prst="rect">
            <a:avLst/>
          </a:prstGeom>
          <a:noFill/>
        </p:spPr>
        <p:txBody>
          <a:bodyPr wrap="square" rtlCol="0">
            <a:spAutoFit/>
          </a:bodyPr>
          <a:lstStyle/>
          <a:p>
            <a:pPr lvl="1"/>
            <a:r>
              <a:rPr lang="en-US" sz="2800" b="1" dirty="0" smtClean="0">
                <a:solidFill>
                  <a:schemeClr val="accent1">
                    <a:lumMod val="50000"/>
                  </a:schemeClr>
                </a:solidFill>
              </a:rPr>
              <a:t>  Overlay Networking Mode </a:t>
            </a:r>
            <a:endParaRPr lang="en-US" sz="2800" b="1" dirty="0">
              <a:solidFill>
                <a:schemeClr val="accent1">
                  <a:lumMod val="50000"/>
                </a:schemeClr>
              </a:solidFill>
            </a:endParaRPr>
          </a:p>
        </p:txBody>
      </p:sp>
      <p:cxnSp>
        <p:nvCxnSpPr>
          <p:cNvPr id="14" name="Straight Connector 13"/>
          <p:cNvCxnSpPr/>
          <p:nvPr/>
        </p:nvCxnSpPr>
        <p:spPr>
          <a:xfrm flipV="1">
            <a:off x="635000" y="1066800"/>
            <a:ext cx="7339419" cy="27567"/>
          </a:xfrm>
          <a:prstGeom prst="line">
            <a:avLst/>
          </a:prstGeom>
        </p:spPr>
        <p:style>
          <a:lnRef idx="3">
            <a:schemeClr val="accent5"/>
          </a:lnRef>
          <a:fillRef idx="0">
            <a:schemeClr val="accent5"/>
          </a:fillRef>
          <a:effectRef idx="2">
            <a:schemeClr val="accent5"/>
          </a:effectRef>
          <a:fontRef idx="minor">
            <a:schemeClr val="tx1"/>
          </a:fontRef>
        </p:style>
      </p:cxnSp>
      <p:pic>
        <p:nvPicPr>
          <p:cNvPr id="2" name="Picture 1"/>
          <p:cNvPicPr>
            <a:picLocks noChangeAspect="1"/>
          </p:cNvPicPr>
          <p:nvPr/>
        </p:nvPicPr>
        <p:blipFill>
          <a:blip r:embed="rId2"/>
          <a:stretch>
            <a:fillRect/>
          </a:stretch>
        </p:blipFill>
        <p:spPr>
          <a:xfrm>
            <a:off x="359070" y="1239997"/>
            <a:ext cx="7615349" cy="4192835"/>
          </a:xfrm>
          <a:prstGeom prst="rect">
            <a:avLst/>
          </a:prstGeom>
        </p:spPr>
      </p:pic>
      <p:sp>
        <p:nvSpPr>
          <p:cNvPr id="3" name="TextBox 2"/>
          <p:cNvSpPr txBox="1"/>
          <p:nvPr/>
        </p:nvSpPr>
        <p:spPr>
          <a:xfrm>
            <a:off x="8144541" y="522082"/>
            <a:ext cx="3767470" cy="5909310"/>
          </a:xfrm>
          <a:prstGeom prst="rect">
            <a:avLst/>
          </a:prstGeom>
          <a:noFill/>
          <a:ln>
            <a:solidFill>
              <a:schemeClr val="accent1">
                <a:lumMod val="60000"/>
                <a:lumOff val="40000"/>
              </a:schemeClr>
            </a:solidFill>
          </a:ln>
        </p:spPr>
        <p:txBody>
          <a:bodyPr wrap="square" rtlCol="0">
            <a:spAutoFit/>
          </a:bodyPr>
          <a:lstStyle/>
          <a:p>
            <a:pPr marL="285750" indent="-285750">
              <a:buFont typeface="Wingdings" panose="05000000000000000000" pitchFamily="2" charset="2"/>
              <a:buChar char="ü"/>
            </a:pPr>
            <a:r>
              <a:rPr lang="en-US" dirty="0">
                <a:solidFill>
                  <a:srgbClr val="0070C0"/>
                </a:solidFill>
              </a:rPr>
              <a:t>Overlay Networking provides simple and secure multi host networking. The overlay network makes use of VXLAN over underlying network</a:t>
            </a:r>
            <a:r>
              <a:rPr lang="en-US" dirty="0" smtClean="0">
                <a:solidFill>
                  <a:srgbClr val="0070C0"/>
                </a:solidFill>
              </a:rPr>
              <a:t>.</a:t>
            </a:r>
          </a:p>
          <a:p>
            <a:pPr marL="285750" indent="-285750">
              <a:buFont typeface="Wingdings" panose="05000000000000000000" pitchFamily="2" charset="2"/>
              <a:buChar char="ü"/>
            </a:pPr>
            <a:endParaRPr lang="en-US" dirty="0">
              <a:solidFill>
                <a:srgbClr val="0070C0"/>
              </a:solidFill>
            </a:endParaRPr>
          </a:p>
          <a:p>
            <a:pPr marL="285750" indent="-285750">
              <a:buFont typeface="Wingdings" panose="05000000000000000000" pitchFamily="2" charset="2"/>
              <a:buChar char="ü"/>
            </a:pPr>
            <a:r>
              <a:rPr lang="en-US" dirty="0">
                <a:solidFill>
                  <a:srgbClr val="0070C0"/>
                </a:solidFill>
              </a:rPr>
              <a:t>Containers that are part of Overlay Network can communicate with containers regardless of the host. Containers part of Overlay network see each other if they are on same L2 network.</a:t>
            </a:r>
          </a:p>
          <a:p>
            <a:pPr marL="285750" indent="-285750">
              <a:buFont typeface="Wingdings" panose="05000000000000000000" pitchFamily="2" charset="2"/>
              <a:buChar char="ü"/>
            </a:pPr>
            <a:endParaRPr lang="en-US" dirty="0">
              <a:solidFill>
                <a:srgbClr val="0070C0"/>
              </a:solidFill>
            </a:endParaRPr>
          </a:p>
          <a:p>
            <a:pPr marL="285750" indent="-285750">
              <a:buFont typeface="Wingdings" panose="05000000000000000000" pitchFamily="2" charset="2"/>
              <a:buChar char="ü"/>
            </a:pPr>
            <a:r>
              <a:rPr lang="en-US" dirty="0">
                <a:solidFill>
                  <a:srgbClr val="0070C0"/>
                </a:solidFill>
              </a:rPr>
              <a:t>Each container in the Overlay network receives two IP address.</a:t>
            </a:r>
          </a:p>
          <a:p>
            <a:pPr marL="285750" indent="-285750">
              <a:buFont typeface="Wingdings" panose="05000000000000000000" pitchFamily="2" charset="2"/>
              <a:buChar char="ü"/>
            </a:pPr>
            <a:endParaRPr lang="en-US" dirty="0">
              <a:solidFill>
                <a:srgbClr val="0070C0"/>
              </a:solidFill>
            </a:endParaRPr>
          </a:p>
          <a:p>
            <a:pPr marL="285750" indent="-285750">
              <a:buFont typeface="Wingdings" panose="05000000000000000000" pitchFamily="2" charset="2"/>
              <a:buChar char="ü"/>
            </a:pPr>
            <a:r>
              <a:rPr lang="en-US" dirty="0">
                <a:solidFill>
                  <a:srgbClr val="0070C0"/>
                </a:solidFill>
              </a:rPr>
              <a:t>First IP allows for communication between the containers across host. While second IP maps to VXLAN-VTEP endpoint and contains all the actual data between hosts.</a:t>
            </a:r>
          </a:p>
        </p:txBody>
      </p:sp>
      <p:sp>
        <p:nvSpPr>
          <p:cNvPr id="4" name="TextBox 3"/>
          <p:cNvSpPr txBox="1"/>
          <p:nvPr/>
        </p:nvSpPr>
        <p:spPr>
          <a:xfrm>
            <a:off x="404592" y="5582093"/>
            <a:ext cx="7459959" cy="646331"/>
          </a:xfrm>
          <a:prstGeom prst="rect">
            <a:avLst/>
          </a:prstGeom>
          <a:noFill/>
        </p:spPr>
        <p:txBody>
          <a:bodyPr wrap="square" rtlCol="0">
            <a:spAutoFit/>
          </a:bodyPr>
          <a:lstStyle/>
          <a:p>
            <a:r>
              <a:rPr lang="en-US" dirty="0" smtClean="0">
                <a:solidFill>
                  <a:srgbClr val="0070C0"/>
                </a:solidFill>
              </a:rPr>
              <a:t>Allow Secure Communication </a:t>
            </a:r>
          </a:p>
          <a:p>
            <a:r>
              <a:rPr lang="en-US" dirty="0" smtClean="0"/>
              <a:t>#</a:t>
            </a:r>
            <a:r>
              <a:rPr lang="en-US" dirty="0" err="1" smtClean="0"/>
              <a:t>docker</a:t>
            </a:r>
            <a:r>
              <a:rPr lang="en-US" dirty="0" smtClean="0"/>
              <a:t> network create –d overlay </a:t>
            </a:r>
            <a:r>
              <a:rPr lang="en-US" dirty="0" err="1" smtClean="0"/>
              <a:t>myoverlay</a:t>
            </a:r>
            <a:endParaRPr lang="en-US" dirty="0"/>
          </a:p>
        </p:txBody>
      </p:sp>
    </p:spTree>
    <p:extLst>
      <p:ext uri="{BB962C8B-B14F-4D97-AF65-F5344CB8AC3E}">
        <p14:creationId xmlns:p14="http://schemas.microsoft.com/office/powerpoint/2010/main" val="3185131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smtClean="0">
                <a:solidFill>
                  <a:schemeClr val="bg1"/>
                </a:solidFill>
              </a:rPr>
              <a:t>DevopsTraining@Feb2019</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smtClean="0">
                <a:solidFill>
                  <a:schemeClr val="bg1"/>
                </a:solidFill>
              </a:rPr>
              <a:t>Satyam Kumar Pandey</a:t>
            </a:r>
            <a:endParaRPr lang="en-US" sz="1200" b="1" dirty="0">
              <a:solidFill>
                <a:schemeClr val="bg1"/>
              </a:solidFill>
            </a:endParaRP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 Containerization with Docker  </a:t>
            </a:r>
          </a:p>
        </p:txBody>
      </p:sp>
      <p:sp>
        <p:nvSpPr>
          <p:cNvPr id="12" name="TextBox 11"/>
          <p:cNvSpPr txBox="1"/>
          <p:nvPr/>
        </p:nvSpPr>
        <p:spPr>
          <a:xfrm>
            <a:off x="-96284" y="552097"/>
            <a:ext cx="5410200" cy="523220"/>
          </a:xfrm>
          <a:prstGeom prst="rect">
            <a:avLst/>
          </a:prstGeom>
          <a:noFill/>
        </p:spPr>
        <p:txBody>
          <a:bodyPr wrap="square" rtlCol="0">
            <a:spAutoFit/>
          </a:bodyPr>
          <a:lstStyle/>
          <a:p>
            <a:pPr lvl="1"/>
            <a:r>
              <a:rPr lang="en-US" sz="2800" b="1" dirty="0">
                <a:solidFill>
                  <a:schemeClr val="accent1">
                    <a:lumMod val="50000"/>
                  </a:schemeClr>
                </a:solidFill>
              </a:rPr>
              <a:t> </a:t>
            </a:r>
            <a:r>
              <a:rPr lang="en-US" sz="2800" b="1" dirty="0" smtClean="0">
                <a:solidFill>
                  <a:schemeClr val="accent1">
                    <a:lumMod val="50000"/>
                  </a:schemeClr>
                </a:solidFill>
              </a:rPr>
              <a:t>None Networking </a:t>
            </a:r>
            <a:r>
              <a:rPr lang="en-US" sz="2800" b="1" dirty="0">
                <a:solidFill>
                  <a:schemeClr val="accent1">
                    <a:lumMod val="50000"/>
                  </a:schemeClr>
                </a:solidFill>
              </a:rPr>
              <a:t>Mode</a:t>
            </a:r>
          </a:p>
        </p:txBody>
      </p:sp>
      <p:cxnSp>
        <p:nvCxnSpPr>
          <p:cNvPr id="14" name="Straight Connector 13"/>
          <p:cNvCxnSpPr/>
          <p:nvPr/>
        </p:nvCxnSpPr>
        <p:spPr>
          <a:xfrm flipV="1">
            <a:off x="635000" y="1056267"/>
            <a:ext cx="10807700" cy="38100"/>
          </a:xfrm>
          <a:prstGeom prst="line">
            <a:avLst/>
          </a:prstGeom>
        </p:spPr>
        <p:style>
          <a:lnRef idx="3">
            <a:schemeClr val="accent5"/>
          </a:lnRef>
          <a:fillRef idx="0">
            <a:schemeClr val="accent5"/>
          </a:fillRef>
          <a:effectRef idx="2">
            <a:schemeClr val="accent5"/>
          </a:effectRef>
          <a:fontRef idx="minor">
            <a:schemeClr val="tx1"/>
          </a:fontRef>
        </p:style>
      </p:cxnSp>
      <p:sp>
        <p:nvSpPr>
          <p:cNvPr id="2" name="TextBox 1"/>
          <p:cNvSpPr txBox="1"/>
          <p:nvPr/>
        </p:nvSpPr>
        <p:spPr>
          <a:xfrm>
            <a:off x="608566" y="1247577"/>
            <a:ext cx="10974867" cy="2031325"/>
          </a:xfrm>
          <a:prstGeom prst="rect">
            <a:avLst/>
          </a:prstGeom>
          <a:noFill/>
        </p:spPr>
        <p:txBody>
          <a:bodyPr wrap="square" rtlCol="0">
            <a:spAutoFit/>
          </a:bodyPr>
          <a:lstStyle/>
          <a:p>
            <a:pPr marL="285750" indent="-285750">
              <a:buFont typeface="Wingdings" panose="05000000000000000000" pitchFamily="2" charset="2"/>
              <a:buChar char="§"/>
            </a:pPr>
            <a:endParaRPr lang="en-US" dirty="0" smtClean="0">
              <a:solidFill>
                <a:srgbClr val="0070C0"/>
              </a:solidFill>
            </a:endParaRPr>
          </a:p>
          <a:p>
            <a:pPr marL="285750" indent="-285750">
              <a:lnSpc>
                <a:spcPct val="150000"/>
              </a:lnSpc>
              <a:buFont typeface="Wingdings" panose="05000000000000000000" pitchFamily="2" charset="2"/>
              <a:buChar char="§"/>
            </a:pPr>
            <a:r>
              <a:rPr lang="en-US" dirty="0" smtClean="0">
                <a:solidFill>
                  <a:srgbClr val="0070C0"/>
                </a:solidFill>
              </a:rPr>
              <a:t>It helps to disable all the networking stack on a container.</a:t>
            </a:r>
          </a:p>
          <a:p>
            <a:pPr marL="285750" indent="-285750">
              <a:lnSpc>
                <a:spcPct val="150000"/>
              </a:lnSpc>
              <a:buFont typeface="Wingdings" panose="05000000000000000000" pitchFamily="2" charset="2"/>
              <a:buChar char="§"/>
            </a:pPr>
            <a:r>
              <a:rPr lang="en-US" dirty="0" smtClean="0">
                <a:solidFill>
                  <a:srgbClr val="0070C0"/>
                </a:solidFill>
              </a:rPr>
              <a:t>It is not available for swarm services.</a:t>
            </a:r>
          </a:p>
          <a:p>
            <a:pPr marL="285750" indent="-285750">
              <a:lnSpc>
                <a:spcPct val="150000"/>
              </a:lnSpc>
              <a:buFont typeface="Wingdings" panose="05000000000000000000" pitchFamily="2" charset="2"/>
              <a:buChar char="§"/>
            </a:pPr>
            <a:r>
              <a:rPr lang="en-US" dirty="0" smtClean="0">
                <a:solidFill>
                  <a:srgbClr val="0070C0"/>
                </a:solidFill>
              </a:rPr>
              <a:t>Network –node flag is used while starting the</a:t>
            </a:r>
          </a:p>
          <a:p>
            <a:pPr marL="285750" indent="-285750">
              <a:lnSpc>
                <a:spcPct val="150000"/>
              </a:lnSpc>
              <a:buFont typeface="Wingdings" panose="05000000000000000000" pitchFamily="2" charset="2"/>
              <a:buChar char="§"/>
            </a:pPr>
            <a:r>
              <a:rPr lang="en-US" dirty="0" smtClean="0">
                <a:solidFill>
                  <a:srgbClr val="0070C0"/>
                </a:solidFill>
              </a:rPr>
              <a:t> container to completely disable the networking stack.</a:t>
            </a:r>
            <a:endParaRPr lang="en-US" dirty="0">
              <a:solidFill>
                <a:srgbClr val="0070C0"/>
              </a:solidFill>
            </a:endParaRPr>
          </a:p>
        </p:txBody>
      </p:sp>
      <p:pic>
        <p:nvPicPr>
          <p:cNvPr id="3" name="Picture 2"/>
          <p:cNvPicPr>
            <a:picLocks noChangeAspect="1"/>
          </p:cNvPicPr>
          <p:nvPr/>
        </p:nvPicPr>
        <p:blipFill>
          <a:blip r:embed="rId2"/>
          <a:stretch>
            <a:fillRect/>
          </a:stretch>
        </p:blipFill>
        <p:spPr>
          <a:xfrm>
            <a:off x="5882683" y="3810063"/>
            <a:ext cx="6029325" cy="2000250"/>
          </a:xfrm>
          <a:prstGeom prst="rect">
            <a:avLst/>
          </a:prstGeom>
        </p:spPr>
      </p:pic>
    </p:spTree>
    <p:extLst>
      <p:ext uri="{BB962C8B-B14F-4D97-AF65-F5344CB8AC3E}">
        <p14:creationId xmlns:p14="http://schemas.microsoft.com/office/powerpoint/2010/main" val="689640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96308"/>
            <a:ext cx="12192000" cy="7198242"/>
          </a:xfrm>
          <a:prstGeom prst="rect">
            <a:avLst/>
          </a:prstGeom>
          <a:solidFill>
            <a:schemeClr val="accent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9991" y="494130"/>
            <a:ext cx="11632019" cy="5974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73609" y="6502661"/>
            <a:ext cx="4338083" cy="461665"/>
          </a:xfrm>
          <a:prstGeom prst="rect">
            <a:avLst/>
          </a:prstGeom>
          <a:noFill/>
        </p:spPr>
        <p:txBody>
          <a:bodyPr wrap="square" rtlCol="0">
            <a:spAutoFit/>
          </a:bodyPr>
          <a:lstStyle/>
          <a:p>
            <a:r>
              <a:rPr lang="en-US" sz="1200" b="1" dirty="0" smtClean="0">
                <a:solidFill>
                  <a:schemeClr val="bg1"/>
                </a:solidFill>
              </a:rPr>
              <a:t>DevopsTraining@Feb2019</a:t>
            </a:r>
          </a:p>
          <a:p>
            <a:endParaRPr lang="en-US" sz="1200" dirty="0"/>
          </a:p>
        </p:txBody>
      </p:sp>
      <p:sp>
        <p:nvSpPr>
          <p:cNvPr id="10" name="TextBox 9"/>
          <p:cNvSpPr txBox="1"/>
          <p:nvPr/>
        </p:nvSpPr>
        <p:spPr>
          <a:xfrm>
            <a:off x="279991" y="6523374"/>
            <a:ext cx="3037368" cy="276999"/>
          </a:xfrm>
          <a:prstGeom prst="rect">
            <a:avLst/>
          </a:prstGeom>
          <a:noFill/>
        </p:spPr>
        <p:txBody>
          <a:bodyPr wrap="square" rtlCol="0">
            <a:spAutoFit/>
          </a:bodyPr>
          <a:lstStyle/>
          <a:p>
            <a:r>
              <a:rPr lang="en-US" sz="1200" b="1" dirty="0" smtClean="0">
                <a:solidFill>
                  <a:schemeClr val="bg1"/>
                </a:solidFill>
              </a:rPr>
              <a:t>Satyam Kumar Pandey</a:t>
            </a:r>
            <a:endParaRPr lang="en-US" sz="1200" b="1" dirty="0">
              <a:solidFill>
                <a:schemeClr val="bg1"/>
              </a:solidFill>
            </a:endParaRPr>
          </a:p>
        </p:txBody>
      </p:sp>
      <p:sp>
        <p:nvSpPr>
          <p:cNvPr id="11" name="TextBox 10"/>
          <p:cNvSpPr txBox="1"/>
          <p:nvPr/>
        </p:nvSpPr>
        <p:spPr>
          <a:xfrm>
            <a:off x="114300" y="-184666"/>
            <a:ext cx="5329569" cy="584775"/>
          </a:xfrm>
          <a:prstGeom prst="rect">
            <a:avLst/>
          </a:prstGeom>
          <a:noFill/>
        </p:spPr>
        <p:txBody>
          <a:bodyPr wrap="square" rtlCol="0">
            <a:spAutoFit/>
          </a:bodyPr>
          <a:lstStyle/>
          <a:p>
            <a:r>
              <a:rPr lang="en-US" sz="3200" b="1" dirty="0">
                <a:solidFill>
                  <a:schemeClr val="bg1"/>
                </a:solidFill>
              </a:rPr>
              <a:t> Containerization with Docker  </a:t>
            </a:r>
          </a:p>
        </p:txBody>
      </p:sp>
      <p:sp>
        <p:nvSpPr>
          <p:cNvPr id="12" name="TextBox 11"/>
          <p:cNvSpPr txBox="1"/>
          <p:nvPr/>
        </p:nvSpPr>
        <p:spPr>
          <a:xfrm>
            <a:off x="-96284" y="552097"/>
            <a:ext cx="5410200" cy="523220"/>
          </a:xfrm>
          <a:prstGeom prst="rect">
            <a:avLst/>
          </a:prstGeom>
          <a:noFill/>
        </p:spPr>
        <p:txBody>
          <a:bodyPr wrap="square" rtlCol="0">
            <a:spAutoFit/>
          </a:bodyPr>
          <a:lstStyle/>
          <a:p>
            <a:pPr lvl="1"/>
            <a:r>
              <a:rPr lang="en-US" sz="2800" b="1" dirty="0">
                <a:solidFill>
                  <a:schemeClr val="accent1">
                    <a:lumMod val="50000"/>
                  </a:schemeClr>
                </a:solidFill>
              </a:rPr>
              <a:t> </a:t>
            </a:r>
            <a:r>
              <a:rPr lang="en-US" sz="2800" b="1" dirty="0" err="1" smtClean="0">
                <a:solidFill>
                  <a:schemeClr val="accent1">
                    <a:lumMod val="50000"/>
                  </a:schemeClr>
                </a:solidFill>
              </a:rPr>
              <a:t>Macvlan</a:t>
            </a:r>
            <a:r>
              <a:rPr lang="en-US" sz="2800" b="1" dirty="0" smtClean="0">
                <a:solidFill>
                  <a:schemeClr val="accent1">
                    <a:lumMod val="50000"/>
                  </a:schemeClr>
                </a:solidFill>
              </a:rPr>
              <a:t> Networking </a:t>
            </a:r>
            <a:r>
              <a:rPr lang="en-US" sz="2800" b="1" dirty="0">
                <a:solidFill>
                  <a:schemeClr val="accent1">
                    <a:lumMod val="50000"/>
                  </a:schemeClr>
                </a:solidFill>
              </a:rPr>
              <a:t>Mode</a:t>
            </a:r>
          </a:p>
        </p:txBody>
      </p:sp>
      <p:cxnSp>
        <p:nvCxnSpPr>
          <p:cNvPr id="14" name="Straight Connector 13"/>
          <p:cNvCxnSpPr/>
          <p:nvPr/>
        </p:nvCxnSpPr>
        <p:spPr>
          <a:xfrm flipV="1">
            <a:off x="635000" y="1056267"/>
            <a:ext cx="10807700" cy="38100"/>
          </a:xfrm>
          <a:prstGeom prst="line">
            <a:avLst/>
          </a:prstGeom>
        </p:spPr>
        <p:style>
          <a:lnRef idx="3">
            <a:schemeClr val="accent5"/>
          </a:lnRef>
          <a:fillRef idx="0">
            <a:schemeClr val="accent5"/>
          </a:fillRef>
          <a:effectRef idx="2">
            <a:schemeClr val="accent5"/>
          </a:effectRef>
          <a:fontRef idx="minor">
            <a:schemeClr val="tx1"/>
          </a:fontRef>
        </p:style>
      </p:cxnSp>
      <p:sp>
        <p:nvSpPr>
          <p:cNvPr id="3" name="TextBox 2"/>
          <p:cNvSpPr txBox="1"/>
          <p:nvPr/>
        </p:nvSpPr>
        <p:spPr>
          <a:xfrm>
            <a:off x="457201" y="1075317"/>
            <a:ext cx="5925844" cy="4939814"/>
          </a:xfrm>
          <a:prstGeom prst="rect">
            <a:avLst/>
          </a:prstGeom>
          <a:noFill/>
        </p:spPr>
        <p:txBody>
          <a:bodyPr wrap="square" rtlCol="0">
            <a:spAutoFit/>
          </a:bodyPr>
          <a:lstStyle/>
          <a:p>
            <a:pPr marL="285750" indent="-285750">
              <a:buFont typeface="Wingdings" panose="05000000000000000000" pitchFamily="2" charset="2"/>
              <a:buChar char="§"/>
            </a:pPr>
            <a:endParaRPr lang="en-US" dirty="0" smtClean="0"/>
          </a:p>
          <a:p>
            <a:pPr marL="285750" indent="-285750">
              <a:lnSpc>
                <a:spcPct val="150000"/>
              </a:lnSpc>
              <a:buFont typeface="Wingdings" panose="05000000000000000000" pitchFamily="2" charset="2"/>
              <a:buChar char="§"/>
            </a:pPr>
            <a:r>
              <a:rPr lang="en-US" dirty="0" err="1">
                <a:solidFill>
                  <a:srgbClr val="0070C0"/>
                </a:solidFill>
              </a:rPr>
              <a:t>Macvlan</a:t>
            </a:r>
            <a:r>
              <a:rPr lang="en-US" dirty="0">
                <a:solidFill>
                  <a:srgbClr val="0070C0"/>
                </a:solidFill>
              </a:rPr>
              <a:t> assign a Mac Address to a container which helps it to appears a physical device on the network</a:t>
            </a:r>
          </a:p>
          <a:p>
            <a:pPr marL="285750" indent="-285750">
              <a:lnSpc>
                <a:spcPct val="150000"/>
              </a:lnSpc>
              <a:buFont typeface="Wingdings" panose="05000000000000000000" pitchFamily="2" charset="2"/>
              <a:buChar char="§"/>
            </a:pPr>
            <a:r>
              <a:rPr lang="en-US" dirty="0">
                <a:solidFill>
                  <a:srgbClr val="0070C0"/>
                </a:solidFill>
              </a:rPr>
              <a:t>This type of network is used by legacy application or application which are supposed to be directly connected to physical network.</a:t>
            </a:r>
          </a:p>
          <a:p>
            <a:pPr marL="285750" indent="-285750">
              <a:lnSpc>
                <a:spcPct val="150000"/>
              </a:lnSpc>
              <a:buFont typeface="Wingdings" panose="05000000000000000000" pitchFamily="2" charset="2"/>
              <a:buChar char="§"/>
            </a:pPr>
            <a:r>
              <a:rPr lang="en-US" dirty="0" err="1">
                <a:solidFill>
                  <a:srgbClr val="0070C0"/>
                </a:solidFill>
              </a:rPr>
              <a:t>Maclan</a:t>
            </a:r>
            <a:r>
              <a:rPr lang="en-US" dirty="0">
                <a:solidFill>
                  <a:srgbClr val="0070C0"/>
                </a:solidFill>
              </a:rPr>
              <a:t> network can be isolated by using various physical network interface.</a:t>
            </a:r>
          </a:p>
          <a:p>
            <a:pPr marL="285750" indent="-285750">
              <a:buFont typeface="Wingdings" panose="05000000000000000000" pitchFamily="2" charset="2"/>
              <a:buChar char="§"/>
            </a:pPr>
            <a:endParaRPr lang="en-US" dirty="0" smtClean="0"/>
          </a:p>
          <a:p>
            <a:pPr marL="285750" indent="-285750">
              <a:buFont typeface="Wingdings" panose="05000000000000000000" pitchFamily="2" charset="2"/>
              <a:buChar char="§"/>
            </a:pPr>
            <a:r>
              <a:rPr lang="en-US" dirty="0">
                <a:solidFill>
                  <a:srgbClr val="0070C0"/>
                </a:solidFill>
              </a:rPr>
              <a:t>It’s a hardware way of networking where each of the containers are given a hardware or MAC address. As a result, each of the containers have a full TCP/IP stack of their own. So, it means each container act as a physical device directly connected to the underlying network.</a:t>
            </a:r>
          </a:p>
        </p:txBody>
      </p:sp>
      <p:pic>
        <p:nvPicPr>
          <p:cNvPr id="4" name="Picture 3"/>
          <p:cNvPicPr>
            <a:picLocks noChangeAspect="1"/>
          </p:cNvPicPr>
          <p:nvPr/>
        </p:nvPicPr>
        <p:blipFill>
          <a:blip r:embed="rId2"/>
          <a:stretch>
            <a:fillRect/>
          </a:stretch>
        </p:blipFill>
        <p:spPr>
          <a:xfrm>
            <a:off x="6203875" y="2470274"/>
            <a:ext cx="5438775" cy="2809875"/>
          </a:xfrm>
          <a:prstGeom prst="rect">
            <a:avLst/>
          </a:prstGeom>
        </p:spPr>
      </p:pic>
    </p:spTree>
    <p:extLst>
      <p:ext uri="{BB962C8B-B14F-4D97-AF65-F5344CB8AC3E}">
        <p14:creationId xmlns:p14="http://schemas.microsoft.com/office/powerpoint/2010/main" val="4167519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973</Words>
  <Application>Microsoft Office PowerPoint</Application>
  <PresentationFormat>Widescreen</PresentationFormat>
  <Paragraphs>142</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Vodafone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Pandey, Satyam, Vodafone Group</dc:creator>
  <cp:lastModifiedBy>Kumar Pandey, Satyam, Vodafone Group</cp:lastModifiedBy>
  <cp:revision>117</cp:revision>
  <dcterms:created xsi:type="dcterms:W3CDTF">2018-12-14T06:12:57Z</dcterms:created>
  <dcterms:modified xsi:type="dcterms:W3CDTF">2019-04-26T10:19:14Z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da11e7-ad83-4459-98c6-12a88e2eac78_Enabled">
    <vt:lpwstr>True</vt:lpwstr>
  </property>
  <property fmtid="{D5CDD505-2E9C-101B-9397-08002B2CF9AE}" pid="3" name="MSIP_Label_17da11e7-ad83-4459-98c6-12a88e2eac78_SiteId">
    <vt:lpwstr>68283f3b-8487-4c86-adb3-a5228f18b893</vt:lpwstr>
  </property>
  <property fmtid="{D5CDD505-2E9C-101B-9397-08002B2CF9AE}" pid="4" name="MSIP_Label_17da11e7-ad83-4459-98c6-12a88e2eac78_Owner">
    <vt:lpwstr>satyam.kumarpandey@vodafone.com</vt:lpwstr>
  </property>
  <property fmtid="{D5CDD505-2E9C-101B-9397-08002B2CF9AE}" pid="5" name="MSIP_Label_17da11e7-ad83-4459-98c6-12a88e2eac78_SetDate">
    <vt:lpwstr>2018-12-14T06:13:01.5493085Z</vt:lpwstr>
  </property>
  <property fmtid="{D5CDD505-2E9C-101B-9397-08002B2CF9AE}" pid="6" name="MSIP_Label_17da11e7-ad83-4459-98c6-12a88e2eac78_Name">
    <vt:lpwstr>Non-Vodafone</vt:lpwstr>
  </property>
  <property fmtid="{D5CDD505-2E9C-101B-9397-08002B2CF9AE}" pid="7" name="MSIP_Label_17da11e7-ad83-4459-98c6-12a88e2eac78_Application">
    <vt:lpwstr>Microsoft Azure Information Protection</vt:lpwstr>
  </property>
  <property fmtid="{D5CDD505-2E9C-101B-9397-08002B2CF9AE}" pid="8" name="MSIP_Label_17da11e7-ad83-4459-98c6-12a88e2eac78_Extended_MSFT_Method">
    <vt:lpwstr>Manual</vt:lpwstr>
  </property>
  <property fmtid="{D5CDD505-2E9C-101B-9397-08002B2CF9AE}" pid="9" name="Sensitivity">
    <vt:lpwstr>Non-Vodafone</vt:lpwstr>
  </property>
</Properties>
</file>