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8347" y="95757"/>
            <a:ext cx="765530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2428" y="2319273"/>
            <a:ext cx="9407143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thesun.co.uk/sport/18378142/net-spend-rankings-man-utd-chelsea-barcelon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53387"/>
            <a:ext cx="763524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10" dirty="0">
                <a:latin typeface="Times New Roman" panose="02020603050405020304"/>
                <a:cs typeface="Times New Roman" panose="02020603050405020304"/>
              </a:rPr>
              <a:t>FOOTBALL</a:t>
            </a:r>
            <a:r>
              <a:rPr sz="40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4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latin typeface="Times New Roman" panose="02020603050405020304"/>
                <a:cs typeface="Times New Roman" panose="02020603050405020304"/>
              </a:rPr>
              <a:t>MARKET </a:t>
            </a:r>
            <a:r>
              <a:rPr sz="4000" spc="-9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60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4488180"/>
            <a:ext cx="4204335" cy="681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latin typeface="Times New Roman Regular" panose="02020603050405020304" charset="0"/>
                <a:cs typeface="Times New Roman Regular" panose="02020603050405020304" charset="0"/>
              </a:rPr>
              <a:t>PRESENTED</a:t>
            </a:r>
            <a:r>
              <a:rPr sz="16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600" spc="-85" dirty="0">
                <a:latin typeface="Times New Roman Regular" panose="02020603050405020304" charset="0"/>
                <a:cs typeface="Times New Roman Regular" panose="02020603050405020304" charset="0"/>
              </a:rPr>
              <a:t>BY:</a:t>
            </a:r>
            <a:r>
              <a:rPr sz="1600" spc="254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1600" spc="254" dirty="0">
                <a:latin typeface="Times New Roman Regular" panose="02020603050405020304" charset="0"/>
                <a:cs typeface="Times New Roman Regular" panose="02020603050405020304" charset="0"/>
              </a:rPr>
              <a:t>SAILESH KUMAR</a:t>
            </a:r>
            <a:r>
              <a:rPr sz="16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600" spc="110" dirty="0">
                <a:latin typeface="Times New Roman Regular" panose="02020603050405020304" charset="0"/>
                <a:cs typeface="Times New Roman Regular" panose="02020603050405020304" charset="0"/>
              </a:rPr>
              <a:t>M</a:t>
            </a:r>
            <a:endParaRPr sz="1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15" dirty="0">
                <a:latin typeface="Times New Roman Regular" panose="02020603050405020304" charset="0"/>
                <a:cs typeface="Times New Roman Regular" panose="02020603050405020304" charset="0"/>
              </a:rPr>
              <a:t>LAS</a:t>
            </a:r>
            <a:r>
              <a:rPr sz="1600" spc="20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600" spc="-3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600" spc="75" dirty="0">
                <a:latin typeface="Times New Roman Regular" panose="02020603050405020304" charset="0"/>
                <a:cs typeface="Times New Roman Regular" panose="02020603050405020304" charset="0"/>
              </a:rPr>
              <a:t>UP</a:t>
            </a:r>
            <a:r>
              <a:rPr sz="1600" spc="-10" dirty="0">
                <a:latin typeface="Times New Roman Regular" panose="02020603050405020304" charset="0"/>
                <a:cs typeface="Times New Roman Regular" panose="02020603050405020304" charset="0"/>
              </a:rPr>
              <a:t>D</a:t>
            </a:r>
            <a:r>
              <a:rPr sz="1600" spc="-3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600" spc="60" dirty="0">
                <a:latin typeface="Times New Roman Regular" panose="02020603050405020304" charset="0"/>
                <a:cs typeface="Times New Roman Regular" panose="02020603050405020304" charset="0"/>
              </a:rPr>
              <a:t>TED</a:t>
            </a:r>
            <a:r>
              <a:rPr sz="1600" spc="-240" dirty="0">
                <a:latin typeface="Times New Roman Regular" panose="02020603050405020304" charset="0"/>
                <a:cs typeface="Times New Roman Regular" panose="02020603050405020304" charset="0"/>
              </a:rPr>
              <a:t>:</a:t>
            </a:r>
            <a:r>
              <a:rPr sz="1600" spc="-2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1600" spc="-200" dirty="0">
                <a:latin typeface="Times New Roman Regular" panose="02020603050405020304" charset="0"/>
                <a:cs typeface="Times New Roman Regular" panose="02020603050405020304" charset="0"/>
              </a:rPr>
              <a:t>  </a:t>
            </a:r>
            <a:r>
              <a:rPr lang="en-US" sz="1600" spc="-200" dirty="0">
                <a:latin typeface="Tahoma" panose="020B0604030504040204" charset="0"/>
                <a:cs typeface="Tahoma" panose="020B0604030504040204" charset="0"/>
              </a:rPr>
              <a:t>20-May-24</a:t>
            </a:r>
            <a:endParaRPr lang="en-US" sz="1600" spc="-200" dirty="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2682875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50" dirty="0">
                <a:latin typeface="Times New Roman Regular" panose="02020603050405020304" charset="0"/>
                <a:cs typeface="Times New Roman Regular" panose="02020603050405020304" charset="0"/>
              </a:rPr>
              <a:t>CONCLUSION</a:t>
            </a:r>
            <a:endParaRPr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92428" y="2319273"/>
            <a:ext cx="9407143" cy="281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1674495" indent="-2546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9090" algn="l"/>
                <a:tab pos="339725" algn="l"/>
              </a:tabLst>
            </a:pP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	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Premier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League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highest</a:t>
            </a:r>
            <a:r>
              <a:rPr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market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pc="-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values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among</a:t>
            </a:r>
            <a:r>
              <a:rPr spc="-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5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35" dirty="0">
                <a:latin typeface="Times New Roman Regular" panose="02020603050405020304" charset="0"/>
                <a:cs typeface="Times New Roman Regular" panose="02020603050405020304" charset="0"/>
              </a:rPr>
              <a:t>leagues. </a:t>
            </a:r>
            <a:r>
              <a:rPr spc="-52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4" dirty="0">
                <a:latin typeface="Times New Roman Regular" panose="02020603050405020304" charset="0"/>
                <a:cs typeface="Times New Roman Regular" panose="02020603050405020304" charset="0"/>
              </a:rPr>
              <a:t>(Reference:</a:t>
            </a:r>
            <a:r>
              <a:rPr spc="-229" dirty="0">
                <a:solidFill>
                  <a:srgbClr val="F92B5C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u="sng" spc="-7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imes New Roman Regular" panose="02020603050405020304" charset="0"/>
                <a:cs typeface="Times New Roman Regular" panose="02020603050405020304" charset="0"/>
                <a:hlinkClick r:id="rId1"/>
              </a:rPr>
              <a:t>sun</a:t>
            </a:r>
            <a:r>
              <a:rPr u="sng" spc="-5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imes New Roman Regular" panose="02020603050405020304" charset="0"/>
                <a:cs typeface="Times New Roman Regular" panose="02020603050405020304" charset="0"/>
                <a:hlinkClick r:id="rId1"/>
              </a:rPr>
              <a:t> </a:t>
            </a:r>
            <a:r>
              <a:rPr u="sng" spc="-8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imes New Roman Regular" panose="02020603050405020304" charset="0"/>
                <a:cs typeface="Times New Roman Regular" panose="02020603050405020304" charset="0"/>
                <a:hlinkClick r:id="rId1"/>
              </a:rPr>
              <a:t>news</a:t>
            </a:r>
            <a:r>
              <a:rPr u="sng" spc="-4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imes New Roman Regular" panose="02020603050405020304" charset="0"/>
                <a:cs typeface="Times New Roman Regular" panose="02020603050405020304" charset="0"/>
                <a:hlinkClick r:id="rId1"/>
              </a:rPr>
              <a:t> </a:t>
            </a:r>
            <a:r>
              <a:rPr u="sng" spc="-10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imes New Roman Regular" panose="02020603050405020304" charset="0"/>
                <a:cs typeface="Times New Roman Regular" panose="02020603050405020304" charset="0"/>
                <a:hlinkClick r:id="rId1"/>
              </a:rPr>
              <a:t>link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)</a:t>
            </a:r>
            <a:endParaRPr spc="-1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39090" marR="1085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39090" algn="l"/>
                <a:tab pos="339725" algn="l"/>
              </a:tabLst>
            </a:pP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Center </a:t>
            </a:r>
            <a:r>
              <a:rPr spc="-60" dirty="0">
                <a:latin typeface="Times New Roman Regular" panose="02020603050405020304" charset="0"/>
                <a:cs typeface="Times New Roman Regular" panose="02020603050405020304" charset="0"/>
              </a:rPr>
              <a:t>Forward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70" dirty="0">
                <a:latin typeface="Times New Roman Regular" panose="02020603050405020304" charset="0"/>
                <a:cs typeface="Times New Roman Regular" panose="02020603050405020304" charset="0"/>
              </a:rPr>
              <a:t>position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highest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market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values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among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50" dirty="0">
                <a:latin typeface="Times New Roman Regular" panose="02020603050405020304" charset="0"/>
                <a:cs typeface="Times New Roman Regular" panose="02020603050405020304" charset="0"/>
              </a:rPr>
              <a:t>all</a:t>
            </a:r>
            <a:r>
              <a:rPr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remaining </a:t>
            </a:r>
            <a:r>
              <a:rPr spc="-52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positions.</a:t>
            </a:r>
            <a:endParaRPr spc="-85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39090" marR="61595" indent="-287020">
              <a:lnSpc>
                <a:spcPct val="100000"/>
              </a:lnSpc>
              <a:buFont typeface="Arial MT"/>
              <a:buChar char="•"/>
              <a:tabLst>
                <a:tab pos="339090" algn="l"/>
                <a:tab pos="339725" algn="l"/>
              </a:tabLst>
            </a:pPr>
            <a:r>
              <a:rPr spc="-70" dirty="0">
                <a:latin typeface="Times New Roman Regular" panose="02020603050405020304" charset="0"/>
                <a:cs typeface="Times New Roman Regular" panose="02020603050405020304" charset="0"/>
              </a:rPr>
              <a:t>Chelsea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3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greatest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among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Premier</a:t>
            </a:r>
            <a:r>
              <a:rPr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League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clubs.This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0" dirty="0">
                <a:latin typeface="Times New Roman Regular" panose="02020603050405020304" charset="0"/>
                <a:cs typeface="Times New Roman Regular" panose="02020603050405020304" charset="0"/>
              </a:rPr>
              <a:t>could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4" dirty="0">
                <a:latin typeface="Times New Roman Regular" panose="02020603050405020304" charset="0"/>
                <a:cs typeface="Times New Roman Regular" panose="02020603050405020304" charset="0"/>
              </a:rPr>
              <a:t>be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because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 </a:t>
            </a:r>
            <a:r>
              <a:rPr spc="-52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huge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bu</a:t>
            </a:r>
            <a:r>
              <a:rPr spc="-105" dirty="0">
                <a:latin typeface="Times New Roman Regular" panose="02020603050405020304" charset="0"/>
                <a:cs typeface="Times New Roman Regular" panose="02020603050405020304" charset="0"/>
              </a:rPr>
              <a:t>d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get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allotted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0" dirty="0">
                <a:latin typeface="Times New Roman Regular" panose="02020603050405020304" charset="0"/>
                <a:cs typeface="Times New Roman Regular" panose="02020603050405020304" charset="0"/>
              </a:rPr>
              <a:t>b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y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185" dirty="0">
                <a:latin typeface="Times New Roman Regular" panose="02020603050405020304" charset="0"/>
                <a:cs typeface="Times New Roman Regular" panose="02020603050405020304" charset="0"/>
              </a:rPr>
              <a:t>C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hel</a:t>
            </a:r>
            <a:r>
              <a:rPr spc="-80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pc="-150" dirty="0">
                <a:latin typeface="Times New Roman Regular" panose="02020603050405020304" charset="0"/>
                <a:cs typeface="Times New Roman Regular" panose="02020603050405020304" charset="0"/>
              </a:rPr>
              <a:t>ea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manage</a:t>
            </a:r>
            <a:r>
              <a:rPr spc="-170" dirty="0">
                <a:latin typeface="Times New Roman Regular" panose="02020603050405020304" charset="0"/>
                <a:cs typeface="Times New Roman Regular" panose="02020603050405020304" charset="0"/>
              </a:rPr>
              <a:t>m</a:t>
            </a:r>
            <a:r>
              <a:rPr spc="-150" dirty="0">
                <a:latin typeface="Times New Roman Regular" panose="02020603050405020304" charset="0"/>
                <a:cs typeface="Times New Roman Regular" panose="02020603050405020304" charset="0"/>
              </a:rPr>
              <a:t>ent.</a:t>
            </a:r>
            <a:endParaRPr spc="-15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0005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39090" marR="5080" indent="-287020">
              <a:lnSpc>
                <a:spcPct val="100000"/>
              </a:lnSpc>
              <a:buFont typeface="Arial MT"/>
              <a:buChar char="•"/>
              <a:tabLst>
                <a:tab pos="339090" algn="l"/>
                <a:tab pos="339725" algn="l"/>
              </a:tabLst>
            </a:pPr>
            <a:r>
              <a:rPr spc="-65" dirty="0">
                <a:latin typeface="Times New Roman Regular" panose="02020603050405020304" charset="0"/>
                <a:cs typeface="Times New Roman Regular" panose="02020603050405020304" charset="0"/>
              </a:rPr>
              <a:t>Also,</a:t>
            </a:r>
            <a:r>
              <a:rPr spc="-2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70" dirty="0">
                <a:latin typeface="Times New Roman Regular" panose="02020603050405020304" charset="0"/>
                <a:cs typeface="Times New Roman Regular" panose="02020603050405020304" charset="0"/>
              </a:rPr>
              <a:t>Chelsea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5" dirty="0">
                <a:latin typeface="Times New Roman Regular" panose="02020603050405020304" charset="0"/>
                <a:cs typeface="Times New Roman Regular" panose="02020603050405020304" charset="0"/>
              </a:rPr>
              <a:t>maximum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number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players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35" dirty="0">
                <a:latin typeface="Times New Roman Regular" panose="02020603050405020304" charset="0"/>
                <a:cs typeface="Times New Roman Regular" panose="02020603050405020304" charset="0"/>
              </a:rPr>
              <a:t>leaving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5" dirty="0">
                <a:latin typeface="Times New Roman Regular" panose="02020603050405020304" charset="0"/>
                <a:cs typeface="Times New Roman Regular" panose="02020603050405020304" charset="0"/>
              </a:rPr>
              <a:t>maximum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intake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players.This </a:t>
            </a:r>
            <a:r>
              <a:rPr spc="-53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0" dirty="0">
                <a:latin typeface="Times New Roman Regular" panose="02020603050405020304" charset="0"/>
                <a:cs typeface="Times New Roman Regular" panose="02020603050405020304" charset="0"/>
              </a:rPr>
              <a:t>could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4" dirty="0">
                <a:latin typeface="Times New Roman Regular" panose="02020603050405020304" charset="0"/>
                <a:cs typeface="Times New Roman Regular" panose="02020603050405020304" charset="0"/>
              </a:rPr>
              <a:t>be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because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competitiveness</a:t>
            </a:r>
            <a:r>
              <a:rPr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among</a:t>
            </a:r>
            <a:r>
              <a:rPr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70" dirty="0">
                <a:latin typeface="Times New Roman Regular" panose="02020603050405020304" charset="0"/>
                <a:cs typeface="Times New Roman Regular" panose="02020603050405020304" charset="0"/>
              </a:rPr>
              <a:t>Chelsea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clubs</a:t>
            </a:r>
            <a:r>
              <a:rPr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to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maintain</a:t>
            </a:r>
            <a:r>
              <a:rPr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top-class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30" dirty="0">
                <a:latin typeface="Times New Roman Regular" panose="02020603050405020304" charset="0"/>
                <a:cs typeface="Times New Roman Regular" panose="02020603050405020304" charset="0"/>
              </a:rPr>
              <a:t>players.</a:t>
            </a:r>
            <a:endParaRPr spc="-13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326" y="2057145"/>
            <a:ext cx="9158605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2 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m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ain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par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me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ters </a:t>
            </a:r>
            <a:r>
              <a:rPr sz="1800" spc="-75" dirty="0">
                <a:latin typeface="Times New Roman Regular" panose="02020603050405020304" charset="0"/>
                <a:cs typeface="Times New Roman Regular" panose="02020603050405020304" charset="0"/>
              </a:rPr>
              <a:t>i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n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this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p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oje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ct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Market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sz="1800" spc="-27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This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is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base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cost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70" dirty="0">
                <a:latin typeface="Times New Roman Regular" panose="02020603050405020304" charset="0"/>
                <a:cs typeface="Times New Roman Regular" panose="02020603050405020304" charset="0"/>
              </a:rPr>
              <a:t>player.</a:t>
            </a:r>
            <a:r>
              <a:rPr sz="1800" spc="-4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13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player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typically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won’t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be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sold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below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this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40" dirty="0">
                <a:latin typeface="Times New Roman Regular" panose="02020603050405020304" charset="0"/>
                <a:cs typeface="Times New Roman Regular" panose="02020603050405020304" charset="0"/>
              </a:rPr>
              <a:t>value.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 panose="020B0603020202020204"/>
              <a:buAutoNum type="arabicPeriod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235" dirty="0">
                <a:latin typeface="Times New Roman Regular" panose="02020603050405020304" charset="0"/>
                <a:cs typeface="Times New Roman Regular" panose="02020603050405020304" charset="0"/>
              </a:rPr>
              <a:t>–</a:t>
            </a:r>
            <a:r>
              <a:rPr sz="1800" spc="-2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This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is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cost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50" dirty="0">
                <a:latin typeface="Times New Roman Regular" panose="02020603050405020304" charset="0"/>
                <a:cs typeface="Times New Roman Regular" panose="02020603050405020304" charset="0"/>
              </a:rPr>
              <a:t>at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which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player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is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sold.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267" y="733806"/>
            <a:ext cx="18256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latin typeface="Times New Roman Regular" panose="02020603050405020304" charset="0"/>
                <a:cs typeface="Times New Roman Regular" panose="02020603050405020304" charset="0"/>
              </a:rPr>
              <a:t>Objectives</a:t>
            </a:r>
            <a:r>
              <a:rPr spc="-160" dirty="0">
                <a:latin typeface="Times New Roman Regular" panose="02020603050405020304" charset="0"/>
                <a:cs typeface="Times New Roman Regular" panose="02020603050405020304" charset="0"/>
              </a:rPr>
              <a:t>: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1503426"/>
            <a:ext cx="9330055" cy="197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To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determine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overall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market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values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in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5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Leagues.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55600" indent="-342900">
              <a:lnSpc>
                <a:spcPct val="100000"/>
              </a:lnSpc>
              <a:buAutoNum type="arabicPeriod"/>
            </a:pP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To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determine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overall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market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values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based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on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players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playing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positions.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55600" indent="-342900">
              <a:lnSpc>
                <a:spcPct val="100000"/>
              </a:lnSpc>
              <a:buAutoNum type="arabicPeriod"/>
            </a:pP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To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determine</a:t>
            </a: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overall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market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transfer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values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among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Premier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League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clubs.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55600" indent="-342900">
              <a:lnSpc>
                <a:spcPct val="100000"/>
              </a:lnSpc>
              <a:buAutoNum type="arabicPeriod"/>
            </a:pP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To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determine</a:t>
            </a: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maximum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minimum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intake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release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players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among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Premier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League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clubs.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01640" y="658368"/>
            <a:ext cx="6537959" cy="53797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0853" y="1981022"/>
            <a:ext cx="2957830" cy="251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5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d</a:t>
            </a:r>
            <a:r>
              <a:rPr sz="1800" spc="-150" dirty="0">
                <a:latin typeface="Times New Roman Regular" panose="02020603050405020304" charset="0"/>
                <a:cs typeface="Times New Roman Regular" panose="02020603050405020304" charset="0"/>
              </a:rPr>
              <a:t>i</a:t>
            </a:r>
            <a:r>
              <a:rPr sz="1800" spc="-185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-225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ent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leagu</a:t>
            </a:r>
            <a:r>
              <a:rPr sz="1800" spc="-145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d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atasets</a:t>
            </a:r>
            <a:r>
              <a:rPr sz="1800" spc="-7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h</a:t>
            </a:r>
            <a:r>
              <a:rPr sz="1800" spc="-19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v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e 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been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ta</a:t>
            </a:r>
            <a:r>
              <a:rPr sz="1800" spc="-175" dirty="0">
                <a:latin typeface="Times New Roman Regular" panose="02020603050405020304" charset="0"/>
                <a:cs typeface="Times New Roman Regular" panose="02020603050405020304" charset="0"/>
              </a:rPr>
              <a:t>k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en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220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om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201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0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2019 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sea</a:t>
            </a:r>
            <a:r>
              <a:rPr sz="1800" spc="-75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ons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229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20" dirty="0">
                <a:latin typeface="Times New Roman Regular" panose="02020603050405020304" charset="0"/>
                <a:cs typeface="Times New Roman Regular" panose="02020603050405020304" charset="0"/>
              </a:rPr>
              <a:t>or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this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p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oje</a:t>
            </a:r>
            <a:r>
              <a:rPr sz="1800" spc="-165" dirty="0">
                <a:latin typeface="Times New Roman Regular" panose="02020603050405020304" charset="0"/>
                <a:cs typeface="Times New Roman Regular" panose="02020603050405020304" charset="0"/>
              </a:rPr>
              <a:t>ct.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P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em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ie</a:t>
            </a:r>
            <a:r>
              <a:rPr sz="1800" spc="-7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25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eague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z="1800"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z="1800" spc="-150" dirty="0">
                <a:latin typeface="Times New Roman Regular" panose="02020603050405020304" charset="0"/>
                <a:cs typeface="Times New Roman Regular" panose="02020603050405020304" charset="0"/>
              </a:rPr>
              <a:t>iga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Bundesliga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Serie</a:t>
            </a:r>
            <a:r>
              <a:rPr sz="1800" spc="-21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13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Eredivisie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200" y="304927"/>
            <a:ext cx="21704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Times New Roman Bold" panose="02020603050405020304" charset="0"/>
                <a:cs typeface="Times New Roman Bold" panose="02020603050405020304" charset="0"/>
              </a:rPr>
              <a:t>L</a:t>
            </a:r>
            <a:r>
              <a:rPr b="1" spc="-40" dirty="0">
                <a:latin typeface="Times New Roman Bold" panose="02020603050405020304" charset="0"/>
                <a:cs typeface="Times New Roman Bold" panose="02020603050405020304" charset="0"/>
              </a:rPr>
              <a:t>o</a:t>
            </a:r>
            <a:r>
              <a:rPr b="1" spc="-35" dirty="0">
                <a:latin typeface="Times New Roman Bold" panose="02020603050405020304" charset="0"/>
                <a:cs typeface="Times New Roman Bold" panose="02020603050405020304" charset="0"/>
              </a:rPr>
              <a:t>c</a:t>
            </a:r>
            <a:r>
              <a:rPr b="1" spc="-160" dirty="0">
                <a:latin typeface="Times New Roman Bold" panose="02020603050405020304" charset="0"/>
                <a:cs typeface="Times New Roman Bold" panose="02020603050405020304" charset="0"/>
              </a:rPr>
              <a:t>at</a:t>
            </a:r>
            <a:r>
              <a:rPr b="1" spc="-95" dirty="0">
                <a:latin typeface="Times New Roman Bold" panose="02020603050405020304" charset="0"/>
                <a:cs typeface="Times New Roman Bold" panose="02020603050405020304" charset="0"/>
              </a:rPr>
              <a:t>i</a:t>
            </a:r>
            <a:r>
              <a:rPr b="1" spc="-30" dirty="0">
                <a:latin typeface="Times New Roman Bold" panose="02020603050405020304" charset="0"/>
                <a:cs typeface="Times New Roman Bold" panose="02020603050405020304" charset="0"/>
              </a:rPr>
              <a:t>on</a:t>
            </a:r>
            <a:r>
              <a:rPr b="1" spc="-6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95" dirty="0">
                <a:latin typeface="Times New Roman Bold" panose="02020603050405020304" charset="0"/>
                <a:cs typeface="Times New Roman Bold" panose="02020603050405020304" charset="0"/>
              </a:rPr>
              <a:t>of</a:t>
            </a:r>
            <a:r>
              <a:rPr b="1" spc="-55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00" dirty="0">
                <a:latin typeface="Times New Roman Bold" panose="02020603050405020304" charset="0"/>
                <a:cs typeface="Times New Roman Bold" panose="02020603050405020304" charset="0"/>
              </a:rPr>
              <a:t>th</a:t>
            </a:r>
            <a:r>
              <a:rPr b="1" spc="-120" dirty="0">
                <a:latin typeface="Times New Roman Bold" panose="02020603050405020304" charset="0"/>
                <a:cs typeface="Times New Roman Bold" panose="02020603050405020304" charset="0"/>
              </a:rPr>
              <a:t>e</a:t>
            </a:r>
            <a:r>
              <a:rPr b="1" spc="-4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95" dirty="0">
                <a:latin typeface="Times New Roman Bold" panose="02020603050405020304" charset="0"/>
                <a:cs typeface="Times New Roman Bold" panose="02020603050405020304" charset="0"/>
              </a:rPr>
              <a:t>l</a:t>
            </a:r>
            <a:r>
              <a:rPr b="1" spc="-170" dirty="0">
                <a:latin typeface="Times New Roman Bold" panose="02020603050405020304" charset="0"/>
                <a:cs typeface="Times New Roman Bold" panose="02020603050405020304" charset="0"/>
              </a:rPr>
              <a:t>e</a:t>
            </a:r>
            <a:r>
              <a:rPr b="1" spc="-135" dirty="0">
                <a:latin typeface="Times New Roman Bold" panose="02020603050405020304" charset="0"/>
                <a:cs typeface="Times New Roman Bold" panose="02020603050405020304" charset="0"/>
              </a:rPr>
              <a:t>agu</a:t>
            </a:r>
            <a:r>
              <a:rPr b="1" spc="-80" dirty="0">
                <a:latin typeface="Times New Roman Bold" panose="02020603050405020304" charset="0"/>
                <a:cs typeface="Times New Roman Bold" panose="02020603050405020304" charset="0"/>
              </a:rPr>
              <a:t>es</a:t>
            </a:r>
            <a:endParaRPr b="1" spc="-8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07252" y="614172"/>
            <a:ext cx="5814059" cy="54330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0498" y="2133346"/>
            <a:ext cx="380936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The highest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 transfer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 value i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s for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 the  Pr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emier 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league 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whereas 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the low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est is</a:t>
            </a:r>
            <a:r>
              <a:rPr sz="1800" dirty="0">
                <a:solidFill>
                  <a:schemeClr val="tx1"/>
                </a:solidFill>
                <a:uFillTx/>
                <a:latin typeface="Times New Roman" panose="02020603050405020304" charset="0"/>
                <a:cs typeface="Trebuchet MS" panose="020B0603020202020204"/>
              </a:rPr>
              <a:t> for  Eredivisie.</a:t>
            </a:r>
            <a:endParaRPr sz="1800" dirty="0">
              <a:solidFill>
                <a:schemeClr val="tx1"/>
              </a:solidFill>
              <a:uFillTx/>
              <a:latin typeface="Times New Roman" panose="02020603050405020304" charset="0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253" y="228727"/>
            <a:ext cx="40963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>
                <a:latin typeface="Times New Roman Bold" panose="02020603050405020304" charset="0"/>
                <a:cs typeface="Times New Roman Bold" panose="02020603050405020304" charset="0"/>
              </a:rPr>
              <a:t>Market</a:t>
            </a:r>
            <a:r>
              <a:rPr b="1" spc="-5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20" dirty="0">
                <a:latin typeface="Times New Roman Bold" panose="02020603050405020304" charset="0"/>
                <a:cs typeface="Times New Roman Bold" panose="02020603050405020304" charset="0"/>
              </a:rPr>
              <a:t>and</a:t>
            </a:r>
            <a:r>
              <a:rPr b="1" spc="-55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95" dirty="0">
                <a:latin typeface="Times New Roman Bold" panose="02020603050405020304" charset="0"/>
                <a:cs typeface="Times New Roman Bold" panose="02020603050405020304" charset="0"/>
              </a:rPr>
              <a:t>transfer</a:t>
            </a:r>
            <a:r>
              <a:rPr b="1" spc="-7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10" dirty="0">
                <a:latin typeface="Times New Roman Bold" panose="02020603050405020304" charset="0"/>
                <a:cs typeface="Times New Roman Bold" panose="02020603050405020304" charset="0"/>
              </a:rPr>
              <a:t>values</a:t>
            </a:r>
            <a:r>
              <a:rPr b="1" spc="-55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05" dirty="0">
                <a:latin typeface="Times New Roman Bold" panose="02020603050405020304" charset="0"/>
                <a:cs typeface="Times New Roman Bold" panose="02020603050405020304" charset="0"/>
              </a:rPr>
              <a:t>based</a:t>
            </a:r>
            <a:r>
              <a:rPr b="1" spc="-55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30" dirty="0">
                <a:latin typeface="Times New Roman Bold" panose="02020603050405020304" charset="0"/>
                <a:cs typeface="Times New Roman Bold" panose="02020603050405020304" charset="0"/>
              </a:rPr>
              <a:t>on</a:t>
            </a:r>
            <a:r>
              <a:rPr b="1" spc="-45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25" dirty="0">
                <a:latin typeface="Times New Roman Bold" panose="02020603050405020304" charset="0"/>
                <a:cs typeface="Times New Roman Bold" panose="02020603050405020304" charset="0"/>
              </a:rPr>
              <a:t>leagues</a:t>
            </a:r>
            <a:endParaRPr b="1" spc="-125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31179" y="589787"/>
            <a:ext cx="6560820" cy="54635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6996" y="2209799"/>
            <a:ext cx="4245610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46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rans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er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valu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Center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orwa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d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(</a:t>
            </a:r>
            <a:r>
              <a:rPr sz="1800" spc="50" dirty="0">
                <a:latin typeface="Times New Roman Regular" panose="02020603050405020304" charset="0"/>
                <a:cs typeface="Times New Roman Regular" panose="02020603050405020304" charset="0"/>
              </a:rPr>
              <a:t>C</a:t>
            </a:r>
            <a:r>
              <a:rPr sz="1800" spc="35" dirty="0">
                <a:latin typeface="Times New Roman Regular" panose="02020603050405020304" charset="0"/>
                <a:cs typeface="Times New Roman Regular" panose="02020603050405020304" charset="0"/>
              </a:rPr>
              <a:t>F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)  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pos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i</a:t>
            </a:r>
            <a:r>
              <a:rPr sz="1800" spc="-75" dirty="0">
                <a:latin typeface="Times New Roman Regular" panose="02020603050405020304" charset="0"/>
                <a:cs typeface="Times New Roman Regular" panose="02020603050405020304" charset="0"/>
              </a:rPr>
              <a:t>tion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highes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whe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eas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Seco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nd  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Stri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k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er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(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)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o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w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est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ansfer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valu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270" dirty="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12700" marR="5080">
              <a:lnSpc>
                <a:spcPct val="100000"/>
              </a:lnSpc>
              <a:spcBef>
                <a:spcPts val="1885"/>
              </a:spcBef>
            </a:pP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45" dirty="0">
                <a:latin typeface="Times New Roman Regular" panose="02020603050405020304" charset="0"/>
                <a:cs typeface="Times New Roman Regular" panose="02020603050405020304" charset="0"/>
              </a:rPr>
              <a:t>CF</a:t>
            </a: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is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most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in-demand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position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in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 </a:t>
            </a:r>
            <a:r>
              <a:rPr sz="1800" spc="-52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market.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63315" y="228600"/>
            <a:ext cx="424624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Times New Roman Bold" panose="02020603050405020304" charset="0"/>
                <a:cs typeface="Times New Roman Bold" panose="02020603050405020304" charset="0"/>
              </a:rPr>
              <a:t>Ma</a:t>
            </a:r>
            <a:r>
              <a:rPr b="1" spc="-20" dirty="0">
                <a:latin typeface="Times New Roman Bold" panose="02020603050405020304" charset="0"/>
                <a:cs typeface="Times New Roman Bold" panose="02020603050405020304" charset="0"/>
              </a:rPr>
              <a:t>r</a:t>
            </a:r>
            <a:r>
              <a:rPr b="1" spc="-100" dirty="0">
                <a:latin typeface="Times New Roman Bold" panose="02020603050405020304" charset="0"/>
                <a:cs typeface="Times New Roman Bold" panose="02020603050405020304" charset="0"/>
              </a:rPr>
              <a:t>k</a:t>
            </a:r>
            <a:r>
              <a:rPr b="1" spc="-120" dirty="0">
                <a:latin typeface="Times New Roman Bold" panose="02020603050405020304" charset="0"/>
                <a:cs typeface="Times New Roman Bold" panose="02020603050405020304" charset="0"/>
              </a:rPr>
              <a:t>et</a:t>
            </a:r>
            <a:r>
              <a:rPr b="1" spc="-5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20" dirty="0">
                <a:latin typeface="Times New Roman Bold" panose="02020603050405020304" charset="0"/>
                <a:cs typeface="Times New Roman Bold" panose="02020603050405020304" charset="0"/>
              </a:rPr>
              <a:t>and</a:t>
            </a:r>
            <a:r>
              <a:rPr b="1" spc="-6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10" dirty="0">
                <a:latin typeface="Times New Roman Bold" panose="02020603050405020304" charset="0"/>
                <a:cs typeface="Times New Roman Bold" panose="02020603050405020304" charset="0"/>
              </a:rPr>
              <a:t>trans</a:t>
            </a:r>
            <a:r>
              <a:rPr b="1" spc="-100" dirty="0">
                <a:latin typeface="Times New Roman Bold" panose="02020603050405020304" charset="0"/>
                <a:cs typeface="Times New Roman Bold" panose="02020603050405020304" charset="0"/>
              </a:rPr>
              <a:t>f</a:t>
            </a:r>
            <a:r>
              <a:rPr b="1" spc="-55" dirty="0">
                <a:latin typeface="Times New Roman Bold" panose="02020603050405020304" charset="0"/>
                <a:cs typeface="Times New Roman Bold" panose="02020603050405020304" charset="0"/>
              </a:rPr>
              <a:t>er</a:t>
            </a:r>
            <a:r>
              <a:rPr b="1" spc="-7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20" dirty="0">
                <a:latin typeface="Times New Roman Bold" panose="02020603050405020304" charset="0"/>
                <a:cs typeface="Times New Roman Bold" panose="02020603050405020304" charset="0"/>
              </a:rPr>
              <a:t>valu</a:t>
            </a:r>
            <a:r>
              <a:rPr b="1" spc="-135" dirty="0">
                <a:latin typeface="Times New Roman Bold" panose="02020603050405020304" charset="0"/>
                <a:cs typeface="Times New Roman Bold" panose="02020603050405020304" charset="0"/>
              </a:rPr>
              <a:t>e</a:t>
            </a:r>
            <a:r>
              <a:rPr b="1" spc="-40" dirty="0">
                <a:latin typeface="Times New Roman Bold" panose="02020603050405020304" charset="0"/>
                <a:cs typeface="Times New Roman Bold" panose="02020603050405020304" charset="0"/>
              </a:rPr>
              <a:t>s</a:t>
            </a:r>
            <a:r>
              <a:rPr b="1" spc="-6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105" dirty="0">
                <a:latin typeface="Times New Roman Bold" panose="02020603050405020304" charset="0"/>
                <a:cs typeface="Times New Roman Bold" panose="02020603050405020304" charset="0"/>
              </a:rPr>
              <a:t>based</a:t>
            </a:r>
            <a:r>
              <a:rPr b="1" spc="-55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30" dirty="0">
                <a:latin typeface="Times New Roman Bold" panose="02020603050405020304" charset="0"/>
                <a:cs typeface="Times New Roman Bold" panose="02020603050405020304" charset="0"/>
              </a:rPr>
              <a:t>on</a:t>
            </a:r>
            <a:r>
              <a:rPr b="1" spc="-50" dirty="0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b="1" spc="-65" dirty="0">
                <a:latin typeface="Times New Roman Bold" panose="02020603050405020304" charset="0"/>
                <a:cs typeface="Times New Roman Bold" panose="02020603050405020304" charset="0"/>
              </a:rPr>
              <a:t>pos</a:t>
            </a:r>
            <a:r>
              <a:rPr b="1" spc="-35" dirty="0">
                <a:latin typeface="Times New Roman Bold" panose="02020603050405020304" charset="0"/>
                <a:cs typeface="Times New Roman Bold" panose="02020603050405020304" charset="0"/>
              </a:rPr>
              <a:t>i</a:t>
            </a:r>
            <a:r>
              <a:rPr b="1" spc="-75" dirty="0">
                <a:latin typeface="Times New Roman Bold" panose="02020603050405020304" charset="0"/>
                <a:cs typeface="Times New Roman Bold" panose="02020603050405020304" charset="0"/>
              </a:rPr>
              <a:t>tion</a:t>
            </a:r>
            <a:endParaRPr b="1" spc="-75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1281" y="944562"/>
            <a:ext cx="7584440" cy="4912360"/>
            <a:chOff x="4411281" y="944562"/>
            <a:chExt cx="7584440" cy="49123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23304" y="1002792"/>
              <a:ext cx="5372100" cy="4853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75860" y="4555235"/>
              <a:ext cx="4563110" cy="512445"/>
            </a:xfrm>
            <a:custGeom>
              <a:avLst/>
              <a:gdLst/>
              <a:ahLst/>
              <a:cxnLst/>
              <a:rect l="l" t="t" r="r" b="b"/>
              <a:pathLst>
                <a:path w="4563109" h="512445">
                  <a:moveTo>
                    <a:pt x="4306823" y="0"/>
                  </a:moveTo>
                  <a:lnTo>
                    <a:pt x="4306823" y="128015"/>
                  </a:lnTo>
                  <a:lnTo>
                    <a:pt x="0" y="128015"/>
                  </a:lnTo>
                  <a:lnTo>
                    <a:pt x="128015" y="256031"/>
                  </a:lnTo>
                  <a:lnTo>
                    <a:pt x="0" y="384047"/>
                  </a:lnTo>
                  <a:lnTo>
                    <a:pt x="4306823" y="384047"/>
                  </a:lnTo>
                  <a:lnTo>
                    <a:pt x="4306823" y="512063"/>
                  </a:lnTo>
                  <a:lnTo>
                    <a:pt x="4562856" y="256031"/>
                  </a:lnTo>
                  <a:lnTo>
                    <a:pt x="430682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75860" y="4555235"/>
              <a:ext cx="4563110" cy="512445"/>
            </a:xfrm>
            <a:custGeom>
              <a:avLst/>
              <a:gdLst/>
              <a:ahLst/>
              <a:cxnLst/>
              <a:rect l="l" t="t" r="r" b="b"/>
              <a:pathLst>
                <a:path w="4563109" h="512445">
                  <a:moveTo>
                    <a:pt x="0" y="128015"/>
                  </a:moveTo>
                  <a:lnTo>
                    <a:pt x="4306823" y="128015"/>
                  </a:lnTo>
                  <a:lnTo>
                    <a:pt x="4306823" y="0"/>
                  </a:lnTo>
                  <a:lnTo>
                    <a:pt x="4562856" y="256031"/>
                  </a:lnTo>
                  <a:lnTo>
                    <a:pt x="4306823" y="512063"/>
                  </a:lnTo>
                  <a:lnTo>
                    <a:pt x="4306823" y="384047"/>
                  </a:lnTo>
                  <a:lnTo>
                    <a:pt x="0" y="384047"/>
                  </a:lnTo>
                  <a:lnTo>
                    <a:pt x="128015" y="256031"/>
                  </a:lnTo>
                  <a:lnTo>
                    <a:pt x="0" y="128015"/>
                  </a:lnTo>
                  <a:close/>
                </a:path>
              </a:pathLst>
            </a:custGeom>
            <a:ln w="15240">
              <a:solidFill>
                <a:srgbClr val="3D4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19219" y="952500"/>
              <a:ext cx="4711700" cy="1923414"/>
            </a:xfrm>
            <a:custGeom>
              <a:avLst/>
              <a:gdLst/>
              <a:ahLst/>
              <a:cxnLst/>
              <a:rect l="l" t="t" r="r" b="b"/>
              <a:pathLst>
                <a:path w="4711700" h="1923414">
                  <a:moveTo>
                    <a:pt x="83565" y="0"/>
                  </a:moveTo>
                  <a:lnTo>
                    <a:pt x="159892" y="159892"/>
                  </a:lnTo>
                  <a:lnTo>
                    <a:pt x="0" y="236220"/>
                  </a:lnTo>
                  <a:lnTo>
                    <a:pt x="4433315" y="1804797"/>
                  </a:lnTo>
                  <a:lnTo>
                    <a:pt x="4391406" y="1922907"/>
                  </a:lnTo>
                  <a:lnTo>
                    <a:pt x="4711319" y="1770252"/>
                  </a:lnTo>
                  <a:lnTo>
                    <a:pt x="4558664" y="1450339"/>
                  </a:lnTo>
                  <a:lnTo>
                    <a:pt x="4516882" y="1568577"/>
                  </a:lnTo>
                  <a:lnTo>
                    <a:pt x="83565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19219" y="952500"/>
              <a:ext cx="4711700" cy="1923414"/>
            </a:xfrm>
            <a:custGeom>
              <a:avLst/>
              <a:gdLst/>
              <a:ahLst/>
              <a:cxnLst/>
              <a:rect l="l" t="t" r="r" b="b"/>
              <a:pathLst>
                <a:path w="4711700" h="1923414">
                  <a:moveTo>
                    <a:pt x="83565" y="0"/>
                  </a:moveTo>
                  <a:lnTo>
                    <a:pt x="4516882" y="1568577"/>
                  </a:lnTo>
                  <a:lnTo>
                    <a:pt x="4558664" y="1450339"/>
                  </a:lnTo>
                  <a:lnTo>
                    <a:pt x="4711319" y="1770252"/>
                  </a:lnTo>
                  <a:lnTo>
                    <a:pt x="4391406" y="1922907"/>
                  </a:lnTo>
                  <a:lnTo>
                    <a:pt x="4433315" y="1804797"/>
                  </a:lnTo>
                  <a:lnTo>
                    <a:pt x="0" y="236220"/>
                  </a:lnTo>
                  <a:lnTo>
                    <a:pt x="159892" y="159892"/>
                  </a:lnTo>
                  <a:lnTo>
                    <a:pt x="83565" y="0"/>
                  </a:lnTo>
                  <a:close/>
                </a:path>
              </a:pathLst>
            </a:custGeom>
            <a:ln w="15874">
              <a:solidFill>
                <a:srgbClr val="8512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32829" y="531367"/>
            <a:ext cx="39249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 Regular" panose="02020603050405020304" charset="0"/>
                <a:cs typeface="Times New Roman Regular" panose="02020603050405020304" charset="0"/>
              </a:rPr>
              <a:t>Ma</a:t>
            </a:r>
            <a:r>
              <a:rPr sz="1800" spc="-2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k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et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plot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P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em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ie</a:t>
            </a:r>
            <a:r>
              <a:rPr sz="1800" spc="-7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30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eague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clubs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169" y="4374642"/>
            <a:ext cx="173101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Chelse</a:t>
            </a:r>
            <a:r>
              <a:rPr sz="1800"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the 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highes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5" dirty="0">
                <a:latin typeface="Times New Roman Regular" panose="02020603050405020304" charset="0"/>
                <a:cs typeface="Times New Roman Regular" panose="02020603050405020304" charset="0"/>
              </a:rPr>
              <a:t>Ma</a:t>
            </a:r>
            <a:r>
              <a:rPr sz="1800" spc="-2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ket  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0" dirty="0">
                <a:latin typeface="Times New Roman Regular" panose="02020603050405020304" charset="0"/>
                <a:cs typeface="Times New Roman Regular" panose="02020603050405020304" charset="0"/>
              </a:rPr>
              <a:t>amo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ng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these 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clubs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1122" y="425958"/>
            <a:ext cx="135128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eeds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0" dirty="0">
                <a:latin typeface="Times New Roman Regular" panose="02020603050405020304" charset="0"/>
                <a:cs typeface="Times New Roman Regular" panose="02020603050405020304" charset="0"/>
              </a:rPr>
              <a:t>the  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l</a:t>
            </a:r>
            <a:r>
              <a:rPr spc="-85" dirty="0">
                <a:latin typeface="Times New Roman Regular" panose="02020603050405020304" charset="0"/>
                <a:cs typeface="Times New Roman Regular" panose="02020603050405020304" charset="0"/>
              </a:rPr>
              <a:t>o</a:t>
            </a:r>
            <a:r>
              <a:rPr spc="-80" dirty="0">
                <a:latin typeface="Times New Roman Regular" panose="02020603050405020304" charset="0"/>
                <a:cs typeface="Times New Roman Regular" panose="02020603050405020304" charset="0"/>
              </a:rPr>
              <a:t>w</a:t>
            </a:r>
            <a:r>
              <a:rPr spc="-90" dirty="0">
                <a:latin typeface="Times New Roman Regular" panose="02020603050405020304" charset="0"/>
                <a:cs typeface="Times New Roman Regular" panose="02020603050405020304" charset="0"/>
              </a:rPr>
              <a:t>est</a:t>
            </a:r>
            <a:r>
              <a:rPr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5" dirty="0">
                <a:latin typeface="Times New Roman Regular" panose="02020603050405020304" charset="0"/>
                <a:cs typeface="Times New Roman Regular" panose="02020603050405020304" charset="0"/>
              </a:rPr>
              <a:t>Ma</a:t>
            </a:r>
            <a:r>
              <a:rPr spc="-2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pc="-100" dirty="0">
                <a:latin typeface="Times New Roman Regular" panose="02020603050405020304" charset="0"/>
                <a:cs typeface="Times New Roman Regular" panose="02020603050405020304" charset="0"/>
              </a:rPr>
              <a:t>ket  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0" dirty="0">
                <a:latin typeface="Times New Roman Regular" panose="02020603050405020304" charset="0"/>
                <a:cs typeface="Times New Roman Regular" panose="02020603050405020304" charset="0"/>
              </a:rPr>
              <a:t>among 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these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25" dirty="0">
                <a:latin typeface="Times New Roman Regular" panose="02020603050405020304" charset="0"/>
                <a:cs typeface="Times New Roman Regular" panose="02020603050405020304" charset="0"/>
              </a:rPr>
              <a:t>clubs.</a:t>
            </a:r>
            <a:endParaRPr spc="-125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13804" y="519683"/>
            <a:ext cx="5198363" cy="5507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8347" y="76072"/>
            <a:ext cx="76553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677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Times New Roman Regular" panose="02020603050405020304" charset="0"/>
                <a:cs typeface="Times New Roman Regular" panose="02020603050405020304" charset="0"/>
              </a:rPr>
              <a:t>Number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30" dirty="0">
                <a:latin typeface="Times New Roman Regular" panose="02020603050405020304" charset="0"/>
                <a:cs typeface="Times New Roman Regular" panose="02020603050405020304" charset="0"/>
              </a:rPr>
              <a:t>pl</a:t>
            </a:r>
            <a:r>
              <a:rPr spc="-23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pc="-135" dirty="0">
                <a:latin typeface="Times New Roman Regular" panose="02020603050405020304" charset="0"/>
                <a:cs typeface="Times New Roman Regular" panose="02020603050405020304" charset="0"/>
              </a:rPr>
              <a:t>y</a:t>
            </a:r>
            <a:r>
              <a:rPr spc="-50" dirty="0">
                <a:latin typeface="Times New Roman Regular" panose="02020603050405020304" charset="0"/>
                <a:cs typeface="Times New Roman Regular" panose="02020603050405020304" charset="0"/>
              </a:rPr>
              <a:t>ers</a:t>
            </a:r>
            <a:r>
              <a:rPr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40" dirty="0">
                <a:latin typeface="Times New Roman Regular" panose="02020603050405020304" charset="0"/>
                <a:cs typeface="Times New Roman Regular" panose="02020603050405020304" charset="0"/>
              </a:rPr>
              <a:t>le</a:t>
            </a:r>
            <a:r>
              <a:rPr spc="-229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ving</a:t>
            </a:r>
            <a:r>
              <a:rPr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pc="-110" dirty="0">
                <a:latin typeface="Times New Roman Regular" panose="02020603050405020304" charset="0"/>
                <a:cs typeface="Times New Roman Regular" panose="02020603050405020304" charset="0"/>
              </a:rPr>
              <a:t>club</a:t>
            </a:r>
            <a:endParaRPr spc="-11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072" y="2209672"/>
            <a:ext cx="43148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Chelse</a:t>
            </a:r>
            <a:r>
              <a:rPr sz="1800"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highes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elea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pl</a:t>
            </a:r>
            <a:r>
              <a:rPr sz="1800" spc="-23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y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ers  </a:t>
            </a:r>
            <a:r>
              <a:rPr sz="1800" spc="-70" dirty="0">
                <a:latin typeface="Times New Roman Regular" panose="02020603050405020304" charset="0"/>
                <a:cs typeface="Times New Roman Regular" panose="02020603050405020304" charset="0"/>
              </a:rPr>
              <a:t>whe</a:t>
            </a:r>
            <a:r>
              <a:rPr sz="1800" spc="-8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eas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20" dirty="0">
                <a:latin typeface="Times New Roman Regular" panose="02020603050405020304" charset="0"/>
                <a:cs typeface="Times New Roman Regular" panose="02020603050405020304" charset="0"/>
              </a:rPr>
              <a:t>B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ournemo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uth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has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sz="1800" spc="-4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lea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114" dirty="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1800" spc="-6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35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1800" spc="-125" dirty="0">
                <a:latin typeface="Times New Roman Regular" panose="02020603050405020304" charset="0"/>
                <a:cs typeface="Times New Roman Regular" panose="02020603050405020304" charset="0"/>
              </a:rPr>
              <a:t>elea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80" dirty="0">
                <a:latin typeface="Times New Roman Regular" panose="02020603050405020304" charset="0"/>
                <a:cs typeface="Times New Roman Regular" panose="02020603050405020304" charset="0"/>
              </a:rPr>
              <a:t>of  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players.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7580" y="609600"/>
            <a:ext cx="4884420" cy="533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48199" y="304800"/>
            <a:ext cx="240474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I</a:t>
            </a:r>
            <a:r>
              <a:rPr sz="1800" spc="-105" dirty="0">
                <a:latin typeface="Times New Roman Regular" panose="02020603050405020304" charset="0"/>
                <a:cs typeface="Times New Roman Regular" panose="02020603050405020304" charset="0"/>
              </a:rPr>
              <a:t>nta</a:t>
            </a:r>
            <a:r>
              <a:rPr sz="1800" spc="-160" dirty="0">
                <a:latin typeface="Times New Roman Regular" panose="02020603050405020304" charset="0"/>
                <a:cs typeface="Times New Roman Regular" panose="02020603050405020304" charset="0"/>
              </a:rPr>
              <a:t>k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e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95" dirty="0">
                <a:latin typeface="Times New Roman Regular" panose="02020603050405020304" charset="0"/>
                <a:cs typeface="Times New Roman Regular" panose="02020603050405020304" charset="0"/>
              </a:rPr>
              <a:t>of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30" dirty="0">
                <a:latin typeface="Times New Roman Regular" panose="02020603050405020304" charset="0"/>
                <a:cs typeface="Times New Roman Regular" panose="02020603050405020304" charset="0"/>
              </a:rPr>
              <a:t>pl</a:t>
            </a:r>
            <a:r>
              <a:rPr sz="1800" spc="-235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135" dirty="0">
                <a:latin typeface="Times New Roman Regular" panose="02020603050405020304" charset="0"/>
                <a:cs typeface="Times New Roman Regular" panose="02020603050405020304" charset="0"/>
              </a:rPr>
              <a:t>y</a:t>
            </a:r>
            <a:r>
              <a:rPr sz="1800" spc="-50" dirty="0">
                <a:latin typeface="Times New Roman Regular" panose="02020603050405020304" charset="0"/>
                <a:cs typeface="Times New Roman Regular" panose="02020603050405020304" charset="0"/>
              </a:rPr>
              <a:t>ers</a:t>
            </a:r>
            <a:r>
              <a:rPr sz="1800" spc="-5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20" dirty="0">
                <a:latin typeface="Times New Roman Regular" panose="02020603050405020304" charset="0"/>
                <a:cs typeface="Times New Roman Regular" panose="02020603050405020304" charset="0"/>
              </a:rPr>
              <a:t>b</a:t>
            </a:r>
            <a:r>
              <a:rPr sz="1800" spc="-100" dirty="0">
                <a:latin typeface="Times New Roman Regular" panose="02020603050405020304" charset="0"/>
                <a:cs typeface="Times New Roman Regular" panose="02020603050405020304" charset="0"/>
              </a:rPr>
              <a:t>y</a:t>
            </a:r>
            <a:r>
              <a:rPr sz="1800" spc="-45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8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sz="1800" spc="-6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800" spc="-110" dirty="0">
                <a:latin typeface="Times New Roman Regular" panose="02020603050405020304" charset="0"/>
                <a:cs typeface="Times New Roman Regular" panose="02020603050405020304" charset="0"/>
              </a:rPr>
              <a:t>club</a:t>
            </a:r>
            <a:endParaRPr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362200"/>
            <a:ext cx="4922520" cy="195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 Regular" panose="02020603050405020304" charset="0"/>
                <a:cs typeface="Times New Roman Regular" panose="02020603050405020304" charset="0"/>
              </a:rPr>
              <a:t>Similarly, Chelsea also spends a significant amount on purchasing players. The club is known for its aggressive strategy in the transfer market, often making high-profile signings to strengthen the squad. This approach reflects their commitment to remaining competitive at the highest levels of football. </a:t>
            </a:r>
            <a:endParaRPr sz="18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2B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WPS Writer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61" baseType="lpstr">
      <vt:lpstr>Arial</vt:lpstr>
      <vt:lpstr>SimSun</vt:lpstr>
      <vt:lpstr>Wingdings</vt:lpstr>
      <vt:lpstr>Trebuchet MS</vt:lpstr>
      <vt:lpstr>Times New Roman</vt:lpstr>
      <vt:lpstr>Arial MT</vt:lpstr>
      <vt:lpstr>Helvetica Neue</vt:lpstr>
      <vt:lpstr>Calibri</vt:lpstr>
      <vt:lpstr>Microsoft YaHei</vt:lpstr>
      <vt:lpstr>汉仪旗黑</vt:lpstr>
      <vt:lpstr>Arial Unicode MS</vt:lpstr>
      <vt:lpstr>宋体-简</vt:lpstr>
      <vt:lpstr>Toppan Bunkyu Gothic Regular</vt:lpstr>
      <vt:lpstr>Nanum Pen Script</vt:lpstr>
      <vt:lpstr>Telugu MN Regular</vt:lpstr>
      <vt:lpstr>Tahoma Regular</vt:lpstr>
      <vt:lpstr>Tiro Bangla Regular</vt:lpstr>
      <vt:lpstr>Times New Roman Regular</vt:lpstr>
      <vt:lpstr>Tiro Devanagari Sanskrit Regular</vt:lpstr>
      <vt:lpstr>Thonburi Regular</vt:lpstr>
      <vt:lpstr>Toppan Bunkyu Mincho</vt:lpstr>
      <vt:lpstr>Tiro Tamil Regular</vt:lpstr>
      <vt:lpstr>Tsukushi B Round Gothic Regular</vt:lpstr>
      <vt:lpstr>Toppan Bunkyu Midashi Mincho</vt:lpstr>
      <vt:lpstr>Tamil Sangam MN Medium</vt:lpstr>
      <vt:lpstr>Tiro Telugu Regular</vt:lpstr>
      <vt:lpstr>Times New Roman</vt:lpstr>
      <vt:lpstr>Tiro Gurmukhi Regular</vt:lpstr>
      <vt:lpstr>Tiro Kannada Regular</vt:lpstr>
      <vt:lpstr>Times New Roman Italic</vt:lpstr>
      <vt:lpstr>Times New Roman Bold</vt:lpstr>
      <vt:lpstr>Times New Roman Bold Italic</vt:lpstr>
      <vt:lpstr>Tiro Devanagari Marathi Regular</vt:lpstr>
      <vt:lpstr>Tiro Devanagari Hindi Regular</vt:lpstr>
      <vt:lpstr>Baoli TC</vt:lpstr>
      <vt:lpstr>Baoli SC</vt:lpstr>
      <vt:lpstr>Yuanti TC Regular</vt:lpstr>
      <vt:lpstr>Apple Braille Outline 6 Dot</vt:lpstr>
      <vt:lpstr>Arima Madurai Regular</vt:lpstr>
      <vt:lpstr>Bai Jamjuree Regular</vt:lpstr>
      <vt:lpstr>Bodoni Ornaments</vt:lpstr>
      <vt:lpstr>Devanagari MT Regular</vt:lpstr>
      <vt:lpstr>Hiragino Kaku Gothic Pro W3</vt:lpstr>
      <vt:lpstr>KufiStandardGK</vt:lpstr>
      <vt:lpstr>Menlo Regular</vt:lpstr>
      <vt:lpstr>Noto Sans Myanmar Regular</vt:lpstr>
      <vt:lpstr>Party LET</vt:lpstr>
      <vt:lpstr>Tamil MN Regular</vt:lpstr>
      <vt:lpstr>Tahoma Bold</vt:lpstr>
      <vt:lpstr>Tahoma</vt:lpstr>
      <vt:lpstr>Office Theme</vt:lpstr>
      <vt:lpstr>FOOTBALL TRANSFER MARKET  ANALYSIS</vt:lpstr>
      <vt:lpstr>PowerPoint 演示文稿</vt:lpstr>
      <vt:lpstr>Objectives:</vt:lpstr>
      <vt:lpstr>Location of the leagues</vt:lpstr>
      <vt:lpstr>Market and transfer values based on leagues</vt:lpstr>
      <vt:lpstr>Market and transfer values based on position</vt:lpstr>
      <vt:lpstr>Leeds has the  lowest Market  value among  these clubs.</vt:lpstr>
      <vt:lpstr>Number of players leaving a club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TRANSFER MARKET  ANALYSIS</dc:title>
  <dc:creator>LENOVO</dc:creator>
  <cp:lastModifiedBy>saileshkumarm</cp:lastModifiedBy>
  <cp:revision>3</cp:revision>
  <dcterms:created xsi:type="dcterms:W3CDTF">2024-06-06T06:16:31Z</dcterms:created>
  <dcterms:modified xsi:type="dcterms:W3CDTF">2024-06-06T06:16:31Z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2022-12-03T11:00:00Z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2024-06-06T11:00:00Z</vt:filetime>
  </property>
  <property fmtid="{D5CDD505-2E9C-101B-9397-08002B2CF9AE}" pid="5" name="KSOProductBuildVer">
    <vt:lpwstr>1033-5.7.2.8094</vt:lpwstr>
  </property>
</Properties>
</file>