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Myriad Apple Text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Myriad Apple Text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Myriad Apple Text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Myriad Apple Text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Myriad Apple Text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Myriad Apple Text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Myriad Apple Text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Myriad Apple Text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Myriad Apple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Myriad Apple Text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Myriad Apple Text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Myriad Apple Text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Myriad Apple Text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Myriad Apple Text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Myriad Apple Text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Myriad Apple Text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Myriad Apple Text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Myriad Apple Tex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30722" y="13099998"/>
            <a:ext cx="322556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/>
            </a:lvl1pPr>
            <a:lvl2pPr marL="638923" indent="-12700">
              <a:spcBef>
                <a:spcPts val="0"/>
              </a:spcBef>
              <a:buSzTx/>
              <a:buNone/>
              <a:defRPr spc="-170" sz="8500"/>
            </a:lvl2pPr>
            <a:lvl3pPr marL="638923" indent="444500">
              <a:spcBef>
                <a:spcPts val="0"/>
              </a:spcBef>
              <a:buSzTx/>
              <a:buNone/>
              <a:defRPr spc="-170" sz="8500"/>
            </a:lvl3pPr>
            <a:lvl4pPr marL="638923" indent="901700">
              <a:spcBef>
                <a:spcPts val="0"/>
              </a:spcBef>
              <a:buSzTx/>
              <a:buNone/>
              <a:defRPr spc="-170" sz="8500"/>
            </a:lvl4pPr>
            <a:lvl5pPr marL="638923" indent="1358900">
              <a:spcBef>
                <a:spcPts val="0"/>
              </a:spcBef>
              <a:buSzTx/>
              <a:buNone/>
              <a:defRPr spc="-170" sz="8500"/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24474" y="13104232"/>
            <a:ext cx="322555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232" sz="116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24474" y="13104232"/>
            <a:ext cx="322555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24474" y="13099998"/>
            <a:ext cx="322555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Myriad Apple Tex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yriad Apple Text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yriad Apple Text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yriad Apple Text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yriad Apple Text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yriad Apple Text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yriad Apple Text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yriad Apple Text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yriad Apple Text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yriad Apple T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ject Meeting - Initial Phase"/>
          <p:cNvSpPr txBox="1"/>
          <p:nvPr>
            <p:ph type="title"/>
          </p:nvPr>
        </p:nvSpPr>
        <p:spPr>
          <a:xfrm>
            <a:off x="1206500" y="6141418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Project Meeting - Initial Phase</a:t>
            </a:r>
          </a:p>
        </p:txBody>
      </p:sp>
      <p:sp>
        <p:nvSpPr>
          <p:cNvPr id="152" name="Team Lotus"/>
          <p:cNvSpPr txBox="1"/>
          <p:nvPr>
            <p:ph type="body" idx="21"/>
          </p:nvPr>
        </p:nvSpPr>
        <p:spPr>
          <a:xfrm>
            <a:off x="1206500" y="1167662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Team Lotus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Rectangle"/>
          <p:cNvGrpSpPr/>
          <p:nvPr/>
        </p:nvGrpSpPr>
        <p:grpSpPr>
          <a:xfrm>
            <a:off x="10297477" y="4726692"/>
            <a:ext cx="3789045" cy="8004492"/>
            <a:chOff x="0" y="0"/>
            <a:chExt cx="3789043" cy="8004490"/>
          </a:xfrm>
        </p:grpSpPr>
        <p:sp>
          <p:nvSpPr>
            <p:cNvPr id="320" name="Rectangle"/>
            <p:cNvSpPr/>
            <p:nvPr/>
          </p:nvSpPr>
          <p:spPr>
            <a:xfrm>
              <a:off x="50800" y="50799"/>
              <a:ext cx="3687444" cy="790289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319" name="Rectangle Rectangle" descr="Rectangle Rectangl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3789044" cy="8004492"/>
            </a:xfrm>
            <a:prstGeom prst="rect">
              <a:avLst/>
            </a:prstGeom>
            <a:effectLst/>
          </p:spPr>
        </p:pic>
      </p:grpSp>
      <p:sp>
        <p:nvSpPr>
          <p:cNvPr id="322" name="Contacts"/>
          <p:cNvSpPr txBox="1"/>
          <p:nvPr/>
        </p:nvSpPr>
        <p:spPr>
          <a:xfrm>
            <a:off x="10529024" y="4906609"/>
            <a:ext cx="124269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2500"/>
            </a:lvl1pPr>
          </a:lstStyle>
          <a:p>
            <a:pPr/>
            <a:r>
              <a:t>Contacts</a:t>
            </a:r>
          </a:p>
        </p:txBody>
      </p:sp>
      <p:sp>
        <p:nvSpPr>
          <p:cNvPr id="323" name="Entry_ID    (int)        pk"/>
          <p:cNvSpPr txBox="1"/>
          <p:nvPr/>
        </p:nvSpPr>
        <p:spPr>
          <a:xfrm>
            <a:off x="10521535" y="5591401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indent="0" algn="l">
              <a:spcBef>
                <a:spcPts val="4500"/>
              </a:spcBef>
              <a:defRPr sz="2500"/>
            </a:pPr>
            <a:r>
              <a:t>Entry_ID    (int)        pk</a:t>
            </a:r>
          </a:p>
        </p:txBody>
      </p:sp>
      <p:sp>
        <p:nvSpPr>
          <p:cNvPr id="324" name="last_name"/>
          <p:cNvSpPr txBox="1"/>
          <p:nvPr/>
        </p:nvSpPr>
        <p:spPr>
          <a:xfrm>
            <a:off x="10521535" y="6791583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last_name </a:t>
            </a:r>
          </a:p>
        </p:txBody>
      </p:sp>
      <p:sp>
        <p:nvSpPr>
          <p:cNvPr id="325" name="prefix"/>
          <p:cNvSpPr txBox="1"/>
          <p:nvPr/>
        </p:nvSpPr>
        <p:spPr>
          <a:xfrm>
            <a:off x="10521535" y="5971665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prefix   </a:t>
            </a:r>
          </a:p>
        </p:txBody>
      </p:sp>
      <p:sp>
        <p:nvSpPr>
          <p:cNvPr id="326" name="first_name"/>
          <p:cNvSpPr txBox="1"/>
          <p:nvPr/>
        </p:nvSpPr>
        <p:spPr>
          <a:xfrm>
            <a:off x="10521535" y="6397483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first_name </a:t>
            </a:r>
          </a:p>
        </p:txBody>
      </p:sp>
      <p:sp>
        <p:nvSpPr>
          <p:cNvPr id="327" name="email"/>
          <p:cNvSpPr txBox="1"/>
          <p:nvPr/>
        </p:nvSpPr>
        <p:spPr>
          <a:xfrm>
            <a:off x="10521535" y="7126282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email</a:t>
            </a:r>
          </a:p>
        </p:txBody>
      </p:sp>
      <p:sp>
        <p:nvSpPr>
          <p:cNvPr id="328" name="phone_number (int)"/>
          <p:cNvSpPr txBox="1"/>
          <p:nvPr/>
        </p:nvSpPr>
        <p:spPr>
          <a:xfrm>
            <a:off x="10521536" y="7536241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phone_number (int)</a:t>
            </a:r>
          </a:p>
        </p:txBody>
      </p:sp>
      <p:sp>
        <p:nvSpPr>
          <p:cNvPr id="329" name="college"/>
          <p:cNvSpPr txBox="1"/>
          <p:nvPr/>
        </p:nvSpPr>
        <p:spPr>
          <a:xfrm>
            <a:off x="10521536" y="7876750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college</a:t>
            </a:r>
          </a:p>
        </p:txBody>
      </p:sp>
      <p:sp>
        <p:nvSpPr>
          <p:cNvPr id="330" name="current_status"/>
          <p:cNvSpPr txBox="1"/>
          <p:nvPr/>
        </p:nvSpPr>
        <p:spPr>
          <a:xfrm>
            <a:off x="10521536" y="8280899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current_status</a:t>
            </a:r>
          </a:p>
        </p:txBody>
      </p:sp>
      <p:sp>
        <p:nvSpPr>
          <p:cNvPr id="331" name="Linkedin"/>
          <p:cNvSpPr txBox="1"/>
          <p:nvPr/>
        </p:nvSpPr>
        <p:spPr>
          <a:xfrm>
            <a:off x="10521536" y="8616384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Linkedin</a:t>
            </a:r>
          </a:p>
        </p:txBody>
      </p:sp>
      <p:sp>
        <p:nvSpPr>
          <p:cNvPr id="332" name="Title"/>
          <p:cNvSpPr txBox="1"/>
          <p:nvPr/>
        </p:nvSpPr>
        <p:spPr>
          <a:xfrm>
            <a:off x="10521536" y="9435515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Title</a:t>
            </a:r>
          </a:p>
        </p:txBody>
      </p:sp>
      <p:sp>
        <p:nvSpPr>
          <p:cNvPr id="333" name="Workplace"/>
          <p:cNvSpPr txBox="1"/>
          <p:nvPr/>
        </p:nvSpPr>
        <p:spPr>
          <a:xfrm>
            <a:off x="10521536" y="9020532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Workplace</a:t>
            </a:r>
          </a:p>
        </p:txBody>
      </p:sp>
      <p:sp>
        <p:nvSpPr>
          <p:cNvPr id="334" name="Notes"/>
          <p:cNvSpPr txBox="1"/>
          <p:nvPr/>
        </p:nvSpPr>
        <p:spPr>
          <a:xfrm>
            <a:off x="10521536" y="9760166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Notes</a:t>
            </a:r>
          </a:p>
        </p:txBody>
      </p:sp>
      <p:sp>
        <p:nvSpPr>
          <p:cNvPr id="335" name="timestamp_submitted…"/>
          <p:cNvSpPr txBox="1"/>
          <p:nvPr/>
        </p:nvSpPr>
        <p:spPr>
          <a:xfrm>
            <a:off x="10521536" y="10374996"/>
            <a:ext cx="3340929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sz="2500"/>
            </a:pPr>
            <a:r>
              <a:t>timestamp_submitted</a:t>
            </a:r>
          </a:p>
          <a:p>
            <a:pPr algn="l">
              <a:spcBef>
                <a:spcPts val="4500"/>
              </a:spcBef>
              <a:defRPr sz="2500"/>
            </a:pPr>
            <a:r>
              <a:t>(tmsp)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hank you"/>
          <p:cNvSpPr txBox="1"/>
          <p:nvPr>
            <p:ph type="title"/>
          </p:nvPr>
        </p:nvSpPr>
        <p:spPr>
          <a:xfrm>
            <a:off x="1206500" y="6141418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338" name="Team Lotus"/>
          <p:cNvSpPr txBox="1"/>
          <p:nvPr>
            <p:ph type="body" idx="21"/>
          </p:nvPr>
        </p:nvSpPr>
        <p:spPr>
          <a:xfrm>
            <a:off x="1206500" y="1167662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Team Lotus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"/>
          <p:cNvSpPr/>
          <p:nvPr/>
        </p:nvSpPr>
        <p:spPr>
          <a:xfrm>
            <a:off x="9525120" y="4079476"/>
            <a:ext cx="4451844" cy="59820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</a:defRPr>
            </a:pPr>
          </a:p>
        </p:txBody>
      </p:sp>
      <p:sp>
        <p:nvSpPr>
          <p:cNvPr id="155" name="Webpage with Forms"/>
          <p:cNvSpPr txBox="1"/>
          <p:nvPr/>
        </p:nvSpPr>
        <p:spPr>
          <a:xfrm>
            <a:off x="9383470" y="2912285"/>
            <a:ext cx="473514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Webpage with Forms</a:t>
            </a:r>
          </a:p>
        </p:txBody>
      </p:sp>
      <p:sp>
        <p:nvSpPr>
          <p:cNvPr id="156" name="Head with Shoulders"/>
          <p:cNvSpPr/>
          <p:nvPr/>
        </p:nvSpPr>
        <p:spPr>
          <a:xfrm>
            <a:off x="2313479" y="5110188"/>
            <a:ext cx="2427370" cy="2103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</a:defRPr>
            </a:pPr>
          </a:p>
        </p:txBody>
      </p:sp>
      <p:sp>
        <p:nvSpPr>
          <p:cNvPr id="157" name="Industry Partner"/>
          <p:cNvSpPr txBox="1"/>
          <p:nvPr/>
        </p:nvSpPr>
        <p:spPr>
          <a:xfrm>
            <a:off x="1727662" y="7570660"/>
            <a:ext cx="359900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Industry Partner</a:t>
            </a:r>
          </a:p>
        </p:txBody>
      </p:sp>
      <p:sp>
        <p:nvSpPr>
          <p:cNvPr id="158" name="Line"/>
          <p:cNvSpPr/>
          <p:nvPr/>
        </p:nvSpPr>
        <p:spPr>
          <a:xfrm flipV="1">
            <a:off x="11556999" y="6223000"/>
            <a:ext cx="1270001" cy="1270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" name="Line"/>
          <p:cNvSpPr/>
          <p:nvPr/>
        </p:nvSpPr>
        <p:spPr>
          <a:xfrm>
            <a:off x="15268170" y="7366926"/>
            <a:ext cx="194786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0" name="Input"/>
          <p:cNvSpPr txBox="1"/>
          <p:nvPr/>
        </p:nvSpPr>
        <p:spPr>
          <a:xfrm>
            <a:off x="6495228" y="6323390"/>
            <a:ext cx="127551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Input</a:t>
            </a:r>
          </a:p>
        </p:txBody>
      </p:sp>
      <p:sp>
        <p:nvSpPr>
          <p:cNvPr id="161" name="Line"/>
          <p:cNvSpPr/>
          <p:nvPr/>
        </p:nvSpPr>
        <p:spPr>
          <a:xfrm>
            <a:off x="6286055" y="7366926"/>
            <a:ext cx="194786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" name="Stored"/>
          <p:cNvSpPr txBox="1"/>
          <p:nvPr/>
        </p:nvSpPr>
        <p:spPr>
          <a:xfrm>
            <a:off x="15475261" y="6515099"/>
            <a:ext cx="15336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Stored</a:t>
            </a:r>
          </a:p>
        </p:txBody>
      </p:sp>
      <p:graphicFrame>
        <p:nvGraphicFramePr>
          <p:cNvPr id="163" name="Table"/>
          <p:cNvGraphicFramePr/>
          <p:nvPr/>
        </p:nvGraphicFramePr>
        <p:xfrm>
          <a:off x="18507236" y="5926831"/>
          <a:ext cx="4464544" cy="230007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112960"/>
                <a:gridCol w="1112960"/>
                <a:gridCol w="1112960"/>
                <a:gridCol w="1112960"/>
              </a:tblGrid>
              <a:tr h="4574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574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574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574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574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4" name="Database"/>
          <p:cNvSpPr txBox="1"/>
          <p:nvPr/>
        </p:nvSpPr>
        <p:spPr>
          <a:xfrm>
            <a:off x="19530522" y="4673551"/>
            <a:ext cx="213268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Database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"/>
          <p:cNvSpPr/>
          <p:nvPr/>
        </p:nvSpPr>
        <p:spPr>
          <a:xfrm>
            <a:off x="9388500" y="3146245"/>
            <a:ext cx="4451844" cy="59820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</a:defRPr>
            </a:pPr>
          </a:p>
        </p:txBody>
      </p:sp>
      <p:sp>
        <p:nvSpPr>
          <p:cNvPr id="167" name="Webpage with Forms"/>
          <p:cNvSpPr txBox="1"/>
          <p:nvPr/>
        </p:nvSpPr>
        <p:spPr>
          <a:xfrm>
            <a:off x="9246849" y="2080144"/>
            <a:ext cx="473514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Webpage with Forms</a:t>
            </a:r>
          </a:p>
        </p:txBody>
      </p:sp>
      <p:sp>
        <p:nvSpPr>
          <p:cNvPr id="168" name="Head with Shoulders"/>
          <p:cNvSpPr/>
          <p:nvPr/>
        </p:nvSpPr>
        <p:spPr>
          <a:xfrm>
            <a:off x="1793492" y="4098588"/>
            <a:ext cx="2427369" cy="2103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</a:defRPr>
            </a:pPr>
          </a:p>
        </p:txBody>
      </p:sp>
      <p:sp>
        <p:nvSpPr>
          <p:cNvPr id="169" name="WSU Official"/>
          <p:cNvSpPr txBox="1"/>
          <p:nvPr/>
        </p:nvSpPr>
        <p:spPr>
          <a:xfrm>
            <a:off x="1617860" y="6781914"/>
            <a:ext cx="27786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WSU Official</a:t>
            </a:r>
          </a:p>
        </p:txBody>
      </p:sp>
      <p:sp>
        <p:nvSpPr>
          <p:cNvPr id="170" name="Line"/>
          <p:cNvSpPr/>
          <p:nvPr/>
        </p:nvSpPr>
        <p:spPr>
          <a:xfrm>
            <a:off x="14705725" y="6301044"/>
            <a:ext cx="194786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" name="Connected"/>
          <p:cNvSpPr txBox="1"/>
          <p:nvPr/>
        </p:nvSpPr>
        <p:spPr>
          <a:xfrm>
            <a:off x="5787292" y="5286966"/>
            <a:ext cx="248633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Connected</a:t>
            </a:r>
          </a:p>
        </p:txBody>
      </p:sp>
      <p:sp>
        <p:nvSpPr>
          <p:cNvPr id="172" name="Line"/>
          <p:cNvSpPr/>
          <p:nvPr/>
        </p:nvSpPr>
        <p:spPr>
          <a:xfrm>
            <a:off x="6056527" y="6200503"/>
            <a:ext cx="194786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3" name="Access"/>
          <p:cNvSpPr txBox="1"/>
          <p:nvPr/>
        </p:nvSpPr>
        <p:spPr>
          <a:xfrm>
            <a:off x="14902948" y="5449217"/>
            <a:ext cx="15534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Access</a:t>
            </a:r>
          </a:p>
        </p:txBody>
      </p:sp>
      <p:graphicFrame>
        <p:nvGraphicFramePr>
          <p:cNvPr id="174" name="Table"/>
          <p:cNvGraphicFramePr/>
          <p:nvPr/>
        </p:nvGraphicFramePr>
        <p:xfrm>
          <a:off x="18657396" y="5191482"/>
          <a:ext cx="4464544" cy="230007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112960"/>
                <a:gridCol w="1112960"/>
                <a:gridCol w="1112960"/>
                <a:gridCol w="1112960"/>
              </a:tblGrid>
              <a:tr h="4574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574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574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574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574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5" name="Database"/>
          <p:cNvSpPr txBox="1"/>
          <p:nvPr/>
        </p:nvSpPr>
        <p:spPr>
          <a:xfrm>
            <a:off x="19816974" y="4123314"/>
            <a:ext cx="213268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Database</a:t>
            </a:r>
          </a:p>
        </p:txBody>
      </p:sp>
      <p:sp>
        <p:nvSpPr>
          <p:cNvPr id="176" name="(Logged in)"/>
          <p:cNvSpPr txBox="1"/>
          <p:nvPr/>
        </p:nvSpPr>
        <p:spPr>
          <a:xfrm>
            <a:off x="1707738" y="7763190"/>
            <a:ext cx="25988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(Logged in)</a:t>
            </a:r>
          </a:p>
        </p:txBody>
      </p:sp>
      <p:sp>
        <p:nvSpPr>
          <p:cNvPr id="180" name="Connection Line"/>
          <p:cNvSpPr/>
          <p:nvPr/>
        </p:nvSpPr>
        <p:spPr>
          <a:xfrm>
            <a:off x="3364117" y="8470666"/>
            <a:ext cx="17323798" cy="3170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19" fill="norm" stroke="1" extrusionOk="0">
                <a:moveTo>
                  <a:pt x="0" y="6703"/>
                </a:moveTo>
                <a:cubicBezTo>
                  <a:pt x="7549" y="21600"/>
                  <a:pt x="14749" y="19366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78" name="Line"/>
          <p:cNvSpPr/>
          <p:nvPr/>
        </p:nvSpPr>
        <p:spPr>
          <a:xfrm flipH="1" flipV="1">
            <a:off x="2903713" y="9476525"/>
            <a:ext cx="497423" cy="30532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Provides data"/>
          <p:cNvSpPr txBox="1"/>
          <p:nvPr/>
        </p:nvSpPr>
        <p:spPr>
          <a:xfrm>
            <a:off x="10099489" y="10613905"/>
            <a:ext cx="302986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Provides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? ?" descr="? ?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1480000">
            <a:off x="10607269" y="2590800"/>
            <a:ext cx="3337561" cy="8534401"/>
          </a:xfrm>
          <a:prstGeom prst="rect">
            <a:avLst/>
          </a:prstGeom>
          <a:effectLst>
            <a:reflection blurRad="0" stA="100000" stPos="0" endA="0" endPos="40000" dist="0" dir="5400000" fadeDir="5400000" sx="100000" sy="-100000" kx="0" ky="0" algn="bl" rotWithShape="0"/>
          </a:effectLst>
        </p:spPr>
      </p:pic>
      <p:pic>
        <p:nvPicPr>
          <p:cNvPr id="183" name="? ?" descr="? ?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480000">
            <a:off x="16578604" y="-685788"/>
            <a:ext cx="2381425" cy="5845985"/>
          </a:xfrm>
          <a:prstGeom prst="rect">
            <a:avLst/>
          </a:prstGeom>
          <a:effectLst>
            <a:reflection blurRad="0" stA="100000" stPos="0" endA="0" endPos="40000" dist="0" dir="5400000" fadeDir="5400000" sx="100000" sy="-100000" kx="0" ky="0" algn="bl" rotWithShape="0"/>
          </a:effectLst>
        </p:spPr>
      </p:pic>
      <p:pic>
        <p:nvPicPr>
          <p:cNvPr id="184" name="? ?" descr="? ?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480000">
            <a:off x="18584609" y="8557545"/>
            <a:ext cx="2339341" cy="5803901"/>
          </a:xfrm>
          <a:prstGeom prst="rect">
            <a:avLst/>
          </a:prstGeom>
          <a:effectLst>
            <a:reflection blurRad="0" stA="100000" stPos="0" endA="0" endPos="40000" dist="0" dir="5400000" fadeDir="5400000" sx="100000" sy="-100000" kx="0" ky="0" algn="bl" rotWithShape="0"/>
          </a:effectLst>
        </p:spPr>
      </p:pic>
      <p:pic>
        <p:nvPicPr>
          <p:cNvPr id="185" name="? ?" descr="? ?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480000">
            <a:off x="6180859" y="1390455"/>
            <a:ext cx="2339341" cy="5803901"/>
          </a:xfrm>
          <a:prstGeom prst="rect">
            <a:avLst/>
          </a:prstGeom>
          <a:effectLst>
            <a:reflection blurRad="0" stA="100000" stPos="0" endA="0" endPos="40000" dist="0" dir="5400000" fadeDir="5400000" sx="100000" sy="-100000" kx="0" ky="0" algn="bl" rotWithShape="0"/>
          </a:effectLst>
        </p:spPr>
      </p:pic>
      <p:sp>
        <p:nvSpPr>
          <p:cNvPr id="186" name="?"/>
          <p:cNvSpPr txBox="1"/>
          <p:nvPr/>
        </p:nvSpPr>
        <p:spPr>
          <a:xfrm rot="21480000">
            <a:off x="2568392" y="8126695"/>
            <a:ext cx="2212341" cy="5676901"/>
          </a:xfrm>
          <a:prstGeom prst="rect">
            <a:avLst/>
          </a:prstGeom>
          <a:ln w="101600" cap="rnd">
            <a:solidFill>
              <a:srgbClr val="FFFFFF"/>
            </a:solidFill>
            <a:custDash>
              <a:ds d="100000" sp="200000"/>
            </a:custDash>
          </a:ln>
          <a:effectLst>
            <a:reflection blurRad="0" stA="10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40000"/>
            </a:lvl1pPr>
          </a:lstStyle>
          <a:p>
            <a:pPr/>
            <a:r>
              <a:t>?</a:t>
            </a:r>
          </a:p>
        </p:txBody>
      </p:sp>
      <p:pic>
        <p:nvPicPr>
          <p:cNvPr id="187" name="? ?" descr="? ?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480000">
            <a:off x="22155773" y="1711124"/>
            <a:ext cx="2381425" cy="5845985"/>
          </a:xfrm>
          <a:prstGeom prst="rect">
            <a:avLst/>
          </a:prstGeom>
          <a:effectLst>
            <a:reflection blurRad="0" stA="100000" stPos="0" endA="0" endPos="40000" dist="0" dir="5400000" fadeDir="5400000" sx="100000" sy="-100000" kx="0" ky="0" algn="bl" rotWithShape="0"/>
          </a:effectLst>
        </p:spPr>
      </p:pic>
      <p:pic>
        <p:nvPicPr>
          <p:cNvPr id="188" name="? ?" descr="? ?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480000">
            <a:off x="65085" y="-685788"/>
            <a:ext cx="2381425" cy="5845985"/>
          </a:xfrm>
          <a:prstGeom prst="rect">
            <a:avLst/>
          </a:prstGeom>
          <a:effectLst>
            <a:reflection blurRad="0" stA="10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Questions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191" name="User Types"/>
          <p:cNvSpPr txBox="1"/>
          <p:nvPr/>
        </p:nvSpPr>
        <p:spPr>
          <a:xfrm>
            <a:off x="1691566" y="9760145"/>
            <a:ext cx="3075586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User Types</a:t>
            </a:r>
          </a:p>
        </p:txBody>
      </p:sp>
      <p:sp>
        <p:nvSpPr>
          <p:cNvPr id="192" name="Web Services :…"/>
          <p:cNvSpPr txBox="1"/>
          <p:nvPr/>
        </p:nvSpPr>
        <p:spPr>
          <a:xfrm>
            <a:off x="1612832" y="3077434"/>
            <a:ext cx="17835373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400"/>
            </a:pPr>
            <a:r>
              <a:t>Web Services :</a:t>
            </a:r>
          </a:p>
          <a:p>
            <a:pPr algn="l">
              <a:defRPr sz="5400"/>
            </a:pPr>
            <a:r>
              <a:t>https://www.wichita.edu/services/mrc/Web_Services/index.php</a:t>
            </a:r>
          </a:p>
        </p:txBody>
      </p:sp>
      <p:sp>
        <p:nvSpPr>
          <p:cNvPr id="193" name="Proposal form and Support Form"/>
          <p:cNvSpPr txBox="1"/>
          <p:nvPr/>
        </p:nvSpPr>
        <p:spPr>
          <a:xfrm>
            <a:off x="1559494" y="5310087"/>
            <a:ext cx="9282075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400"/>
            </a:lvl1pPr>
          </a:lstStyle>
          <a:p>
            <a:pPr/>
            <a:r>
              <a:t>Proposal form and Support Form</a:t>
            </a:r>
          </a:p>
        </p:txBody>
      </p:sp>
      <p:sp>
        <p:nvSpPr>
          <p:cNvPr id="194" name="What kind of information should we store based on people?"/>
          <p:cNvSpPr txBox="1"/>
          <p:nvPr/>
        </p:nvSpPr>
        <p:spPr>
          <a:xfrm>
            <a:off x="1713702" y="8276793"/>
            <a:ext cx="16859480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What kind of information should we store based on people?</a:t>
            </a:r>
          </a:p>
        </p:txBody>
      </p:sp>
      <p:sp>
        <p:nvSpPr>
          <p:cNvPr id="195" name="Website Management of WSU"/>
          <p:cNvSpPr txBox="1"/>
          <p:nvPr/>
        </p:nvSpPr>
        <p:spPr>
          <a:xfrm>
            <a:off x="1587987" y="6793440"/>
            <a:ext cx="843099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Website Management of WSU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als - Initial Ph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 - Initial Phase</a:t>
            </a:r>
          </a:p>
        </p:txBody>
      </p:sp>
      <p:sp>
        <p:nvSpPr>
          <p:cNvPr id="198" name="Initial Prototype"/>
          <p:cNvSpPr txBox="1"/>
          <p:nvPr/>
        </p:nvSpPr>
        <p:spPr>
          <a:xfrm>
            <a:off x="1825431" y="9085412"/>
            <a:ext cx="4561029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Initial Prototype</a:t>
            </a:r>
          </a:p>
        </p:txBody>
      </p:sp>
      <p:sp>
        <p:nvSpPr>
          <p:cNvPr id="199" name="Working Webpage - 2 forms"/>
          <p:cNvSpPr txBox="1"/>
          <p:nvPr/>
        </p:nvSpPr>
        <p:spPr>
          <a:xfrm>
            <a:off x="1853734" y="10171858"/>
            <a:ext cx="7899503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Working Webpage - 2 forms</a:t>
            </a:r>
          </a:p>
        </p:txBody>
      </p:sp>
      <p:sp>
        <p:nvSpPr>
          <p:cNvPr id="200" name="Database Design"/>
          <p:cNvSpPr txBox="1"/>
          <p:nvPr/>
        </p:nvSpPr>
        <p:spPr>
          <a:xfrm>
            <a:off x="1876395" y="3562739"/>
            <a:ext cx="481203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Database Design</a:t>
            </a:r>
          </a:p>
        </p:txBody>
      </p:sp>
      <p:sp>
        <p:nvSpPr>
          <p:cNvPr id="201" name="ER diagram or UML model"/>
          <p:cNvSpPr txBox="1"/>
          <p:nvPr/>
        </p:nvSpPr>
        <p:spPr>
          <a:xfrm>
            <a:off x="1857695" y="4562407"/>
            <a:ext cx="742355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ER diagram or UML model</a:t>
            </a:r>
          </a:p>
        </p:txBody>
      </p:sp>
      <p:sp>
        <p:nvSpPr>
          <p:cNvPr id="202" name="Web Page"/>
          <p:cNvSpPr txBox="1"/>
          <p:nvPr/>
        </p:nvSpPr>
        <p:spPr>
          <a:xfrm>
            <a:off x="1733598" y="7998964"/>
            <a:ext cx="3059812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Web Page </a:t>
            </a:r>
          </a:p>
        </p:txBody>
      </p:sp>
      <p:sp>
        <p:nvSpPr>
          <p:cNvPr id="203" name="Tables, Attributes (columns)"/>
          <p:cNvSpPr txBox="1"/>
          <p:nvPr/>
        </p:nvSpPr>
        <p:spPr>
          <a:xfrm>
            <a:off x="1905512" y="5562075"/>
            <a:ext cx="7795947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Tables, Attributes (columns)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Rectangle"/>
          <p:cNvGrpSpPr/>
          <p:nvPr/>
        </p:nvGrpSpPr>
        <p:grpSpPr>
          <a:xfrm>
            <a:off x="9476380" y="3462059"/>
            <a:ext cx="3789045" cy="3928304"/>
            <a:chOff x="0" y="0"/>
            <a:chExt cx="3789043" cy="3928302"/>
          </a:xfrm>
        </p:grpSpPr>
        <p:sp>
          <p:nvSpPr>
            <p:cNvPr id="206" name="Rectangle"/>
            <p:cNvSpPr/>
            <p:nvPr/>
          </p:nvSpPr>
          <p:spPr>
            <a:xfrm>
              <a:off x="50800" y="50800"/>
              <a:ext cx="3687444" cy="38267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205" name="Rectangle Rectangle" descr="Rectangle Rectangl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789044" cy="3928303"/>
            </a:xfrm>
            <a:prstGeom prst="rect">
              <a:avLst/>
            </a:prstGeom>
            <a:effectLst/>
          </p:spPr>
        </p:pic>
      </p:grpSp>
      <p:sp>
        <p:nvSpPr>
          <p:cNvPr id="208" name="Users"/>
          <p:cNvSpPr txBox="1"/>
          <p:nvPr/>
        </p:nvSpPr>
        <p:spPr>
          <a:xfrm>
            <a:off x="9702013" y="3637167"/>
            <a:ext cx="80962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2500"/>
            </a:lvl1pPr>
          </a:lstStyle>
          <a:p>
            <a:pPr/>
            <a:r>
              <a:t>Users</a:t>
            </a:r>
          </a:p>
        </p:txBody>
      </p:sp>
      <p:sp>
        <p:nvSpPr>
          <p:cNvPr id="209" name="appleId (email)"/>
          <p:cNvSpPr txBox="1"/>
          <p:nvPr/>
        </p:nvSpPr>
        <p:spPr>
          <a:xfrm>
            <a:off x="9702013" y="6004288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appleId (email)</a:t>
            </a:r>
          </a:p>
        </p:txBody>
      </p:sp>
      <p:sp>
        <p:nvSpPr>
          <p:cNvPr id="210" name="Text"/>
          <p:cNvSpPr txBox="1"/>
          <p:nvPr/>
        </p:nvSpPr>
        <p:spPr>
          <a:xfrm>
            <a:off x="9700438" y="6989715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 </a:t>
            </a:r>
          </a:p>
        </p:txBody>
      </p:sp>
      <p:sp>
        <p:nvSpPr>
          <p:cNvPr id="211" name="password"/>
          <p:cNvSpPr txBox="1"/>
          <p:nvPr/>
        </p:nvSpPr>
        <p:spPr>
          <a:xfrm>
            <a:off x="9702013" y="6384552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password</a:t>
            </a:r>
          </a:p>
        </p:txBody>
      </p:sp>
      <p:sp>
        <p:nvSpPr>
          <p:cNvPr id="212" name="USER_ID"/>
          <p:cNvSpPr txBox="1"/>
          <p:nvPr/>
        </p:nvSpPr>
        <p:spPr>
          <a:xfrm>
            <a:off x="9655712" y="6774352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USER_ID </a:t>
            </a:r>
          </a:p>
        </p:txBody>
      </p:sp>
      <p:grpSp>
        <p:nvGrpSpPr>
          <p:cNvPr id="215" name="Rectangle"/>
          <p:cNvGrpSpPr/>
          <p:nvPr/>
        </p:nvGrpSpPr>
        <p:grpSpPr>
          <a:xfrm>
            <a:off x="4183961" y="1339272"/>
            <a:ext cx="3789045" cy="3353314"/>
            <a:chOff x="0" y="0"/>
            <a:chExt cx="3789043" cy="3353313"/>
          </a:xfrm>
        </p:grpSpPr>
        <p:sp>
          <p:nvSpPr>
            <p:cNvPr id="214" name="Rectangle"/>
            <p:cNvSpPr/>
            <p:nvPr/>
          </p:nvSpPr>
          <p:spPr>
            <a:xfrm>
              <a:off x="50800" y="50800"/>
              <a:ext cx="3687444" cy="32517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213" name="Rectangle Rectangle" descr="Rectangle Rectangl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789044" cy="3353314"/>
            </a:xfrm>
            <a:prstGeom prst="rect">
              <a:avLst/>
            </a:prstGeom>
            <a:effectLst/>
          </p:spPr>
        </p:pic>
      </p:grpSp>
      <p:sp>
        <p:nvSpPr>
          <p:cNvPr id="216" name="Product Purchases"/>
          <p:cNvSpPr txBox="1"/>
          <p:nvPr/>
        </p:nvSpPr>
        <p:spPr>
          <a:xfrm>
            <a:off x="4461319" y="1590321"/>
            <a:ext cx="2483804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2500"/>
            </a:lvl1pPr>
          </a:lstStyle>
          <a:p>
            <a:pPr/>
            <a:r>
              <a:t>Product Purchases</a:t>
            </a:r>
          </a:p>
        </p:txBody>
      </p:sp>
      <p:sp>
        <p:nvSpPr>
          <p:cNvPr id="217" name="PURCHASE_ID"/>
          <p:cNvSpPr txBox="1"/>
          <p:nvPr/>
        </p:nvSpPr>
        <p:spPr>
          <a:xfrm>
            <a:off x="4408018" y="2201848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PURCHASE_ID</a:t>
            </a:r>
          </a:p>
        </p:txBody>
      </p:sp>
      <p:sp>
        <p:nvSpPr>
          <p:cNvPr id="218" name="Date"/>
          <p:cNvSpPr txBox="1"/>
          <p:nvPr/>
        </p:nvSpPr>
        <p:spPr>
          <a:xfrm>
            <a:off x="4408018" y="3058800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Date</a:t>
            </a:r>
          </a:p>
        </p:txBody>
      </p:sp>
      <p:sp>
        <p:nvSpPr>
          <p:cNvPr id="219" name="USER_ID"/>
          <p:cNvSpPr txBox="1"/>
          <p:nvPr/>
        </p:nvSpPr>
        <p:spPr>
          <a:xfrm>
            <a:off x="4408018" y="2582112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sz="2500"/>
            </a:pPr>
            <a:r>
              <a:t>USER_ID</a:t>
            </a:r>
            <a:r>
              <a:t> </a:t>
            </a:r>
          </a:p>
        </p:txBody>
      </p:sp>
      <p:sp>
        <p:nvSpPr>
          <p:cNvPr id="220" name="orderTotal"/>
          <p:cNvSpPr txBox="1"/>
          <p:nvPr/>
        </p:nvSpPr>
        <p:spPr>
          <a:xfrm>
            <a:off x="4408018" y="3470781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orderTotal</a:t>
            </a:r>
          </a:p>
        </p:txBody>
      </p:sp>
      <p:grpSp>
        <p:nvGrpSpPr>
          <p:cNvPr id="223" name="Rectangle"/>
          <p:cNvGrpSpPr/>
          <p:nvPr/>
        </p:nvGrpSpPr>
        <p:grpSpPr>
          <a:xfrm>
            <a:off x="14768799" y="4828670"/>
            <a:ext cx="3789045" cy="2657849"/>
            <a:chOff x="0" y="0"/>
            <a:chExt cx="3789043" cy="2657847"/>
          </a:xfrm>
        </p:grpSpPr>
        <p:sp>
          <p:nvSpPr>
            <p:cNvPr id="222" name="Rectangle"/>
            <p:cNvSpPr/>
            <p:nvPr/>
          </p:nvSpPr>
          <p:spPr>
            <a:xfrm>
              <a:off x="50800" y="50799"/>
              <a:ext cx="3687444" cy="25562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221" name="Rectangle Rectangle" descr="Rectangle Rectangl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3789044" cy="2657849"/>
            </a:xfrm>
            <a:prstGeom prst="rect">
              <a:avLst/>
            </a:prstGeom>
            <a:effectLst/>
          </p:spPr>
        </p:pic>
      </p:grpSp>
      <p:sp>
        <p:nvSpPr>
          <p:cNvPr id="224" name="Subscriptions"/>
          <p:cNvSpPr txBox="1"/>
          <p:nvPr/>
        </p:nvSpPr>
        <p:spPr>
          <a:xfrm>
            <a:off x="15000346" y="5008587"/>
            <a:ext cx="185356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2500"/>
            </a:lvl1pPr>
          </a:lstStyle>
          <a:p>
            <a:pPr/>
            <a:r>
              <a:t>Subscriptions</a:t>
            </a:r>
          </a:p>
        </p:txBody>
      </p:sp>
      <p:sp>
        <p:nvSpPr>
          <p:cNvPr id="225" name="subName"/>
          <p:cNvSpPr txBox="1"/>
          <p:nvPr/>
        </p:nvSpPr>
        <p:spPr>
          <a:xfrm>
            <a:off x="14992856" y="5693378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subName</a:t>
            </a:r>
          </a:p>
        </p:txBody>
      </p:sp>
      <p:sp>
        <p:nvSpPr>
          <p:cNvPr id="226" name="USER_ID"/>
          <p:cNvSpPr txBox="1"/>
          <p:nvPr/>
        </p:nvSpPr>
        <p:spPr>
          <a:xfrm>
            <a:off x="14992856" y="6893559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sz="2500"/>
            </a:pPr>
            <a:r>
              <a:t>USER_ID</a:t>
            </a:r>
            <a:r>
              <a:t> </a:t>
            </a:r>
          </a:p>
        </p:txBody>
      </p:sp>
      <p:sp>
        <p:nvSpPr>
          <p:cNvPr id="227" name="ExpiryDate"/>
          <p:cNvSpPr txBox="1"/>
          <p:nvPr/>
        </p:nvSpPr>
        <p:spPr>
          <a:xfrm>
            <a:off x="14992856" y="6073642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ExpiryDate</a:t>
            </a:r>
          </a:p>
        </p:txBody>
      </p:sp>
      <p:sp>
        <p:nvSpPr>
          <p:cNvPr id="228" name="plan"/>
          <p:cNvSpPr txBox="1"/>
          <p:nvPr/>
        </p:nvSpPr>
        <p:spPr>
          <a:xfrm>
            <a:off x="14992856" y="6499460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plan </a:t>
            </a:r>
          </a:p>
        </p:txBody>
      </p:sp>
      <p:grpSp>
        <p:nvGrpSpPr>
          <p:cNvPr id="231" name="Rectangle"/>
          <p:cNvGrpSpPr/>
          <p:nvPr/>
        </p:nvGrpSpPr>
        <p:grpSpPr>
          <a:xfrm>
            <a:off x="9430078" y="8921987"/>
            <a:ext cx="3789045" cy="3353314"/>
            <a:chOff x="0" y="0"/>
            <a:chExt cx="3789043" cy="3353313"/>
          </a:xfrm>
        </p:grpSpPr>
        <p:sp>
          <p:nvSpPr>
            <p:cNvPr id="230" name="Rectangle"/>
            <p:cNvSpPr/>
            <p:nvPr/>
          </p:nvSpPr>
          <p:spPr>
            <a:xfrm>
              <a:off x="50800" y="50799"/>
              <a:ext cx="3687444" cy="32517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229" name="Rectangle Rectangle" descr="Rectangle Rectangl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3789044" cy="3353315"/>
            </a:xfrm>
            <a:prstGeom prst="rect">
              <a:avLst/>
            </a:prstGeom>
            <a:effectLst/>
          </p:spPr>
        </p:pic>
      </p:grpSp>
      <p:sp>
        <p:nvSpPr>
          <p:cNvPr id="232" name="User’s Devices"/>
          <p:cNvSpPr txBox="1"/>
          <p:nvPr/>
        </p:nvSpPr>
        <p:spPr>
          <a:xfrm>
            <a:off x="9630933" y="9139887"/>
            <a:ext cx="192786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2500"/>
            </a:lvl1pPr>
          </a:lstStyle>
          <a:p>
            <a:pPr/>
            <a:r>
              <a:t>User’s Devices</a:t>
            </a:r>
          </a:p>
        </p:txBody>
      </p:sp>
      <p:sp>
        <p:nvSpPr>
          <p:cNvPr id="233" name="deviceName"/>
          <p:cNvSpPr txBox="1"/>
          <p:nvPr/>
        </p:nvSpPr>
        <p:spPr>
          <a:xfrm>
            <a:off x="9654136" y="9786695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deviceName</a:t>
            </a:r>
          </a:p>
        </p:txBody>
      </p:sp>
      <p:sp>
        <p:nvSpPr>
          <p:cNvPr id="234" name="PRODUCT_ID  (model)"/>
          <p:cNvSpPr txBox="1"/>
          <p:nvPr/>
        </p:nvSpPr>
        <p:spPr>
          <a:xfrm>
            <a:off x="9654136" y="10166959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PRODUCT_ID  (model)</a:t>
            </a:r>
          </a:p>
        </p:txBody>
      </p:sp>
      <p:sp>
        <p:nvSpPr>
          <p:cNvPr id="235" name="Location"/>
          <p:cNvSpPr txBox="1"/>
          <p:nvPr/>
        </p:nvSpPr>
        <p:spPr>
          <a:xfrm>
            <a:off x="9654136" y="10549074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Location</a:t>
            </a:r>
          </a:p>
        </p:txBody>
      </p:sp>
      <p:sp>
        <p:nvSpPr>
          <p:cNvPr id="236" name="Line"/>
          <p:cNvSpPr/>
          <p:nvPr/>
        </p:nvSpPr>
        <p:spPr>
          <a:xfrm flipV="1">
            <a:off x="11324600" y="7383651"/>
            <a:ext cx="1" cy="151745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/>
            </a:pPr>
          </a:p>
        </p:txBody>
      </p:sp>
      <p:sp>
        <p:nvSpPr>
          <p:cNvPr id="237" name="Many"/>
          <p:cNvSpPr txBox="1"/>
          <p:nvPr/>
        </p:nvSpPr>
        <p:spPr>
          <a:xfrm>
            <a:off x="10516408" y="8442807"/>
            <a:ext cx="65433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1900"/>
            </a:lvl1pPr>
          </a:lstStyle>
          <a:p>
            <a:pPr/>
            <a:r>
              <a:t>Many</a:t>
            </a:r>
          </a:p>
        </p:txBody>
      </p:sp>
      <p:sp>
        <p:nvSpPr>
          <p:cNvPr id="238" name="One"/>
          <p:cNvSpPr txBox="1"/>
          <p:nvPr/>
        </p:nvSpPr>
        <p:spPr>
          <a:xfrm>
            <a:off x="11350212" y="7480399"/>
            <a:ext cx="52306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1900"/>
            </a:lvl1pPr>
          </a:lstStyle>
          <a:p>
            <a:pPr/>
            <a:r>
              <a:t>One</a:t>
            </a:r>
          </a:p>
        </p:txBody>
      </p:sp>
      <p:sp>
        <p:nvSpPr>
          <p:cNvPr id="239" name="“Owns”"/>
          <p:cNvSpPr txBox="1"/>
          <p:nvPr/>
        </p:nvSpPr>
        <p:spPr>
          <a:xfrm>
            <a:off x="10063561" y="7922828"/>
            <a:ext cx="83192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1900"/>
            </a:lvl1pPr>
          </a:lstStyle>
          <a:p>
            <a:pPr/>
            <a:r>
              <a:t>“Owns”</a:t>
            </a:r>
          </a:p>
        </p:txBody>
      </p:sp>
      <p:sp>
        <p:nvSpPr>
          <p:cNvPr id="240" name="USER_ID"/>
          <p:cNvSpPr txBox="1"/>
          <p:nvPr/>
        </p:nvSpPr>
        <p:spPr>
          <a:xfrm>
            <a:off x="9654136" y="10929018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sz="2500"/>
            </a:pPr>
            <a:r>
              <a:t>USER_ID</a:t>
            </a:r>
            <a:r>
              <a:t> </a:t>
            </a:r>
          </a:p>
        </p:txBody>
      </p:sp>
      <p:sp>
        <p:nvSpPr>
          <p:cNvPr id="241" name="SERIAL_NUM"/>
          <p:cNvSpPr txBox="1"/>
          <p:nvPr/>
        </p:nvSpPr>
        <p:spPr>
          <a:xfrm>
            <a:off x="9654136" y="11290058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SERIAL_NUM</a:t>
            </a:r>
          </a:p>
        </p:txBody>
      </p:sp>
      <p:grpSp>
        <p:nvGrpSpPr>
          <p:cNvPr id="244" name="Rectangle"/>
          <p:cNvGrpSpPr/>
          <p:nvPr/>
        </p:nvGrpSpPr>
        <p:grpSpPr>
          <a:xfrm>
            <a:off x="4183961" y="9774642"/>
            <a:ext cx="3789045" cy="2657848"/>
            <a:chOff x="0" y="0"/>
            <a:chExt cx="3789043" cy="2657847"/>
          </a:xfrm>
        </p:grpSpPr>
        <p:sp>
          <p:nvSpPr>
            <p:cNvPr id="243" name="Rectangle"/>
            <p:cNvSpPr/>
            <p:nvPr/>
          </p:nvSpPr>
          <p:spPr>
            <a:xfrm>
              <a:off x="50800" y="50800"/>
              <a:ext cx="3687444" cy="2556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242" name="Rectangle Rectangle" descr="Rectangle Rectangl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789044" cy="2657848"/>
            </a:xfrm>
            <a:prstGeom prst="rect">
              <a:avLst/>
            </a:prstGeom>
            <a:effectLst/>
          </p:spPr>
        </p:pic>
      </p:grpSp>
      <p:sp>
        <p:nvSpPr>
          <p:cNvPr id="245" name="Store Products"/>
          <p:cNvSpPr txBox="1"/>
          <p:nvPr/>
        </p:nvSpPr>
        <p:spPr>
          <a:xfrm>
            <a:off x="4415508" y="9954559"/>
            <a:ext cx="199612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2500"/>
            </a:lvl1pPr>
          </a:lstStyle>
          <a:p>
            <a:pPr/>
            <a:r>
              <a:t>Store Products</a:t>
            </a:r>
          </a:p>
        </p:txBody>
      </p:sp>
      <p:sp>
        <p:nvSpPr>
          <p:cNvPr id="246" name="productName"/>
          <p:cNvSpPr txBox="1"/>
          <p:nvPr/>
        </p:nvSpPr>
        <p:spPr>
          <a:xfrm>
            <a:off x="4408018" y="10639350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productName</a:t>
            </a:r>
          </a:p>
        </p:txBody>
      </p:sp>
      <p:sp>
        <p:nvSpPr>
          <p:cNvPr id="247" name="type (iOS or macOS ..)"/>
          <p:cNvSpPr txBox="1"/>
          <p:nvPr/>
        </p:nvSpPr>
        <p:spPr>
          <a:xfrm>
            <a:off x="4408018" y="11445432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type (iOS or macOS ..)</a:t>
            </a:r>
          </a:p>
        </p:txBody>
      </p:sp>
      <p:sp>
        <p:nvSpPr>
          <p:cNvPr id="248" name="PRODUCT_ID  (model)"/>
          <p:cNvSpPr txBox="1"/>
          <p:nvPr/>
        </p:nvSpPr>
        <p:spPr>
          <a:xfrm>
            <a:off x="4408018" y="11102956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PRODUCT_ID  (model)</a:t>
            </a:r>
          </a:p>
        </p:txBody>
      </p:sp>
      <p:sp>
        <p:nvSpPr>
          <p:cNvPr id="249" name="paymentType"/>
          <p:cNvSpPr txBox="1"/>
          <p:nvPr/>
        </p:nvSpPr>
        <p:spPr>
          <a:xfrm>
            <a:off x="4408018" y="3757025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paymentType</a:t>
            </a:r>
          </a:p>
        </p:txBody>
      </p:sp>
      <p:sp>
        <p:nvSpPr>
          <p:cNvPr id="250" name="isOnline"/>
          <p:cNvSpPr txBox="1"/>
          <p:nvPr/>
        </p:nvSpPr>
        <p:spPr>
          <a:xfrm>
            <a:off x="4408018" y="4075656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isOnline</a:t>
            </a:r>
          </a:p>
        </p:txBody>
      </p:sp>
      <p:sp>
        <p:nvSpPr>
          <p:cNvPr id="251" name="price"/>
          <p:cNvSpPr txBox="1"/>
          <p:nvPr/>
        </p:nvSpPr>
        <p:spPr>
          <a:xfrm>
            <a:off x="4408018" y="11812108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price</a:t>
            </a:r>
          </a:p>
        </p:txBody>
      </p:sp>
      <p:grpSp>
        <p:nvGrpSpPr>
          <p:cNvPr id="254" name="Rectangle"/>
          <p:cNvGrpSpPr/>
          <p:nvPr/>
        </p:nvGrpSpPr>
        <p:grpSpPr>
          <a:xfrm>
            <a:off x="4183960" y="6041477"/>
            <a:ext cx="3789045" cy="2173918"/>
            <a:chOff x="0" y="0"/>
            <a:chExt cx="3789043" cy="2173916"/>
          </a:xfrm>
        </p:grpSpPr>
        <p:sp>
          <p:nvSpPr>
            <p:cNvPr id="253" name="Rectangle"/>
            <p:cNvSpPr/>
            <p:nvPr/>
          </p:nvSpPr>
          <p:spPr>
            <a:xfrm>
              <a:off x="50800" y="50799"/>
              <a:ext cx="3687444" cy="20723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252" name="Rectangle Rectangle" descr="Rectangle Rectangl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-1"/>
              <a:ext cx="3789044" cy="2173918"/>
            </a:xfrm>
            <a:prstGeom prst="rect">
              <a:avLst/>
            </a:prstGeom>
            <a:effectLst/>
          </p:spPr>
        </p:pic>
      </p:grpSp>
      <p:sp>
        <p:nvSpPr>
          <p:cNvPr id="255" name="Purchase Details"/>
          <p:cNvSpPr txBox="1"/>
          <p:nvPr/>
        </p:nvSpPr>
        <p:spPr>
          <a:xfrm>
            <a:off x="4415508" y="6221394"/>
            <a:ext cx="222726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2500"/>
            </a:lvl1pPr>
          </a:lstStyle>
          <a:p>
            <a:pPr/>
            <a:r>
              <a:t>Purchase Details</a:t>
            </a:r>
          </a:p>
        </p:txBody>
      </p:sp>
      <p:sp>
        <p:nvSpPr>
          <p:cNvPr id="256" name="PRODUCT_ID (model)"/>
          <p:cNvSpPr txBox="1"/>
          <p:nvPr/>
        </p:nvSpPr>
        <p:spPr>
          <a:xfrm>
            <a:off x="4408018" y="6906186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sz="2500"/>
            </a:pPr>
            <a:r>
              <a:t>PRODUCT_ID (model)</a:t>
            </a:r>
            <a:r>
              <a:t> </a:t>
            </a:r>
          </a:p>
        </p:txBody>
      </p:sp>
      <p:sp>
        <p:nvSpPr>
          <p:cNvPr id="257" name="quantity"/>
          <p:cNvSpPr txBox="1"/>
          <p:nvPr/>
        </p:nvSpPr>
        <p:spPr>
          <a:xfrm>
            <a:off x="4408018" y="7712267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quantity</a:t>
            </a:r>
          </a:p>
        </p:txBody>
      </p:sp>
      <p:sp>
        <p:nvSpPr>
          <p:cNvPr id="258" name="PURCHASE_ID"/>
          <p:cNvSpPr txBox="1"/>
          <p:nvPr/>
        </p:nvSpPr>
        <p:spPr>
          <a:xfrm>
            <a:off x="4408018" y="7369792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PURCHASE_ID</a:t>
            </a:r>
          </a:p>
        </p:txBody>
      </p:sp>
      <p:sp>
        <p:nvSpPr>
          <p:cNvPr id="259" name="Line"/>
          <p:cNvSpPr/>
          <p:nvPr/>
        </p:nvSpPr>
        <p:spPr>
          <a:xfrm flipV="1">
            <a:off x="5959443" y="4610711"/>
            <a:ext cx="1" cy="151745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/>
            </a:pPr>
          </a:p>
        </p:txBody>
      </p:sp>
      <p:sp>
        <p:nvSpPr>
          <p:cNvPr id="260" name="One"/>
          <p:cNvSpPr txBox="1"/>
          <p:nvPr/>
        </p:nvSpPr>
        <p:spPr>
          <a:xfrm>
            <a:off x="6058771" y="4825341"/>
            <a:ext cx="52306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1900"/>
            </a:lvl1pPr>
          </a:lstStyle>
          <a:p>
            <a:pPr/>
            <a:r>
              <a:t>One</a:t>
            </a:r>
          </a:p>
        </p:txBody>
      </p:sp>
      <p:sp>
        <p:nvSpPr>
          <p:cNvPr id="261" name="Many"/>
          <p:cNvSpPr txBox="1"/>
          <p:nvPr/>
        </p:nvSpPr>
        <p:spPr>
          <a:xfrm>
            <a:off x="5151250" y="5574725"/>
            <a:ext cx="65433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1900"/>
            </a:lvl1pPr>
          </a:lstStyle>
          <a:p>
            <a:pPr/>
            <a:r>
              <a:t>Many</a:t>
            </a:r>
          </a:p>
        </p:txBody>
      </p:sp>
      <p:sp>
        <p:nvSpPr>
          <p:cNvPr id="262" name="“Contains”"/>
          <p:cNvSpPr txBox="1"/>
          <p:nvPr/>
        </p:nvSpPr>
        <p:spPr>
          <a:xfrm>
            <a:off x="4161468" y="5083968"/>
            <a:ext cx="112703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1900"/>
            </a:lvl1pPr>
          </a:lstStyle>
          <a:p>
            <a:pPr/>
            <a:r>
              <a:t>“Contains”</a:t>
            </a:r>
          </a:p>
        </p:txBody>
      </p:sp>
      <p:sp>
        <p:nvSpPr>
          <p:cNvPr id="263" name="Line"/>
          <p:cNvSpPr/>
          <p:nvPr/>
        </p:nvSpPr>
        <p:spPr>
          <a:xfrm flipV="1">
            <a:off x="5959443" y="8260418"/>
            <a:ext cx="1" cy="151745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/>
            </a:pPr>
          </a:p>
        </p:txBody>
      </p:sp>
      <p:sp>
        <p:nvSpPr>
          <p:cNvPr id="264" name="One"/>
          <p:cNvSpPr txBox="1"/>
          <p:nvPr/>
        </p:nvSpPr>
        <p:spPr>
          <a:xfrm>
            <a:off x="5169139" y="9236721"/>
            <a:ext cx="52306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1900"/>
            </a:lvl1pPr>
          </a:lstStyle>
          <a:p>
            <a:pPr/>
            <a:r>
              <a:t>One</a:t>
            </a:r>
          </a:p>
        </p:txBody>
      </p:sp>
      <p:sp>
        <p:nvSpPr>
          <p:cNvPr id="265" name="Many"/>
          <p:cNvSpPr txBox="1"/>
          <p:nvPr/>
        </p:nvSpPr>
        <p:spPr>
          <a:xfrm>
            <a:off x="6002944" y="8274313"/>
            <a:ext cx="65433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1900"/>
            </a:lvl1pPr>
          </a:lstStyle>
          <a:p>
            <a:pPr/>
            <a:r>
              <a:t>Many</a:t>
            </a:r>
          </a:p>
        </p:txBody>
      </p:sp>
      <p:sp>
        <p:nvSpPr>
          <p:cNvPr id="266" name="“Includes”"/>
          <p:cNvSpPr txBox="1"/>
          <p:nvPr/>
        </p:nvSpPr>
        <p:spPr>
          <a:xfrm>
            <a:off x="4136943" y="8700355"/>
            <a:ext cx="108649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1900"/>
            </a:lvl1pPr>
          </a:lstStyle>
          <a:p>
            <a:pPr/>
            <a:r>
              <a:t>“Includes”</a:t>
            </a:r>
          </a:p>
        </p:txBody>
      </p:sp>
      <p:sp>
        <p:nvSpPr>
          <p:cNvPr id="267" name="Line"/>
          <p:cNvSpPr/>
          <p:nvPr/>
        </p:nvSpPr>
        <p:spPr>
          <a:xfrm>
            <a:off x="7778161" y="2975182"/>
            <a:ext cx="1893065" cy="212006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/>
            </a:pPr>
          </a:p>
        </p:txBody>
      </p:sp>
      <p:sp>
        <p:nvSpPr>
          <p:cNvPr id="268" name="Many"/>
          <p:cNvSpPr txBox="1"/>
          <p:nvPr/>
        </p:nvSpPr>
        <p:spPr>
          <a:xfrm>
            <a:off x="8086475" y="2747231"/>
            <a:ext cx="65433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1900"/>
            </a:lvl1pPr>
          </a:lstStyle>
          <a:p>
            <a:pPr/>
            <a:r>
              <a:t>Many</a:t>
            </a:r>
          </a:p>
        </p:txBody>
      </p:sp>
      <p:sp>
        <p:nvSpPr>
          <p:cNvPr id="269" name="One"/>
          <p:cNvSpPr txBox="1"/>
          <p:nvPr/>
        </p:nvSpPr>
        <p:spPr>
          <a:xfrm>
            <a:off x="8736246" y="4847932"/>
            <a:ext cx="52306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1900"/>
            </a:lvl1pPr>
          </a:lstStyle>
          <a:p>
            <a:pPr/>
            <a:r>
              <a:t>One</a:t>
            </a:r>
          </a:p>
        </p:txBody>
      </p:sp>
      <p:sp>
        <p:nvSpPr>
          <p:cNvPr id="270" name="“Purchases”"/>
          <p:cNvSpPr txBox="1"/>
          <p:nvPr/>
        </p:nvSpPr>
        <p:spPr>
          <a:xfrm>
            <a:off x="8129157" y="4054405"/>
            <a:ext cx="1245033" cy="3683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1900"/>
            </a:lvl1pPr>
          </a:lstStyle>
          <a:p>
            <a:pPr/>
            <a:r>
              <a:t>“Purchases”</a:t>
            </a:r>
          </a:p>
        </p:txBody>
      </p:sp>
      <p:sp>
        <p:nvSpPr>
          <p:cNvPr id="271" name="Line"/>
          <p:cNvSpPr/>
          <p:nvPr/>
        </p:nvSpPr>
        <p:spPr>
          <a:xfrm>
            <a:off x="13302961" y="6243335"/>
            <a:ext cx="149034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/>
            </a:pPr>
          </a:p>
        </p:txBody>
      </p:sp>
      <p:sp>
        <p:nvSpPr>
          <p:cNvPr id="272" name="One"/>
          <p:cNvSpPr txBox="1"/>
          <p:nvPr/>
        </p:nvSpPr>
        <p:spPr>
          <a:xfrm>
            <a:off x="13302961" y="5800420"/>
            <a:ext cx="52306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1900"/>
            </a:lvl1pPr>
          </a:lstStyle>
          <a:p>
            <a:pPr/>
            <a:r>
              <a:t>One</a:t>
            </a:r>
          </a:p>
        </p:txBody>
      </p:sp>
      <p:sp>
        <p:nvSpPr>
          <p:cNvPr id="273" name="Many"/>
          <p:cNvSpPr txBox="1"/>
          <p:nvPr/>
        </p:nvSpPr>
        <p:spPr>
          <a:xfrm>
            <a:off x="14131673" y="6259494"/>
            <a:ext cx="65433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1900"/>
            </a:lvl1pPr>
          </a:lstStyle>
          <a:p>
            <a:pPr/>
            <a:r>
              <a:t>Many</a:t>
            </a:r>
          </a:p>
        </p:txBody>
      </p:sp>
      <p:sp>
        <p:nvSpPr>
          <p:cNvPr id="274" name="“Subscribes”"/>
          <p:cNvSpPr txBox="1"/>
          <p:nvPr/>
        </p:nvSpPr>
        <p:spPr>
          <a:xfrm>
            <a:off x="13235835" y="5363865"/>
            <a:ext cx="131983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1900"/>
            </a:lvl1pPr>
          </a:lstStyle>
          <a:p>
            <a:pPr/>
            <a:r>
              <a:t>“Subscribes”</a:t>
            </a:r>
          </a:p>
        </p:txBody>
      </p:sp>
      <p:sp>
        <p:nvSpPr>
          <p:cNvPr id="275" name="Line"/>
          <p:cNvSpPr/>
          <p:nvPr/>
        </p:nvSpPr>
        <p:spPr>
          <a:xfrm flipV="1">
            <a:off x="13118479" y="3570916"/>
            <a:ext cx="1859311" cy="143762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/>
            </a:pPr>
          </a:p>
        </p:txBody>
      </p:sp>
      <p:sp>
        <p:nvSpPr>
          <p:cNvPr id="276" name="“Buys”"/>
          <p:cNvSpPr txBox="1"/>
          <p:nvPr/>
        </p:nvSpPr>
        <p:spPr>
          <a:xfrm>
            <a:off x="13637513" y="4041851"/>
            <a:ext cx="728892" cy="3683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1900"/>
            </a:lvl1pPr>
          </a:lstStyle>
          <a:p>
            <a:pPr/>
            <a:r>
              <a:t>“Buys”</a:t>
            </a:r>
          </a:p>
        </p:txBody>
      </p:sp>
      <p:grpSp>
        <p:nvGrpSpPr>
          <p:cNvPr id="279" name="Rectangle"/>
          <p:cNvGrpSpPr/>
          <p:nvPr/>
        </p:nvGrpSpPr>
        <p:grpSpPr>
          <a:xfrm>
            <a:off x="14903490" y="8257902"/>
            <a:ext cx="3789045" cy="4262615"/>
            <a:chOff x="0" y="0"/>
            <a:chExt cx="3789043" cy="4262614"/>
          </a:xfrm>
        </p:grpSpPr>
        <p:sp>
          <p:nvSpPr>
            <p:cNvPr id="278" name="Rectangle"/>
            <p:cNvSpPr/>
            <p:nvPr/>
          </p:nvSpPr>
          <p:spPr>
            <a:xfrm>
              <a:off x="50800" y="50799"/>
              <a:ext cx="3687444" cy="41610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277" name="Rectangle Rectangle" descr="Rectangle Rectangl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3789044" cy="4262616"/>
            </a:xfrm>
            <a:prstGeom prst="rect">
              <a:avLst/>
            </a:prstGeom>
            <a:effectLst/>
          </p:spPr>
        </p:pic>
      </p:grpSp>
      <p:sp>
        <p:nvSpPr>
          <p:cNvPr id="280" name="Apps"/>
          <p:cNvSpPr txBox="1"/>
          <p:nvPr/>
        </p:nvSpPr>
        <p:spPr>
          <a:xfrm>
            <a:off x="15135037" y="8437819"/>
            <a:ext cx="77279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2500"/>
            </a:lvl1pPr>
          </a:lstStyle>
          <a:p>
            <a:pPr/>
            <a:r>
              <a:t>Apps</a:t>
            </a:r>
          </a:p>
        </p:txBody>
      </p:sp>
      <p:sp>
        <p:nvSpPr>
          <p:cNvPr id="281" name="APP_ID"/>
          <p:cNvSpPr txBox="1"/>
          <p:nvPr/>
        </p:nvSpPr>
        <p:spPr>
          <a:xfrm>
            <a:off x="15127547" y="9122610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APP_ID</a:t>
            </a:r>
          </a:p>
        </p:txBody>
      </p:sp>
      <p:sp>
        <p:nvSpPr>
          <p:cNvPr id="282" name="size"/>
          <p:cNvSpPr txBox="1"/>
          <p:nvPr/>
        </p:nvSpPr>
        <p:spPr>
          <a:xfrm>
            <a:off x="15127547" y="10322792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sz="2500"/>
            </a:pPr>
            <a:r>
              <a:t>size</a:t>
            </a:r>
            <a:r>
              <a:t> </a:t>
            </a:r>
          </a:p>
        </p:txBody>
      </p:sp>
      <p:sp>
        <p:nvSpPr>
          <p:cNvPr id="283" name="name"/>
          <p:cNvSpPr txBox="1"/>
          <p:nvPr/>
        </p:nvSpPr>
        <p:spPr>
          <a:xfrm>
            <a:off x="15127547" y="9502874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name </a:t>
            </a:r>
          </a:p>
        </p:txBody>
      </p:sp>
      <p:sp>
        <p:nvSpPr>
          <p:cNvPr id="284" name="developer"/>
          <p:cNvSpPr txBox="1"/>
          <p:nvPr/>
        </p:nvSpPr>
        <p:spPr>
          <a:xfrm>
            <a:off x="15127547" y="9928693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developer</a:t>
            </a:r>
          </a:p>
        </p:txBody>
      </p:sp>
      <p:sp>
        <p:nvSpPr>
          <p:cNvPr id="285" name="price"/>
          <p:cNvSpPr txBox="1"/>
          <p:nvPr/>
        </p:nvSpPr>
        <p:spPr>
          <a:xfrm>
            <a:off x="15127547" y="10734774"/>
            <a:ext cx="334093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price</a:t>
            </a:r>
          </a:p>
        </p:txBody>
      </p:sp>
      <p:sp>
        <p:nvSpPr>
          <p:cNvPr id="286" name="ratings (avg)"/>
          <p:cNvSpPr txBox="1"/>
          <p:nvPr/>
        </p:nvSpPr>
        <p:spPr>
          <a:xfrm>
            <a:off x="15132195" y="11029812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ratings (avg)</a:t>
            </a:r>
          </a:p>
        </p:txBody>
      </p:sp>
      <p:sp>
        <p:nvSpPr>
          <p:cNvPr id="287" name="hasInAppPurchases"/>
          <p:cNvSpPr txBox="1"/>
          <p:nvPr/>
        </p:nvSpPr>
        <p:spPr>
          <a:xfrm>
            <a:off x="15127549" y="11407960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hasInAppPurchases</a:t>
            </a:r>
          </a:p>
        </p:txBody>
      </p:sp>
      <p:sp>
        <p:nvSpPr>
          <p:cNvPr id="288" name="hasAds"/>
          <p:cNvSpPr txBox="1"/>
          <p:nvPr/>
        </p:nvSpPr>
        <p:spPr>
          <a:xfrm>
            <a:off x="15127549" y="11812108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hasAds</a:t>
            </a:r>
          </a:p>
        </p:txBody>
      </p:sp>
      <p:sp>
        <p:nvSpPr>
          <p:cNvPr id="289" name="isLost"/>
          <p:cNvSpPr txBox="1"/>
          <p:nvPr/>
        </p:nvSpPr>
        <p:spPr>
          <a:xfrm>
            <a:off x="9700438" y="11682287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isLost</a:t>
            </a:r>
          </a:p>
        </p:txBody>
      </p:sp>
      <p:grpSp>
        <p:nvGrpSpPr>
          <p:cNvPr id="292" name="Rectangle"/>
          <p:cNvGrpSpPr/>
          <p:nvPr/>
        </p:nvGrpSpPr>
        <p:grpSpPr>
          <a:xfrm>
            <a:off x="14903490" y="1447046"/>
            <a:ext cx="3789045" cy="2261918"/>
            <a:chOff x="0" y="0"/>
            <a:chExt cx="3789043" cy="2261916"/>
          </a:xfrm>
        </p:grpSpPr>
        <p:sp>
          <p:nvSpPr>
            <p:cNvPr id="291" name="Rectangle"/>
            <p:cNvSpPr/>
            <p:nvPr/>
          </p:nvSpPr>
          <p:spPr>
            <a:xfrm>
              <a:off x="50800" y="50799"/>
              <a:ext cx="3687444" cy="21603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290" name="Rectangle Rectangle" descr="Rectangle Rectangl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-1"/>
              <a:ext cx="3789044" cy="2261918"/>
            </a:xfrm>
            <a:prstGeom prst="rect">
              <a:avLst/>
            </a:prstGeom>
            <a:effectLst/>
          </p:spPr>
        </p:pic>
      </p:grpSp>
      <p:sp>
        <p:nvSpPr>
          <p:cNvPr id="293" name="App Purchases"/>
          <p:cNvSpPr txBox="1"/>
          <p:nvPr/>
        </p:nvSpPr>
        <p:spPr>
          <a:xfrm>
            <a:off x="15135038" y="1590321"/>
            <a:ext cx="200850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2500"/>
            </a:lvl1pPr>
          </a:lstStyle>
          <a:p>
            <a:pPr/>
            <a:r>
              <a:t>App Purchases</a:t>
            </a:r>
          </a:p>
        </p:txBody>
      </p:sp>
      <p:sp>
        <p:nvSpPr>
          <p:cNvPr id="294" name="APP_ID"/>
          <p:cNvSpPr txBox="1"/>
          <p:nvPr/>
        </p:nvSpPr>
        <p:spPr>
          <a:xfrm>
            <a:off x="15127549" y="2275112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APP_ID</a:t>
            </a:r>
          </a:p>
        </p:txBody>
      </p:sp>
      <p:sp>
        <p:nvSpPr>
          <p:cNvPr id="295" name="USER_ID"/>
          <p:cNvSpPr txBox="1"/>
          <p:nvPr/>
        </p:nvSpPr>
        <p:spPr>
          <a:xfrm>
            <a:off x="15126225" y="2703890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sz="2500"/>
            </a:pPr>
            <a:r>
              <a:t>USER_ID</a:t>
            </a:r>
            <a:r>
              <a:t> </a:t>
            </a:r>
          </a:p>
        </p:txBody>
      </p:sp>
      <p:sp>
        <p:nvSpPr>
          <p:cNvPr id="296" name="Date"/>
          <p:cNvSpPr txBox="1"/>
          <p:nvPr/>
        </p:nvSpPr>
        <p:spPr>
          <a:xfrm>
            <a:off x="15127549" y="3109787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Date</a:t>
            </a:r>
          </a:p>
        </p:txBody>
      </p:sp>
      <p:sp>
        <p:nvSpPr>
          <p:cNvPr id="297" name="firstName"/>
          <p:cNvSpPr txBox="1"/>
          <p:nvPr/>
        </p:nvSpPr>
        <p:spPr>
          <a:xfrm>
            <a:off x="9746221" y="4572977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firstName</a:t>
            </a:r>
          </a:p>
        </p:txBody>
      </p:sp>
      <p:sp>
        <p:nvSpPr>
          <p:cNvPr id="298" name="address"/>
          <p:cNvSpPr txBox="1"/>
          <p:nvPr/>
        </p:nvSpPr>
        <p:spPr>
          <a:xfrm>
            <a:off x="9746221" y="4932920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address</a:t>
            </a:r>
          </a:p>
        </p:txBody>
      </p:sp>
      <p:sp>
        <p:nvSpPr>
          <p:cNvPr id="299" name="lastName"/>
          <p:cNvSpPr txBox="1"/>
          <p:nvPr/>
        </p:nvSpPr>
        <p:spPr>
          <a:xfrm>
            <a:off x="9746221" y="4199090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lastName</a:t>
            </a:r>
          </a:p>
        </p:txBody>
      </p:sp>
      <p:sp>
        <p:nvSpPr>
          <p:cNvPr id="300" name="phone"/>
          <p:cNvSpPr txBox="1"/>
          <p:nvPr/>
        </p:nvSpPr>
        <p:spPr>
          <a:xfrm>
            <a:off x="9746221" y="5283172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phone</a:t>
            </a:r>
          </a:p>
        </p:txBody>
      </p:sp>
      <p:sp>
        <p:nvSpPr>
          <p:cNvPr id="301" name="DOB"/>
          <p:cNvSpPr txBox="1"/>
          <p:nvPr/>
        </p:nvSpPr>
        <p:spPr>
          <a:xfrm>
            <a:off x="9753711" y="5640575"/>
            <a:ext cx="33409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2500"/>
            </a:lvl1pPr>
          </a:lstStyle>
          <a:p>
            <a:pPr/>
            <a:r>
              <a:t>DOB</a:t>
            </a:r>
          </a:p>
        </p:txBody>
      </p:sp>
      <p:sp>
        <p:nvSpPr>
          <p:cNvPr id="306" name="Connection Line"/>
          <p:cNvSpPr/>
          <p:nvPr/>
        </p:nvSpPr>
        <p:spPr>
          <a:xfrm>
            <a:off x="18692455" y="2613692"/>
            <a:ext cx="1300974" cy="7041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89" y="0"/>
                </a:moveTo>
                <a:cubicBezTo>
                  <a:pt x="21600" y="10749"/>
                  <a:pt x="21570" y="17949"/>
                  <a:pt x="0" y="2160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03" name="“Has”"/>
          <p:cNvSpPr txBox="1"/>
          <p:nvPr/>
        </p:nvSpPr>
        <p:spPr>
          <a:xfrm>
            <a:off x="19462424" y="6537560"/>
            <a:ext cx="629718" cy="3683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1900"/>
            </a:lvl1pPr>
          </a:lstStyle>
          <a:p>
            <a:pPr/>
            <a:r>
              <a:t>“Has”</a:t>
            </a:r>
          </a:p>
        </p:txBody>
      </p:sp>
      <p:sp>
        <p:nvSpPr>
          <p:cNvPr id="304" name="Many"/>
          <p:cNvSpPr txBox="1"/>
          <p:nvPr/>
        </p:nvSpPr>
        <p:spPr>
          <a:xfrm>
            <a:off x="18855387" y="2313212"/>
            <a:ext cx="65433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1900"/>
            </a:lvl1pPr>
          </a:lstStyle>
          <a:p>
            <a:pPr/>
            <a:r>
              <a:t>Many</a:t>
            </a:r>
          </a:p>
        </p:txBody>
      </p:sp>
      <p:sp>
        <p:nvSpPr>
          <p:cNvPr id="305" name="One"/>
          <p:cNvSpPr txBox="1"/>
          <p:nvPr/>
        </p:nvSpPr>
        <p:spPr>
          <a:xfrm>
            <a:off x="18749545" y="9824795"/>
            <a:ext cx="52306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1900"/>
            </a:lvl1pPr>
          </a:lstStyle>
          <a:p>
            <a:pPr/>
            <a:r>
              <a:t>One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1920px-Spiral_model_(Boehm,_1988).svg.png" descr="1920px-Spiral_model_(Boehm,_1988)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2298" y="1411564"/>
            <a:ext cx="12945848" cy="10788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Work Division - Synchronize and Stabilize"/>
          <p:cNvSpPr txBox="1"/>
          <p:nvPr/>
        </p:nvSpPr>
        <p:spPr>
          <a:xfrm>
            <a:off x="1353214" y="1220041"/>
            <a:ext cx="17270794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pc="-170" sz="8500"/>
            </a:lvl1pPr>
          </a:lstStyle>
          <a:p>
            <a:pPr/>
            <a:r>
              <a:t>Work Division - Synchronize and Stabilize</a:t>
            </a:r>
          </a:p>
        </p:txBody>
      </p:sp>
      <p:sp>
        <p:nvSpPr>
          <p:cNvPr id="311" name="Responsive"/>
          <p:cNvSpPr txBox="1"/>
          <p:nvPr/>
        </p:nvSpPr>
        <p:spPr>
          <a:xfrm>
            <a:off x="1774793" y="7821748"/>
            <a:ext cx="323674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Responsive</a:t>
            </a:r>
          </a:p>
        </p:txBody>
      </p:sp>
      <p:sp>
        <p:nvSpPr>
          <p:cNvPr id="312" name="Functionality"/>
          <p:cNvSpPr txBox="1"/>
          <p:nvPr/>
        </p:nvSpPr>
        <p:spPr>
          <a:xfrm>
            <a:off x="1735429" y="8908195"/>
            <a:ext cx="3736697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Functionality</a:t>
            </a:r>
          </a:p>
        </p:txBody>
      </p:sp>
      <p:sp>
        <p:nvSpPr>
          <p:cNvPr id="313" name="Design - Layout"/>
          <p:cNvSpPr txBox="1"/>
          <p:nvPr/>
        </p:nvSpPr>
        <p:spPr>
          <a:xfrm>
            <a:off x="1598325" y="3475960"/>
            <a:ext cx="4806544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Design - Layout  </a:t>
            </a:r>
          </a:p>
        </p:txBody>
      </p:sp>
      <p:sp>
        <p:nvSpPr>
          <p:cNvPr id="314" name="Comments"/>
          <p:cNvSpPr txBox="1"/>
          <p:nvPr/>
        </p:nvSpPr>
        <p:spPr>
          <a:xfrm>
            <a:off x="1732273" y="4562407"/>
            <a:ext cx="332178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Comments </a:t>
            </a:r>
          </a:p>
        </p:txBody>
      </p:sp>
      <p:sp>
        <p:nvSpPr>
          <p:cNvPr id="315" name="Testing"/>
          <p:cNvSpPr txBox="1"/>
          <p:nvPr/>
        </p:nvSpPr>
        <p:spPr>
          <a:xfrm>
            <a:off x="1683288" y="6735302"/>
            <a:ext cx="2109293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Testing</a:t>
            </a:r>
          </a:p>
        </p:txBody>
      </p:sp>
      <p:sp>
        <p:nvSpPr>
          <p:cNvPr id="316" name="Style"/>
          <p:cNvSpPr txBox="1"/>
          <p:nvPr/>
        </p:nvSpPr>
        <p:spPr>
          <a:xfrm>
            <a:off x="1699685" y="5648854"/>
            <a:ext cx="1468070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Style</a:t>
            </a:r>
          </a:p>
        </p:txBody>
      </p:sp>
      <p:sp>
        <p:nvSpPr>
          <p:cNvPr id="317" name="Pair Programming"/>
          <p:cNvSpPr txBox="1"/>
          <p:nvPr/>
        </p:nvSpPr>
        <p:spPr>
          <a:xfrm>
            <a:off x="1785436" y="9994642"/>
            <a:ext cx="5134357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Pair Programming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Myriad Apple Text"/>
        <a:ea typeface="Myriad Apple Text"/>
        <a:cs typeface="Myriad Apple Text"/>
      </a:majorFont>
      <a:minorFont>
        <a:latin typeface="Myriad Apple Text"/>
        <a:ea typeface="Myriad Apple Text"/>
        <a:cs typeface="Myriad Apple Text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yriad Apple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yriad Apple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Myriad Apple Text"/>
        <a:ea typeface="Myriad Apple Text"/>
        <a:cs typeface="Myriad Apple Text"/>
      </a:majorFont>
      <a:minorFont>
        <a:latin typeface="Myriad Apple Text"/>
        <a:ea typeface="Myriad Apple Text"/>
        <a:cs typeface="Myriad Apple Text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yriad Apple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yriad Apple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