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90D5C-A3FD-411B-B042-E4752B95DF9C}" type="datetimeFigureOut">
              <a:rPr lang="en-IN" smtClean="0"/>
              <a:t>17-01-2024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FFF85-4B63-4122-8B53-E5BD8EA7EFC1}" type="slidenum">
              <a:rPr lang="en-IN" smtClean="0"/>
              <a:t>‹#›</a:t>
            </a:fld>
            <a:endParaRPr lang="en-IN"/>
          </a:p>
        </p:txBody>
      </p:sp>
    </p:spTree>
    <p:extLst>
      <p:ext uri="{BB962C8B-B14F-4D97-AF65-F5344CB8AC3E}">
        <p14:creationId xmlns:p14="http://schemas.microsoft.com/office/powerpoint/2010/main" val="40471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94CC-CD4D-0080-9305-A8DB6C936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558EAC-0CD6-19E3-BFE9-FF095CD9C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2E2663-BFDD-1642-F433-D42630B81F2E}"/>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5" name="Footer Placeholder 4">
            <a:extLst>
              <a:ext uri="{FF2B5EF4-FFF2-40B4-BE49-F238E27FC236}">
                <a16:creationId xmlns:a16="http://schemas.microsoft.com/office/drawing/2014/main" id="{BA946A52-70A1-5436-F924-3DEC98FCC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42277-6954-1C77-7D29-779FAA3F05D7}"/>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355866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1B51-4CE2-F485-62CD-936E6D2EC2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E8CEF9-23FF-FE33-610A-CC8A3D9A2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C3130-D7AD-3C29-2F5B-D74A7CF65471}"/>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5" name="Footer Placeholder 4">
            <a:extLst>
              <a:ext uri="{FF2B5EF4-FFF2-40B4-BE49-F238E27FC236}">
                <a16:creationId xmlns:a16="http://schemas.microsoft.com/office/drawing/2014/main" id="{035557AF-286C-3AF6-F260-30174A8CE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F5AE5-BBB8-86FD-BEC5-E72F77D1798C}"/>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329369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E8C095-623E-F300-00B9-D4F8C242A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DC5073-EB61-8A1D-CA08-E078A200E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E0259-7156-4513-0BDA-C8A7B7759456}"/>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5" name="Footer Placeholder 4">
            <a:extLst>
              <a:ext uri="{FF2B5EF4-FFF2-40B4-BE49-F238E27FC236}">
                <a16:creationId xmlns:a16="http://schemas.microsoft.com/office/drawing/2014/main" id="{23D69314-D93D-7268-602C-146D3448C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CE71E-DDEF-2518-ABB5-8D83506A0E21}"/>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136529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9C21-20C7-CD95-0FDB-C18FDB726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ED0F6E-0FCD-7320-EED1-C94994F0DF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FEF33-14FC-B550-B7C0-AC5C3C44A8FD}"/>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5" name="Footer Placeholder 4">
            <a:extLst>
              <a:ext uri="{FF2B5EF4-FFF2-40B4-BE49-F238E27FC236}">
                <a16:creationId xmlns:a16="http://schemas.microsoft.com/office/drawing/2014/main" id="{0824FA32-0D22-561F-119C-33CD83E13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FDAF1-378D-3036-E18E-4FD7B087BB8E}"/>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138459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230C-7167-21AE-7138-7A94C0627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1E57B4-CB7C-3806-FFEA-33AB6775D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ACE986-0B83-F46B-1C53-1A5CA975CF41}"/>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5" name="Footer Placeholder 4">
            <a:extLst>
              <a:ext uri="{FF2B5EF4-FFF2-40B4-BE49-F238E27FC236}">
                <a16:creationId xmlns:a16="http://schemas.microsoft.com/office/drawing/2014/main" id="{369DD57D-8AE7-901C-E40E-94EAF4EA0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BE2B7-6893-9257-0446-236B88FF4521}"/>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362335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E65A-EE0E-3C38-B901-624E9C98D5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BC7F4-1825-52C1-6BFE-9E06B5122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570AD4-0601-D1C1-9668-0729F5E1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12D29C-E5CC-7B4D-2E2D-0869332DADA1}"/>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6" name="Footer Placeholder 5">
            <a:extLst>
              <a:ext uri="{FF2B5EF4-FFF2-40B4-BE49-F238E27FC236}">
                <a16:creationId xmlns:a16="http://schemas.microsoft.com/office/drawing/2014/main" id="{D9B35935-CDD2-812B-219A-C8EB62767B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897AD9-9241-3680-75EA-B6763A4B1595}"/>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389858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EE5-B91C-A570-10D6-F0A1E4D291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8B3B04-B963-5D7F-6C50-2BD4CB905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FB22FC-8B85-830E-8731-B5B3DF263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F40B99-3B20-EC7D-8D55-5AA2E9A4D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79ED0-6D97-5611-F23D-E6A9B7C4D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A127DF-8C75-049D-0F12-3C61C4597813}"/>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8" name="Footer Placeholder 7">
            <a:extLst>
              <a:ext uri="{FF2B5EF4-FFF2-40B4-BE49-F238E27FC236}">
                <a16:creationId xmlns:a16="http://schemas.microsoft.com/office/drawing/2014/main" id="{93658518-67C9-C122-C972-F671472129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3F01E9-E54C-8C83-1E50-7CDE94FA0A84}"/>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255051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FEF-D02F-7AEA-EB94-02EF68B5DA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0CFCCF-641A-A13D-C5D0-E8C504AFD597}"/>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4" name="Footer Placeholder 3">
            <a:extLst>
              <a:ext uri="{FF2B5EF4-FFF2-40B4-BE49-F238E27FC236}">
                <a16:creationId xmlns:a16="http://schemas.microsoft.com/office/drawing/2014/main" id="{328281B1-6960-6404-14A3-7C35F551B1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9C0631-4F96-6386-E61D-3B4C07B247A6}"/>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222925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902E7-97A6-F82B-14C5-85F4456DDC03}"/>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3" name="Footer Placeholder 2">
            <a:extLst>
              <a:ext uri="{FF2B5EF4-FFF2-40B4-BE49-F238E27FC236}">
                <a16:creationId xmlns:a16="http://schemas.microsoft.com/office/drawing/2014/main" id="{9789A992-1B42-0F72-4506-FDA1F1095E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7F4E4E-F887-65B0-6272-6D3CFC6DD3A4}"/>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366382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720F-53D9-873A-94B2-EBC7A42C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5B782-C52C-E940-EDA1-DAB99FB6F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078E55-D52A-129D-C235-6CB1A0D6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C1052-491B-23C4-4C0C-DF98977CFC91}"/>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6" name="Footer Placeholder 5">
            <a:extLst>
              <a:ext uri="{FF2B5EF4-FFF2-40B4-BE49-F238E27FC236}">
                <a16:creationId xmlns:a16="http://schemas.microsoft.com/office/drawing/2014/main" id="{2FCB7293-DF5E-E797-136A-92380881A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8B3F8-D9DB-C815-5B60-03FB452A2BCE}"/>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371469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F3CE-6F52-B617-7629-62603EBA4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77323F-6E90-892C-0BA5-77476BC7C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E0E3A8-1CA9-6817-854A-73A418950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235C9-2725-844D-60AD-27E7003249A3}"/>
              </a:ext>
            </a:extLst>
          </p:cNvPr>
          <p:cNvSpPr>
            <a:spLocks noGrp="1"/>
          </p:cNvSpPr>
          <p:nvPr>
            <p:ph type="dt" sz="half" idx="10"/>
          </p:nvPr>
        </p:nvSpPr>
        <p:spPr/>
        <p:txBody>
          <a:bodyPr/>
          <a:lstStyle/>
          <a:p>
            <a:fld id="{6FB7D56F-B4BB-4D45-B91B-EDDF0EC5E8BE}" type="datetimeFigureOut">
              <a:rPr lang="en-IN" smtClean="0"/>
              <a:t>17-01-2024</a:t>
            </a:fld>
            <a:endParaRPr lang="en-IN"/>
          </a:p>
        </p:txBody>
      </p:sp>
      <p:sp>
        <p:nvSpPr>
          <p:cNvPr id="6" name="Footer Placeholder 5">
            <a:extLst>
              <a:ext uri="{FF2B5EF4-FFF2-40B4-BE49-F238E27FC236}">
                <a16:creationId xmlns:a16="http://schemas.microsoft.com/office/drawing/2014/main" id="{CFEB7F83-091D-46D8-3E87-606851255B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08448-3E4F-A1AD-B9D4-6EB57E8C09CE}"/>
              </a:ext>
            </a:extLst>
          </p:cNvPr>
          <p:cNvSpPr>
            <a:spLocks noGrp="1"/>
          </p:cNvSpPr>
          <p:nvPr>
            <p:ph type="sldNum" sz="quarter" idx="12"/>
          </p:nvPr>
        </p:nvSpPr>
        <p:spPr/>
        <p:txBody>
          <a:bodyPr/>
          <a:lstStyle/>
          <a:p>
            <a:fld id="{56158D33-3ECA-41CF-8E1F-107C3B455AB4}" type="slidenum">
              <a:rPr lang="en-IN" smtClean="0"/>
              <a:t>‹#›</a:t>
            </a:fld>
            <a:endParaRPr lang="en-IN"/>
          </a:p>
        </p:txBody>
      </p:sp>
    </p:spTree>
    <p:extLst>
      <p:ext uri="{BB962C8B-B14F-4D97-AF65-F5344CB8AC3E}">
        <p14:creationId xmlns:p14="http://schemas.microsoft.com/office/powerpoint/2010/main" val="43109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B0510-EEAA-75EF-09CE-6F8DD38BB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6B625-C113-6187-A0B3-92A2533FD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BCDE8-A67D-8086-CDAB-C9179C07A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7D56F-B4BB-4D45-B91B-EDDF0EC5E8BE}" type="datetimeFigureOut">
              <a:rPr lang="en-IN" smtClean="0"/>
              <a:t>17-01-2024</a:t>
            </a:fld>
            <a:endParaRPr lang="en-IN"/>
          </a:p>
        </p:txBody>
      </p:sp>
      <p:sp>
        <p:nvSpPr>
          <p:cNvPr id="5" name="Footer Placeholder 4">
            <a:extLst>
              <a:ext uri="{FF2B5EF4-FFF2-40B4-BE49-F238E27FC236}">
                <a16:creationId xmlns:a16="http://schemas.microsoft.com/office/drawing/2014/main" id="{57267B58-ED29-ABA2-766E-B1E118EE6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0FC7DC-088F-1E2C-9CB8-0BE070450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58D33-3ECA-41CF-8E1F-107C3B455AB4}" type="slidenum">
              <a:rPr lang="en-IN" smtClean="0"/>
              <a:t>‹#›</a:t>
            </a:fld>
            <a:endParaRPr lang="en-IN"/>
          </a:p>
        </p:txBody>
      </p:sp>
    </p:spTree>
    <p:extLst>
      <p:ext uri="{BB962C8B-B14F-4D97-AF65-F5344CB8AC3E}">
        <p14:creationId xmlns:p14="http://schemas.microsoft.com/office/powerpoint/2010/main" val="599431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63D467-F3A7-3D52-4B2F-1B422EC0E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F5E9C10C-D358-83CE-1054-A7F3C6F293E8}"/>
              </a:ext>
            </a:extLst>
          </p:cNvPr>
          <p:cNvSpPr/>
          <p:nvPr/>
        </p:nvSpPr>
        <p:spPr>
          <a:xfrm>
            <a:off x="1234733" y="744897"/>
            <a:ext cx="9722534" cy="1754326"/>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rPr>
              <a:t>EXPLORATORY DATA ANALYSIS</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rPr>
              <a:t>ON MOVIES DATASET</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37359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C40D03-B48F-EF63-FB42-46179C575844}"/>
              </a:ext>
            </a:extLst>
          </p:cNvPr>
          <p:cNvSpPr txBox="1"/>
          <p:nvPr/>
        </p:nvSpPr>
        <p:spPr>
          <a:xfrm>
            <a:off x="515007" y="472966"/>
            <a:ext cx="11319641" cy="2862322"/>
          </a:xfrm>
          <a:prstGeom prst="rect">
            <a:avLst/>
          </a:prstGeom>
          <a:noFill/>
        </p:spPr>
        <p:txBody>
          <a:bodyPr wrap="square">
            <a:spAutoFit/>
          </a:bodyPr>
          <a:lstStyle/>
          <a:p>
            <a:r>
              <a:rPr lang="en-US" sz="2000" b="1" dirty="0">
                <a:solidFill>
                  <a:srgbClr val="FF0000"/>
                </a:solidFill>
                <a:effectLst/>
                <a:latin typeface="Times New Roman" panose="02020603050405020304" pitchFamily="18" charset="0"/>
                <a:cs typeface="Times New Roman" panose="02020603050405020304" pitchFamily="18" charset="0"/>
              </a:rPr>
              <a:t>CONCLUSION:</a:t>
            </a:r>
            <a:endParaRPr lang="en-US" sz="2000" b="0" dirty="0">
              <a:solidFill>
                <a:srgbClr val="FF0000"/>
              </a:solidFill>
              <a:effectLst/>
              <a:latin typeface="Times New Roman" panose="02020603050405020304" pitchFamily="18" charset="0"/>
              <a:cs typeface="Times New Roman" panose="02020603050405020304" pitchFamily="18" charset="0"/>
            </a:endParaRPr>
          </a:p>
          <a:p>
            <a:endParaRPr lang="en-US" sz="2000" b="0" dirty="0">
              <a:solidFill>
                <a:srgbClr val="CCCCCC"/>
              </a:solidFill>
              <a:effectLst/>
              <a:latin typeface="Times New Roman" panose="02020603050405020304" pitchFamily="18" charset="0"/>
              <a:cs typeface="Times New Roman" panose="02020603050405020304" pitchFamily="18" charset="0"/>
            </a:endParaRPr>
          </a:p>
          <a:p>
            <a:r>
              <a:rPr lang="en-US" sz="2000" b="0" dirty="0">
                <a:solidFill>
                  <a:srgbClr val="CCCCCC"/>
                </a:solidFill>
                <a:effectLst/>
                <a:latin typeface="Times New Roman" panose="02020603050405020304" pitchFamily="18" charset="0"/>
                <a:cs typeface="Times New Roman" panose="02020603050405020304" pitchFamily="18" charset="0"/>
              </a:rPr>
              <a:t>OUR EDA LAID THE FOUNDATION FOR A DEEPER UNDERSTANDING OF THE MOVIES DATASET, GUIDING FUTURE ANALYSES AND DECISION-MAKING PROCESSES. THE EXPLORATION OF MISSING VALUES, STATISTICAL MEASURES, AND VISUALIZATIONS ALLOWED US TO GRASP THE INTRICACIES OF THE DATA, PROVIDING A BASIS FOR FURTHER FEATURE ENGINEERING AND MODELING ENDEAVORS. THE INSIGHTS GAINED WILL INFORM SUBSEQUENT STEPS IN LEVERAGING THIS DATASET FOR MORE ADVANCED ANALYTICS AND DECISION SUPPORT IN THE REALM OF MOVIE INDUSTRY STUDIES.</a:t>
            </a:r>
          </a:p>
        </p:txBody>
      </p:sp>
    </p:spTree>
    <p:extLst>
      <p:ext uri="{BB962C8B-B14F-4D97-AF65-F5344CB8AC3E}">
        <p14:creationId xmlns:p14="http://schemas.microsoft.com/office/powerpoint/2010/main" val="2718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D0485-8C82-5C60-435A-018B92949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26980"/>
            <a:ext cx="12192000" cy="9884980"/>
          </a:xfrm>
          <a:prstGeom prst="rect">
            <a:avLst/>
          </a:prstGeom>
        </p:spPr>
      </p:pic>
    </p:spTree>
    <p:extLst>
      <p:ext uri="{BB962C8B-B14F-4D97-AF65-F5344CB8AC3E}">
        <p14:creationId xmlns:p14="http://schemas.microsoft.com/office/powerpoint/2010/main" val="410762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3B43C-8440-AD67-7B28-D258A6518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89" y="1508760"/>
            <a:ext cx="10376405" cy="3209544"/>
          </a:xfrm>
          <a:prstGeom prst="rect">
            <a:avLst/>
          </a:prstGeom>
        </p:spPr>
      </p:pic>
      <p:sp>
        <p:nvSpPr>
          <p:cNvPr id="5" name="Rectangle 4">
            <a:extLst>
              <a:ext uri="{FF2B5EF4-FFF2-40B4-BE49-F238E27FC236}">
                <a16:creationId xmlns:a16="http://schemas.microsoft.com/office/drawing/2014/main" id="{D9851108-33A2-B35D-4C58-DCE0BC28F2B8}"/>
              </a:ext>
            </a:extLst>
          </p:cNvPr>
          <p:cNvSpPr/>
          <p:nvPr/>
        </p:nvSpPr>
        <p:spPr>
          <a:xfrm>
            <a:off x="1356068" y="370439"/>
            <a:ext cx="9022663" cy="923330"/>
          </a:xfrm>
          <a:prstGeom prst="rect">
            <a:avLst/>
          </a:prstGeom>
          <a:noFill/>
        </p:spPr>
        <p:txBody>
          <a:bodyPr wrap="none" lIns="91440" tIns="45720" rIns="91440" bIns="45720">
            <a:spAutoFit/>
          </a:bodyPr>
          <a:lstStyle/>
          <a:p>
            <a:pPr algn="ctr"/>
            <a:r>
              <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DATASET LOOKS LIKE THIS</a:t>
            </a:r>
          </a:p>
        </p:txBody>
      </p:sp>
      <p:sp>
        <p:nvSpPr>
          <p:cNvPr id="6" name="TextBox 5">
            <a:extLst>
              <a:ext uri="{FF2B5EF4-FFF2-40B4-BE49-F238E27FC236}">
                <a16:creationId xmlns:a16="http://schemas.microsoft.com/office/drawing/2014/main" id="{E2A77C53-A9C6-3964-16AA-38E1DA36FECE}"/>
              </a:ext>
            </a:extLst>
          </p:cNvPr>
          <p:cNvSpPr txBox="1"/>
          <p:nvPr/>
        </p:nvSpPr>
        <p:spPr>
          <a:xfrm>
            <a:off x="1965960" y="5468112"/>
            <a:ext cx="7370064" cy="523220"/>
          </a:xfrm>
          <a:prstGeom prst="rect">
            <a:avLst/>
          </a:prstGeom>
          <a:noFill/>
        </p:spPr>
        <p:txBody>
          <a:bodyPr wrap="square" rtlCol="0">
            <a:spAutoFit/>
          </a:bodyPr>
          <a:lstStyle/>
          <a:p>
            <a:pPr algn="ctr"/>
            <a:r>
              <a:rPr lang="en-IN" sz="2800" dirty="0">
                <a:solidFill>
                  <a:schemeClr val="bg1"/>
                </a:solidFill>
              </a:rPr>
              <a:t>NEXT WE WILL GET INSIGHTS FROM THE DATA</a:t>
            </a:r>
          </a:p>
        </p:txBody>
      </p:sp>
    </p:spTree>
    <p:extLst>
      <p:ext uri="{BB962C8B-B14F-4D97-AF65-F5344CB8AC3E}">
        <p14:creationId xmlns:p14="http://schemas.microsoft.com/office/powerpoint/2010/main" val="22227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F1F30-7FE3-69B4-99FB-4FF30AC7B83D}"/>
              </a:ext>
            </a:extLst>
          </p:cNvPr>
          <p:cNvSpPr txBox="1"/>
          <p:nvPr/>
        </p:nvSpPr>
        <p:spPr>
          <a:xfrm>
            <a:off x="1252728" y="330517"/>
            <a:ext cx="9006840" cy="984885"/>
          </a:xfrm>
          <a:prstGeom prst="rect">
            <a:avLst/>
          </a:prstGeom>
          <a:noFill/>
        </p:spPr>
        <p:txBody>
          <a:bodyPr wrap="square" rtlCol="0">
            <a:spAutoFit/>
          </a:bodyPr>
          <a:lstStyle/>
          <a:p>
            <a:pPr algn="ctr"/>
            <a:r>
              <a:rPr lang="en-IN" sz="4000" dirty="0">
                <a:blipFill>
                  <a:blip r:embed="rId2"/>
                  <a:tile tx="0" ty="0" sx="100000" sy="100000" flip="none" algn="tl"/>
                </a:blipFill>
                <a:effectLst>
                  <a:glow rad="63500">
                    <a:schemeClr val="accent5">
                      <a:satMod val="175000"/>
                      <a:alpha val="40000"/>
                    </a:schemeClr>
                  </a:glow>
                </a:effectLst>
              </a:rPr>
              <a:t>NUMBER OF MOVIES WITH EACH GENRE</a:t>
            </a:r>
          </a:p>
          <a:p>
            <a:pPr algn="ctr"/>
            <a:endParaRPr lang="en-IN" dirty="0"/>
          </a:p>
        </p:txBody>
      </p:sp>
      <p:pic>
        <p:nvPicPr>
          <p:cNvPr id="5" name="Picture 4">
            <a:extLst>
              <a:ext uri="{FF2B5EF4-FFF2-40B4-BE49-F238E27FC236}">
                <a16:creationId xmlns:a16="http://schemas.microsoft.com/office/drawing/2014/main" id="{07FC5536-6E60-AA28-9C21-0638504EE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943" y="1158001"/>
            <a:ext cx="7789828" cy="4518337"/>
          </a:xfrm>
          <a:prstGeom prst="rect">
            <a:avLst/>
          </a:prstGeom>
          <a:ln>
            <a:noFill/>
          </a:ln>
          <a:effectLst>
            <a:softEdge rad="112500"/>
          </a:effectLst>
        </p:spPr>
      </p:pic>
      <p:sp>
        <p:nvSpPr>
          <p:cNvPr id="7" name="TextBox 6">
            <a:extLst>
              <a:ext uri="{FF2B5EF4-FFF2-40B4-BE49-F238E27FC236}">
                <a16:creationId xmlns:a16="http://schemas.microsoft.com/office/drawing/2014/main" id="{C05B2DD6-0875-6D6E-ECA5-3E429E5E5711}"/>
              </a:ext>
            </a:extLst>
          </p:cNvPr>
          <p:cNvSpPr txBox="1"/>
          <p:nvPr/>
        </p:nvSpPr>
        <p:spPr>
          <a:xfrm>
            <a:off x="4396509" y="5624945"/>
            <a:ext cx="1502463" cy="369332"/>
          </a:xfrm>
          <a:prstGeom prst="rect">
            <a:avLst/>
          </a:prstGeom>
          <a:noFill/>
        </p:spPr>
        <p:txBody>
          <a:bodyPr wrap="none" rtlCol="0">
            <a:spAutoFit/>
          </a:bodyPr>
          <a:lstStyle/>
          <a:p>
            <a:r>
              <a:rPr lang="en-US" sz="1800" kern="1200" dirty="0">
                <a:solidFill>
                  <a:schemeClr val="tx1"/>
                </a:solidFill>
                <a:latin typeface="+mn-lt"/>
                <a:ea typeface="+mn-ea"/>
                <a:cs typeface="+mn-cs"/>
              </a:rPr>
              <a:t>Your text here</a:t>
            </a:r>
          </a:p>
        </p:txBody>
      </p:sp>
      <p:sp>
        <p:nvSpPr>
          <p:cNvPr id="8" name="TextBox 7">
            <a:extLst>
              <a:ext uri="{FF2B5EF4-FFF2-40B4-BE49-F238E27FC236}">
                <a16:creationId xmlns:a16="http://schemas.microsoft.com/office/drawing/2014/main" id="{A71349C6-54A7-018E-2DA8-B5BD1C8CF5E6}"/>
              </a:ext>
            </a:extLst>
          </p:cNvPr>
          <p:cNvSpPr txBox="1"/>
          <p:nvPr/>
        </p:nvSpPr>
        <p:spPr>
          <a:xfrm>
            <a:off x="1932432" y="5801710"/>
            <a:ext cx="8327136" cy="923330"/>
          </a:xfrm>
          <a:prstGeom prst="rect">
            <a:avLst/>
          </a:prstGeom>
          <a:noFill/>
        </p:spPr>
        <p:txBody>
          <a:bodyPr wrap="square" rtlCol="0">
            <a:spAutoFit/>
          </a:bodyPr>
          <a:lstStyle/>
          <a:p>
            <a:pPr algn="just"/>
            <a:r>
              <a:rPr lang="en-US" b="0" dirty="0">
                <a:solidFill>
                  <a:srgbClr val="CCCCCC"/>
                </a:solidFill>
                <a:effectLst/>
                <a:latin typeface="Times New Roman" panose="02020603050405020304" pitchFamily="18" charset="0"/>
                <a:cs typeface="Times New Roman" panose="02020603050405020304" pitchFamily="18" charset="0"/>
              </a:rPr>
              <a:t>The most common genres include Drama (190,626), Documentary (121,518), and Comedy (119,997). These genres are often popular and cover a broad range of themes.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9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C1A148-AF7D-DD07-91D6-EAA97E31585A}"/>
              </a:ext>
            </a:extLst>
          </p:cNvPr>
          <p:cNvSpPr/>
          <p:nvPr/>
        </p:nvSpPr>
        <p:spPr>
          <a:xfrm>
            <a:off x="-140930" y="493986"/>
            <a:ext cx="12332930" cy="954107"/>
          </a:xfrm>
          <a:prstGeom prst="rect">
            <a:avLst/>
          </a:prstGeom>
          <a:noFill/>
        </p:spPr>
        <p:txBody>
          <a:bodyPr wrap="square" lIns="91440" tIns="45720" rIns="91440" bIns="45720">
            <a:spAutoFit/>
          </a:bodyPr>
          <a:lstStyle/>
          <a:p>
            <a:pPr algn="ctr"/>
            <a:r>
              <a:rPr lang="en-US" sz="2800" b="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TOP 10 MOVIES WITH HIGH VOTES</a:t>
            </a:r>
          </a:p>
          <a:p>
            <a:pPr algn="ctr"/>
            <a:endParaRPr lang="en-IN" sz="2800" b="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E5A7D3-2CE7-B7DB-35BA-B0C69AD1C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88" y="1448093"/>
            <a:ext cx="11698424" cy="3999775"/>
          </a:xfrm>
          <a:prstGeom prst="rect">
            <a:avLst/>
          </a:prstGeom>
          <a:ln>
            <a:noFill/>
          </a:ln>
          <a:effectLst>
            <a:softEdge rad="112500"/>
          </a:effectLst>
        </p:spPr>
      </p:pic>
      <p:sp>
        <p:nvSpPr>
          <p:cNvPr id="6" name="TextBox 5">
            <a:extLst>
              <a:ext uri="{FF2B5EF4-FFF2-40B4-BE49-F238E27FC236}">
                <a16:creationId xmlns:a16="http://schemas.microsoft.com/office/drawing/2014/main" id="{FE49DC39-A58E-AF97-7FB6-C8CDCEF5E913}"/>
              </a:ext>
            </a:extLst>
          </p:cNvPr>
          <p:cNvSpPr txBox="1"/>
          <p:nvPr/>
        </p:nvSpPr>
        <p:spPr>
          <a:xfrm>
            <a:off x="1019503" y="5917324"/>
            <a:ext cx="9217573" cy="369332"/>
          </a:xfrm>
          <a:prstGeom prst="rect">
            <a:avLst/>
          </a:prstGeom>
          <a:noFill/>
        </p:spPr>
        <p:txBody>
          <a:bodyPr wrap="square" rtlCol="0">
            <a:spAutoFit/>
          </a:bodyPr>
          <a:lstStyle/>
          <a:p>
            <a:pPr algn="ctr"/>
            <a:r>
              <a:rPr lang="en-IN" dirty="0">
                <a:solidFill>
                  <a:schemeClr val="bg1"/>
                </a:solidFill>
              </a:rPr>
              <a:t>THESE ARE THE HIGHEST VOTED MOVIES OF ALL TIME.</a:t>
            </a:r>
          </a:p>
        </p:txBody>
      </p:sp>
    </p:spTree>
    <p:extLst>
      <p:ext uri="{BB962C8B-B14F-4D97-AF65-F5344CB8AC3E}">
        <p14:creationId xmlns:p14="http://schemas.microsoft.com/office/powerpoint/2010/main" val="218782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7ECB80-6AD1-5CB2-AD3D-55DF7CE3B871}"/>
              </a:ext>
            </a:extLst>
          </p:cNvPr>
          <p:cNvSpPr/>
          <p:nvPr/>
        </p:nvSpPr>
        <p:spPr>
          <a:xfrm>
            <a:off x="515006" y="189185"/>
            <a:ext cx="11161988" cy="1200329"/>
          </a:xfrm>
          <a:prstGeom prst="rect">
            <a:avLst/>
          </a:prstGeom>
          <a:noFill/>
        </p:spPr>
        <p:txBody>
          <a:bodyPr wrap="square" lIns="91440" tIns="45720" rIns="91440" bIns="45720">
            <a:spAutoFit/>
          </a:bodyPr>
          <a:lstStyle/>
          <a:p>
            <a:pPr algn="ctr"/>
            <a:r>
              <a:rPr lang="en-US" sz="3600" b="0" cap="none" spc="0" dirty="0">
                <a:ln w="0"/>
                <a:gradFill>
                  <a:gsLst>
                    <a:gs pos="21000">
                      <a:srgbClr val="53575C"/>
                    </a:gs>
                    <a:gs pos="88000">
                      <a:srgbClr val="C5C7CA"/>
                    </a:gs>
                  </a:gsLst>
                  <a:lin ang="5400000"/>
                </a:gradFill>
                <a:effectLst/>
                <a:latin typeface="Consolas" panose="020B0609020204030204" pitchFamily="49" charset="0"/>
              </a:rPr>
              <a:t>TOP 10 PRODUCTION COMPANIES WITH AVERAGE POPULARITY</a:t>
            </a:r>
            <a:endParaRPr lang="en-IN" sz="3600" b="0" cap="none" spc="0" dirty="0">
              <a:ln w="0"/>
              <a:gradFill>
                <a:gsLst>
                  <a:gs pos="21000">
                    <a:srgbClr val="53575C"/>
                  </a:gs>
                  <a:gs pos="88000">
                    <a:srgbClr val="C5C7CA"/>
                  </a:gs>
                </a:gsLst>
                <a:lin ang="5400000"/>
              </a:gradFill>
              <a:effectLst/>
            </a:endParaRPr>
          </a:p>
        </p:txBody>
      </p:sp>
      <p:pic>
        <p:nvPicPr>
          <p:cNvPr id="5" name="Picture 4">
            <a:extLst>
              <a:ext uri="{FF2B5EF4-FFF2-40B4-BE49-F238E27FC236}">
                <a16:creationId xmlns:a16="http://schemas.microsoft.com/office/drawing/2014/main" id="{A4FBDDB1-739B-9457-4632-B0F0EC9B4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70" y="1660634"/>
            <a:ext cx="11636860" cy="334228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6EF79230-A8D3-0763-85E9-CFA0F5C47DD6}"/>
              </a:ext>
            </a:extLst>
          </p:cNvPr>
          <p:cNvSpPr txBox="1"/>
          <p:nvPr/>
        </p:nvSpPr>
        <p:spPr>
          <a:xfrm>
            <a:off x="2485696" y="5486400"/>
            <a:ext cx="7220607" cy="707886"/>
          </a:xfrm>
          <a:prstGeom prst="rect">
            <a:avLst/>
          </a:prstGeom>
          <a:noFill/>
        </p:spPr>
        <p:txBody>
          <a:bodyPr wrap="square" rtlCol="0">
            <a:spAutoFit/>
          </a:bodyPr>
          <a:lstStyle/>
          <a:p>
            <a:pPr algn="ctr"/>
            <a:r>
              <a:rPr lang="en-US" sz="2000" b="0" dirty="0">
                <a:solidFill>
                  <a:srgbClr val="CCCCCC"/>
                </a:solidFill>
                <a:effectLst/>
                <a:latin typeface="Consolas" panose="020B0609020204030204" pitchFamily="49" charset="0"/>
              </a:rPr>
              <a:t>THESE ARE THE TOP 10 PRODUCTION COMPANIES WITH AVERAGE POPULARITY</a:t>
            </a:r>
          </a:p>
        </p:txBody>
      </p:sp>
    </p:spTree>
    <p:extLst>
      <p:ext uri="{BB962C8B-B14F-4D97-AF65-F5344CB8AC3E}">
        <p14:creationId xmlns:p14="http://schemas.microsoft.com/office/powerpoint/2010/main" val="416144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A58AE9-30F9-B934-D97B-5CCA2851A950}"/>
              </a:ext>
            </a:extLst>
          </p:cNvPr>
          <p:cNvSpPr/>
          <p:nvPr/>
        </p:nvSpPr>
        <p:spPr>
          <a:xfrm>
            <a:off x="1208786" y="199697"/>
            <a:ext cx="9339052" cy="1077218"/>
          </a:xfrm>
          <a:prstGeom prst="rect">
            <a:avLst/>
          </a:prstGeom>
          <a:noFill/>
        </p:spPr>
        <p:txBody>
          <a:bodyPr wrap="squar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nsolas" panose="020B0609020204030204" pitchFamily="49" charset="0"/>
              </a:rPr>
              <a:t>TOTAL MOVIES RELEASED IN EACH YEAR FROM 1990 TO 2023</a:t>
            </a:r>
            <a:endParaRPr lang="en-I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Picture 6">
            <a:extLst>
              <a:ext uri="{FF2B5EF4-FFF2-40B4-BE49-F238E27FC236}">
                <a16:creationId xmlns:a16="http://schemas.microsoft.com/office/drawing/2014/main" id="{DF6EFA68-BDD2-C878-34C3-238D6D72B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410" y="1453667"/>
            <a:ext cx="8498321" cy="3950666"/>
          </a:xfrm>
          <a:prstGeom prst="rect">
            <a:avLst/>
          </a:prstGeom>
          <a:ln>
            <a:noFill/>
          </a:ln>
          <a:effectLst>
            <a:softEdge rad="112500"/>
          </a:effectLst>
        </p:spPr>
      </p:pic>
      <p:sp>
        <p:nvSpPr>
          <p:cNvPr id="8" name="TextBox 7">
            <a:extLst>
              <a:ext uri="{FF2B5EF4-FFF2-40B4-BE49-F238E27FC236}">
                <a16:creationId xmlns:a16="http://schemas.microsoft.com/office/drawing/2014/main" id="{DCDFEC32-FC86-F25F-9926-6662781605EE}"/>
              </a:ext>
            </a:extLst>
          </p:cNvPr>
          <p:cNvSpPr txBox="1"/>
          <p:nvPr/>
        </p:nvSpPr>
        <p:spPr>
          <a:xfrm>
            <a:off x="2548142" y="5581085"/>
            <a:ext cx="7676589" cy="830997"/>
          </a:xfrm>
          <a:prstGeom prst="rect">
            <a:avLst/>
          </a:prstGeom>
          <a:noFill/>
        </p:spPr>
        <p:txBody>
          <a:bodyPr wrap="none" rtlCol="0">
            <a:spAutoFit/>
          </a:bodyPr>
          <a:lstStyle/>
          <a:p>
            <a:pPr algn="ctr"/>
            <a:r>
              <a:rPr lang="en-US" sz="1600" b="0" dirty="0">
                <a:solidFill>
                  <a:srgbClr val="CCCCCC"/>
                </a:solidFill>
                <a:effectLst/>
                <a:latin typeface="Times New Roman" panose="02020603050405020304" pitchFamily="18" charset="0"/>
                <a:cs typeface="Times New Roman" panose="02020603050405020304" pitchFamily="18" charset="0"/>
              </a:rPr>
              <a:t>WE CAN SEE FROM 2015 - 2019 THE MOVIE RELEASING HAS BEEN INCREASED</a:t>
            </a:r>
          </a:p>
          <a:p>
            <a:pPr algn="ctr"/>
            <a:r>
              <a:rPr lang="en-US" sz="1600" b="0" dirty="0">
                <a:solidFill>
                  <a:srgbClr val="CCCCCC"/>
                </a:solidFill>
                <a:effectLst/>
                <a:latin typeface="Times New Roman" panose="02020603050405020304" pitchFamily="18" charset="0"/>
                <a:cs typeface="Times New Roman" panose="02020603050405020304" pitchFamily="18" charset="0"/>
              </a:rPr>
              <a:t> AND FROM 2020 IT HAS DECREASED.</a:t>
            </a:r>
          </a:p>
          <a:p>
            <a:pPr algn="ct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14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C0821-0404-4FA4-FDD8-EFD97A7A1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957473"/>
            <a:ext cx="9220200" cy="4286250"/>
          </a:xfrm>
          <a:prstGeom prst="rect">
            <a:avLst/>
          </a:prstGeom>
          <a:ln>
            <a:noFill/>
          </a:ln>
          <a:effectLst>
            <a:softEdge rad="112500"/>
          </a:effectLst>
        </p:spPr>
      </p:pic>
      <p:sp>
        <p:nvSpPr>
          <p:cNvPr id="4" name="Rectangle 3">
            <a:extLst>
              <a:ext uri="{FF2B5EF4-FFF2-40B4-BE49-F238E27FC236}">
                <a16:creationId xmlns:a16="http://schemas.microsoft.com/office/drawing/2014/main" id="{E2D5260B-24EA-0747-ADA2-4B98813F2593}"/>
              </a:ext>
            </a:extLst>
          </p:cNvPr>
          <p:cNvSpPr/>
          <p:nvPr/>
        </p:nvSpPr>
        <p:spPr>
          <a:xfrm>
            <a:off x="840828" y="198505"/>
            <a:ext cx="11130455"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10 MOVIES WITH HIGHEST REVENUE</a:t>
            </a:r>
          </a:p>
        </p:txBody>
      </p:sp>
      <p:sp>
        <p:nvSpPr>
          <p:cNvPr id="6" name="Rectangle 5">
            <a:extLst>
              <a:ext uri="{FF2B5EF4-FFF2-40B4-BE49-F238E27FC236}">
                <a16:creationId xmlns:a16="http://schemas.microsoft.com/office/drawing/2014/main" id="{F4665E6D-C51D-DF54-2ABA-335C9ED63652}"/>
              </a:ext>
            </a:extLst>
          </p:cNvPr>
          <p:cNvSpPr/>
          <p:nvPr/>
        </p:nvSpPr>
        <p:spPr>
          <a:xfrm>
            <a:off x="1372407" y="5315752"/>
            <a:ext cx="9805249" cy="584775"/>
          </a:xfrm>
          <a:prstGeom prst="rect">
            <a:avLst/>
          </a:prstGeom>
          <a:noFill/>
        </p:spPr>
        <p:txBody>
          <a:bodyPr wrap="none" lIns="91440" tIns="45720" rIns="91440" bIns="45720">
            <a:spAutoFit/>
          </a:bodyPr>
          <a:lstStyle/>
          <a:p>
            <a:pPr algn="ctr"/>
            <a:r>
              <a:rPr lang="en-I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The movie with the highest revenue is Avatar with 1.6B</a:t>
            </a:r>
          </a:p>
        </p:txBody>
      </p:sp>
    </p:spTree>
    <p:extLst>
      <p:ext uri="{BB962C8B-B14F-4D97-AF65-F5344CB8AC3E}">
        <p14:creationId xmlns:p14="http://schemas.microsoft.com/office/powerpoint/2010/main" val="143007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51995-34E5-AF64-D544-661112E73285}"/>
              </a:ext>
            </a:extLst>
          </p:cNvPr>
          <p:cNvSpPr txBox="1"/>
          <p:nvPr/>
        </p:nvSpPr>
        <p:spPr>
          <a:xfrm>
            <a:off x="4319752" y="115613"/>
            <a:ext cx="3552496"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SUMMARY</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30F452-1FD5-FB0B-247E-285C36467D88}"/>
              </a:ext>
            </a:extLst>
          </p:cNvPr>
          <p:cNvSpPr txBox="1"/>
          <p:nvPr/>
        </p:nvSpPr>
        <p:spPr>
          <a:xfrm>
            <a:off x="367862" y="945931"/>
            <a:ext cx="11456276" cy="5909310"/>
          </a:xfrm>
          <a:prstGeom prst="rect">
            <a:avLst/>
          </a:prstGeom>
          <a:noFill/>
        </p:spPr>
        <p:txBody>
          <a:bodyPr wrap="square" rtlCol="0">
            <a:spAutoFit/>
          </a:bodyPr>
          <a:lstStyle/>
          <a:p>
            <a:r>
              <a:rPr lang="en-US" sz="1400" b="1" dirty="0">
                <a:solidFill>
                  <a:srgbClr val="FF0000"/>
                </a:solidFill>
                <a:effectLst/>
                <a:latin typeface="Times New Roman" panose="02020603050405020304" pitchFamily="18" charset="0"/>
                <a:cs typeface="Times New Roman" panose="02020603050405020304" pitchFamily="18" charset="0"/>
              </a:rPr>
              <a:t>EXPLORATORY DATA ANALYSIS (EDA) SUMMARY: MOVIES DATASET</a:t>
            </a:r>
            <a:endParaRPr lang="en-US" sz="1400" b="0" dirty="0">
              <a:solidFill>
                <a:srgbClr val="FF0000"/>
              </a:solidFill>
              <a:effectLst/>
              <a:latin typeface="Times New Roman" panose="02020603050405020304" pitchFamily="18" charset="0"/>
              <a:cs typeface="Times New Roman" panose="02020603050405020304" pitchFamily="18" charset="0"/>
            </a:endParaRPr>
          </a:p>
          <a:p>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IN OUR COMPREHENSIVE EDA OF A MOVIES DATASET CONTAINING 780,113 ENTRIES AND 17 COLUMNS, WE UNCOVERED VALUABLE INSIGHTS AND PATTERNS ACROSS VARIOUS DIMENSIONS. THE DATASET, ENCOMPASSING DETAILS SUCH AS MOVIE TITLE, GENRES, POPULARITY, BUDGET, AND REVENUE, PRESENTED BOTH CHALLENGES AND OPPORTUNITIES FOR EXPLORATION.</a:t>
            </a:r>
          </a:p>
          <a:p>
            <a:br>
              <a:rPr lang="en-US" sz="1400" b="0" u="sng" dirty="0">
                <a:solidFill>
                  <a:srgbClr val="CCCCCC"/>
                </a:solidFill>
                <a:effectLst/>
                <a:latin typeface="Times New Roman" panose="02020603050405020304" pitchFamily="18" charset="0"/>
                <a:cs typeface="Times New Roman" panose="02020603050405020304" pitchFamily="18" charset="0"/>
              </a:rPr>
            </a:br>
            <a:r>
              <a:rPr lang="en-US" sz="1400" b="1" u="sng" dirty="0">
                <a:solidFill>
                  <a:srgbClr val="FF0000"/>
                </a:solidFill>
                <a:effectLst/>
                <a:latin typeface="Times New Roman" panose="02020603050405020304" pitchFamily="18" charset="0"/>
                <a:cs typeface="Times New Roman" panose="02020603050405020304" pitchFamily="18" charset="0"/>
              </a:rPr>
              <a:t>KEY FINDINGS:</a:t>
            </a:r>
            <a:endParaRPr lang="en-US" sz="1400" b="0" u="sng" dirty="0">
              <a:solidFill>
                <a:srgbClr val="FF0000"/>
              </a:solidFill>
              <a:effectLst/>
              <a:latin typeface="Times New Roman" panose="02020603050405020304" pitchFamily="18" charset="0"/>
              <a:cs typeface="Times New Roman" panose="02020603050405020304" pitchFamily="18" charset="0"/>
            </a:endParaRPr>
          </a:p>
          <a:p>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1" dirty="0">
                <a:solidFill>
                  <a:srgbClr val="FF0000"/>
                </a:solidFill>
                <a:effectLst/>
                <a:latin typeface="Times New Roman" panose="02020603050405020304" pitchFamily="18" charset="0"/>
                <a:cs typeface="Times New Roman" panose="02020603050405020304" pitchFamily="18" charset="0"/>
              </a:rPr>
              <a:t>1. MISSING VALUES:</a:t>
            </a:r>
            <a:endParaRPr lang="en-US" sz="1400" b="0" dirty="0">
              <a:solidFill>
                <a:srgbClr val="FF0000"/>
              </a:solidFill>
              <a:effectLst/>
              <a:latin typeface="Times New Roman" panose="02020603050405020304" pitchFamily="18" charset="0"/>
              <a:cs typeface="Times New Roman" panose="02020603050405020304" pitchFamily="18" charset="0"/>
            </a:endParaRPr>
          </a:p>
          <a:p>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THE DATASET EXHIBITED MISSING VALUES IN SEVERAL COLUMNS, NOTABLY IN 'TAGLINE' AND 'KEYWORDS.'</a:t>
            </a:r>
          </a:p>
          <a:p>
            <a:r>
              <a:rPr lang="en-US" sz="1400" b="0" dirty="0">
                <a:solidFill>
                  <a:srgbClr val="CCCCCC"/>
                </a:solidFill>
                <a:effectLst/>
                <a:latin typeface="Times New Roman" panose="02020603050405020304" pitchFamily="18" charset="0"/>
                <a:cs typeface="Times New Roman" panose="02020603050405020304" pitchFamily="18" charset="0"/>
              </a:rPr>
              <a:t>OTHER COLUMNS LIKE 'GENRES,' 'OVERVIEW,' 'PRODUCTION_COMPANIES,' 'RELEASE_DATE,' AND 'CREDITS' ALSO HAD MISSING VALUES.</a:t>
            </a:r>
          </a:p>
          <a:p>
            <a:endParaRPr lang="en-US" sz="1400" b="1" dirty="0">
              <a:solidFill>
                <a:srgbClr val="569CD6"/>
              </a:solidFill>
              <a:effectLst/>
              <a:latin typeface="Times New Roman" panose="02020603050405020304" pitchFamily="18" charset="0"/>
              <a:cs typeface="Times New Roman" panose="02020603050405020304" pitchFamily="18" charset="0"/>
            </a:endParaRPr>
          </a:p>
          <a:p>
            <a:r>
              <a:rPr lang="en-US" sz="1400" b="1" dirty="0">
                <a:solidFill>
                  <a:srgbClr val="FF0000"/>
                </a:solidFill>
                <a:effectLst/>
                <a:latin typeface="Times New Roman" panose="02020603050405020304" pitchFamily="18" charset="0"/>
                <a:cs typeface="Times New Roman" panose="02020603050405020304" pitchFamily="18" charset="0"/>
              </a:rPr>
              <a:t>2. STATISTICAL ANALYSIS:</a:t>
            </a:r>
            <a:endParaRPr lang="en-US" sz="1400" b="0" dirty="0">
              <a:solidFill>
                <a:srgbClr val="FF0000"/>
              </a:solidFill>
              <a:effectLst/>
              <a:latin typeface="Times New Roman" panose="02020603050405020304" pitchFamily="18" charset="0"/>
              <a:cs typeface="Times New Roman" panose="02020603050405020304" pitchFamily="18" charset="0"/>
            </a:endParaRPr>
          </a:p>
          <a:p>
            <a:br>
              <a:rPr lang="en-US" sz="1400" b="0" dirty="0">
                <a:solidFill>
                  <a:srgbClr val="FF0000"/>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DESCRIPTIVE STATISTICS REVEALED A WIDE RANGE IN THE 'BUDGET,' 'POPULARITY,' AND 'VOTE_COUNT,' INDICATING SIGNIFICANT VARIABILITY AMONG MOVIES.</a:t>
            </a:r>
          </a:p>
          <a:p>
            <a:r>
              <a:rPr lang="en-US" sz="1400" b="0" dirty="0">
                <a:solidFill>
                  <a:srgbClr val="CCCCCC"/>
                </a:solidFill>
                <a:effectLst/>
                <a:latin typeface="Times New Roman" panose="02020603050405020304" pitchFamily="18" charset="0"/>
                <a:cs typeface="Times New Roman" panose="02020603050405020304" pitchFamily="18" charset="0"/>
              </a:rPr>
              <a:t>CENTRAL TENDENCY MEASURES PROVIDED INSIGHTS INTO THE DISTRIBUTION OF VALUES ACROSS NUMERIC COLUMNS.</a:t>
            </a:r>
          </a:p>
          <a:p>
            <a:endParaRPr lang="en-US" sz="1400" b="1" dirty="0">
              <a:solidFill>
                <a:srgbClr val="569CD6"/>
              </a:solidFill>
              <a:latin typeface="Times New Roman" panose="02020603050405020304" pitchFamily="18" charset="0"/>
              <a:cs typeface="Times New Roman" panose="02020603050405020304" pitchFamily="18" charset="0"/>
            </a:endParaRPr>
          </a:p>
          <a:p>
            <a:r>
              <a:rPr lang="en-US" sz="1400" b="1" dirty="0">
                <a:solidFill>
                  <a:srgbClr val="FF0000"/>
                </a:solidFill>
                <a:effectLst/>
                <a:latin typeface="Times New Roman" panose="02020603050405020304" pitchFamily="18" charset="0"/>
                <a:cs typeface="Times New Roman" panose="02020603050405020304" pitchFamily="18" charset="0"/>
              </a:rPr>
              <a:t>3. DISTRIBUTION ANALYSIS:</a:t>
            </a:r>
            <a:endParaRPr lang="en-US" sz="1400" b="0" dirty="0">
              <a:solidFill>
                <a:srgbClr val="FF0000"/>
              </a:solidFill>
              <a:effectLst/>
              <a:latin typeface="Times New Roman" panose="02020603050405020304" pitchFamily="18" charset="0"/>
              <a:cs typeface="Times New Roman" panose="02020603050405020304" pitchFamily="18" charset="0"/>
            </a:endParaRPr>
          </a:p>
          <a:p>
            <a:br>
              <a:rPr lang="en-US" sz="1400" b="0" dirty="0">
                <a:solidFill>
                  <a:srgbClr val="CCCCCC"/>
                </a:solidFill>
                <a:effectLst/>
                <a:latin typeface="Times New Roman" panose="02020603050405020304" pitchFamily="18" charset="0"/>
                <a:cs typeface="Times New Roman" panose="02020603050405020304" pitchFamily="18" charset="0"/>
              </a:rPr>
            </a:br>
            <a:r>
              <a:rPr lang="en-US" sz="1400" b="0" dirty="0">
                <a:solidFill>
                  <a:srgbClr val="CCCCCC"/>
                </a:solidFill>
                <a:effectLst/>
                <a:latin typeface="Times New Roman" panose="02020603050405020304" pitchFamily="18" charset="0"/>
                <a:cs typeface="Times New Roman" panose="02020603050405020304" pitchFamily="18" charset="0"/>
              </a:rPr>
              <a:t>VISUALIZING THE DISTRIBUTION OF KEY FEATURES SUCH AS 'POPULARITY,' 'BUDGET,' 'REVENUE,' AND 'VOTE_COUNT' SHOWCASED INTERESTING PATTERNS.</a:t>
            </a:r>
          </a:p>
          <a:p>
            <a:r>
              <a:rPr lang="en-US" sz="1400" b="0" dirty="0">
                <a:solidFill>
                  <a:srgbClr val="CCCCCC"/>
                </a:solidFill>
                <a:effectLst/>
                <a:latin typeface="Times New Roman" panose="02020603050405020304" pitchFamily="18" charset="0"/>
                <a:cs typeface="Times New Roman" panose="02020603050405020304" pitchFamily="18" charset="0"/>
              </a:rPr>
              <a:t>RIGHT-SKEWED DISTRIBUTIONS INDICATED VARYING DEGREES OF SUCCESS, WITH A FEW MOVIES STANDING OUT IN TERMS OF POPULARITY, BUDGET, AND REVENUE.</a:t>
            </a:r>
          </a:p>
          <a:p>
            <a:endParaRPr lang="en-US" sz="1400" b="1" dirty="0">
              <a:solidFill>
                <a:srgbClr val="569CD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53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8EBC3-EE45-3A39-3A05-53AAC1DFABDA}"/>
              </a:ext>
            </a:extLst>
          </p:cNvPr>
          <p:cNvSpPr txBox="1"/>
          <p:nvPr/>
        </p:nvSpPr>
        <p:spPr>
          <a:xfrm>
            <a:off x="809298" y="294289"/>
            <a:ext cx="10258096" cy="3693319"/>
          </a:xfrm>
          <a:prstGeom prst="rect">
            <a:avLst/>
          </a:prstGeom>
          <a:noFill/>
        </p:spPr>
        <p:txBody>
          <a:bodyPr wrap="square" rtlCol="0">
            <a:spAutoFit/>
          </a:bodyPr>
          <a:lstStyle/>
          <a:p>
            <a:r>
              <a:rPr lang="en-US" b="1" dirty="0">
                <a:solidFill>
                  <a:srgbClr val="FF0000"/>
                </a:solidFill>
                <a:effectLst/>
                <a:latin typeface="Times New Roman" panose="02020603050405020304" pitchFamily="18" charset="0"/>
                <a:cs typeface="Times New Roman" panose="02020603050405020304" pitchFamily="18" charset="0"/>
              </a:rPr>
              <a:t>4. GENRE ANALYSIS:</a:t>
            </a:r>
            <a:endParaRPr lang="en-US" b="0" dirty="0">
              <a:solidFill>
                <a:srgbClr val="FF0000"/>
              </a:solidFill>
              <a:effectLst/>
              <a:latin typeface="Times New Roman" panose="02020603050405020304" pitchFamily="18" charset="0"/>
              <a:cs typeface="Times New Roman" panose="02020603050405020304" pitchFamily="18" charset="0"/>
            </a:endParaRPr>
          </a:p>
          <a:p>
            <a:br>
              <a:rPr lang="en-US" b="0" dirty="0">
                <a:solidFill>
                  <a:srgbClr val="CCCCCC"/>
                </a:solidFill>
                <a:effectLst/>
                <a:latin typeface="Times New Roman" panose="02020603050405020304" pitchFamily="18" charset="0"/>
                <a:cs typeface="Times New Roman" panose="02020603050405020304" pitchFamily="18" charset="0"/>
              </a:rPr>
            </a:br>
            <a:r>
              <a:rPr lang="en-US" b="0" dirty="0">
                <a:solidFill>
                  <a:srgbClr val="CCCCCC"/>
                </a:solidFill>
                <a:effectLst/>
                <a:latin typeface="Times New Roman" panose="02020603050405020304" pitchFamily="18" charset="0"/>
                <a:cs typeface="Times New Roman" panose="02020603050405020304" pitchFamily="18" charset="0"/>
              </a:rPr>
              <a:t>THE ANALYSIS OF MOVIE GENRES UNVEILED A DIVERSE LANDSCAPE, WITH 'ACTION,' 'DRAMA,' AND 'COMEDY' EMERGING AS PREDOMINANT GENRES.</a:t>
            </a:r>
          </a:p>
          <a:p>
            <a:r>
              <a:rPr lang="en-US" b="0" dirty="0">
                <a:solidFill>
                  <a:srgbClr val="CCCCCC"/>
                </a:solidFill>
                <a:effectLst/>
                <a:latin typeface="Times New Roman" panose="02020603050405020304" pitchFamily="18" charset="0"/>
                <a:cs typeface="Times New Roman" panose="02020603050405020304" pitchFamily="18" charset="0"/>
              </a:rPr>
              <a:t>A BAR PLOT ILLUSTRATED THE FREQUENCY DISTRIBUTION OF GENRES IN THE DATASET.</a:t>
            </a:r>
          </a:p>
          <a:p>
            <a:endParaRPr lang="en-US" b="1" dirty="0">
              <a:solidFill>
                <a:srgbClr val="569CD6"/>
              </a:solidFill>
              <a:latin typeface="Times New Roman" panose="02020603050405020304" pitchFamily="18" charset="0"/>
              <a:cs typeface="Times New Roman" panose="02020603050405020304" pitchFamily="18" charset="0"/>
            </a:endParaRPr>
          </a:p>
          <a:p>
            <a:r>
              <a:rPr lang="en-US" b="1" dirty="0">
                <a:solidFill>
                  <a:srgbClr val="FF0000"/>
                </a:solidFill>
                <a:effectLst/>
                <a:latin typeface="Times New Roman" panose="02020603050405020304" pitchFamily="18" charset="0"/>
                <a:cs typeface="Times New Roman" panose="02020603050405020304" pitchFamily="18" charset="0"/>
              </a:rPr>
              <a:t>5. CORRELATION ANALYSIS:</a:t>
            </a:r>
            <a:endParaRPr lang="en-US" b="0" dirty="0">
              <a:solidFill>
                <a:srgbClr val="FF0000"/>
              </a:solidFill>
              <a:effectLst/>
              <a:latin typeface="Times New Roman" panose="02020603050405020304" pitchFamily="18" charset="0"/>
              <a:cs typeface="Times New Roman" panose="02020603050405020304" pitchFamily="18" charset="0"/>
            </a:endParaRPr>
          </a:p>
          <a:p>
            <a:br>
              <a:rPr lang="en-US" b="0" dirty="0">
                <a:solidFill>
                  <a:srgbClr val="CCCCCC"/>
                </a:solidFill>
                <a:effectLst/>
                <a:latin typeface="Times New Roman" panose="02020603050405020304" pitchFamily="18" charset="0"/>
                <a:cs typeface="Times New Roman" panose="02020603050405020304" pitchFamily="18" charset="0"/>
              </a:rPr>
            </a:br>
            <a:r>
              <a:rPr lang="en-US" b="0" dirty="0">
                <a:solidFill>
                  <a:srgbClr val="CCCCCC"/>
                </a:solidFill>
                <a:effectLst/>
                <a:latin typeface="Times New Roman" panose="02020603050405020304" pitchFamily="18" charset="0"/>
                <a:cs typeface="Times New Roman" panose="02020603050405020304" pitchFamily="18" charset="0"/>
              </a:rPr>
              <a:t>THE CORRELATION HEATMAP PROVIDED INSIGHTS INTO THE RELATIONSHIPS BETWEEN NUMERIC VARIABLES.</a:t>
            </a:r>
          </a:p>
          <a:p>
            <a:r>
              <a:rPr lang="en-US" b="0" dirty="0">
                <a:solidFill>
                  <a:srgbClr val="CCCCCC"/>
                </a:solidFill>
                <a:effectLst/>
                <a:latin typeface="Times New Roman" panose="02020603050405020304" pitchFamily="18" charset="0"/>
                <a:cs typeface="Times New Roman" panose="02020603050405020304" pitchFamily="18" charset="0"/>
              </a:rPr>
              <a:t>STRONG POSITIVE CORRELATIONS WERE OBSERVED BETWEEN 'BUDGET' AND 'REVENUE,' AS WELL AS BETWEEN 'POPULARITY' AND 'VOTE COUNT.’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66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510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sailesh shocker</dc:creator>
  <cp:lastModifiedBy>sailesh shocker</cp:lastModifiedBy>
  <cp:revision>22</cp:revision>
  <dcterms:created xsi:type="dcterms:W3CDTF">2024-01-17T06:41:57Z</dcterms:created>
  <dcterms:modified xsi:type="dcterms:W3CDTF">2024-01-17T07:56:26Z</dcterms:modified>
</cp:coreProperties>
</file>