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0" r:id="rId5"/>
    <p:sldId id="258" r:id="rId6"/>
    <p:sldId id="275" r:id="rId7"/>
    <p:sldId id="295" r:id="rId8"/>
    <p:sldId id="274" r:id="rId9"/>
    <p:sldId id="294" r:id="rId10"/>
    <p:sldId id="264" r:id="rId11"/>
    <p:sldId id="276" r:id="rId12"/>
    <p:sldId id="278" r:id="rId13"/>
    <p:sldId id="277" r:id="rId14"/>
    <p:sldId id="282" r:id="rId15"/>
    <p:sldId id="280" r:id="rId16"/>
    <p:sldId id="281" r:id="rId17"/>
    <p:sldId id="283" r:id="rId18"/>
    <p:sldId id="284" r:id="rId19"/>
    <p:sldId id="290" r:id="rId20"/>
    <p:sldId id="285" r:id="rId21"/>
    <p:sldId id="286" r:id="rId22"/>
    <p:sldId id="287" r:id="rId23"/>
    <p:sldId id="288" r:id="rId24"/>
    <p:sldId id="291" r:id="rId25"/>
    <p:sldId id="292" r:id="rId26"/>
    <p:sldId id="259" r:id="rId27"/>
    <p:sldId id="293" r:id="rId28"/>
    <p:sldId id="31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3835DA-E954-49EA-B7AA-56FEC207DA76}"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DA3A8-2B17-4BBA-B648-2100D6BC46B8}"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86B74F8-75C5-471B-85B5-B51DF40162C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70C44-98D2-4202-8CB1-CA28E6778C1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86B74F8-75C5-471B-85B5-B51DF40162C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70C44-98D2-4202-8CB1-CA28E6778C1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86B74F8-75C5-471B-85B5-B51DF40162C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70C44-98D2-4202-8CB1-CA28E6778C14}"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09600" y="228600"/>
            <a:ext cx="10972800" cy="715962"/>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20" name="Google Shape;20;p2"/>
          <p:cNvSpPr txBox="1"/>
          <p:nvPr/>
        </p:nvSpPr>
        <p:spPr>
          <a:xfrm>
            <a:off x="0" y="0"/>
            <a:ext cx="12192000" cy="609600"/>
          </a:xfrm>
          <a:prstGeom prst="rect">
            <a:avLst/>
          </a:prstGeom>
          <a:solidFill>
            <a:srgbClr val="133BAD"/>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rmAutofit fontScale="92500" lnSpcReduction="20000"/>
          </a:bodyPr>
          <a:lstStyle/>
          <a:p>
            <a:pPr marL="0" marR="0" lvl="0" indent="0" algn="ctr" rtl="0">
              <a:lnSpc>
                <a:spcPct val="100000"/>
              </a:lnSpc>
              <a:spcBef>
                <a:spcPts val="0"/>
              </a:spcBef>
              <a:spcAft>
                <a:spcPts val="0"/>
              </a:spcAft>
              <a:buClr>
                <a:schemeClr val="dk1"/>
              </a:buClr>
              <a:buSzPct val="100000"/>
              <a:buFont typeface="Calibri" panose="020F0502020204030204"/>
              <a:buNone/>
            </a:pPr>
            <a:endParaRPr sz="44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11887200" y="0"/>
            <a:ext cx="304800" cy="609600"/>
          </a:xfrm>
          <a:prstGeom prst="rect">
            <a:avLst/>
          </a:prstGeom>
          <a:solidFill>
            <a:srgbClr val="F17C1B"/>
          </a:solidFill>
          <a:ln w="25400" cap="flat" cmpd="sng">
            <a:solidFill>
              <a:srgbClr val="F17C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txBox="1">
            <a:spLocks noGrp="1"/>
          </p:cNvSpPr>
          <p:nvPr>
            <p:ph type="body" idx="1"/>
          </p:nvPr>
        </p:nvSpPr>
        <p:spPr>
          <a:xfrm>
            <a:off x="203200" y="1600201"/>
            <a:ext cx="11785600" cy="4190999"/>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pic>
        <p:nvPicPr>
          <p:cNvPr id="23" name="Google Shape;23;p2" descr="footer.png"/>
          <p:cNvPicPr preferRelativeResize="0"/>
          <p:nvPr/>
        </p:nvPicPr>
        <p:blipFill rotWithShape="1">
          <a:blip r:embed="rId2"/>
          <a:srcRect/>
          <a:stretch>
            <a:fillRect/>
          </a:stretch>
        </p:blipFill>
        <p:spPr>
          <a:xfrm>
            <a:off x="0" y="4965292"/>
            <a:ext cx="12192000" cy="1968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86B74F8-75C5-471B-85B5-B51DF40162C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70C44-98D2-4202-8CB1-CA28E6778C1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86B74F8-75C5-471B-85B5-B51DF40162C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70C44-98D2-4202-8CB1-CA28E6778C1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86B74F8-75C5-471B-85B5-B51DF40162C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70C44-98D2-4202-8CB1-CA28E6778C1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86B74F8-75C5-471B-85B5-B51DF40162C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670C44-98D2-4202-8CB1-CA28E6778C1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86B74F8-75C5-471B-85B5-B51DF40162C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670C44-98D2-4202-8CB1-CA28E6778C1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B74F8-75C5-471B-85B5-B51DF40162C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670C44-98D2-4202-8CB1-CA28E6778C1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86B74F8-75C5-471B-85B5-B51DF40162C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70C44-98D2-4202-8CB1-CA28E6778C1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86B74F8-75C5-471B-85B5-B51DF40162C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70C44-98D2-4202-8CB1-CA28E6778C1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B74F8-75C5-471B-85B5-B51DF40162CD}"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70C44-98D2-4202-8CB1-CA28E6778C1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Autofit/>
          </a:bodyPr>
          <a:lstStyle/>
          <a:p>
            <a:pPr>
              <a:buClr>
                <a:schemeClr val="lt1"/>
              </a:buClr>
              <a:buSzPct val="100000"/>
            </a:pPr>
            <a:r>
              <a:rPr lang="en-US" sz="1600" b="1" dirty="0">
                <a:solidFill>
                  <a:schemeClr val="tx1"/>
                </a:solidFill>
              </a:rPr>
              <a:t>EMPLOYEE ATTRITION PREDICTION USING SUPERVISED LEARNING CLASSIFICATION ALGORITHM</a:t>
            </a:r>
            <a:endParaRPr lang="en-US" sz="1600" b="1" dirty="0">
              <a:solidFill>
                <a:schemeClr val="tx1"/>
              </a:solidFill>
            </a:endParaRPr>
          </a:p>
        </p:txBody>
      </p:sp>
      <p:sp>
        <p:nvSpPr>
          <p:cNvPr id="92" name="Google Shape;92;p13"/>
          <p:cNvSpPr/>
          <p:nvPr/>
        </p:nvSpPr>
        <p:spPr>
          <a:xfrm>
            <a:off x="1752600" y="1030943"/>
            <a:ext cx="8382000" cy="4031873"/>
          </a:xfrm>
          <a:prstGeom prst="rect">
            <a:avLst/>
          </a:prstGeom>
          <a:noFill/>
          <a:ln>
            <a:noFill/>
          </a:ln>
        </p:spPr>
        <p:txBody>
          <a:bodyPr spcFirstLastPara="1" wrap="square" lIns="91425" tIns="45700" rIns="91425" bIns="45700" anchor="t" anchorCtr="0">
            <a:noAutofit/>
          </a:bodyPr>
          <a:lstStyle/>
          <a:p>
            <a:pPr algn="ctr"/>
            <a:r>
              <a:rPr lang="en-IN" altLang="en-US" sz="3200" b="1" dirty="0" err="1">
                <a:solidFill>
                  <a:schemeClr val="dk1"/>
                </a:solidFill>
                <a:latin typeface="Calibri" panose="020F0502020204030204"/>
                <a:ea typeface="Calibri" panose="020F0502020204030204"/>
                <a:cs typeface="Calibri" panose="020F0502020204030204"/>
                <a:sym typeface="Calibri" panose="020F0502020204030204"/>
              </a:rPr>
              <a:t>Rohith SS</a:t>
            </a:r>
            <a:r>
              <a:rPr lang="en-US" sz="3200" b="1" dirty="0">
                <a:solidFill>
                  <a:schemeClr val="dk1"/>
                </a:solidFill>
                <a:latin typeface="Calibri" panose="020F0502020204030204"/>
                <a:ea typeface="Calibri" panose="020F0502020204030204"/>
                <a:cs typeface="Calibri" panose="020F0502020204030204"/>
                <a:sym typeface="Calibri" panose="020F0502020204030204"/>
              </a:rPr>
              <a:t> (190</a:t>
            </a:r>
            <a:r>
              <a:rPr lang="en-IN" altLang="en-US" sz="3200" b="1" dirty="0">
                <a:solidFill>
                  <a:schemeClr val="dk1"/>
                </a:solidFill>
                <a:latin typeface="Calibri" panose="020F0502020204030204"/>
                <a:ea typeface="Calibri" panose="020F0502020204030204"/>
                <a:cs typeface="Calibri" panose="020F0502020204030204"/>
                <a:sym typeface="Calibri" panose="020F0502020204030204"/>
              </a:rPr>
              <a:t>801065)</a:t>
            </a:r>
            <a:endParaRPr lang="en-US" sz="3200" dirty="0"/>
          </a:p>
          <a:p>
            <a:pPr algn="ctr"/>
            <a:r>
              <a:rPr lang="en-US" sz="3200" b="1" dirty="0">
                <a:solidFill>
                  <a:schemeClr val="dk1"/>
                </a:solidFill>
                <a:latin typeface="Calibri" panose="020F0502020204030204"/>
                <a:ea typeface="Calibri" panose="020F0502020204030204"/>
                <a:cs typeface="Calibri" panose="020F0502020204030204"/>
                <a:sym typeface="Calibri" panose="020F0502020204030204"/>
              </a:rPr>
              <a:t>  </a:t>
            </a:r>
            <a:r>
              <a:rPr lang="en-IN" altLang="en-US" sz="3200" b="1" dirty="0">
                <a:solidFill>
                  <a:schemeClr val="dk1"/>
                </a:solidFill>
                <a:latin typeface="Calibri" panose="020F0502020204030204"/>
                <a:ea typeface="Calibri" panose="020F0502020204030204"/>
                <a:cs typeface="Calibri" panose="020F0502020204030204"/>
                <a:sym typeface="Calibri" panose="020F0502020204030204"/>
              </a:rPr>
              <a:t>Sailesh Baabu S</a:t>
            </a:r>
            <a:r>
              <a:rPr lang="en-US" sz="3200" b="1" dirty="0">
                <a:solidFill>
                  <a:schemeClr val="dk1"/>
                </a:solidFill>
                <a:latin typeface="Calibri" panose="020F0502020204030204"/>
                <a:ea typeface="Calibri" panose="020F0502020204030204"/>
                <a:cs typeface="Calibri" panose="020F0502020204030204"/>
                <a:sym typeface="Calibri" panose="020F0502020204030204"/>
              </a:rPr>
              <a:t>  (190</a:t>
            </a:r>
            <a:r>
              <a:rPr lang="en-IN" altLang="en-US" sz="3200" b="1" dirty="0">
                <a:solidFill>
                  <a:schemeClr val="dk1"/>
                </a:solidFill>
                <a:latin typeface="Calibri" panose="020F0502020204030204"/>
                <a:ea typeface="Calibri" panose="020F0502020204030204"/>
                <a:cs typeface="Calibri" panose="020F0502020204030204"/>
                <a:sym typeface="Calibri" panose="020F0502020204030204"/>
              </a:rPr>
              <a:t>801068</a:t>
            </a:r>
            <a:r>
              <a:rPr lang="en-US" sz="3200" b="1" dirty="0">
                <a:solidFill>
                  <a:schemeClr val="dk1"/>
                </a:solidFill>
                <a:latin typeface="Calibri" panose="020F0502020204030204"/>
                <a:ea typeface="Calibri" panose="020F0502020204030204"/>
                <a:cs typeface="Calibri" panose="020F0502020204030204"/>
                <a:sym typeface="Calibri" panose="020F0502020204030204"/>
              </a:rPr>
              <a:t>)</a:t>
            </a:r>
            <a:endParaRPr lang="en-US" sz="3200" dirty="0"/>
          </a:p>
          <a:p>
            <a:pPr algn="ctr"/>
            <a:r>
              <a:rPr lang="en-US" sz="3200" b="1" dirty="0">
                <a:solidFill>
                  <a:schemeClr val="dk1"/>
                </a:solidFill>
                <a:latin typeface="Calibri" panose="020F0502020204030204"/>
                <a:ea typeface="Calibri" panose="020F0502020204030204"/>
                <a:cs typeface="Calibri" panose="020F0502020204030204"/>
                <a:sym typeface="Calibri" panose="020F0502020204030204"/>
              </a:rPr>
              <a:t>         </a:t>
            </a:r>
            <a:endParaRPr lang="en-US" sz="3200" b="1" dirty="0">
              <a:solidFill>
                <a:schemeClr val="dk1"/>
              </a:solidFill>
              <a:latin typeface="Calibri" panose="020F0502020204030204"/>
              <a:ea typeface="Calibri" panose="020F0502020204030204"/>
              <a:cs typeface="Calibri" panose="020F0502020204030204"/>
              <a:sym typeface="Calibri" panose="020F0502020204030204"/>
            </a:endParaRPr>
          </a:p>
          <a:p>
            <a:pPr algn="ctr"/>
            <a:r>
              <a:rPr lang="en-US" sz="3200" b="1" dirty="0">
                <a:solidFill>
                  <a:schemeClr val="dk1"/>
                </a:solidFill>
                <a:latin typeface="Calibri" panose="020F0502020204030204"/>
                <a:ea typeface="Calibri" panose="020F0502020204030204"/>
                <a:cs typeface="Calibri" panose="020F0502020204030204"/>
                <a:sym typeface="Calibri" panose="020F0502020204030204"/>
              </a:rPr>
              <a:t>Batch No : </a:t>
            </a:r>
            <a:endParaRPr lang="en-US" sz="3200" dirty="0"/>
          </a:p>
          <a:p>
            <a:r>
              <a:rPr lang="en-US" sz="3200" b="1" dirty="0">
                <a:solidFill>
                  <a:schemeClr val="dk1"/>
                </a:solidFill>
                <a:latin typeface="Calibri" panose="020F0502020204030204"/>
                <a:ea typeface="Calibri" panose="020F0502020204030204"/>
                <a:cs typeface="Calibri" panose="020F0502020204030204"/>
                <a:sym typeface="Calibri" panose="020F0502020204030204"/>
              </a:rPr>
              <a:t>Name of the Guide  :  </a:t>
            </a:r>
            <a:r>
              <a:rPr lang="en-IN" altLang="en-US" sz="3200" b="1" dirty="0" err="1">
                <a:solidFill>
                  <a:schemeClr val="dk1"/>
                </a:solidFill>
                <a:latin typeface="Calibri" panose="020F0502020204030204"/>
                <a:ea typeface="Calibri" panose="020F0502020204030204"/>
                <a:cs typeface="Calibri" panose="020F0502020204030204"/>
                <a:sym typeface="Calibri" panose="020F0502020204030204"/>
              </a:rPr>
              <a:t>Ms. N .UMA</a:t>
            </a:r>
            <a:endParaRPr lang="en-US" sz="3200" dirty="0"/>
          </a:p>
          <a:p>
            <a:r>
              <a:rPr lang="en-US" sz="3200" b="1" dirty="0">
                <a:solidFill>
                  <a:schemeClr val="dk1"/>
                </a:solidFill>
                <a:latin typeface="Calibri" panose="020F0502020204030204"/>
                <a:ea typeface="Calibri" panose="020F0502020204030204"/>
                <a:cs typeface="Calibri" panose="020F0502020204030204"/>
                <a:sym typeface="Calibri" panose="020F0502020204030204"/>
              </a:rPr>
              <a:t>Date of Review : </a:t>
            </a:r>
            <a:r>
              <a:rPr lang="en-IN" altLang="en-US" sz="3200" b="1" dirty="0">
                <a:solidFill>
                  <a:schemeClr val="dk1"/>
                </a:solidFill>
                <a:latin typeface="Calibri" panose="020F0502020204030204"/>
                <a:ea typeface="Calibri" panose="020F0502020204030204"/>
                <a:cs typeface="Calibri" panose="020F0502020204030204"/>
                <a:sym typeface="Calibri" panose="020F0502020204030204"/>
              </a:rPr>
              <a:t>29</a:t>
            </a:r>
            <a:r>
              <a:rPr lang="en-US" sz="3200" b="1" dirty="0">
                <a:solidFill>
                  <a:schemeClr val="dk1"/>
                </a:solidFill>
                <a:latin typeface="Calibri" panose="020F0502020204030204"/>
                <a:ea typeface="Calibri" panose="020F0502020204030204"/>
                <a:cs typeface="Calibri" panose="020F0502020204030204"/>
                <a:sym typeface="Calibri" panose="020F0502020204030204"/>
              </a:rPr>
              <a:t>/</a:t>
            </a:r>
            <a:r>
              <a:rPr lang="en-IN" altLang="en-US" sz="3200" b="1" dirty="0">
                <a:solidFill>
                  <a:schemeClr val="dk1"/>
                </a:solidFill>
                <a:latin typeface="Calibri" panose="020F0502020204030204"/>
                <a:ea typeface="Calibri" panose="020F0502020204030204"/>
                <a:cs typeface="Calibri" panose="020F0502020204030204"/>
                <a:sym typeface="Calibri" panose="020F0502020204030204"/>
              </a:rPr>
              <a:t>03</a:t>
            </a:r>
            <a:r>
              <a:rPr lang="en-US" sz="3200" b="1" dirty="0">
                <a:solidFill>
                  <a:schemeClr val="dk1"/>
                </a:solidFill>
                <a:latin typeface="Calibri" panose="020F0502020204030204"/>
                <a:ea typeface="Calibri" panose="020F0502020204030204"/>
                <a:cs typeface="Calibri" panose="020F0502020204030204"/>
                <a:sym typeface="Calibri" panose="020F0502020204030204"/>
              </a:rPr>
              <a:t>/202</a:t>
            </a:r>
            <a:r>
              <a:rPr lang="en-IN" altLang="en-US" sz="3200" b="1" dirty="0">
                <a:solidFill>
                  <a:schemeClr val="dk1"/>
                </a:solidFill>
                <a:latin typeface="Calibri" panose="020F0502020204030204"/>
                <a:ea typeface="Calibri" panose="020F0502020204030204"/>
                <a:cs typeface="Calibri" panose="020F0502020204030204"/>
                <a:sym typeface="Calibri" panose="020F0502020204030204"/>
              </a:rPr>
              <a:t>3</a:t>
            </a:r>
            <a:endParaRPr lang="en-US" sz="3200" dirty="0"/>
          </a:p>
          <a:p>
            <a:endParaRPr sz="32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a:t>
            </a:r>
            <a:endParaRPr b="1" dirty="0">
              <a:solidFill>
                <a:schemeClr val="lt1"/>
              </a:solidFill>
            </a:endParaRPr>
          </a:p>
        </p:txBody>
      </p:sp>
      <p:sp>
        <p:nvSpPr>
          <p:cNvPr id="3" name="Google Shape;98;p14"/>
          <p:cNvSpPr txBox="1"/>
          <p:nvPr/>
        </p:nvSpPr>
        <p:spPr>
          <a:xfrm>
            <a:off x="623047" y="9875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endParaRPr lang="en-US" sz="2000" b="1" dirty="0"/>
          </a:p>
        </p:txBody>
      </p:sp>
      <p:pic>
        <p:nvPicPr>
          <p:cNvPr id="4" name="Picture 3"/>
          <p:cNvPicPr>
            <a:picLocks noChangeAspect="1"/>
          </p:cNvPicPr>
          <p:nvPr/>
        </p:nvPicPr>
        <p:blipFill rotWithShape="1">
          <a:blip r:embed="rId1"/>
          <a:srcRect l="19692" t="20986" r="14020" b="14702"/>
          <a:stretch>
            <a:fillRect/>
          </a:stretch>
        </p:blipFill>
        <p:spPr>
          <a:xfrm>
            <a:off x="1461808" y="1622611"/>
            <a:ext cx="8785412" cy="38010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a:t>
            </a:r>
            <a:endParaRPr b="1" dirty="0">
              <a:solidFill>
                <a:schemeClr val="lt1"/>
              </a:solidFill>
            </a:endParaRPr>
          </a:p>
        </p:txBody>
      </p:sp>
      <p:sp>
        <p:nvSpPr>
          <p:cNvPr id="3" name="Google Shape;98;p14"/>
          <p:cNvSpPr txBox="1"/>
          <p:nvPr/>
        </p:nvSpPr>
        <p:spPr>
          <a:xfrm>
            <a:off x="623047" y="9875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endParaRPr lang="en-US" sz="2400" b="1" dirty="0"/>
          </a:p>
          <a:p>
            <a:pPr marL="0" indent="0">
              <a:buNone/>
            </a:pPr>
            <a:r>
              <a:rPr lang="en-US" sz="2400" b="1" dirty="0"/>
              <a:t>FEATURES :</a:t>
            </a:r>
            <a:endParaRPr lang="en-US" sz="2400" b="1" dirty="0"/>
          </a:p>
        </p:txBody>
      </p:sp>
      <p:pic>
        <p:nvPicPr>
          <p:cNvPr id="4" name="Picture 3"/>
          <p:cNvPicPr>
            <a:picLocks noChangeAspect="1"/>
          </p:cNvPicPr>
          <p:nvPr/>
        </p:nvPicPr>
        <p:blipFill rotWithShape="1">
          <a:blip r:embed="rId1"/>
          <a:srcRect l="19727" t="33463" r="15058" b="36994"/>
          <a:stretch>
            <a:fillRect/>
          </a:stretch>
        </p:blipFill>
        <p:spPr>
          <a:xfrm>
            <a:off x="1721224" y="2385398"/>
            <a:ext cx="9780494" cy="24921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a:t>
            </a:r>
            <a:endParaRPr b="1" dirty="0">
              <a:solidFill>
                <a:schemeClr val="lt1"/>
              </a:solidFill>
            </a:endParaRPr>
          </a:p>
        </p:txBody>
      </p:sp>
      <p:sp>
        <p:nvSpPr>
          <p:cNvPr id="3" name="Google Shape;98;p14"/>
          <p:cNvSpPr txBox="1"/>
          <p:nvPr/>
        </p:nvSpPr>
        <p:spPr>
          <a:xfrm>
            <a:off x="990600" y="785018"/>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endParaRPr lang="en-US" sz="2400" b="1" dirty="0"/>
          </a:p>
        </p:txBody>
      </p:sp>
      <p:pic>
        <p:nvPicPr>
          <p:cNvPr id="6" name="Picture 5"/>
          <p:cNvPicPr>
            <a:picLocks noChangeAspect="1"/>
          </p:cNvPicPr>
          <p:nvPr/>
        </p:nvPicPr>
        <p:blipFill rotWithShape="1">
          <a:blip r:embed="rId1"/>
          <a:srcRect l="11691" t="27214" r="13603" b="5752"/>
          <a:stretch>
            <a:fillRect/>
          </a:stretch>
        </p:blipFill>
        <p:spPr>
          <a:xfrm>
            <a:off x="264459" y="1676399"/>
            <a:ext cx="8919189" cy="41865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II</a:t>
            </a:r>
            <a:endParaRPr b="1" dirty="0">
              <a:solidFill>
                <a:schemeClr val="lt1"/>
              </a:solidFill>
            </a:endParaRPr>
          </a:p>
        </p:txBody>
      </p:sp>
      <p:sp>
        <p:nvSpPr>
          <p:cNvPr id="3" name="Google Shape;98;p14"/>
          <p:cNvSpPr txBox="1"/>
          <p:nvPr/>
        </p:nvSpPr>
        <p:spPr>
          <a:xfrm>
            <a:off x="623047" y="9875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r>
              <a:rPr lang="en-US" sz="2400" b="1" dirty="0"/>
              <a:t>DATA PREPARATION</a:t>
            </a:r>
            <a:endParaRPr lang="en-US" sz="2400" b="1" dirty="0"/>
          </a:p>
          <a:p>
            <a:pPr marL="0" indent="0">
              <a:buNone/>
            </a:pPr>
            <a:endParaRPr lang="en-US" sz="2400" b="1" dirty="0"/>
          </a:p>
          <a:p>
            <a:pPr marL="0" indent="0">
              <a:buNone/>
            </a:pPr>
            <a:r>
              <a:rPr lang="en-US" sz="2400" dirty="0"/>
              <a:t>We check for the presence of any null values or duplicate values.</a:t>
            </a:r>
            <a:endParaRPr lang="en-US" sz="2400" dirty="0"/>
          </a:p>
          <a:p>
            <a:pPr marL="0" indent="0">
              <a:buNone/>
            </a:pPr>
            <a:endParaRPr lang="en-US" sz="2400" dirty="0"/>
          </a:p>
          <a:p>
            <a:pPr marL="0" indent="0">
              <a:buNone/>
            </a:pPr>
            <a:r>
              <a:rPr lang="en-US" sz="2400" dirty="0"/>
              <a:t>1)Null values present in the dataset may alter the accuracy of the   prediction.</a:t>
            </a:r>
            <a:endParaRPr lang="en-US" sz="2400" dirty="0"/>
          </a:p>
          <a:p>
            <a:pPr marL="0" indent="0">
              <a:buNone/>
            </a:pPr>
            <a:endParaRPr lang="en-US" sz="2400" dirty="0"/>
          </a:p>
          <a:p>
            <a:pPr marL="0" indent="0">
              <a:buNone/>
            </a:pPr>
            <a:r>
              <a:rPr lang="en-US" sz="2400" dirty="0"/>
              <a:t>2)Duplicate values present in the data occupies more space and </a:t>
            </a:r>
            <a:endParaRPr lang="en-US" sz="2400" dirty="0"/>
          </a:p>
          <a:p>
            <a:pPr marL="0" indent="0">
              <a:buNone/>
            </a:pPr>
            <a:r>
              <a:rPr lang="en-US" sz="2400" dirty="0"/>
              <a:t>May provide incorrect prediction.</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II</a:t>
            </a:r>
            <a:endParaRPr b="1" dirty="0">
              <a:solidFill>
                <a:schemeClr val="lt1"/>
              </a:solidFill>
            </a:endParaRPr>
          </a:p>
        </p:txBody>
      </p:sp>
      <p:sp>
        <p:nvSpPr>
          <p:cNvPr id="3" name="Google Shape;98;p14"/>
          <p:cNvSpPr txBox="1"/>
          <p:nvPr/>
        </p:nvSpPr>
        <p:spPr>
          <a:xfrm>
            <a:off x="623047" y="9875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endParaRPr lang="en-US" sz="2400" b="1" dirty="0"/>
          </a:p>
          <a:p>
            <a:pPr marL="0" indent="0">
              <a:buNone/>
            </a:pPr>
            <a:endParaRPr lang="en-US" sz="2400" b="1" dirty="0"/>
          </a:p>
        </p:txBody>
      </p:sp>
      <p:pic>
        <p:nvPicPr>
          <p:cNvPr id="4" name="Picture 3"/>
          <p:cNvPicPr>
            <a:picLocks noChangeAspect="1"/>
          </p:cNvPicPr>
          <p:nvPr/>
        </p:nvPicPr>
        <p:blipFill rotWithShape="1">
          <a:blip r:embed="rId1"/>
          <a:srcRect l="11691" t="23007" r="13456" b="6014"/>
          <a:stretch>
            <a:fillRect/>
          </a:stretch>
        </p:blipFill>
        <p:spPr>
          <a:xfrm>
            <a:off x="251011" y="887506"/>
            <a:ext cx="9126071" cy="48678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II</a:t>
            </a:r>
            <a:endParaRPr b="1" dirty="0">
              <a:solidFill>
                <a:schemeClr val="lt1"/>
              </a:solidFill>
            </a:endParaRPr>
          </a:p>
        </p:txBody>
      </p:sp>
      <p:sp>
        <p:nvSpPr>
          <p:cNvPr id="3" name="Google Shape;98;p14"/>
          <p:cNvSpPr txBox="1"/>
          <p:nvPr/>
        </p:nvSpPr>
        <p:spPr>
          <a:xfrm>
            <a:off x="623047" y="9875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endParaRPr lang="en-US" sz="2400" b="1" dirty="0"/>
          </a:p>
          <a:p>
            <a:pPr marL="0" indent="0">
              <a:buNone/>
            </a:pPr>
            <a:endParaRPr lang="en-US" sz="2400" b="1" dirty="0"/>
          </a:p>
        </p:txBody>
      </p:sp>
      <p:pic>
        <p:nvPicPr>
          <p:cNvPr id="5" name="Picture 4"/>
          <p:cNvPicPr>
            <a:picLocks noChangeAspect="1"/>
          </p:cNvPicPr>
          <p:nvPr/>
        </p:nvPicPr>
        <p:blipFill rotWithShape="1">
          <a:blip r:embed="rId1"/>
          <a:srcRect l="19413" t="20000" r="13309" b="10719"/>
          <a:stretch>
            <a:fillRect/>
          </a:stretch>
        </p:blipFill>
        <p:spPr>
          <a:xfrm>
            <a:off x="1156446" y="815789"/>
            <a:ext cx="8202707" cy="47512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III</a:t>
            </a:r>
            <a:endParaRPr b="1" dirty="0">
              <a:solidFill>
                <a:schemeClr val="lt1"/>
              </a:solidFill>
            </a:endParaRPr>
          </a:p>
        </p:txBody>
      </p:sp>
      <p:sp>
        <p:nvSpPr>
          <p:cNvPr id="3" name="Google Shape;98;p14"/>
          <p:cNvSpPr txBox="1"/>
          <p:nvPr/>
        </p:nvSpPr>
        <p:spPr>
          <a:xfrm>
            <a:off x="309283" y="6827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r>
              <a:rPr lang="en-US" sz="2400" b="1" dirty="0"/>
              <a:t>Exploratory Data Analysis</a:t>
            </a:r>
            <a:endParaRPr lang="en-US" sz="2400" b="1" dirty="0"/>
          </a:p>
        </p:txBody>
      </p:sp>
      <p:pic>
        <p:nvPicPr>
          <p:cNvPr id="4" name="Picture 3"/>
          <p:cNvPicPr>
            <a:picLocks noChangeAspect="1"/>
          </p:cNvPicPr>
          <p:nvPr/>
        </p:nvPicPr>
        <p:blipFill rotWithShape="1">
          <a:blip r:embed="rId1"/>
          <a:srcRect l="19322" t="24101" r="13824" b="5081"/>
          <a:stretch>
            <a:fillRect/>
          </a:stretch>
        </p:blipFill>
        <p:spPr>
          <a:xfrm>
            <a:off x="1102659" y="1622612"/>
            <a:ext cx="7351059" cy="41223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III</a:t>
            </a:r>
            <a:endParaRPr b="1" dirty="0">
              <a:solidFill>
                <a:schemeClr val="lt1"/>
              </a:solidFill>
            </a:endParaRPr>
          </a:p>
        </p:txBody>
      </p:sp>
      <p:sp>
        <p:nvSpPr>
          <p:cNvPr id="3" name="Google Shape;98;p14"/>
          <p:cNvSpPr txBox="1"/>
          <p:nvPr/>
        </p:nvSpPr>
        <p:spPr>
          <a:xfrm>
            <a:off x="309283" y="6827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endParaRPr lang="en-US" sz="2400" b="1" dirty="0"/>
          </a:p>
        </p:txBody>
      </p:sp>
      <p:pic>
        <p:nvPicPr>
          <p:cNvPr id="6" name="Picture 5"/>
          <p:cNvPicPr>
            <a:picLocks noChangeAspect="1"/>
          </p:cNvPicPr>
          <p:nvPr/>
        </p:nvPicPr>
        <p:blipFill rotWithShape="1">
          <a:blip r:embed="rId1"/>
          <a:srcRect l="19702" t="25772" r="13749" b="14920"/>
          <a:stretch>
            <a:fillRect/>
          </a:stretch>
        </p:blipFill>
        <p:spPr>
          <a:xfrm>
            <a:off x="110040" y="1380565"/>
            <a:ext cx="8744757" cy="438374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III</a:t>
            </a:r>
            <a:endParaRPr b="1" dirty="0">
              <a:solidFill>
                <a:schemeClr val="lt1"/>
              </a:solidFill>
            </a:endParaRPr>
          </a:p>
        </p:txBody>
      </p:sp>
      <p:sp>
        <p:nvSpPr>
          <p:cNvPr id="3" name="Google Shape;98;p14"/>
          <p:cNvSpPr txBox="1"/>
          <p:nvPr/>
        </p:nvSpPr>
        <p:spPr>
          <a:xfrm>
            <a:off x="309283" y="6827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endParaRPr lang="en-US" sz="2400" b="1" dirty="0"/>
          </a:p>
        </p:txBody>
      </p:sp>
      <p:pic>
        <p:nvPicPr>
          <p:cNvPr id="5" name="Picture 4"/>
          <p:cNvPicPr>
            <a:picLocks noChangeAspect="1"/>
          </p:cNvPicPr>
          <p:nvPr/>
        </p:nvPicPr>
        <p:blipFill rotWithShape="1">
          <a:blip r:embed="rId1"/>
          <a:srcRect l="19894" t="27058" r="14246" b="8236"/>
          <a:stretch>
            <a:fillRect/>
          </a:stretch>
        </p:blipFill>
        <p:spPr>
          <a:xfrm>
            <a:off x="309283" y="682711"/>
            <a:ext cx="8861611" cy="2746289"/>
          </a:xfrm>
          <a:prstGeom prst="rect">
            <a:avLst/>
          </a:prstGeom>
        </p:spPr>
      </p:pic>
      <p:pic>
        <p:nvPicPr>
          <p:cNvPr id="12" name="Picture 11"/>
          <p:cNvPicPr>
            <a:picLocks noChangeAspect="1"/>
          </p:cNvPicPr>
          <p:nvPr/>
        </p:nvPicPr>
        <p:blipFill rotWithShape="1">
          <a:blip r:embed="rId2"/>
          <a:srcRect l="11544" t="54902" r="13677" b="12939"/>
          <a:stretch>
            <a:fillRect/>
          </a:stretch>
        </p:blipFill>
        <p:spPr>
          <a:xfrm>
            <a:off x="309283" y="3541059"/>
            <a:ext cx="8861611" cy="24296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III</a:t>
            </a:r>
            <a:endParaRPr b="1" dirty="0">
              <a:solidFill>
                <a:schemeClr val="lt1"/>
              </a:solidFill>
            </a:endParaRPr>
          </a:p>
        </p:txBody>
      </p:sp>
      <p:sp>
        <p:nvSpPr>
          <p:cNvPr id="3" name="Google Shape;98;p14"/>
          <p:cNvSpPr txBox="1"/>
          <p:nvPr/>
        </p:nvSpPr>
        <p:spPr>
          <a:xfrm>
            <a:off x="309283" y="6827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endParaRPr lang="en-US" sz="2400" b="1" dirty="0"/>
          </a:p>
        </p:txBody>
      </p:sp>
      <p:pic>
        <p:nvPicPr>
          <p:cNvPr id="4" name="Picture 3"/>
          <p:cNvPicPr>
            <a:picLocks noChangeAspect="1"/>
          </p:cNvPicPr>
          <p:nvPr/>
        </p:nvPicPr>
        <p:blipFill rotWithShape="1">
          <a:blip r:embed="rId1"/>
          <a:srcRect l="19712" t="22117" r="13970" b="5507"/>
          <a:stretch>
            <a:fillRect/>
          </a:stretch>
        </p:blipFill>
        <p:spPr>
          <a:xfrm>
            <a:off x="1084729" y="1004047"/>
            <a:ext cx="8005483" cy="49143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Clr>
                <a:schemeClr val="lt1"/>
              </a:buClr>
              <a:buSzPct val="100000"/>
            </a:pPr>
            <a:r>
              <a:rPr lang="en-US" b="1" dirty="0">
                <a:solidFill>
                  <a:schemeClr val="lt1"/>
                </a:solidFill>
              </a:rPr>
              <a:t>PROBLEM STATEMENT</a:t>
            </a:r>
            <a:endParaRPr b="1" dirty="0">
              <a:solidFill>
                <a:schemeClr val="lt1"/>
              </a:solidFill>
            </a:endParaRPr>
          </a:p>
        </p:txBody>
      </p:sp>
      <p:sp>
        <p:nvSpPr>
          <p:cNvPr id="92" name="Google Shape;92;p13"/>
          <p:cNvSpPr/>
          <p:nvPr/>
        </p:nvSpPr>
        <p:spPr>
          <a:xfrm>
            <a:off x="1752600" y="609601"/>
            <a:ext cx="8382000" cy="4031873"/>
          </a:xfrm>
          <a:prstGeom prst="rect">
            <a:avLst/>
          </a:prstGeom>
          <a:noFill/>
          <a:ln>
            <a:noFill/>
          </a:ln>
        </p:spPr>
        <p:txBody>
          <a:bodyPr spcFirstLastPara="1" wrap="square" lIns="91425" tIns="45700" rIns="91425" bIns="45700" anchor="t" anchorCtr="0">
            <a:noAutofit/>
          </a:bodyPr>
          <a:lstStyle/>
          <a:p>
            <a:pPr algn="ctr"/>
            <a:endParaRPr lang="en-IN" sz="32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TextBox 2"/>
          <p:cNvSpPr txBox="1"/>
          <p:nvPr/>
        </p:nvSpPr>
        <p:spPr>
          <a:xfrm>
            <a:off x="1375113" y="1395167"/>
            <a:ext cx="7849570" cy="2985433"/>
          </a:xfrm>
          <a:prstGeom prst="rect">
            <a:avLst/>
          </a:prstGeom>
          <a:noFill/>
        </p:spPr>
        <p:txBody>
          <a:bodyPr wrap="square" rtlCol="0">
            <a:spAutoFit/>
          </a:bodyPr>
          <a:lstStyle/>
          <a:p>
            <a:r>
              <a:rPr lang="en-IN" sz="2800" b="1" dirty="0"/>
              <a:t>To develop a relevant employee attrition model in order to identify key employee features influencing his/her attrition </a:t>
            </a:r>
            <a:endParaRPr lang="en-IN" sz="2800" b="1" dirty="0"/>
          </a:p>
          <a:p>
            <a:endParaRPr lang="en-IN" sz="2400" dirty="0"/>
          </a:p>
          <a:p>
            <a:endParaRPr lang="en-IN" sz="2400" dirty="0"/>
          </a:p>
          <a:p>
            <a:r>
              <a:rPr lang="en-IN" sz="2800" dirty="0"/>
              <a:t>This attrition prediction is based on supervised machine learning models</a:t>
            </a:r>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III</a:t>
            </a:r>
            <a:endParaRPr b="1" dirty="0">
              <a:solidFill>
                <a:schemeClr val="lt1"/>
              </a:solidFill>
            </a:endParaRPr>
          </a:p>
        </p:txBody>
      </p:sp>
      <p:sp>
        <p:nvSpPr>
          <p:cNvPr id="3" name="Google Shape;98;p14"/>
          <p:cNvSpPr txBox="1"/>
          <p:nvPr/>
        </p:nvSpPr>
        <p:spPr>
          <a:xfrm>
            <a:off x="309283" y="6827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endParaRPr lang="en-US" sz="2400" b="1" dirty="0"/>
          </a:p>
        </p:txBody>
      </p:sp>
      <p:pic>
        <p:nvPicPr>
          <p:cNvPr id="5" name="Picture 4"/>
          <p:cNvPicPr>
            <a:picLocks noChangeAspect="1"/>
          </p:cNvPicPr>
          <p:nvPr/>
        </p:nvPicPr>
        <p:blipFill rotWithShape="1">
          <a:blip r:embed="rId1"/>
          <a:srcRect l="19449" t="21043" r="13897" b="9650"/>
          <a:stretch>
            <a:fillRect/>
          </a:stretch>
        </p:blipFill>
        <p:spPr>
          <a:xfrm>
            <a:off x="663388" y="887326"/>
            <a:ext cx="8579224" cy="475304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III</a:t>
            </a:r>
            <a:endParaRPr b="1" dirty="0">
              <a:solidFill>
                <a:schemeClr val="lt1"/>
              </a:solidFill>
            </a:endParaRPr>
          </a:p>
        </p:txBody>
      </p:sp>
      <p:sp>
        <p:nvSpPr>
          <p:cNvPr id="3" name="Google Shape;98;p14"/>
          <p:cNvSpPr txBox="1"/>
          <p:nvPr/>
        </p:nvSpPr>
        <p:spPr>
          <a:xfrm>
            <a:off x="309283" y="6827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endParaRPr lang="en-US" sz="2400" b="1" dirty="0"/>
          </a:p>
        </p:txBody>
      </p:sp>
      <p:pic>
        <p:nvPicPr>
          <p:cNvPr id="4" name="Picture 3"/>
          <p:cNvPicPr>
            <a:picLocks noChangeAspect="1"/>
          </p:cNvPicPr>
          <p:nvPr/>
        </p:nvPicPr>
        <p:blipFill rotWithShape="1">
          <a:blip r:embed="rId1"/>
          <a:srcRect l="19632" t="20262" r="13897" b="12939"/>
          <a:stretch>
            <a:fillRect/>
          </a:stretch>
        </p:blipFill>
        <p:spPr>
          <a:xfrm>
            <a:off x="887506" y="887326"/>
            <a:ext cx="8633012" cy="458114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IV</a:t>
            </a:r>
            <a:endParaRPr b="1" dirty="0">
              <a:solidFill>
                <a:schemeClr val="lt1"/>
              </a:solidFill>
            </a:endParaRPr>
          </a:p>
        </p:txBody>
      </p:sp>
      <p:sp>
        <p:nvSpPr>
          <p:cNvPr id="3" name="Google Shape;98;p14"/>
          <p:cNvSpPr txBox="1"/>
          <p:nvPr/>
        </p:nvSpPr>
        <p:spPr>
          <a:xfrm>
            <a:off x="309283" y="6827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r>
              <a:rPr lang="en-US" sz="2400" b="1" dirty="0"/>
              <a:t>MODEL BUILDING</a:t>
            </a:r>
            <a:endParaRPr lang="en-US" sz="2400" b="1" dirty="0"/>
          </a:p>
        </p:txBody>
      </p:sp>
      <p:pic>
        <p:nvPicPr>
          <p:cNvPr id="5" name="Picture 4"/>
          <p:cNvPicPr>
            <a:picLocks noChangeAspect="1"/>
          </p:cNvPicPr>
          <p:nvPr/>
        </p:nvPicPr>
        <p:blipFill rotWithShape="1">
          <a:blip r:embed="rId1"/>
          <a:srcRect l="19732" t="58170" r="13529" b="5752"/>
          <a:stretch>
            <a:fillRect/>
          </a:stretch>
        </p:blipFill>
        <p:spPr>
          <a:xfrm>
            <a:off x="1477817" y="2268071"/>
            <a:ext cx="9610807" cy="292249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IV</a:t>
            </a:r>
            <a:endParaRPr b="1" dirty="0">
              <a:solidFill>
                <a:schemeClr val="lt1"/>
              </a:solidFill>
            </a:endParaRPr>
          </a:p>
        </p:txBody>
      </p:sp>
      <p:sp>
        <p:nvSpPr>
          <p:cNvPr id="3" name="Google Shape;98;p14"/>
          <p:cNvSpPr txBox="1"/>
          <p:nvPr/>
        </p:nvSpPr>
        <p:spPr>
          <a:xfrm>
            <a:off x="309283" y="6827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r>
              <a:rPr lang="en-US" sz="2400" b="1" dirty="0"/>
              <a:t>MODEL BUILDING</a:t>
            </a:r>
            <a:endParaRPr lang="en-US" sz="2400" b="1" dirty="0"/>
          </a:p>
        </p:txBody>
      </p:sp>
      <p:pic>
        <p:nvPicPr>
          <p:cNvPr id="4" name="Picture 3"/>
          <p:cNvPicPr>
            <a:picLocks noChangeAspect="1"/>
          </p:cNvPicPr>
          <p:nvPr/>
        </p:nvPicPr>
        <p:blipFill rotWithShape="1">
          <a:blip r:embed="rId1"/>
          <a:srcRect l="20001" t="36602" r="14117" b="9650"/>
          <a:stretch>
            <a:fillRect/>
          </a:stretch>
        </p:blipFill>
        <p:spPr>
          <a:xfrm>
            <a:off x="1093470" y="1783715"/>
            <a:ext cx="8274050" cy="37973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Clr>
                <a:schemeClr val="lt1"/>
              </a:buClr>
              <a:buSzPct val="100000"/>
            </a:pPr>
            <a:r>
              <a:rPr lang="en-IN" b="1" dirty="0">
                <a:solidFill>
                  <a:schemeClr val="lt1"/>
                </a:solidFill>
              </a:rPr>
              <a:t>SYSTEM REQUIREMENTS</a:t>
            </a:r>
            <a:endParaRPr b="1" dirty="0">
              <a:solidFill>
                <a:schemeClr val="lt1"/>
              </a:solidFill>
            </a:endParaRPr>
          </a:p>
        </p:txBody>
      </p:sp>
      <p:sp>
        <p:nvSpPr>
          <p:cNvPr id="92" name="Google Shape;92;p13"/>
          <p:cNvSpPr/>
          <p:nvPr/>
        </p:nvSpPr>
        <p:spPr>
          <a:xfrm>
            <a:off x="1752600" y="609601"/>
            <a:ext cx="8382000" cy="4031873"/>
          </a:xfrm>
          <a:prstGeom prst="rect">
            <a:avLst/>
          </a:prstGeom>
          <a:noFill/>
          <a:ln>
            <a:noFill/>
          </a:ln>
        </p:spPr>
        <p:txBody>
          <a:bodyPr spcFirstLastPara="1" wrap="square" lIns="91425" tIns="45700" rIns="91425" bIns="45700" anchor="t" anchorCtr="0">
            <a:noAutofit/>
          </a:bodyPr>
          <a:lstStyle/>
          <a:p>
            <a:pPr algn="ctr"/>
            <a:endParaRPr lang="en-IN" sz="32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Box 1"/>
          <p:cNvSpPr txBox="1"/>
          <p:nvPr/>
        </p:nvSpPr>
        <p:spPr>
          <a:xfrm>
            <a:off x="537327" y="789472"/>
            <a:ext cx="10209229" cy="5531771"/>
          </a:xfrm>
          <a:prstGeom prst="rect">
            <a:avLst/>
          </a:prstGeom>
          <a:noFill/>
        </p:spPr>
        <p:txBody>
          <a:bodyPr wrap="square" rtlCol="0">
            <a:spAutoFit/>
          </a:bodyPr>
          <a:lstStyle/>
          <a:p>
            <a:pPr marL="25400" indent="0">
              <a:buNone/>
            </a:pPr>
            <a:r>
              <a:rPr lang="en-US" sz="2400" b="1" dirty="0"/>
              <a:t>HARDWARE REQUIREMENTS :</a:t>
            </a:r>
            <a:endParaRPr lang="en-US" sz="2400" dirty="0"/>
          </a:p>
          <a:p>
            <a:pPr marL="285750" indent="-28575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4 GB RAM (Minimum)</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80 GB HDD.</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Dual Core processor.</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2400" b="1" dirty="0">
                <a:effectLst/>
                <a:latin typeface="Calibri" panose="020F0502020204030204" pitchFamily="34" charset="0"/>
                <a:ea typeface="Times New Roman" panose="02020603050405020304" pitchFamily="18" charset="0"/>
                <a:cs typeface="Calibri" panose="020F0502020204030204" pitchFamily="34" charset="0"/>
              </a:rPr>
              <a:t>SOFTWARE REQUIREMENTS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Python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Pandas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Matplotlib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Jupyter</a:t>
            </a:r>
            <a:r>
              <a:rPr lang="en-US" sz="2400" dirty="0">
                <a:latin typeface="Times New Roman" panose="02020603050405020304" pitchFamily="18" charset="0"/>
                <a:ea typeface="Calibri" panose="020F0502020204030204" pitchFamily="34" charset="0"/>
                <a:cs typeface="Times New Roman" panose="02020603050405020304" pitchFamily="18" charset="0"/>
              </a:rPr>
              <a:t> Notebook</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660400" lvl="0" indent="-457200" algn="l" rtl="0">
              <a:spcBef>
                <a:spcPts val="0"/>
              </a:spcBef>
              <a:spcAft>
                <a:spcPts val="0"/>
              </a:spcAft>
              <a:buClr>
                <a:schemeClr val="dk1"/>
              </a:buClr>
              <a:buSzPts val="3200"/>
              <a:buFont typeface="Arial" panose="020B0604020202020204" pitchFamily="34" charset="0"/>
              <a:buChar char="•"/>
            </a:pPr>
            <a:endParaRPr lang="en-US" sz="2400"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Clr>
                <a:schemeClr val="lt1"/>
              </a:buClr>
              <a:buSzPct val="100000"/>
            </a:pPr>
            <a:r>
              <a:rPr lang="en-IN" b="1" dirty="0">
                <a:solidFill>
                  <a:schemeClr val="lt1"/>
                </a:solidFill>
              </a:rPr>
              <a:t>REFERENCES</a:t>
            </a:r>
            <a:endParaRPr b="1" dirty="0">
              <a:solidFill>
                <a:schemeClr val="lt1"/>
              </a:solidFill>
            </a:endParaRPr>
          </a:p>
        </p:txBody>
      </p:sp>
      <p:sp>
        <p:nvSpPr>
          <p:cNvPr id="92" name="Google Shape;92;p13"/>
          <p:cNvSpPr/>
          <p:nvPr/>
        </p:nvSpPr>
        <p:spPr>
          <a:xfrm>
            <a:off x="1481303" y="1264024"/>
            <a:ext cx="8382000" cy="4031873"/>
          </a:xfrm>
          <a:prstGeom prst="rect">
            <a:avLst/>
          </a:prstGeom>
          <a:noFill/>
          <a:ln>
            <a:noFill/>
          </a:ln>
        </p:spPr>
        <p:txBody>
          <a:bodyPr spcFirstLastPara="1" wrap="square" lIns="91425" tIns="45700" rIns="91425" bIns="45700" anchor="t" anchorCtr="0">
            <a:noAutofit/>
          </a:bodyPr>
          <a:lstStyle/>
          <a:p>
            <a:pPr algn="ctr"/>
            <a:endParaRPr lang="en-IN" sz="32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Box 1"/>
          <p:cNvSpPr txBox="1"/>
          <p:nvPr/>
        </p:nvSpPr>
        <p:spPr>
          <a:xfrm>
            <a:off x="537327" y="789472"/>
            <a:ext cx="10209229" cy="738664"/>
          </a:xfrm>
          <a:prstGeom prst="rect">
            <a:avLst/>
          </a:prstGeom>
          <a:noFill/>
        </p:spPr>
        <p:txBody>
          <a:bodyPr wrap="square" rtlCol="0">
            <a:spAutoFit/>
          </a:bodyPr>
          <a:lstStyle/>
          <a:p>
            <a:pPr marL="660400" lvl="0" indent="-457200" algn="l" rtl="0">
              <a:spcBef>
                <a:spcPts val="0"/>
              </a:spcBef>
              <a:spcAft>
                <a:spcPts val="0"/>
              </a:spcAft>
              <a:buClr>
                <a:schemeClr val="dk1"/>
              </a:buClr>
              <a:buSzPts val="3200"/>
              <a:buFont typeface="Arial" panose="020B0604020202020204" pitchFamily="34" charset="0"/>
              <a:buChar char="•"/>
            </a:pPr>
            <a:endParaRPr lang="en-US" sz="2400" dirty="0"/>
          </a:p>
          <a:p>
            <a:endParaRPr lang="en-IN" dirty="0"/>
          </a:p>
        </p:txBody>
      </p:sp>
      <p:sp>
        <p:nvSpPr>
          <p:cNvPr id="5" name="TextBox 4"/>
          <p:cNvSpPr txBox="1"/>
          <p:nvPr/>
        </p:nvSpPr>
        <p:spPr>
          <a:xfrm>
            <a:off x="398929" y="1174609"/>
            <a:ext cx="11394141" cy="3693319"/>
          </a:xfrm>
          <a:prstGeom prst="rect">
            <a:avLst/>
          </a:prstGeom>
          <a:noFill/>
        </p:spPr>
        <p:txBody>
          <a:bodyPr wrap="square">
            <a:spAutoFit/>
          </a:bodyPr>
          <a:lstStyle/>
          <a:p>
            <a:pPr marL="203200" lvl="0" indent="0" algn="l" rtl="0">
              <a:spcBef>
                <a:spcPts val="0"/>
              </a:spcBef>
              <a:spcAft>
                <a:spcPts val="0"/>
              </a:spcAft>
              <a:buClr>
                <a:schemeClr val="dk1"/>
              </a:buClr>
              <a:buSzPts val="3200"/>
              <a:buNone/>
            </a:pPr>
            <a:r>
              <a:rPr lang="en-IN" sz="1800" dirty="0"/>
              <a:t>[1]  R. </a:t>
            </a:r>
            <a:r>
              <a:rPr lang="en-IN" sz="1800" dirty="0" err="1"/>
              <a:t>Punnoose</a:t>
            </a:r>
            <a:r>
              <a:rPr lang="en-IN" sz="1800" dirty="0"/>
              <a:t> and P. </a:t>
            </a:r>
            <a:r>
              <a:rPr lang="en-IN" sz="1800" dirty="0" err="1"/>
              <a:t>Ajit</a:t>
            </a:r>
            <a:r>
              <a:rPr lang="en-IN" sz="1800" dirty="0"/>
              <a:t>, ‘‘Prediction of employee turnover in organizations using machine learning algorithms,’’ Int. J. Adv. Res. </a:t>
            </a:r>
            <a:r>
              <a:rPr lang="en-IN" sz="1800" dirty="0" err="1"/>
              <a:t>Artif</a:t>
            </a:r>
            <a:r>
              <a:rPr lang="en-IN" sz="1800" dirty="0"/>
              <a:t>. </a:t>
            </a:r>
            <a:r>
              <a:rPr lang="en-IN" sz="1800" dirty="0" err="1"/>
              <a:t>Intell</a:t>
            </a:r>
            <a:r>
              <a:rPr lang="en-IN" sz="1800" dirty="0"/>
              <a:t>., vol. 5, no. 9, p. 5, 2016, </a:t>
            </a:r>
            <a:r>
              <a:rPr lang="en-IN" sz="1800" dirty="0" err="1"/>
              <a:t>doi</a:t>
            </a:r>
            <a:r>
              <a:rPr lang="en-IN" sz="1800" dirty="0"/>
              <a:t>: 10.14569/IJARAI.2016.050904.</a:t>
            </a:r>
            <a:endParaRPr lang="en-IN" sz="1800" dirty="0"/>
          </a:p>
          <a:p>
            <a:pPr marL="203200" lvl="0" indent="0" algn="l" rtl="0">
              <a:spcBef>
                <a:spcPts val="0"/>
              </a:spcBef>
              <a:spcAft>
                <a:spcPts val="0"/>
              </a:spcAft>
              <a:buClr>
                <a:schemeClr val="dk1"/>
              </a:buClr>
              <a:buSzPts val="3200"/>
              <a:buNone/>
            </a:pPr>
            <a:endParaRPr lang="en-IN" sz="1800" dirty="0"/>
          </a:p>
          <a:p>
            <a:pPr marL="203200" lvl="0" indent="0" algn="l" rtl="0">
              <a:spcBef>
                <a:spcPts val="0"/>
              </a:spcBef>
              <a:spcAft>
                <a:spcPts val="0"/>
              </a:spcAft>
              <a:buClr>
                <a:schemeClr val="dk1"/>
              </a:buClr>
              <a:buSzPts val="3200"/>
              <a:buNone/>
            </a:pPr>
            <a:r>
              <a:rPr lang="en-IN" sz="1800" dirty="0"/>
              <a:t> [2]  R. </a:t>
            </a:r>
            <a:r>
              <a:rPr lang="en-IN" sz="1800" dirty="0" err="1"/>
              <a:t>Colomo</a:t>
            </a:r>
            <a:r>
              <a:rPr lang="en-IN" sz="1800" dirty="0"/>
              <a:t>-Palacios, C. Casado-</a:t>
            </a:r>
            <a:r>
              <a:rPr lang="en-IN" sz="1800" dirty="0" err="1"/>
              <a:t>Lumbreras</a:t>
            </a:r>
            <a:r>
              <a:rPr lang="en-IN" sz="1800" dirty="0"/>
              <a:t>, S. </a:t>
            </a:r>
            <a:r>
              <a:rPr lang="en-IN" sz="1800" dirty="0" err="1"/>
              <a:t>Misra</a:t>
            </a:r>
            <a:r>
              <a:rPr lang="en-IN" sz="1800" dirty="0"/>
              <a:t>, and P. Soto-Acosta, ‘‘Career abandonment intentions among software workers,’’ Hum. Factors </a:t>
            </a:r>
            <a:r>
              <a:rPr lang="en-IN" sz="1800" dirty="0" err="1"/>
              <a:t>Ergonom</a:t>
            </a:r>
            <a:r>
              <a:rPr lang="en-IN" sz="1800" dirty="0"/>
              <a:t>. Manuf. Service Industries, vol. 24, no. 6, pp. 641–655, Nov. 2014, </a:t>
            </a:r>
            <a:r>
              <a:rPr lang="en-IN" sz="1800" dirty="0" err="1"/>
              <a:t>doi</a:t>
            </a:r>
            <a:r>
              <a:rPr lang="en-IN" sz="1800" dirty="0"/>
              <a:t>: 10.1002/hfm.20509.</a:t>
            </a:r>
            <a:endParaRPr lang="en-IN" sz="1800" dirty="0"/>
          </a:p>
          <a:p>
            <a:pPr marL="203200" lvl="0" indent="0" algn="l" rtl="0">
              <a:spcBef>
                <a:spcPts val="0"/>
              </a:spcBef>
              <a:spcAft>
                <a:spcPts val="0"/>
              </a:spcAft>
              <a:buClr>
                <a:schemeClr val="dk1"/>
              </a:buClr>
              <a:buSzPts val="3200"/>
              <a:buNone/>
            </a:pPr>
            <a:endParaRPr lang="en-IN" sz="1800" dirty="0"/>
          </a:p>
          <a:p>
            <a:pPr marL="203200" lvl="0" indent="0" algn="l" rtl="0">
              <a:spcBef>
                <a:spcPts val="0"/>
              </a:spcBef>
              <a:spcAft>
                <a:spcPts val="0"/>
              </a:spcAft>
              <a:buClr>
                <a:schemeClr val="dk1"/>
              </a:buClr>
              <a:buSzPts val="3200"/>
              <a:buNone/>
            </a:pPr>
            <a:r>
              <a:rPr lang="en-IN" sz="1800" dirty="0"/>
              <a:t>[3]  Amazon.fr—People Analytics in the era of big Data: Changing the way you Attract, Acquire, Develop, and Retain Talent—Jean Paul </a:t>
            </a:r>
            <a:r>
              <a:rPr lang="en-IN" sz="1800" dirty="0" err="1"/>
              <a:t>Isson</a:t>
            </a:r>
            <a:r>
              <a:rPr lang="en-IN" sz="1800" dirty="0"/>
              <a:t>—Livres. Accessed: Dec. 15, 2019. [Online]. Available: https://www.amazon.fr/People-Analytics-Era-Big-Data/dp/1119050782 .</a:t>
            </a:r>
            <a:endParaRPr lang="en-IN" sz="1800" dirty="0"/>
          </a:p>
          <a:p>
            <a:pPr marL="203200" lvl="0" indent="0" algn="l" rtl="0">
              <a:spcBef>
                <a:spcPts val="0"/>
              </a:spcBef>
              <a:spcAft>
                <a:spcPts val="0"/>
              </a:spcAft>
              <a:buClr>
                <a:schemeClr val="dk1"/>
              </a:buClr>
              <a:buSzPts val="3200"/>
              <a:buNone/>
            </a:pPr>
            <a:endParaRPr lang="en-IN" sz="1800" dirty="0"/>
          </a:p>
          <a:p>
            <a:pPr marL="203200" lvl="0" indent="0" algn="l" rtl="0">
              <a:spcBef>
                <a:spcPts val="0"/>
              </a:spcBef>
              <a:spcAft>
                <a:spcPts val="0"/>
              </a:spcAft>
              <a:buClr>
                <a:schemeClr val="dk1"/>
              </a:buClr>
              <a:buSzPts val="3200"/>
              <a:buNone/>
            </a:pPr>
            <a:r>
              <a:rPr lang="en-IN" sz="1800" dirty="0"/>
              <a:t>[4]  D. </a:t>
            </a:r>
            <a:r>
              <a:rPr lang="en-IN" sz="1800" dirty="0" err="1"/>
              <a:t>Angrave</a:t>
            </a:r>
            <a:r>
              <a:rPr lang="en-IN" sz="1800" dirty="0"/>
              <a:t>, A. Charlwood, I. Kirkpatrick, M. Lawrence, and M. Stuart, ‘‘HR and analytics: Why HR is set to fail the big data challenge,’’ Hum. Resource Manage. J., vol. 26, no. 1, pp. 1–11, Jan. 2016, </a:t>
            </a:r>
            <a:r>
              <a:rPr lang="en-IN" sz="1800" dirty="0" err="1"/>
              <a:t>doi</a:t>
            </a:r>
            <a:r>
              <a:rPr lang="en-IN" sz="1800" dirty="0"/>
              <a:t>: 10.1111/1748-8583.12090</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r>
              <a:rPr lang="en-US" b="1"/>
              <a:t> Decision Tree, Random Forest, Logistic Regression and Support Vector Machine</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Clr>
                <a:schemeClr val="lt1"/>
              </a:buClr>
              <a:buSzPct val="100000"/>
            </a:pPr>
            <a:r>
              <a:rPr lang="en-US" b="1" dirty="0">
                <a:solidFill>
                  <a:schemeClr val="lt1"/>
                </a:solidFill>
              </a:rPr>
              <a:t>ABSTRACT</a:t>
            </a:r>
            <a:endParaRPr b="1" dirty="0">
              <a:solidFill>
                <a:schemeClr val="lt1"/>
              </a:solidFill>
            </a:endParaRPr>
          </a:p>
        </p:txBody>
      </p:sp>
      <p:sp>
        <p:nvSpPr>
          <p:cNvPr id="92" name="Google Shape;92;p13"/>
          <p:cNvSpPr/>
          <p:nvPr/>
        </p:nvSpPr>
        <p:spPr>
          <a:xfrm>
            <a:off x="1752600" y="609601"/>
            <a:ext cx="8382000" cy="4031873"/>
          </a:xfrm>
          <a:prstGeom prst="rect">
            <a:avLst/>
          </a:prstGeom>
          <a:noFill/>
          <a:ln>
            <a:noFill/>
          </a:ln>
        </p:spPr>
        <p:txBody>
          <a:bodyPr spcFirstLastPara="1" wrap="square" lIns="91425" tIns="45700" rIns="91425" bIns="45700" anchor="t" anchorCtr="0">
            <a:noAutofit/>
          </a:bodyPr>
          <a:lstStyle/>
          <a:p>
            <a:pPr algn="ctr"/>
            <a:endParaRPr lang="en-IN" sz="32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Box 1"/>
          <p:cNvSpPr txBox="1"/>
          <p:nvPr/>
        </p:nvSpPr>
        <p:spPr>
          <a:xfrm>
            <a:off x="490193" y="789472"/>
            <a:ext cx="10209229" cy="5539978"/>
          </a:xfrm>
          <a:prstGeom prst="rect">
            <a:avLst/>
          </a:prstGeom>
          <a:noFill/>
        </p:spPr>
        <p:txBody>
          <a:bodyPr wrap="square" rtlCol="0">
            <a:spAutoFit/>
          </a:bodyPr>
          <a:lstStyle/>
          <a:p>
            <a:pPr marL="660400" lvl="0" indent="-457200" algn="l" rtl="0">
              <a:spcBef>
                <a:spcPts val="0"/>
              </a:spcBef>
              <a:spcAft>
                <a:spcPts val="0"/>
              </a:spcAft>
              <a:buClr>
                <a:schemeClr val="dk1"/>
              </a:buClr>
              <a:buSzPts val="3200"/>
              <a:buFont typeface="Arial" panose="020B0604020202020204" pitchFamily="34" charset="0"/>
              <a:buChar char="•"/>
            </a:pPr>
            <a:r>
              <a:rPr lang="en-US" sz="2400" dirty="0"/>
              <a:t>In the era of data science and big data analytics, people analytics help organizations and their human resources (HR) managers to reduce attrition by changing the way of attracting and retaining talent. </a:t>
            </a:r>
            <a:endParaRPr lang="en-US" sz="2400" dirty="0"/>
          </a:p>
          <a:p>
            <a:pPr marL="660400" lvl="0" indent="-457200" algn="l" rtl="0">
              <a:spcBef>
                <a:spcPts val="0"/>
              </a:spcBef>
              <a:spcAft>
                <a:spcPts val="0"/>
              </a:spcAft>
              <a:buClr>
                <a:schemeClr val="dk1"/>
              </a:buClr>
              <a:buSzPts val="3200"/>
              <a:buFont typeface="Arial" panose="020B0604020202020204" pitchFamily="34" charset="0"/>
              <a:buChar char="•"/>
            </a:pPr>
            <a:endParaRPr lang="en-US" sz="2400" dirty="0"/>
          </a:p>
          <a:p>
            <a:pPr marL="660400" lvl="0" indent="-457200" algn="l" rtl="0">
              <a:spcBef>
                <a:spcPts val="0"/>
              </a:spcBef>
              <a:spcAft>
                <a:spcPts val="0"/>
              </a:spcAft>
              <a:buClr>
                <a:schemeClr val="dk1"/>
              </a:buClr>
              <a:buSzPts val="3200"/>
              <a:buFont typeface="Arial" panose="020B0604020202020204" pitchFamily="34" charset="0"/>
              <a:buChar char="•"/>
            </a:pPr>
            <a:r>
              <a:rPr lang="en-US" sz="2400" dirty="0"/>
              <a:t>The employee attrition presents a critical problem and a big risk for organizations as it affects not only their productivity but also their planning continuity.</a:t>
            </a:r>
            <a:endParaRPr lang="en-US" sz="2400" dirty="0"/>
          </a:p>
          <a:p>
            <a:pPr marL="660400" lvl="0" indent="-457200" algn="l" rtl="0">
              <a:spcBef>
                <a:spcPts val="0"/>
              </a:spcBef>
              <a:spcAft>
                <a:spcPts val="0"/>
              </a:spcAft>
              <a:buClr>
                <a:schemeClr val="dk1"/>
              </a:buClr>
              <a:buSzPts val="3200"/>
              <a:buFont typeface="Arial" panose="020B0604020202020204" pitchFamily="34" charset="0"/>
              <a:buChar char="•"/>
            </a:pPr>
            <a:endParaRPr lang="en-US" sz="2400" dirty="0"/>
          </a:p>
          <a:p>
            <a:pPr marL="660400" lvl="0" indent="-457200" algn="l" rtl="0">
              <a:spcBef>
                <a:spcPts val="0"/>
              </a:spcBef>
              <a:spcAft>
                <a:spcPts val="0"/>
              </a:spcAft>
              <a:buClr>
                <a:schemeClr val="dk1"/>
              </a:buClr>
              <a:buSzPts val="3200"/>
              <a:buFont typeface="Arial" panose="020B0604020202020204" pitchFamily="34" charset="0"/>
              <a:buChar char="•"/>
            </a:pPr>
            <a:r>
              <a:rPr lang="en-US" sz="2400" dirty="0"/>
              <a:t>We propose a analytics approach to predict employee attrition that shifts from a big data to a deep data context by focusing on data quality instead of its quantity. The deep data-driven approach is based on a mixed method to construct a relevant employee attrition model in order to identify key employee features influencing his/her attrition.</a:t>
            </a:r>
            <a:endParaRPr lang="en-US" sz="2400" dirty="0"/>
          </a:p>
          <a:p>
            <a:pPr marL="660400" lvl="0" indent="-457200" algn="l" rtl="0">
              <a:spcBef>
                <a:spcPts val="0"/>
              </a:spcBef>
              <a:spcAft>
                <a:spcPts val="0"/>
              </a:spcAft>
              <a:buClr>
                <a:schemeClr val="dk1"/>
              </a:buClr>
              <a:buSzPts val="3200"/>
              <a:buFont typeface="Arial" panose="020B0604020202020204" pitchFamily="34" charset="0"/>
              <a:buChar char="•"/>
            </a:pPr>
            <a:endParaRPr lang="en-US" sz="24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Clr>
                <a:schemeClr val="lt1"/>
              </a:buClr>
              <a:buSzPct val="100000"/>
            </a:pPr>
            <a:r>
              <a:rPr lang="en-US" b="1" dirty="0">
                <a:solidFill>
                  <a:schemeClr val="lt1"/>
                </a:solidFill>
              </a:rPr>
              <a:t>LITERATURE SURVEY</a:t>
            </a:r>
            <a:endParaRPr b="1" dirty="0">
              <a:solidFill>
                <a:schemeClr val="lt1"/>
              </a:solidFill>
            </a:endParaRPr>
          </a:p>
        </p:txBody>
      </p:sp>
      <p:sp>
        <p:nvSpPr>
          <p:cNvPr id="92" name="Google Shape;92;p13"/>
          <p:cNvSpPr/>
          <p:nvPr/>
        </p:nvSpPr>
        <p:spPr>
          <a:xfrm>
            <a:off x="1752600" y="609601"/>
            <a:ext cx="8382000" cy="4031873"/>
          </a:xfrm>
          <a:prstGeom prst="rect">
            <a:avLst/>
          </a:prstGeom>
          <a:noFill/>
          <a:ln>
            <a:noFill/>
          </a:ln>
        </p:spPr>
        <p:txBody>
          <a:bodyPr spcFirstLastPara="1" wrap="square" lIns="91425" tIns="45700" rIns="91425" bIns="45700" anchor="t" anchorCtr="0">
            <a:noAutofit/>
          </a:bodyPr>
          <a:lstStyle/>
          <a:p>
            <a:pPr algn="ctr"/>
            <a:endParaRPr lang="en-IN" sz="32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Box 1"/>
          <p:cNvSpPr txBox="1"/>
          <p:nvPr/>
        </p:nvSpPr>
        <p:spPr>
          <a:xfrm>
            <a:off x="490193" y="789472"/>
            <a:ext cx="10209229" cy="738664"/>
          </a:xfrm>
          <a:prstGeom prst="rect">
            <a:avLst/>
          </a:prstGeom>
          <a:noFill/>
        </p:spPr>
        <p:txBody>
          <a:bodyPr wrap="square" rtlCol="0">
            <a:spAutoFit/>
          </a:bodyPr>
          <a:lstStyle/>
          <a:p>
            <a:pPr marL="660400" lvl="0" indent="-457200" algn="l" rtl="0">
              <a:spcBef>
                <a:spcPts val="0"/>
              </a:spcBef>
              <a:spcAft>
                <a:spcPts val="0"/>
              </a:spcAft>
              <a:buClr>
                <a:schemeClr val="dk1"/>
              </a:buClr>
              <a:buSzPts val="3200"/>
              <a:buFont typeface="Arial" panose="020B0604020202020204" pitchFamily="34" charset="0"/>
              <a:buChar char="•"/>
            </a:pPr>
            <a:endParaRPr lang="en-US" sz="2400" dirty="0"/>
          </a:p>
          <a:p>
            <a:endParaRPr lang="en-IN" dirty="0"/>
          </a:p>
        </p:txBody>
      </p:sp>
      <p:graphicFrame>
        <p:nvGraphicFramePr>
          <p:cNvPr id="3" name="Table 3"/>
          <p:cNvGraphicFramePr>
            <a:graphicFrameLocks noGrp="1"/>
          </p:cNvGraphicFramePr>
          <p:nvPr/>
        </p:nvGraphicFramePr>
        <p:xfrm>
          <a:off x="490192" y="676314"/>
          <a:ext cx="8617950" cy="5661326"/>
        </p:xfrm>
        <a:graphic>
          <a:graphicData uri="http://schemas.openxmlformats.org/drawingml/2006/table">
            <a:tbl>
              <a:tblPr firstRow="1" bandRow="1">
                <a:tableStyleId>{5C22544A-7EE6-4342-B048-85BDC9FD1C3A}</a:tableStyleId>
              </a:tblPr>
              <a:tblGrid>
                <a:gridCol w="2872650"/>
                <a:gridCol w="2872650"/>
                <a:gridCol w="2872650"/>
              </a:tblGrid>
              <a:tr h="336208">
                <a:tc>
                  <a:txBody>
                    <a:bodyPr/>
                    <a:lstStyle/>
                    <a:p>
                      <a:r>
                        <a:rPr lang="en-US" dirty="0"/>
                        <a:t>TOPIC</a:t>
                      </a:r>
                      <a:endParaRPr lang="en-IN" dirty="0"/>
                    </a:p>
                  </a:txBody>
                  <a:tcPr/>
                </a:tc>
                <a:tc>
                  <a:txBody>
                    <a:bodyPr/>
                    <a:lstStyle/>
                    <a:p>
                      <a:r>
                        <a:rPr lang="en-US" dirty="0"/>
                        <a:t>AUTHOR</a:t>
                      </a:r>
                      <a:endParaRPr lang="en-IN" dirty="0"/>
                    </a:p>
                  </a:txBody>
                  <a:tcPr/>
                </a:tc>
                <a:tc>
                  <a:txBody>
                    <a:bodyPr/>
                    <a:lstStyle/>
                    <a:p>
                      <a:r>
                        <a:rPr lang="en-US" dirty="0"/>
                        <a:t>SURVEY</a:t>
                      </a:r>
                      <a:endParaRPr lang="en-IN" dirty="0"/>
                    </a:p>
                  </a:txBody>
                  <a:tcPr/>
                </a:tc>
              </a:tr>
              <a:tr h="1596990">
                <a:tc>
                  <a:txBody>
                    <a:bodyPr/>
                    <a:lstStyle/>
                    <a:p>
                      <a:r>
                        <a:rPr lang="en-US" sz="1800" b="0" i="0" u="none" strike="noStrike" kern="1200" baseline="0" dirty="0">
                          <a:solidFill>
                            <a:schemeClr val="dk1"/>
                          </a:solidFill>
                          <a:latin typeface="+mn-lt"/>
                          <a:ea typeface="+mn-ea"/>
                          <a:cs typeface="+mn-cs"/>
                        </a:rPr>
                        <a:t>Prediction of employee turnover in organizations</a:t>
                      </a:r>
                      <a:endParaRPr lang="en-US" sz="1800" b="0"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using machine learning algorithms</a:t>
                      </a:r>
                      <a:endParaRPr lang="en-IN" dirty="0"/>
                    </a:p>
                  </a:txBody>
                  <a:tcPr/>
                </a:tc>
                <a:tc>
                  <a:txBody>
                    <a:bodyPr/>
                    <a:lstStyle/>
                    <a:p>
                      <a:r>
                        <a:rPr lang="en-IN" sz="1800" b="0" i="0" u="none" strike="noStrike" kern="1200" baseline="0" dirty="0">
                          <a:solidFill>
                            <a:schemeClr val="dk1"/>
                          </a:solidFill>
                          <a:latin typeface="+mn-lt"/>
                          <a:ea typeface="+mn-ea"/>
                          <a:cs typeface="+mn-cs"/>
                        </a:rPr>
                        <a:t>R. </a:t>
                      </a:r>
                      <a:r>
                        <a:rPr lang="en-IN" sz="1800" b="0" i="0" u="none" strike="noStrike" kern="1200" baseline="0" dirty="0" err="1">
                          <a:solidFill>
                            <a:schemeClr val="dk1"/>
                          </a:solidFill>
                          <a:latin typeface="+mn-lt"/>
                          <a:ea typeface="+mn-ea"/>
                          <a:cs typeface="+mn-cs"/>
                        </a:rPr>
                        <a:t>Punnoose</a:t>
                      </a:r>
                      <a:endParaRPr lang="en-IN" dirty="0"/>
                    </a:p>
                  </a:txBody>
                  <a:tcPr/>
                </a:tc>
                <a:tc>
                  <a:txBody>
                    <a:bodyPr/>
                    <a:lstStyle/>
                    <a:p>
                      <a:r>
                        <a:rPr lang="en-US" sz="1200" dirty="0"/>
                        <a:t>Employee turnover has been identified as a key issue for organizations because of its adverse impact on work place productivity and long term growth strategies. To solve this problem, organizations use machine learning techniques to predict employee turnover. Accurate predictions enable organizations to take action for retention or succession planning of employees</a:t>
                      </a:r>
                      <a:endParaRPr lang="en-IN" sz="1200" dirty="0"/>
                    </a:p>
                  </a:txBody>
                  <a:tcPr/>
                </a:tc>
              </a:tr>
              <a:tr h="2101303">
                <a:tc>
                  <a:txBody>
                    <a:bodyPr/>
                    <a:lstStyle/>
                    <a:p>
                      <a:r>
                        <a:rPr lang="en-IN" sz="1800" i="1" dirty="0"/>
                        <a:t>Career abandonment intentions among software workers</a:t>
                      </a:r>
                      <a:endParaRPr lang="en-IN" i="1" dirty="0"/>
                    </a:p>
                  </a:txBody>
                  <a:tcPr/>
                </a:tc>
                <a:tc>
                  <a:txBody>
                    <a:bodyPr/>
                    <a:lstStyle/>
                    <a:p>
                      <a:r>
                        <a:rPr lang="en-IN" sz="1800" b="0" i="0" u="none" strike="noStrike" kern="1200" baseline="0" dirty="0">
                          <a:solidFill>
                            <a:schemeClr val="dk1"/>
                          </a:solidFill>
                          <a:latin typeface="+mn-lt"/>
                          <a:ea typeface="+mn-ea"/>
                          <a:cs typeface="+mn-cs"/>
                        </a:rPr>
                        <a:t>R. </a:t>
                      </a:r>
                      <a:r>
                        <a:rPr lang="en-IN" sz="1800" b="0" i="0" u="none" strike="noStrike" kern="1200" baseline="0" dirty="0" err="1">
                          <a:solidFill>
                            <a:schemeClr val="dk1"/>
                          </a:solidFill>
                          <a:latin typeface="+mn-lt"/>
                          <a:ea typeface="+mn-ea"/>
                          <a:cs typeface="+mn-cs"/>
                        </a:rPr>
                        <a:t>Colomo</a:t>
                      </a:r>
                      <a:r>
                        <a:rPr lang="en-IN" sz="1800" b="0" i="0" u="none" strike="noStrike" kern="1200" baseline="0" dirty="0">
                          <a:solidFill>
                            <a:schemeClr val="dk1"/>
                          </a:solidFill>
                          <a:latin typeface="+mn-lt"/>
                          <a:ea typeface="+mn-ea"/>
                          <a:cs typeface="+mn-cs"/>
                        </a:rPr>
                        <a:t>-Palacios, C. Casado-</a:t>
                      </a:r>
                      <a:r>
                        <a:rPr lang="en-IN" sz="1800" b="0" i="0" u="none" strike="noStrike" kern="1200" baseline="0" dirty="0" err="1">
                          <a:solidFill>
                            <a:schemeClr val="dk1"/>
                          </a:solidFill>
                          <a:latin typeface="+mn-lt"/>
                          <a:ea typeface="+mn-ea"/>
                          <a:cs typeface="+mn-cs"/>
                        </a:rPr>
                        <a:t>Lumbreras</a:t>
                      </a:r>
                      <a:endParaRPr lang="en-IN" dirty="0"/>
                    </a:p>
                  </a:txBody>
                  <a:tcPr/>
                </a:tc>
                <a:tc>
                  <a:txBody>
                    <a:bodyPr/>
                    <a:lstStyle/>
                    <a:p>
                      <a:r>
                        <a:rPr lang="en-US" sz="1800" b="0" i="0" kern="1200" dirty="0">
                          <a:solidFill>
                            <a:schemeClr val="dk1"/>
                          </a:solidFill>
                          <a:effectLst/>
                          <a:latin typeface="+mn-lt"/>
                          <a:ea typeface="+mn-ea"/>
                          <a:cs typeface="+mn-cs"/>
                        </a:rPr>
                        <a:t> </a:t>
                      </a:r>
                      <a:r>
                        <a:rPr lang="en-US" sz="1200" b="0" i="0" kern="1200" dirty="0">
                          <a:solidFill>
                            <a:schemeClr val="dk1"/>
                          </a:solidFill>
                          <a:effectLst/>
                          <a:latin typeface="+mn-lt"/>
                          <a:ea typeface="+mn-ea"/>
                          <a:cs typeface="+mn-cs"/>
                        </a:rPr>
                        <a:t>This is to discover the main motivations young practitioners abandon the software career. To achieve this objective, two studies were conducted. The first study was qualitative  and intended to discover the main variables affecting software career abandonment. The second study was quantitative, consisting of a Web-based survey</a:t>
                      </a:r>
                      <a:endParaRPr lang="en-IN" sz="1200" dirty="0"/>
                    </a:p>
                  </a:txBody>
                  <a:tcPr/>
                </a:tc>
              </a:tr>
              <a:tr h="1456903">
                <a:tc>
                  <a:txBody>
                    <a:bodyPr/>
                    <a:lstStyle/>
                    <a:p>
                      <a:r>
                        <a:rPr lang="en-US" sz="1800" b="0" i="0" u="none" strike="noStrike" kern="1200" baseline="0" dirty="0">
                          <a:solidFill>
                            <a:schemeClr val="dk1"/>
                          </a:solidFill>
                          <a:latin typeface="+mn-lt"/>
                          <a:ea typeface="+mn-ea"/>
                          <a:cs typeface="+mn-cs"/>
                        </a:rPr>
                        <a:t>HR and analytics: Why HR is set to fail the big data</a:t>
                      </a:r>
                      <a:endParaRPr lang="en-US" sz="1800" b="0"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challenge</a:t>
                      </a:r>
                      <a:endParaRPr lang="en-IN" dirty="0"/>
                    </a:p>
                  </a:txBody>
                  <a:tcPr/>
                </a:tc>
                <a:tc>
                  <a:txBody>
                    <a:bodyPr/>
                    <a:lstStyle/>
                    <a:p>
                      <a:r>
                        <a:rPr lang="en-IN" sz="1800" b="0" i="0" u="none" strike="noStrike" kern="1200" baseline="0" dirty="0">
                          <a:solidFill>
                            <a:schemeClr val="dk1"/>
                          </a:solidFill>
                          <a:latin typeface="+mn-lt"/>
                          <a:ea typeface="+mn-ea"/>
                          <a:cs typeface="+mn-cs"/>
                        </a:rPr>
                        <a:t>D. </a:t>
                      </a:r>
                      <a:r>
                        <a:rPr lang="en-IN" sz="1800" b="0" i="0" u="none" strike="noStrike" kern="1200" baseline="0" dirty="0" err="1">
                          <a:solidFill>
                            <a:schemeClr val="dk1"/>
                          </a:solidFill>
                          <a:latin typeface="+mn-lt"/>
                          <a:ea typeface="+mn-ea"/>
                          <a:cs typeface="+mn-cs"/>
                        </a:rPr>
                        <a:t>Angrave</a:t>
                      </a:r>
                      <a:r>
                        <a:rPr lang="en-IN" sz="1800" b="0" i="0" u="none" strike="noStrike" kern="1200" baseline="0" dirty="0">
                          <a:solidFill>
                            <a:schemeClr val="dk1"/>
                          </a:solidFill>
                          <a:latin typeface="+mn-lt"/>
                          <a:ea typeface="+mn-ea"/>
                          <a:cs typeface="+mn-cs"/>
                        </a:rPr>
                        <a:t>, A. Charlwood</a:t>
                      </a:r>
                      <a:endParaRPr lang="en-IN" dirty="0"/>
                    </a:p>
                  </a:txBody>
                  <a:tcPr/>
                </a:tc>
                <a:tc>
                  <a:txBody>
                    <a:bodyPr/>
                    <a:lstStyle/>
                    <a:p>
                      <a:r>
                        <a:rPr lang="en-US" sz="1200" b="0" i="0" kern="1200" dirty="0">
                          <a:solidFill>
                            <a:schemeClr val="dk1"/>
                          </a:solidFill>
                          <a:effectLst/>
                          <a:latin typeface="+mn-lt"/>
                          <a:ea typeface="+mn-ea"/>
                          <a:cs typeface="+mn-cs"/>
                        </a:rPr>
                        <a:t>This article takes issue with optimistic accounts, which hail HR analytics as a ‘must have’ capability that will ensure HR's future as a strategic management function while transforming </a:t>
                      </a:r>
                      <a:r>
                        <a:rPr lang="en-US" sz="1200" b="0" i="0" kern="1200" dirty="0" err="1">
                          <a:solidFill>
                            <a:schemeClr val="dk1"/>
                          </a:solidFill>
                          <a:effectLst/>
                          <a:latin typeface="+mn-lt"/>
                          <a:ea typeface="+mn-ea"/>
                          <a:cs typeface="+mn-cs"/>
                        </a:rPr>
                        <a:t>organisational</a:t>
                      </a:r>
                      <a:r>
                        <a:rPr lang="en-US" sz="1200" b="0" i="0" kern="1200" dirty="0">
                          <a:solidFill>
                            <a:schemeClr val="dk1"/>
                          </a:solidFill>
                          <a:effectLst/>
                          <a:latin typeface="+mn-lt"/>
                          <a:ea typeface="+mn-ea"/>
                          <a:cs typeface="+mn-cs"/>
                        </a:rPr>
                        <a:t> performance for the better.</a:t>
                      </a:r>
                      <a:endParaRPr lang="en-IN" sz="12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Clr>
                <a:schemeClr val="lt1"/>
              </a:buClr>
              <a:buSzPct val="100000"/>
            </a:pPr>
            <a:r>
              <a:rPr lang="en-US" b="1" dirty="0">
                <a:solidFill>
                  <a:schemeClr val="lt1"/>
                </a:solidFill>
              </a:rPr>
              <a:t>PROPOSED WORK</a:t>
            </a:r>
            <a:endParaRPr b="1" dirty="0">
              <a:solidFill>
                <a:schemeClr val="lt1"/>
              </a:solidFill>
            </a:endParaRPr>
          </a:p>
        </p:txBody>
      </p:sp>
      <p:sp>
        <p:nvSpPr>
          <p:cNvPr id="92" name="Google Shape;92;p13"/>
          <p:cNvSpPr/>
          <p:nvPr/>
        </p:nvSpPr>
        <p:spPr>
          <a:xfrm>
            <a:off x="1752600" y="609601"/>
            <a:ext cx="8382000" cy="4031873"/>
          </a:xfrm>
          <a:prstGeom prst="rect">
            <a:avLst/>
          </a:prstGeom>
          <a:noFill/>
          <a:ln>
            <a:noFill/>
          </a:ln>
        </p:spPr>
        <p:txBody>
          <a:bodyPr spcFirstLastPara="1" wrap="square" lIns="91425" tIns="45700" rIns="91425" bIns="45700" anchor="t" anchorCtr="0">
            <a:noAutofit/>
          </a:bodyPr>
          <a:lstStyle/>
          <a:p>
            <a:pPr algn="ctr"/>
            <a:endParaRPr lang="en-IN" sz="32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Box 1"/>
          <p:cNvSpPr txBox="1"/>
          <p:nvPr/>
        </p:nvSpPr>
        <p:spPr>
          <a:xfrm>
            <a:off x="490193" y="789472"/>
            <a:ext cx="10209229" cy="738664"/>
          </a:xfrm>
          <a:prstGeom prst="rect">
            <a:avLst/>
          </a:prstGeom>
          <a:noFill/>
        </p:spPr>
        <p:txBody>
          <a:bodyPr wrap="square" rtlCol="0">
            <a:spAutoFit/>
          </a:bodyPr>
          <a:lstStyle/>
          <a:p>
            <a:pPr marL="660400" lvl="0" indent="-457200" algn="l" rtl="0">
              <a:spcBef>
                <a:spcPts val="0"/>
              </a:spcBef>
              <a:spcAft>
                <a:spcPts val="0"/>
              </a:spcAft>
              <a:buClr>
                <a:schemeClr val="dk1"/>
              </a:buClr>
              <a:buSzPts val="3200"/>
              <a:buFont typeface="Arial" panose="020B0604020202020204" pitchFamily="34" charset="0"/>
              <a:buChar char="•"/>
            </a:pPr>
            <a:endParaRPr lang="en-US" sz="2400"/>
          </a:p>
          <a:p>
            <a:endParaRPr lang="en-IN" dirty="0"/>
          </a:p>
        </p:txBody>
      </p:sp>
      <p:sp>
        <p:nvSpPr>
          <p:cNvPr id="4" name="TextBox 3"/>
          <p:cNvSpPr txBox="1"/>
          <p:nvPr/>
        </p:nvSpPr>
        <p:spPr>
          <a:xfrm>
            <a:off x="1437640" y="1515145"/>
            <a:ext cx="9001760" cy="3815080"/>
          </a:xfrm>
          <a:prstGeom prst="rect">
            <a:avLst/>
          </a:prstGeom>
          <a:noFill/>
        </p:spPr>
        <p:txBody>
          <a:bodyPr wrap="square" rtlCol="0">
            <a:spAutoFit/>
          </a:bodyPr>
          <a:lstStyle/>
          <a:p>
            <a:pPr algn="l"/>
            <a:r>
              <a:rPr lang="en-US" sz="2200" b="0" i="0" u="none" strike="noStrike" baseline="0" dirty="0">
                <a:latin typeface="Arial" panose="020B0604020202020204" pitchFamily="34" charset="0"/>
                <a:cs typeface="Arial" panose="020B0604020202020204" pitchFamily="34" charset="0"/>
              </a:rPr>
              <a:t>Employee attrition prediction is tackled as a supervised learning problem, and in particular, as a binary classification one. In other words, we are interested in detecting and confirming the existence or not of the employee's intention to leave .</a:t>
            </a:r>
            <a:endParaRPr lang="en-US" sz="2200" b="0" i="0" u="none" strike="noStrike" baseline="0" dirty="0">
              <a:latin typeface="Arial" panose="020B0604020202020204" pitchFamily="34" charset="0"/>
              <a:cs typeface="Arial" panose="020B0604020202020204" pitchFamily="34" charset="0"/>
            </a:endParaRPr>
          </a:p>
          <a:p>
            <a:pPr algn="l"/>
            <a:endParaRPr lang="en-US" sz="2200" dirty="0">
              <a:latin typeface="Arial" panose="020B0604020202020204" pitchFamily="34" charset="0"/>
              <a:cs typeface="Arial" panose="020B0604020202020204" pitchFamily="34" charset="0"/>
            </a:endParaRPr>
          </a:p>
          <a:p>
            <a:pPr algn="l"/>
            <a:r>
              <a:rPr lang="en-US" sz="2200" b="0" i="0" u="none" strike="noStrike" baseline="0" dirty="0">
                <a:latin typeface="Arial" panose="020B0604020202020204" pitchFamily="34" charset="0"/>
                <a:cs typeface="Arial" panose="020B0604020202020204" pitchFamily="34" charset="0"/>
              </a:rPr>
              <a:t> To do so, we have put to the test different supervised machine and deep learning techniques, using also the implementations provided in Python's library scikit-learn . In particular, we have adhered to the following classifiers: Decision Tree, Logistic Regression and Support Vector Machine (as machine learning models), Random Forest, </a:t>
            </a:r>
            <a:r>
              <a:rPr lang="en-US" sz="2200" b="0" i="0" u="none" strike="noStrike" baseline="0" dirty="0" err="1">
                <a:latin typeface="Arial" panose="020B0604020202020204" pitchFamily="34" charset="0"/>
                <a:cs typeface="Arial" panose="020B0604020202020204" pitchFamily="34" charset="0"/>
              </a:rPr>
              <a:t>XGBoost</a:t>
            </a:r>
            <a:r>
              <a:rPr lang="en-US" sz="2200" b="0" i="0" u="none" strike="noStrike" baseline="0" dirty="0">
                <a:latin typeface="Arial" panose="020B0604020202020204" pitchFamily="34" charset="0"/>
                <a:cs typeface="Arial" panose="020B0604020202020204" pitchFamily="34" charset="0"/>
              </a:rPr>
              <a:t> and </a:t>
            </a:r>
            <a:r>
              <a:rPr lang="en-IN" sz="2200" b="0" i="0" u="none" strike="noStrike" baseline="0" dirty="0">
                <a:latin typeface="Arial" panose="020B0604020202020204" pitchFamily="34" charset="0"/>
                <a:cs typeface="Arial" panose="020B0604020202020204" pitchFamily="34" charset="0"/>
              </a:rPr>
              <a:t>Vote Classier (as ensemble learning models)</a:t>
            </a:r>
            <a:endParaRPr lang="en-IN" sz="22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WORKFLOW DIAGRAM-1</a:t>
            </a:r>
            <a:endParaRPr b="1" dirty="0">
              <a:solidFill>
                <a:schemeClr val="lt1"/>
              </a:solidFill>
            </a:endParaRPr>
          </a:p>
        </p:txBody>
      </p:sp>
      <p:sp>
        <p:nvSpPr>
          <p:cNvPr id="3" name="Google Shape;98;p14"/>
          <p:cNvSpPr txBox="1"/>
          <p:nvPr/>
        </p:nvSpPr>
        <p:spPr>
          <a:xfrm>
            <a:off x="1752600" y="1341979"/>
            <a:ext cx="8382000" cy="34671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endParaRPr lang="en-IN" sz="1400" dirty="0">
              <a:solidFill>
                <a:srgbClr val="111111"/>
              </a:solidFill>
              <a:latin typeface="Cabin-semi-bold"/>
            </a:endParaRPr>
          </a:p>
          <a:p>
            <a:pPr marL="25400" indent="0">
              <a:buNone/>
            </a:pPr>
            <a:endParaRPr lang="en-US" sz="2400" b="1" dirty="0">
              <a:solidFill>
                <a:srgbClr val="000000"/>
              </a:solidFill>
              <a:latin typeface="Calibri" panose="020F0502020204030204" pitchFamily="34" charset="0"/>
              <a:cs typeface="Calibri" panose="020F0502020204030204" pitchFamily="34" charset="0"/>
            </a:endParaRPr>
          </a:p>
          <a:p>
            <a:pPr marL="25400" indent="0">
              <a:buNone/>
            </a:pPr>
            <a:endParaRPr lang="en-US" sz="2400" b="1" dirty="0"/>
          </a:p>
        </p:txBody>
      </p:sp>
      <p:pic>
        <p:nvPicPr>
          <p:cNvPr id="1026" name="Picture 2" descr="data analysis flowchart | Analysis, Data analytics, Data analysi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27264" y="820132"/>
            <a:ext cx="7735887" cy="44965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WORKFLOW DIAGRAM-2</a:t>
            </a:r>
            <a:endParaRPr b="1" dirty="0">
              <a:solidFill>
                <a:schemeClr val="lt1"/>
              </a:solidFill>
            </a:endParaRPr>
          </a:p>
        </p:txBody>
      </p:sp>
      <p:sp>
        <p:nvSpPr>
          <p:cNvPr id="3" name="Google Shape;98;p14"/>
          <p:cNvSpPr txBox="1"/>
          <p:nvPr/>
        </p:nvSpPr>
        <p:spPr>
          <a:xfrm>
            <a:off x="1752600" y="1341979"/>
            <a:ext cx="8382000" cy="34671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endParaRPr lang="en-IN" sz="1400" dirty="0">
              <a:solidFill>
                <a:srgbClr val="111111"/>
              </a:solidFill>
              <a:latin typeface="Cabin-semi-bold"/>
            </a:endParaRPr>
          </a:p>
          <a:p>
            <a:pPr marL="25400" indent="0">
              <a:buNone/>
            </a:pPr>
            <a:endParaRPr lang="en-US" sz="2400" b="1" dirty="0">
              <a:solidFill>
                <a:srgbClr val="000000"/>
              </a:solidFill>
              <a:latin typeface="Calibri" panose="020F0502020204030204" pitchFamily="34" charset="0"/>
              <a:cs typeface="Calibri" panose="020F0502020204030204" pitchFamily="34" charset="0"/>
            </a:endParaRPr>
          </a:p>
          <a:p>
            <a:pPr marL="25400" indent="0">
              <a:buNone/>
            </a:pPr>
            <a:endParaRPr lang="en-US" sz="2400" b="1" dirty="0"/>
          </a:p>
        </p:txBody>
      </p:sp>
      <p:sp>
        <p:nvSpPr>
          <p:cNvPr id="2" name="Google Shape;98;p14"/>
          <p:cNvSpPr txBox="1"/>
          <p:nvPr/>
        </p:nvSpPr>
        <p:spPr>
          <a:xfrm>
            <a:off x="551468" y="785018"/>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25400" indent="0" algn="l">
              <a:buNone/>
            </a:pPr>
            <a:endParaRPr lang="en-IN" sz="2400" b="0" i="0" dirty="0">
              <a:solidFill>
                <a:srgbClr val="111111"/>
              </a:solidFill>
              <a:effectLst/>
              <a:latin typeface="Cabin-semi-bold"/>
            </a:endParaRPr>
          </a:p>
          <a:p>
            <a:pPr marL="25400" indent="0" algn="l" rtl="0">
              <a:buNone/>
            </a:pPr>
            <a:endParaRPr lang="en-US" sz="2400" b="1" i="0" dirty="0">
              <a:solidFill>
                <a:srgbClr val="000000"/>
              </a:solidFill>
              <a:effectLst/>
              <a:latin typeface="Calibri" panose="020F0502020204030204" pitchFamily="34" charset="0"/>
              <a:cs typeface="Calibri" panose="020F0502020204030204" pitchFamily="34" charset="0"/>
            </a:endParaRPr>
          </a:p>
          <a:p>
            <a:pPr marL="25400" indent="0" algn="l">
              <a:buNone/>
            </a:pPr>
            <a:endParaRPr lang="en-US" sz="2400" b="1" dirty="0"/>
          </a:p>
        </p:txBody>
      </p:sp>
      <p:sp>
        <p:nvSpPr>
          <p:cNvPr id="4" name="Google Shape;98;p14"/>
          <p:cNvSpPr txBox="1"/>
          <p:nvPr/>
        </p:nvSpPr>
        <p:spPr>
          <a:xfrm>
            <a:off x="703868" y="937418"/>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25400" indent="0" algn="l">
              <a:buNone/>
            </a:pPr>
            <a:endParaRPr lang="en-IN" sz="2400" b="0" i="0" dirty="0">
              <a:solidFill>
                <a:srgbClr val="111111"/>
              </a:solidFill>
              <a:effectLst/>
              <a:latin typeface="Cabin-semi-bold"/>
            </a:endParaRPr>
          </a:p>
          <a:p>
            <a:pPr marL="25400" indent="0" algn="l" rtl="0">
              <a:buNone/>
            </a:pPr>
            <a:endParaRPr lang="en-US" sz="2400" b="1" i="0" dirty="0">
              <a:solidFill>
                <a:srgbClr val="000000"/>
              </a:solidFill>
              <a:effectLst/>
              <a:latin typeface="Calibri" panose="020F0502020204030204" pitchFamily="34" charset="0"/>
              <a:cs typeface="Calibri" panose="020F0502020204030204" pitchFamily="34" charset="0"/>
            </a:endParaRPr>
          </a:p>
          <a:p>
            <a:pPr marL="25400" indent="0" algn="l">
              <a:buNone/>
            </a:pPr>
            <a:endParaRPr lang="en-US" sz="2400" b="1" dirty="0"/>
          </a:p>
        </p:txBody>
      </p:sp>
      <p:sp>
        <p:nvSpPr>
          <p:cNvPr id="5" name="Google Shape;98;p14"/>
          <p:cNvSpPr txBox="1"/>
          <p:nvPr/>
        </p:nvSpPr>
        <p:spPr>
          <a:xfrm>
            <a:off x="0" y="1490109"/>
            <a:ext cx="8382000" cy="465907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25400" indent="0" algn="l">
              <a:buNone/>
            </a:pPr>
            <a:endParaRPr lang="en-IN" sz="2400" b="0" i="0" dirty="0">
              <a:solidFill>
                <a:srgbClr val="111111"/>
              </a:solidFill>
              <a:effectLst/>
              <a:latin typeface="Cabin-semi-bold"/>
            </a:endParaRPr>
          </a:p>
          <a:p>
            <a:pPr marL="25400" indent="0" algn="l" rtl="0">
              <a:buNone/>
            </a:pPr>
            <a:endParaRPr lang="en-US" sz="2400" b="1" i="0" dirty="0">
              <a:solidFill>
                <a:srgbClr val="000000"/>
              </a:solidFill>
              <a:effectLst/>
              <a:latin typeface="Calibri" panose="020F0502020204030204" pitchFamily="34" charset="0"/>
              <a:cs typeface="Calibri" panose="020F0502020204030204" pitchFamily="34" charset="0"/>
            </a:endParaRPr>
          </a:p>
          <a:p>
            <a:pPr marL="25400" indent="0" algn="l">
              <a:buNone/>
            </a:pPr>
            <a:endParaRPr lang="en-US" sz="2400" b="1" dirty="0"/>
          </a:p>
        </p:txBody>
      </p:sp>
      <p:pic>
        <p:nvPicPr>
          <p:cNvPr id="6" name="Picture 5"/>
          <p:cNvPicPr>
            <a:picLocks noChangeAspect="1"/>
          </p:cNvPicPr>
          <p:nvPr/>
        </p:nvPicPr>
        <p:blipFill>
          <a:blip r:embed="rId1"/>
          <a:stretch>
            <a:fillRect/>
          </a:stretch>
        </p:blipFill>
        <p:spPr>
          <a:xfrm>
            <a:off x="4139152" y="1066699"/>
            <a:ext cx="3761295" cy="37424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MODULES AND ITS DESCRIPTION</a:t>
            </a:r>
            <a:endParaRPr b="1" dirty="0">
              <a:solidFill>
                <a:schemeClr val="lt1"/>
              </a:solidFill>
            </a:endParaRPr>
          </a:p>
        </p:txBody>
      </p:sp>
      <p:sp>
        <p:nvSpPr>
          <p:cNvPr id="3" name="Google Shape;98;p14"/>
          <p:cNvSpPr txBox="1"/>
          <p:nvPr/>
        </p:nvSpPr>
        <p:spPr>
          <a:xfrm>
            <a:off x="1752600" y="709605"/>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25400" indent="0">
              <a:buNone/>
            </a:pPr>
            <a:r>
              <a:rPr lang="en-US" sz="2400" b="1" dirty="0">
                <a:latin typeface="Calibri" panose="020F0502020204030204" pitchFamily="34" charset="0"/>
                <a:cs typeface="Calibri" panose="020F0502020204030204" pitchFamily="34" charset="0"/>
              </a:rPr>
              <a:t>The modules and their description for this project is as follows </a:t>
            </a:r>
            <a:r>
              <a:rPr lang="en-US" sz="2400" b="1" dirty="0"/>
              <a:t>:</a:t>
            </a:r>
            <a:endParaRPr lang="en-US" sz="2400" b="1" dirty="0"/>
          </a:p>
          <a:p>
            <a:endParaRPr lang="en-US" sz="1200" b="1" dirty="0"/>
          </a:p>
          <a:p>
            <a:endParaRPr lang="en-US" sz="1400" dirty="0"/>
          </a:p>
          <a:p>
            <a:pPr marL="0" indent="0">
              <a:buNone/>
            </a:pPr>
            <a:r>
              <a:rPr lang="en-US" sz="1400" dirty="0"/>
              <a:t>                                                    </a:t>
            </a:r>
            <a:r>
              <a:rPr lang="en-US" sz="2400" b="1" dirty="0"/>
              <a:t>MODULE - I       </a:t>
            </a:r>
            <a:r>
              <a:rPr lang="en-US" sz="2400" dirty="0"/>
              <a:t>: Data Collection</a:t>
            </a:r>
            <a:endParaRPr lang="en-US" sz="2400" dirty="0"/>
          </a:p>
          <a:p>
            <a:pPr marL="285750" indent="-285750">
              <a:buFont typeface="Arial" panose="020B0604020202020204" pitchFamily="34" charset="0"/>
              <a:buChar char="•"/>
            </a:pPr>
            <a:endParaRPr lang="en-US" sz="2400" dirty="0"/>
          </a:p>
          <a:p>
            <a:pPr marL="0" indent="0">
              <a:buNone/>
            </a:pPr>
            <a:r>
              <a:rPr lang="en-US" sz="2400" dirty="0"/>
              <a:t>                              </a:t>
            </a:r>
            <a:r>
              <a:rPr lang="en-US" sz="2400" b="1" dirty="0"/>
              <a:t>MODULE-  II       </a:t>
            </a:r>
            <a:r>
              <a:rPr lang="en-US" sz="2400" dirty="0"/>
              <a:t>: Data Preparation</a:t>
            </a:r>
            <a:endParaRPr lang="en-US" sz="2400" dirty="0"/>
          </a:p>
          <a:p>
            <a:pPr marL="285750" indent="-285750">
              <a:buFont typeface="Arial" panose="020B0604020202020204" pitchFamily="34" charset="0"/>
              <a:buChar char="•"/>
            </a:pPr>
            <a:endParaRPr lang="en-US" sz="2400" dirty="0"/>
          </a:p>
          <a:p>
            <a:pPr marL="0" indent="0">
              <a:buNone/>
            </a:pPr>
            <a:r>
              <a:rPr lang="en-US" sz="2400" b="1" dirty="0"/>
              <a:t>                              MODULE -  III     </a:t>
            </a:r>
            <a:r>
              <a:rPr lang="en-US" sz="2400" dirty="0"/>
              <a:t>: Exploratory Data Analysis</a:t>
            </a:r>
            <a:endParaRPr lang="en-US" sz="2400" dirty="0"/>
          </a:p>
          <a:p>
            <a:pPr marL="0" indent="0">
              <a:buNone/>
            </a:pPr>
            <a:r>
              <a:rPr lang="en-US" sz="2400" dirty="0"/>
              <a:t>                       </a:t>
            </a:r>
            <a:endParaRPr lang="en-US" sz="2400" dirty="0"/>
          </a:p>
          <a:p>
            <a:pPr marL="0" indent="0">
              <a:buNone/>
            </a:pPr>
            <a:r>
              <a:rPr lang="en-US" sz="2400" b="1" dirty="0"/>
              <a:t>                             MODULE -  IV      </a:t>
            </a:r>
            <a:r>
              <a:rPr lang="en-US" sz="2400" dirty="0"/>
              <a:t>:</a:t>
            </a:r>
            <a:r>
              <a:rPr lang="en-US" sz="2400" b="1" dirty="0"/>
              <a:t> </a:t>
            </a:r>
            <a:r>
              <a:rPr lang="en-US" sz="2400" dirty="0"/>
              <a:t>Model Building</a:t>
            </a:r>
            <a:endParaRPr lang="en-US" sz="2400" dirty="0"/>
          </a:p>
          <a:p>
            <a:pPr marL="0" indent="0">
              <a:buNone/>
            </a:pPr>
            <a:r>
              <a:rPr lang="en-US" sz="2400" dirty="0"/>
              <a:t>                              </a:t>
            </a:r>
            <a:endParaRPr lang="en-US" sz="2400" dirty="0"/>
          </a:p>
          <a:p>
            <a:pPr marL="0" indent="0">
              <a:buNone/>
            </a:pPr>
            <a:r>
              <a:rPr lang="en-US" sz="2400" dirty="0"/>
              <a:t>                                    </a:t>
            </a:r>
            <a:endParaRPr lang="en-US" sz="2400" dirty="0"/>
          </a:p>
          <a:p>
            <a:pPr marL="0" indent="0">
              <a:buNone/>
            </a:pPr>
            <a:r>
              <a:rPr lang="en-US" sz="2400" dirty="0"/>
              <a:t>                              </a:t>
            </a:r>
            <a:endParaRPr lang="en-IN" sz="1400" dirty="0">
              <a:solidFill>
                <a:srgbClr val="111111"/>
              </a:solidFill>
              <a:latin typeface="Cabin-semi-bold"/>
            </a:endParaRPr>
          </a:p>
          <a:p>
            <a:pPr marL="25400" indent="0">
              <a:buNone/>
            </a:pPr>
            <a:endParaRPr lang="en-US" sz="2400" b="1" dirty="0">
              <a:solidFill>
                <a:srgbClr val="000000"/>
              </a:solidFill>
              <a:latin typeface="Calibri" panose="020F0502020204030204" pitchFamily="34" charset="0"/>
              <a:cs typeface="Calibri" panose="020F0502020204030204" pitchFamily="34" charset="0"/>
            </a:endParaRPr>
          </a:p>
          <a:p>
            <a:pPr marL="25400" indent="0">
              <a:buNone/>
            </a:pPr>
            <a:endParaRPr 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05000" y="152400"/>
            <a:ext cx="8229600" cy="3048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n-IN" b="1" dirty="0">
                <a:solidFill>
                  <a:schemeClr val="lt1"/>
                </a:solidFill>
              </a:rPr>
              <a:t>MODULE - I</a:t>
            </a:r>
            <a:endParaRPr b="1" dirty="0">
              <a:solidFill>
                <a:schemeClr val="lt1"/>
              </a:solidFill>
            </a:endParaRPr>
          </a:p>
        </p:txBody>
      </p:sp>
      <p:sp>
        <p:nvSpPr>
          <p:cNvPr id="3" name="Google Shape;98;p14"/>
          <p:cNvSpPr txBox="1"/>
          <p:nvPr/>
        </p:nvSpPr>
        <p:spPr>
          <a:xfrm>
            <a:off x="623047" y="987511"/>
            <a:ext cx="8382000" cy="5287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None/>
            </a:pPr>
            <a:r>
              <a:rPr lang="en-US" sz="2400" b="1" dirty="0"/>
              <a:t>Data Collection</a:t>
            </a:r>
            <a:endParaRPr lang="en-US" sz="2400" b="1" dirty="0"/>
          </a:p>
          <a:p>
            <a:pPr marL="0" indent="0">
              <a:buNone/>
            </a:pPr>
            <a:endParaRPr lang="en-US" sz="2400" b="1" dirty="0"/>
          </a:p>
          <a:p>
            <a:pPr marL="342900" indent="-342900">
              <a:buFont typeface="Arial" panose="020B0604020202020204" pitchFamily="34" charset="0"/>
              <a:buChar char="•"/>
            </a:pPr>
            <a:r>
              <a:rPr lang="en-US" sz="2400" dirty="0"/>
              <a:t>The data is collected from the IBM simulated dataset and it contains 34 input features.</a:t>
            </a:r>
            <a:endParaRPr lang="en-US" sz="2400" dirty="0"/>
          </a:p>
          <a:p>
            <a:pPr marL="0" indent="0">
              <a:buNone/>
            </a:pPr>
            <a:endParaRPr lang="en-US" sz="2400" b="1" dirty="0"/>
          </a:p>
          <a:p>
            <a:pPr marL="0" indent="0">
              <a:buNone/>
            </a:pPr>
            <a:r>
              <a:rPr lang="en-IN" sz="2000" dirty="0"/>
              <a:t>(Age,</a:t>
            </a:r>
            <a:r>
              <a:rPr lang="en-US" sz="2000" dirty="0"/>
              <a:t>Business Travel, Daily Rate, Department, Distance From Home, Education, Education Field, Employee Count, Employee Number, Environment Satisfaction, Gender, Hourly Rate, Job Involvement, Job Level, Job Role, Job Satisfaction, Marital Status, Monthly Income, Monthly Rate, Num Companies Worked, Over18, Over Time, Percent Salary Hike, Performance Rating, Relationship Satisfaction, Standard Hours, Stock Option Level, Total Working Years, Training Times Last Year, Work Life Balance, Years At Company, Years In Current Role, Years Since Last Promotion, Years With Current Manage)</a:t>
            </a:r>
            <a:endParaRPr lang="en-US" sz="2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5923</Words>
  <Application>WPS Presentation</Application>
  <PresentationFormat>Widescreen</PresentationFormat>
  <Paragraphs>187</Paragraphs>
  <Slides>26</Slides>
  <Notes>25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Calibri</vt:lpstr>
      <vt:lpstr>TimesLTStd-Roman</vt:lpstr>
      <vt:lpstr>Segoe Print</vt:lpstr>
      <vt:lpstr>Arial</vt:lpstr>
      <vt:lpstr>Cabin-semi-bold</vt:lpstr>
      <vt:lpstr>Calibri</vt:lpstr>
      <vt:lpstr>Calibri Light</vt:lpstr>
      <vt:lpstr>Microsoft YaHei</vt:lpstr>
      <vt:lpstr>Arial Unicode MS</vt:lpstr>
      <vt:lpstr>Times New Roman</vt:lpstr>
      <vt:lpstr>Office Theme</vt:lpstr>
      <vt:lpstr>EMPLOYEE ATTRITION PREDICTION USING SUPERVISED LEARNING CLASSIFICATION ALGORITHM</vt:lpstr>
      <vt:lpstr>PROBLEM STATEMENT</vt:lpstr>
      <vt:lpstr>ABSTRACT</vt:lpstr>
      <vt:lpstr>LITERATURE SURVEY</vt:lpstr>
      <vt:lpstr>PROPOSED WORK</vt:lpstr>
      <vt:lpstr>WORKFLOW DIAGRAM-1</vt:lpstr>
      <vt:lpstr>WORKFLOW DIAGRAM-2</vt:lpstr>
      <vt:lpstr>MODULES AND ITS DESCRIPTION</vt:lpstr>
      <vt:lpstr>MODULE - I</vt:lpstr>
      <vt:lpstr>MODULE - I</vt:lpstr>
      <vt:lpstr>MODULE – I</vt:lpstr>
      <vt:lpstr>MODULE – I</vt:lpstr>
      <vt:lpstr>MODULE – II</vt:lpstr>
      <vt:lpstr>MODULE – II</vt:lpstr>
      <vt:lpstr>MODULE – II</vt:lpstr>
      <vt:lpstr>MODULE – III</vt:lpstr>
      <vt:lpstr>MODULE – III</vt:lpstr>
      <vt:lpstr>MODULE – III</vt:lpstr>
      <vt:lpstr>MODULE – III</vt:lpstr>
      <vt:lpstr>MODULE – III</vt:lpstr>
      <vt:lpstr>MODULE – III</vt:lpstr>
      <vt:lpstr>MODULE – IV</vt:lpstr>
      <vt:lpstr>MODULE – IV</vt:lpstr>
      <vt:lpstr>SYSTEM REQUIREMENTS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Tharun Joseph</dc:creator>
  <cp:lastModifiedBy>sailesh baabu</cp:lastModifiedBy>
  <cp:revision>15</cp:revision>
  <dcterms:created xsi:type="dcterms:W3CDTF">2022-10-09T14:25:00Z</dcterms:created>
  <dcterms:modified xsi:type="dcterms:W3CDTF">2023-03-30T09:35:56Z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08211F31C4F849CAAE4764931235E6DC</vt:lpwstr>
  </property>
  <property fmtid="{D5CDD505-2E9C-101B-9397-08002B2CF9AE}" pid="3" name="KSOProductBuildVer">
    <vt:lpwstr>1033-11.2.0.11513</vt:lpwstr>
  </property>
</Properties>
</file>