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D0A4C-F4E4-4FD8-AA61-09B4FABA917C}">
  <a:tblStyle styleId="{B73D0A4C-F4E4-4FD8-AA61-09B4FABA9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581ecd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581ecd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dc3d457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dc3d45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0dc3d457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0dc3d457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0dc3d457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0dc3d457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atimagingcorp.com/satellite-sensors/geoeye-1/" TargetMode="External"/><Relationship Id="rId4" Type="http://schemas.openxmlformats.org/officeDocument/2006/relationships/hyperlink" Target="https://www.geobigdata.io/" TargetMode="External"/><Relationship Id="rId5" Type="http://schemas.openxmlformats.org/officeDocument/2006/relationships/hyperlink" Target="https://www.maxar.com/open-data/hurricane-del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1.jpg"/><Relationship Id="rId10" Type="http://schemas.openxmlformats.org/officeDocument/2006/relationships/image" Target="../media/image18.png"/><Relationship Id="rId13" Type="http://schemas.openxmlformats.org/officeDocument/2006/relationships/image" Target="../media/image5.jp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9" Type="http://schemas.openxmlformats.org/officeDocument/2006/relationships/image" Target="../media/image12.jpg"/><Relationship Id="rId15" Type="http://schemas.openxmlformats.org/officeDocument/2006/relationships/image" Target="../media/image2.jpg"/><Relationship Id="rId14" Type="http://schemas.openxmlformats.org/officeDocument/2006/relationships/image" Target="../media/image6.png"/><Relationship Id="rId17" Type="http://schemas.openxmlformats.org/officeDocument/2006/relationships/image" Target="../media/image4.jpg"/><Relationship Id="rId16" Type="http://schemas.openxmlformats.org/officeDocument/2006/relationships/image" Target="../media/image16.png"/><Relationship Id="rId5" Type="http://schemas.openxmlformats.org/officeDocument/2006/relationships/image" Target="../media/image15.jpg"/><Relationship Id="rId19" Type="http://schemas.openxmlformats.org/officeDocument/2006/relationships/image" Target="../media/image20.jpg"/><Relationship Id="rId6" Type="http://schemas.openxmlformats.org/officeDocument/2006/relationships/image" Target="../media/image8.png"/><Relationship Id="rId18" Type="http://schemas.openxmlformats.org/officeDocument/2006/relationships/image" Target="../media/image17.png"/><Relationship Id="rId7" Type="http://schemas.openxmlformats.org/officeDocument/2006/relationships/image" Target="../media/image10.jp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Images Post Hurricane using Satellite Imagery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50888" y="3470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 </a:t>
            </a:r>
            <a:r>
              <a:rPr lang="en" sz="1900"/>
              <a:t>Prathyush P Rao, M.K. Vishal Rishi, Saili Myana, and Sai Sumanth Madicherla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</a:t>
            </a:r>
            <a:r>
              <a:rPr lang="en"/>
              <a:t>blem we chose: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Classifying buildings post Hurricane using Satellite Imagery and Deep learning techniques</a:t>
            </a:r>
            <a:endParaRPr sz="2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Damage assessment is vital to helpers and relief workers, post hurricane attack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allows resources to be allocated efficiently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process is manual and hence, laborious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Hence, there arises a need to classify damaged and non-damaged buildings efficiently and quickly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to find a deep learning solution!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Gather and explore data!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Our dataset comprised satellite images from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Geo-satellite sensor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and "</a:t>
            </a:r>
            <a:r>
              <a:rPr lang="en" sz="16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 Bigdata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". 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Consists of 128x128 top view images of damaged and undamaged houses.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2070575"/>
            <a:ext cx="24717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Train, test and interpret!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A</a:t>
            </a:r>
            <a:r>
              <a:rPr lang="en" sz="1600"/>
              <a:t>fter training, </a:t>
            </a:r>
            <a:r>
              <a:rPr lang="en" sz="1600"/>
              <a:t>we evaluated the model on the hold out sets.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Reconstructions were used to increase the CNN’s interpretability.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5" y="2070575"/>
            <a:ext cx="24717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Further enhancements!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We tried to understand research articles that address this issue.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Transfer learning can improve efficiency 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Test the model on </a:t>
            </a:r>
            <a:r>
              <a:rPr lang="en" sz="16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Hurricane Delta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300050" y="160725"/>
            <a:ext cx="40398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Describing the data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52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0952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10952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4479150" y="1442325"/>
            <a:ext cx="1532400" cy="525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322325" y="992175"/>
            <a:ext cx="2389500" cy="14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Sample images from the dataset. Each image contains three channels (RGB) with dimensions 128x128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198550" y="2625325"/>
            <a:ext cx="47469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Train set: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5000 images in each class with data augmentation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Validation set: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1000 images in each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Test set 1: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8000 images in ‘damaged’ and 1000      images in ‘undamaged’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Test set 2: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1000 images in each class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4294967295" type="title"/>
          </p:nvPr>
        </p:nvSpPr>
        <p:spPr>
          <a:xfrm>
            <a:off x="51250" y="-53575"/>
            <a:ext cx="51672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peek into the algorithm</a:t>
            </a:r>
            <a:endParaRPr sz="3000"/>
          </a:p>
        </p:txBody>
      </p:sp>
      <p:sp>
        <p:nvSpPr>
          <p:cNvPr id="137" name="Google Shape;137;p17"/>
          <p:cNvSpPr txBox="1"/>
          <p:nvPr/>
        </p:nvSpPr>
        <p:spPr>
          <a:xfrm>
            <a:off x="-3793300" y="621500"/>
            <a:ext cx="3386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 rot="-5400000">
            <a:off x="935363" y="1575175"/>
            <a:ext cx="2079000" cy="72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DenseNet 201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(include_top = False)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 rot="-5400000">
            <a:off x="3072250" y="1574125"/>
            <a:ext cx="2475300" cy="73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Dense layer (512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neurons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Activation = Relu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 rot="-5400000">
            <a:off x="5427050" y="1576225"/>
            <a:ext cx="1886100" cy="726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Sigmoid layer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(1 neuron)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339225" y="1746625"/>
            <a:ext cx="16053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669388" y="1746625"/>
            <a:ext cx="13374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731700" y="1746625"/>
            <a:ext cx="11895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30050" y="3396850"/>
            <a:ext cx="4114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Libraries used: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Tensorflow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Numpy, Pandas, and Matplotlib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OpenCV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Tf_keras_vis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Seaborn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50" name="Google Shape;150;p1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60" name="Google Shape;160;p18"/>
          <p:cNvSpPr txBox="1"/>
          <p:nvPr>
            <p:ph idx="4294967295" type="title"/>
          </p:nvPr>
        </p:nvSpPr>
        <p:spPr>
          <a:xfrm>
            <a:off x="139300" y="0"/>
            <a:ext cx="74820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 convolutions as visualisations!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667175"/>
            <a:ext cx="1219200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0" y="366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0700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2300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70700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52963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70700" y="366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52963" y="366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9000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81925" y="9239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89000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781925" y="22955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89000" y="366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781925" y="36671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152400" y="477675"/>
            <a:ext cx="68367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(Original image on the left and the reconstructed image on the right of each column)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model’s quality was measured with both true accuracy and Area Under the ROC Curve (AUROC which captures the trade-off between the model’s true positive and false positive rates of detection - a helpful tactic when it useful to have more false positives than false negatives.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According to crisis responder feedback, 70% accuracy is the threshold for making high-level decisions in the first 72 hours after the disaster</a:t>
            </a:r>
            <a:endParaRPr/>
          </a:p>
        </p:txBody>
      </p:sp>
      <p:graphicFrame>
        <p:nvGraphicFramePr>
          <p:cNvPr id="187" name="Google Shape;187;p19"/>
          <p:cNvGraphicFramePr/>
          <p:nvPr/>
        </p:nvGraphicFramePr>
        <p:xfrm>
          <a:off x="44740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{B73D0A4C-F4E4-4FD8-AA61-09B4FABA917C}</a:tableStyleId>
              </a:tblPr>
              <a:tblGrid>
                <a:gridCol w="1490825"/>
                <a:gridCol w="1490825"/>
                <a:gridCol w="149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AUROC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test_another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kde plot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75" y="1205575"/>
            <a:ext cx="58578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Generalize to different geographies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Accurately assess damage around the globe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system that interacts with local support and expert analysts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Buildin</a:t>
            </a:r>
            <a:r>
              <a:rPr lang="en" sz="1800"/>
              <a:t>g localization</a:t>
            </a:r>
            <a:endParaRPr sz="1800"/>
          </a:p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4832400" y="336550"/>
            <a:ext cx="3999900" cy="4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Hurricane Harvey (2017)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900"/>
            </a:br>
            <a:endParaRPr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Hurricane Iota (2020)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15597" r="0" t="0"/>
          <a:stretch/>
        </p:blipFill>
        <p:spPr>
          <a:xfrm>
            <a:off x="5951050" y="852650"/>
            <a:ext cx="1767125" cy="17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050" y="3251075"/>
            <a:ext cx="1767125" cy="17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