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9F97B-8212-4A0F-8918-DE49F8C3C5C3}">
  <a:tblStyle styleId="{4C59F97B-8212-4A0F-8918-DE49F8C3C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roximaNova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01aa5b1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01aa5b1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ai.googleblog.com/2020/06/machine-learning-based-damage.html" TargetMode="External"/><Relationship Id="rId10" Type="http://schemas.openxmlformats.org/officeDocument/2006/relationships/image" Target="../media/image5.png"/><Relationship Id="rId13" Type="http://schemas.openxmlformats.org/officeDocument/2006/relationships/image" Target="../media/image6.png"/><Relationship Id="rId12" Type="http://schemas.openxmlformats.org/officeDocument/2006/relationships/hyperlink" Target="https://365datascience.com/machine-learning-disaster-relief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www.satimagingcorp.com/satellite-sensors/geoeye-1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geobigdata.io/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2.pn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274100" y="88350"/>
            <a:ext cx="77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Classifying Images Post Hurricane using Satellite Imagery</a:t>
            </a:r>
            <a:endParaRPr sz="17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Prathyush P Rao, M.K. Vishal Rishi, Saili Myana, and Sai Sumanth Madicherla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52525" y="738900"/>
            <a:ext cx="2295600" cy="1676700"/>
          </a:xfrm>
          <a:prstGeom prst="rect">
            <a:avLst/>
          </a:prstGeom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</a:rPr>
              <a:t>Motivation:</a:t>
            </a:r>
            <a:endParaRPr b="1" sz="13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latest hurricane - Hurricane Iota, had</a:t>
            </a:r>
            <a:r>
              <a:rPr b="1"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61 total fatalities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41 are still missing, 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affected majorly the </a:t>
            </a:r>
            <a:r>
              <a:rPr b="1" lang="en" sz="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 American regions 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Honduras and Nicaragua.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manual way to quantify damage is </a:t>
            </a:r>
            <a:r>
              <a:rPr b="1" lang="en" sz="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time-consuming and labour-intensive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This paves the way for AI.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descr="Logo, company name&#10;&#10;Description automatically generated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69375" cy="4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52500" y="2493450"/>
            <a:ext cx="2295600" cy="2477700"/>
          </a:xfrm>
          <a:prstGeom prst="rect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Proxima Nova"/>
                <a:ea typeface="Proxima Nova"/>
                <a:cs typeface="Proxima Nova"/>
                <a:sym typeface="Proxima Nova"/>
              </a:rPr>
              <a:t>Data set:</a:t>
            </a:r>
            <a:endParaRPr b="1" sz="13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 dataset comprised satellite images from 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"</a:t>
            </a:r>
            <a:r>
              <a:rPr lang="en" sz="900">
                <a:solidFill>
                  <a:srgbClr val="0366D6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Geo-satellite sensor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" and "</a:t>
            </a:r>
            <a:r>
              <a:rPr lang="en" sz="900">
                <a:solidFill>
                  <a:srgbClr val="0366D6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 Bigdata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", consisting of top view 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satellite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 images of damaged and undamaged houses.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The average distribution of various colors in the dataset is an important aspect helping the model classify. 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493525" y="738900"/>
            <a:ext cx="3064800" cy="2422500"/>
          </a:xfrm>
          <a:prstGeom prst="rect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Model: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493525" y="3229050"/>
            <a:ext cx="3064800" cy="1742100"/>
          </a:xfrm>
          <a:prstGeom prst="rect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Results: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603700" y="742425"/>
            <a:ext cx="3408000" cy="2289000"/>
          </a:xfrm>
          <a:prstGeom prst="rect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Conclusion: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050" y="1202900"/>
            <a:ext cx="881325" cy="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1375" y="1202900"/>
            <a:ext cx="881325" cy="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0050" y="2084213"/>
            <a:ext cx="881325" cy="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11375" y="2084225"/>
            <a:ext cx="881325" cy="88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3"/>
          <p:cNvGraphicFramePr/>
          <p:nvPr/>
        </p:nvGraphicFramePr>
        <p:xfrm>
          <a:off x="2718138" y="35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{4C59F97B-8212-4A0F-8918-DE49F8C3C5C3}</a:tableStyleId>
              </a:tblPr>
              <a:tblGrid>
                <a:gridCol w="871825"/>
                <a:gridCol w="883625"/>
                <a:gridCol w="860025"/>
              </a:tblGrid>
              <a:tr h="2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Category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AUROC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test_1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96.2%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94.6%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test_2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93.4%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93.9%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validation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93.5%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" name="Google Shape;7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0674" y="3470762"/>
            <a:ext cx="1739275" cy="10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597350" y="1250850"/>
            <a:ext cx="1307400" cy="1742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Reconstructed images using deconvolution layers gives us an idea of the effectiveness of Transfer learning in learning compact features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603675" y="4209150"/>
            <a:ext cx="3408000" cy="762000"/>
          </a:xfrm>
          <a:prstGeom prst="rect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latin typeface="Proxima Nova"/>
                <a:ea typeface="Proxima Nova"/>
                <a:cs typeface="Proxima Nova"/>
                <a:sym typeface="Proxima Nova"/>
              </a:rPr>
              <a:t>References:</a:t>
            </a:r>
            <a:endParaRPr b="1" sz="9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n" sz="9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AI Blog: Machine Learning-based Damage Assessment for Disaster Relief (googleblog.com)</a:t>
            </a:r>
            <a:endParaRPr sz="9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2.</a:t>
            </a:r>
            <a:r>
              <a:rPr lang="en" sz="9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For Natural Disaster Relief: How Can ML Aid Humanitarian Efforts? | 365 Data Science</a:t>
            </a:r>
            <a:endParaRPr sz="9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603700" y="3105750"/>
            <a:ext cx="3408000" cy="1020000"/>
          </a:xfrm>
          <a:prstGeom prst="rect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Building localization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system that interacts with local support and expert analysts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Accurately assess damage around the globe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87763" y="800550"/>
            <a:ext cx="1276309" cy="2289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/>
          <p:nvPr/>
        </p:nvCxnSpPr>
        <p:spPr>
          <a:xfrm>
            <a:off x="1210875" y="128600"/>
            <a:ext cx="0" cy="557100"/>
          </a:xfrm>
          <a:prstGeom prst="straightConnector1">
            <a:avLst/>
          </a:prstGeom>
          <a:noFill/>
          <a:ln cap="flat" cmpd="sng" w="28575">
            <a:solidFill>
              <a:srgbClr val="0366D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