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4630400" cy="8229600"/>
  <p:notesSz cx="8229600" cy="14630400"/>
  <p:embeddedFontLst>
    <p:embeddedFont>
      <p:font typeface="Century Gothic" panose="020B0502020202020204" pitchFamily="34" charset="0"/>
      <p:regular r:id="rId12"/>
      <p:bold r:id="rId13"/>
      <p:italic r:id="rId14"/>
      <p:boldItalic r:id="rId15"/>
    </p:embeddedFont>
    <p:embeddedFont>
      <p:font typeface="Instrument Sans Medium" panose="020B0604020202020204" charset="0"/>
      <p:regular r:id="rId16"/>
    </p:embeddedFont>
    <p:embeddedFont>
      <p:font typeface="Open Sans" panose="020B0606030504020204" pitchFamily="3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979" autoAdjust="0"/>
    <p:restoredTop sz="86406" autoAdjust="0"/>
  </p:normalViewPr>
  <p:slideViewPr>
    <p:cSldViewPr snapToGrid="0" snapToObjects="1">
      <p:cViewPr varScale="1">
        <p:scale>
          <a:sx n="69" d="100"/>
          <a:sy n="69" d="100"/>
        </p:scale>
        <p:origin x="12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40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66DDC-4C13-CF0B-2CCE-922205CB41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7FF98-16FE-CC81-0DBE-E6F8A17AA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0F1A35-99B0-1034-1CB1-5A247C824E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DBB506-94EA-5ED0-A9F6-7A85C842E65C}"/>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97225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medium.com/@tklo/testing-ansible-role-of-a-systemd-based-service-using-molecule-and-docker-4b3608a10ef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subscription.packtpub.com/book/cloud-and-networking/9781789137231/17/ch17lvl1sec92/overview-of-docker-hub-and-its-operation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446049"/>
            <a:ext cx="7556421" cy="4192857"/>
          </a:xfrm>
          <a:prstGeom prst="rect">
            <a:avLst/>
          </a:prstGeom>
          <a:noFill/>
          <a:ln/>
        </p:spPr>
        <p:txBody>
          <a:bodyPr wrap="square" lIns="0" tIns="0" rIns="0" bIns="0" rtlCol="0" anchor="t"/>
          <a:lstStyle/>
          <a:p>
            <a:pPr marL="0" indent="0" algn="l">
              <a:buNone/>
            </a:pPr>
            <a:r>
              <a:rPr lang="fr-FR" sz="6000" b="1" dirty="0">
                <a:solidFill>
                  <a:srgbClr val="FEFEFE"/>
                </a:solidFill>
                <a:latin typeface="Century Gothic" panose="020B0502020202020204" pitchFamily="34" charset="0"/>
                <a:ea typeface="Instrument Sans Medium" pitchFamily="34" charset="-122"/>
                <a:cs typeface="Instrument Sans Medium" pitchFamily="34" charset="-120"/>
              </a:rPr>
              <a:t>CI/CD and </a:t>
            </a:r>
            <a:r>
              <a:rPr lang="fr-FR" sz="6000" b="1" dirty="0" err="1">
                <a:solidFill>
                  <a:srgbClr val="FEFEFE"/>
                </a:solidFill>
                <a:latin typeface="Century Gothic" panose="020B0502020202020204" pitchFamily="34" charset="0"/>
                <a:ea typeface="Instrument Sans Medium" pitchFamily="34" charset="-122"/>
                <a:cs typeface="Instrument Sans Medium" pitchFamily="34" charset="-120"/>
              </a:rPr>
              <a:t>Environment</a:t>
            </a:r>
            <a:r>
              <a:rPr lang="fr-FR" sz="6000" b="1" dirty="0">
                <a:solidFill>
                  <a:srgbClr val="FEFEFE"/>
                </a:solidFill>
                <a:latin typeface="Century Gothic" panose="020B0502020202020204" pitchFamily="34" charset="0"/>
                <a:ea typeface="Instrument Sans Medium" pitchFamily="34" charset="-122"/>
                <a:cs typeface="Instrument Sans Medium" pitchFamily="34" charset="-120"/>
              </a:rPr>
              <a:t> Configuration</a:t>
            </a:r>
          </a:p>
          <a:p>
            <a:pPr marL="0" indent="0" algn="l">
              <a:buNone/>
            </a:pPr>
            <a:r>
              <a:rPr lang="en-US" sz="4400" b="1" dirty="0">
                <a:solidFill>
                  <a:srgbClr val="FEFEFE"/>
                </a:solidFill>
                <a:latin typeface="Century Gothic" panose="020B0502020202020204" pitchFamily="34" charset="0"/>
                <a:ea typeface="Instrument Sans Medium" pitchFamily="34" charset="-122"/>
                <a:cs typeface="Instrument Sans Medium" pitchFamily="34" charset="-120"/>
              </a:rPr>
              <a:t>(Automating ML Training with Docker and Ansible)</a:t>
            </a:r>
            <a:endParaRPr lang="en-US" sz="4400" b="1" dirty="0">
              <a:latin typeface="Century Gothic" panose="020B0502020202020204" pitchFamily="34" charset="0"/>
            </a:endParaRPr>
          </a:p>
        </p:txBody>
      </p:sp>
      <p:sp>
        <p:nvSpPr>
          <p:cNvPr id="4" name="Text 1"/>
          <p:cNvSpPr/>
          <p:nvPr/>
        </p:nvSpPr>
        <p:spPr>
          <a:xfrm>
            <a:off x="6280190" y="5185317"/>
            <a:ext cx="7556421" cy="2397512"/>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A DevOps project focused on streamlining machine learning workflows through containerization and automation. Presented by Ishan Mangal, Muheet Alam, Paras Chandra, Keshu Shukla, and Ujjawal Tomar under the supervision of Dr. Ankit Deswal from the Department of Information Technology, Delhi Technological University.</a:t>
            </a:r>
            <a:endParaRPr lang="en-US" sz="1750" dirty="0"/>
          </a:p>
        </p:txBody>
      </p:sp>
      <p:sp>
        <p:nvSpPr>
          <p:cNvPr id="5" name="Rectangle 4">
            <a:extLst>
              <a:ext uri="{FF2B5EF4-FFF2-40B4-BE49-F238E27FC236}">
                <a16:creationId xmlns:a16="http://schemas.microsoft.com/office/drawing/2014/main" id="{D8198E9F-7CE9-9485-E270-7E66621F0BC1}"/>
              </a:ext>
            </a:extLst>
          </p:cNvPr>
          <p:cNvSpPr/>
          <p:nvPr/>
        </p:nvSpPr>
        <p:spPr>
          <a:xfrm>
            <a:off x="12478214" y="7460166"/>
            <a:ext cx="2029522" cy="646770"/>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pic>
        <p:nvPicPr>
          <p:cNvPr id="9" name="Picture 8">
            <a:extLst>
              <a:ext uri="{FF2B5EF4-FFF2-40B4-BE49-F238E27FC236}">
                <a16:creationId xmlns:a16="http://schemas.microsoft.com/office/drawing/2014/main" id="{AF9629EC-9F93-4502-9301-FD43BE393E76}"/>
              </a:ext>
            </a:extLst>
          </p:cNvPr>
          <p:cNvPicPr>
            <a:picLocks noChangeAspect="1"/>
          </p:cNvPicPr>
          <p:nvPr/>
        </p:nvPicPr>
        <p:blipFill>
          <a:blip r:embed="rId3"/>
          <a:stretch>
            <a:fillRect/>
          </a:stretch>
        </p:blipFill>
        <p:spPr>
          <a:xfrm>
            <a:off x="0" y="0"/>
            <a:ext cx="5519854"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21281" y="3143012"/>
            <a:ext cx="5152668" cy="644128"/>
          </a:xfrm>
          <a:prstGeom prst="rect">
            <a:avLst/>
          </a:prstGeom>
          <a:noFill/>
          <a:ln/>
        </p:spPr>
        <p:txBody>
          <a:bodyPr wrap="none" lIns="0" tIns="0" rIns="0" bIns="0" rtlCol="0" anchor="t"/>
          <a:lstStyle/>
          <a:p>
            <a:pPr marL="0" indent="0" algn="l">
              <a:lnSpc>
                <a:spcPts val="5050"/>
              </a:lnSpc>
              <a:buNone/>
            </a:pPr>
            <a:r>
              <a:rPr lang="en-US" sz="4050" dirty="0">
                <a:solidFill>
                  <a:srgbClr val="FEFEFE"/>
                </a:solidFill>
                <a:latin typeface="Instrument Sans Medium" pitchFamily="34" charset="0"/>
                <a:ea typeface="Instrument Sans Medium" pitchFamily="34" charset="-122"/>
                <a:cs typeface="Instrument Sans Medium" pitchFamily="34" charset="-120"/>
              </a:rPr>
              <a:t>Project Objectives</a:t>
            </a:r>
            <a:endParaRPr lang="en-US" sz="4050" dirty="0"/>
          </a:p>
        </p:txBody>
      </p:sp>
      <p:sp>
        <p:nvSpPr>
          <p:cNvPr id="4" name="Shape 1"/>
          <p:cNvSpPr/>
          <p:nvPr/>
        </p:nvSpPr>
        <p:spPr>
          <a:xfrm>
            <a:off x="721281" y="4096226"/>
            <a:ext cx="6490930" cy="1846898"/>
          </a:xfrm>
          <a:prstGeom prst="roundRect">
            <a:avLst>
              <a:gd name="adj" fmla="val 1674"/>
            </a:avLst>
          </a:prstGeom>
          <a:solidFill>
            <a:srgbClr val="3E3E3E"/>
          </a:solidFill>
          <a:ln/>
        </p:spPr>
      </p:sp>
      <p:sp>
        <p:nvSpPr>
          <p:cNvPr id="5" name="Text 2"/>
          <p:cNvSpPr/>
          <p:nvPr/>
        </p:nvSpPr>
        <p:spPr>
          <a:xfrm>
            <a:off x="927378" y="4302323"/>
            <a:ext cx="2576274" cy="322064"/>
          </a:xfrm>
          <a:prstGeom prst="rect">
            <a:avLst/>
          </a:prstGeom>
          <a:noFill/>
          <a:ln/>
        </p:spPr>
        <p:txBody>
          <a:bodyPr wrap="none" lIns="0" tIns="0" rIns="0" bIns="0" rtlCol="0" anchor="t"/>
          <a:lstStyle/>
          <a:p>
            <a:pPr marL="0" indent="0" algn="l">
              <a:lnSpc>
                <a:spcPts val="2500"/>
              </a:lnSpc>
              <a:buNone/>
            </a:pPr>
            <a:r>
              <a:rPr lang="en-US" sz="2000" dirty="0">
                <a:solidFill>
                  <a:srgbClr val="BFBFBF"/>
                </a:solidFill>
                <a:latin typeface="Instrument Sans Medium" pitchFamily="34" charset="0"/>
                <a:ea typeface="Instrument Sans Medium" pitchFamily="34" charset="-122"/>
                <a:cs typeface="Instrument Sans Medium" pitchFamily="34" charset="-120"/>
              </a:rPr>
              <a:t>Primary Goal</a:t>
            </a:r>
            <a:endParaRPr lang="en-US" sz="2000" dirty="0"/>
          </a:p>
        </p:txBody>
      </p:sp>
      <p:sp>
        <p:nvSpPr>
          <p:cNvPr id="6" name="Text 3"/>
          <p:cNvSpPr/>
          <p:nvPr/>
        </p:nvSpPr>
        <p:spPr>
          <a:xfrm>
            <a:off x="927378" y="4747974"/>
            <a:ext cx="6078736" cy="989052"/>
          </a:xfrm>
          <a:prstGeom prst="rect">
            <a:avLst/>
          </a:prstGeom>
          <a:noFill/>
          <a:ln/>
        </p:spPr>
        <p:txBody>
          <a:bodyPr wrap="square" lIns="0" tIns="0" rIns="0" bIns="0" rtlCol="0" anchor="t"/>
          <a:lstStyle/>
          <a:p>
            <a:pPr marL="0" indent="0" algn="l">
              <a:lnSpc>
                <a:spcPts val="2550"/>
              </a:lnSpc>
              <a:buNone/>
            </a:pPr>
            <a:r>
              <a:rPr lang="en-US" sz="1600" dirty="0">
                <a:solidFill>
                  <a:srgbClr val="BFBFBF"/>
                </a:solidFill>
                <a:latin typeface="Open Sans" pitchFamily="34" charset="0"/>
                <a:ea typeface="Open Sans" pitchFamily="34" charset="-122"/>
                <a:cs typeface="Open Sans" pitchFamily="34" charset="-120"/>
              </a:rPr>
              <a:t>Automate machine learning model setup and training processes using Ansible and Docker to ensure consistency and reproducibility.</a:t>
            </a:r>
            <a:endParaRPr lang="en-US" sz="1600" dirty="0"/>
          </a:p>
        </p:txBody>
      </p:sp>
      <p:sp>
        <p:nvSpPr>
          <p:cNvPr id="7" name="Shape 4"/>
          <p:cNvSpPr/>
          <p:nvPr/>
        </p:nvSpPr>
        <p:spPr>
          <a:xfrm>
            <a:off x="7418308" y="4096226"/>
            <a:ext cx="6490930" cy="1846898"/>
          </a:xfrm>
          <a:prstGeom prst="roundRect">
            <a:avLst>
              <a:gd name="adj" fmla="val 1674"/>
            </a:avLst>
          </a:prstGeom>
          <a:solidFill>
            <a:srgbClr val="3E3E3E"/>
          </a:solidFill>
          <a:ln/>
        </p:spPr>
      </p:sp>
      <p:sp>
        <p:nvSpPr>
          <p:cNvPr id="8" name="Text 5"/>
          <p:cNvSpPr/>
          <p:nvPr/>
        </p:nvSpPr>
        <p:spPr>
          <a:xfrm>
            <a:off x="7624405" y="4302323"/>
            <a:ext cx="2576274" cy="322064"/>
          </a:xfrm>
          <a:prstGeom prst="rect">
            <a:avLst/>
          </a:prstGeom>
          <a:noFill/>
          <a:ln/>
        </p:spPr>
        <p:txBody>
          <a:bodyPr wrap="none" lIns="0" tIns="0" rIns="0" bIns="0" rtlCol="0" anchor="t"/>
          <a:lstStyle/>
          <a:p>
            <a:pPr marL="0" indent="0" algn="l">
              <a:lnSpc>
                <a:spcPts val="2500"/>
              </a:lnSpc>
              <a:buNone/>
            </a:pPr>
            <a:r>
              <a:rPr lang="en-US" sz="2000" dirty="0">
                <a:solidFill>
                  <a:srgbClr val="BFBFBF"/>
                </a:solidFill>
                <a:latin typeface="Instrument Sans Medium" pitchFamily="34" charset="0"/>
                <a:ea typeface="Instrument Sans Medium" pitchFamily="34" charset="-122"/>
                <a:cs typeface="Instrument Sans Medium" pitchFamily="34" charset="-120"/>
              </a:rPr>
              <a:t>Key Deliverables</a:t>
            </a:r>
            <a:endParaRPr lang="en-US" sz="2000" dirty="0"/>
          </a:p>
        </p:txBody>
      </p:sp>
      <p:sp>
        <p:nvSpPr>
          <p:cNvPr id="9" name="Text 6"/>
          <p:cNvSpPr/>
          <p:nvPr/>
        </p:nvSpPr>
        <p:spPr>
          <a:xfrm>
            <a:off x="7624405" y="4747974"/>
            <a:ext cx="6078736" cy="659368"/>
          </a:xfrm>
          <a:prstGeom prst="rect">
            <a:avLst/>
          </a:prstGeom>
          <a:noFill/>
          <a:ln/>
        </p:spPr>
        <p:txBody>
          <a:bodyPr wrap="square" lIns="0" tIns="0" rIns="0" bIns="0" rtlCol="0" anchor="t"/>
          <a:lstStyle/>
          <a:p>
            <a:pPr marL="0" indent="0" algn="l">
              <a:lnSpc>
                <a:spcPts val="2550"/>
              </a:lnSpc>
              <a:buNone/>
            </a:pPr>
            <a:r>
              <a:rPr lang="en-US" sz="1600" dirty="0">
                <a:solidFill>
                  <a:srgbClr val="BFBFBF"/>
                </a:solidFill>
                <a:latin typeface="Open Sans" pitchFamily="34" charset="0"/>
                <a:ea typeface="Open Sans" pitchFamily="34" charset="-122"/>
                <a:cs typeface="Open Sans" pitchFamily="34" charset="-120"/>
              </a:rPr>
              <a:t>Fully Dockerized ML environment that packages all dependencies and workflows into a portable container.</a:t>
            </a:r>
            <a:endParaRPr lang="en-US" sz="1600" dirty="0"/>
          </a:p>
        </p:txBody>
      </p:sp>
      <p:sp>
        <p:nvSpPr>
          <p:cNvPr id="10" name="Shape 7"/>
          <p:cNvSpPr/>
          <p:nvPr/>
        </p:nvSpPr>
        <p:spPr>
          <a:xfrm>
            <a:off x="721281" y="6149221"/>
            <a:ext cx="6490930" cy="1517213"/>
          </a:xfrm>
          <a:prstGeom prst="roundRect">
            <a:avLst>
              <a:gd name="adj" fmla="val 2038"/>
            </a:avLst>
          </a:prstGeom>
          <a:solidFill>
            <a:srgbClr val="3E3E3E"/>
          </a:solidFill>
          <a:ln/>
        </p:spPr>
      </p:sp>
      <p:sp>
        <p:nvSpPr>
          <p:cNvPr id="11" name="Text 8"/>
          <p:cNvSpPr/>
          <p:nvPr/>
        </p:nvSpPr>
        <p:spPr>
          <a:xfrm>
            <a:off x="927378" y="6355318"/>
            <a:ext cx="2576274" cy="322064"/>
          </a:xfrm>
          <a:prstGeom prst="rect">
            <a:avLst/>
          </a:prstGeom>
          <a:noFill/>
          <a:ln/>
        </p:spPr>
        <p:txBody>
          <a:bodyPr wrap="none" lIns="0" tIns="0" rIns="0" bIns="0" rtlCol="0" anchor="t"/>
          <a:lstStyle/>
          <a:p>
            <a:pPr marL="0" indent="0" algn="l">
              <a:lnSpc>
                <a:spcPts val="2500"/>
              </a:lnSpc>
              <a:buNone/>
            </a:pPr>
            <a:r>
              <a:rPr lang="en-US" sz="2000" dirty="0">
                <a:solidFill>
                  <a:srgbClr val="BFBFBF"/>
                </a:solidFill>
                <a:latin typeface="Instrument Sans Medium" pitchFamily="34" charset="0"/>
                <a:ea typeface="Instrument Sans Medium" pitchFamily="34" charset="-122"/>
                <a:cs typeface="Instrument Sans Medium" pitchFamily="34" charset="-120"/>
              </a:rPr>
              <a:t>Automation Tools</a:t>
            </a:r>
            <a:endParaRPr lang="en-US" sz="2000" dirty="0"/>
          </a:p>
        </p:txBody>
      </p:sp>
      <p:sp>
        <p:nvSpPr>
          <p:cNvPr id="12" name="Text 9"/>
          <p:cNvSpPr/>
          <p:nvPr/>
        </p:nvSpPr>
        <p:spPr>
          <a:xfrm>
            <a:off x="927378" y="6800969"/>
            <a:ext cx="6078736" cy="659368"/>
          </a:xfrm>
          <a:prstGeom prst="rect">
            <a:avLst/>
          </a:prstGeom>
          <a:noFill/>
          <a:ln/>
        </p:spPr>
        <p:txBody>
          <a:bodyPr wrap="square" lIns="0" tIns="0" rIns="0" bIns="0" rtlCol="0" anchor="t"/>
          <a:lstStyle/>
          <a:p>
            <a:pPr marL="0" indent="0" algn="l">
              <a:lnSpc>
                <a:spcPts val="2550"/>
              </a:lnSpc>
              <a:buNone/>
            </a:pPr>
            <a:r>
              <a:rPr lang="en-US" sz="1600" dirty="0">
                <a:solidFill>
                  <a:srgbClr val="BFBFBF"/>
                </a:solidFill>
                <a:latin typeface="Open Sans" pitchFamily="34" charset="0"/>
                <a:ea typeface="Open Sans" pitchFamily="34" charset="-122"/>
                <a:cs typeface="Open Sans" pitchFamily="34" charset="-120"/>
              </a:rPr>
              <a:t>Ansible playbooks for both local and remote environment setup, eliminating manual configuration steps.</a:t>
            </a:r>
            <a:endParaRPr lang="en-US" sz="1600" dirty="0"/>
          </a:p>
        </p:txBody>
      </p:sp>
      <p:sp>
        <p:nvSpPr>
          <p:cNvPr id="13" name="Shape 10"/>
          <p:cNvSpPr/>
          <p:nvPr/>
        </p:nvSpPr>
        <p:spPr>
          <a:xfrm>
            <a:off x="7418308" y="6149221"/>
            <a:ext cx="6490930" cy="1517213"/>
          </a:xfrm>
          <a:prstGeom prst="roundRect">
            <a:avLst>
              <a:gd name="adj" fmla="val 2038"/>
            </a:avLst>
          </a:prstGeom>
          <a:solidFill>
            <a:srgbClr val="3E3E3E"/>
          </a:solidFill>
          <a:ln/>
        </p:spPr>
      </p:sp>
      <p:sp>
        <p:nvSpPr>
          <p:cNvPr id="14" name="Text 11"/>
          <p:cNvSpPr/>
          <p:nvPr/>
        </p:nvSpPr>
        <p:spPr>
          <a:xfrm>
            <a:off x="7624405" y="6355318"/>
            <a:ext cx="2576274" cy="322064"/>
          </a:xfrm>
          <a:prstGeom prst="rect">
            <a:avLst/>
          </a:prstGeom>
          <a:noFill/>
          <a:ln/>
        </p:spPr>
        <p:txBody>
          <a:bodyPr wrap="none" lIns="0" tIns="0" rIns="0" bIns="0" rtlCol="0" anchor="t"/>
          <a:lstStyle/>
          <a:p>
            <a:pPr marL="0" indent="0" algn="l">
              <a:lnSpc>
                <a:spcPts val="2500"/>
              </a:lnSpc>
              <a:buNone/>
            </a:pPr>
            <a:r>
              <a:rPr lang="en-US" sz="2000" dirty="0">
                <a:solidFill>
                  <a:srgbClr val="BFBFBF"/>
                </a:solidFill>
                <a:latin typeface="Instrument Sans Medium" pitchFamily="34" charset="0"/>
                <a:ea typeface="Instrument Sans Medium" pitchFamily="34" charset="-122"/>
                <a:cs typeface="Instrument Sans Medium" pitchFamily="34" charset="-120"/>
              </a:rPr>
              <a:t>Distribution</a:t>
            </a:r>
            <a:endParaRPr lang="en-US" sz="2000" dirty="0"/>
          </a:p>
        </p:txBody>
      </p:sp>
      <p:sp>
        <p:nvSpPr>
          <p:cNvPr id="15" name="Text 12"/>
          <p:cNvSpPr/>
          <p:nvPr/>
        </p:nvSpPr>
        <p:spPr>
          <a:xfrm>
            <a:off x="7624405" y="6800969"/>
            <a:ext cx="6078736" cy="659368"/>
          </a:xfrm>
          <a:prstGeom prst="rect">
            <a:avLst/>
          </a:prstGeom>
          <a:noFill/>
          <a:ln/>
        </p:spPr>
        <p:txBody>
          <a:bodyPr wrap="square" lIns="0" tIns="0" rIns="0" bIns="0" rtlCol="0" anchor="t"/>
          <a:lstStyle/>
          <a:p>
            <a:pPr marL="0" indent="0" algn="l">
              <a:lnSpc>
                <a:spcPts val="2550"/>
              </a:lnSpc>
              <a:buNone/>
            </a:pPr>
            <a:r>
              <a:rPr lang="en-US" sz="1600" dirty="0">
                <a:solidFill>
                  <a:srgbClr val="BFBFBF"/>
                </a:solidFill>
                <a:latin typeface="Open Sans" pitchFamily="34" charset="0"/>
                <a:ea typeface="Open Sans" pitchFamily="34" charset="-122"/>
                <a:cs typeface="Open Sans" pitchFamily="34" charset="-120"/>
              </a:rPr>
              <a:t>Published DockerHub image enabling global access and portability across different systems.</a:t>
            </a:r>
            <a:endParaRPr lang="en-US" sz="1600" dirty="0"/>
          </a:p>
        </p:txBody>
      </p:sp>
      <p:pic>
        <p:nvPicPr>
          <p:cNvPr id="2" name="Image 0"/>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0" y="0"/>
            <a:ext cx="14630399" cy="3143012"/>
          </a:xfrm>
          <a:prstGeom prst="rect">
            <a:avLst/>
          </a:prstGeom>
        </p:spPr>
      </p:pic>
      <p:sp>
        <p:nvSpPr>
          <p:cNvPr id="16" name="TextBox 15">
            <a:extLst>
              <a:ext uri="{FF2B5EF4-FFF2-40B4-BE49-F238E27FC236}">
                <a16:creationId xmlns:a16="http://schemas.microsoft.com/office/drawing/2014/main" id="{62633F04-188E-CAE0-DF94-C57999FD6182}"/>
              </a:ext>
            </a:extLst>
          </p:cNvPr>
          <p:cNvSpPr txBox="1"/>
          <p:nvPr/>
        </p:nvSpPr>
        <p:spPr>
          <a:xfrm>
            <a:off x="4352485" y="2576274"/>
            <a:ext cx="5925429" cy="369332"/>
          </a:xfrm>
          <a:prstGeom prst="rect">
            <a:avLst/>
          </a:prstGeom>
          <a:noFill/>
        </p:spPr>
        <p:txBody>
          <a:bodyPr wrap="square" rtlCol="0">
            <a:spAutoFit/>
          </a:bodyPr>
          <a:lstStyle/>
          <a:p>
            <a:r>
              <a:rPr lang="en-US" sz="900" dirty="0"/>
              <a:t> </a:t>
            </a:r>
            <a:endParaRPr lang="en-IN" sz="900" dirty="0"/>
          </a:p>
          <a:p>
            <a:endParaRPr lang="en-IN" sz="900" dirty="0"/>
          </a:p>
        </p:txBody>
      </p:sp>
      <p:sp>
        <p:nvSpPr>
          <p:cNvPr id="17" name="Rectangle 16">
            <a:extLst>
              <a:ext uri="{FF2B5EF4-FFF2-40B4-BE49-F238E27FC236}">
                <a16:creationId xmlns:a16="http://schemas.microsoft.com/office/drawing/2014/main" id="{E45E8045-3F9E-0564-A5A5-F1037D03EAE6}"/>
              </a:ext>
            </a:extLst>
          </p:cNvPr>
          <p:cNvSpPr/>
          <p:nvPr/>
        </p:nvSpPr>
        <p:spPr>
          <a:xfrm flipV="1">
            <a:off x="12879658" y="7790020"/>
            <a:ext cx="1628077" cy="362633"/>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23053"/>
            <a:ext cx="8047077"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Problem Statement &amp; Solution</a:t>
            </a:r>
            <a:endParaRPr lang="en-US" sz="4450" dirty="0"/>
          </a:p>
        </p:txBody>
      </p:sp>
      <p:sp>
        <p:nvSpPr>
          <p:cNvPr id="3" name="Text 1"/>
          <p:cNvSpPr/>
          <p:nvPr/>
        </p:nvSpPr>
        <p:spPr>
          <a:xfrm>
            <a:off x="793790"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EFEFE"/>
                </a:solidFill>
                <a:latin typeface="Instrument Sans Medium" pitchFamily="34" charset="0"/>
                <a:ea typeface="Instrument Sans Medium" pitchFamily="34" charset="-122"/>
                <a:cs typeface="Instrument Sans Medium" pitchFamily="34" charset="-120"/>
              </a:rPr>
              <a:t>Challenges</a:t>
            </a:r>
            <a:endParaRPr lang="en-US" sz="2200" dirty="0"/>
          </a:p>
        </p:txBody>
      </p:sp>
      <p:sp>
        <p:nvSpPr>
          <p:cNvPr id="4" name="Text 2"/>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Inconsistent ML environments across different systems</a:t>
            </a:r>
            <a:endParaRPr lang="en-US" sz="1750" dirty="0"/>
          </a:p>
        </p:txBody>
      </p:sp>
      <p:sp>
        <p:nvSpPr>
          <p:cNvPr id="5" name="Text 3"/>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Error-prone manual setup processes</a:t>
            </a:r>
            <a:endParaRPr lang="en-US" sz="1750" dirty="0"/>
          </a:p>
        </p:txBody>
      </p:sp>
      <p:sp>
        <p:nvSpPr>
          <p:cNvPr id="6" name="Text 4"/>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Difficulties in collaboration and reproducibility</a:t>
            </a:r>
            <a:endParaRPr lang="en-US" sz="1750" dirty="0"/>
          </a:p>
        </p:txBody>
      </p:sp>
      <p:sp>
        <p:nvSpPr>
          <p:cNvPr id="7" name="Text 5"/>
          <p:cNvSpPr/>
          <p:nvPr/>
        </p:nvSpPr>
        <p:spPr>
          <a:xfrm>
            <a:off x="7599521"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EFEFE"/>
                </a:solidFill>
                <a:latin typeface="Instrument Sans Medium" pitchFamily="34" charset="0"/>
                <a:ea typeface="Instrument Sans Medium" pitchFamily="34" charset="-122"/>
                <a:cs typeface="Instrument Sans Medium" pitchFamily="34" charset="-120"/>
              </a:rPr>
              <a:t>Our Approach</a:t>
            </a:r>
            <a:endParaRPr lang="en-US" sz="2200" dirty="0"/>
          </a:p>
        </p:txBody>
      </p:sp>
      <p:sp>
        <p:nvSpPr>
          <p:cNvPr id="8" name="Text 6"/>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Package the entire ML environment in a Docker image</a:t>
            </a:r>
            <a:endParaRPr lang="en-US" sz="1750" dirty="0"/>
          </a:p>
        </p:txBody>
      </p:sp>
      <p:sp>
        <p:nvSpPr>
          <p:cNvPr id="9" name="Text 7"/>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Automate setup and deployment using Ansible</a:t>
            </a:r>
            <a:endParaRPr lang="en-US" sz="1750" dirty="0"/>
          </a:p>
        </p:txBody>
      </p:sp>
      <p:sp>
        <p:nvSpPr>
          <p:cNvPr id="10" name="Text 8"/>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Publish image to DockerHub for global accessibility</a:t>
            </a:r>
            <a:endParaRPr lang="en-US" sz="1750" dirty="0"/>
          </a:p>
        </p:txBody>
      </p:sp>
      <p:sp>
        <p:nvSpPr>
          <p:cNvPr id="11" name="Rectangle 10">
            <a:extLst>
              <a:ext uri="{FF2B5EF4-FFF2-40B4-BE49-F238E27FC236}">
                <a16:creationId xmlns:a16="http://schemas.microsoft.com/office/drawing/2014/main" id="{0716AFAC-894E-F297-7E8D-A155A7B1E674}"/>
              </a:ext>
            </a:extLst>
          </p:cNvPr>
          <p:cNvSpPr/>
          <p:nvPr/>
        </p:nvSpPr>
        <p:spPr>
          <a:xfrm>
            <a:off x="12478214" y="7460166"/>
            <a:ext cx="2029522" cy="646770"/>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1" y="0"/>
            <a:ext cx="5806321" cy="8229599"/>
          </a:xfrm>
          <a:prstGeom prst="rect">
            <a:avLst/>
          </a:prstGeom>
        </p:spPr>
      </p:pic>
      <p:sp>
        <p:nvSpPr>
          <p:cNvPr id="3" name="Text 0"/>
          <p:cNvSpPr/>
          <p:nvPr/>
        </p:nvSpPr>
        <p:spPr>
          <a:xfrm>
            <a:off x="6147316" y="664250"/>
            <a:ext cx="4721543" cy="590193"/>
          </a:xfrm>
          <a:prstGeom prst="rect">
            <a:avLst/>
          </a:prstGeom>
          <a:noFill/>
          <a:ln/>
        </p:spPr>
        <p:txBody>
          <a:bodyPr wrap="none" lIns="0" tIns="0" rIns="0" bIns="0" rtlCol="0" anchor="t"/>
          <a:lstStyle/>
          <a:p>
            <a:pPr marL="0" indent="0" algn="l">
              <a:lnSpc>
                <a:spcPts val="4600"/>
              </a:lnSpc>
              <a:buNone/>
            </a:pPr>
            <a:r>
              <a:rPr lang="en-US" sz="3700" dirty="0">
                <a:solidFill>
                  <a:srgbClr val="FEFEFE"/>
                </a:solidFill>
                <a:latin typeface="Instrument Sans Medium" pitchFamily="34" charset="0"/>
                <a:ea typeface="Instrument Sans Medium" pitchFamily="34" charset="-122"/>
                <a:cs typeface="Instrument Sans Medium" pitchFamily="34" charset="-120"/>
              </a:rPr>
              <a:t>Technology Stack</a:t>
            </a:r>
            <a:endParaRPr lang="en-US" sz="3700" dirty="0"/>
          </a:p>
        </p:txBody>
      </p:sp>
      <p:pic>
        <p:nvPicPr>
          <p:cNvPr id="4" name="Image 1" descr="preencoded.png"/>
          <p:cNvPicPr>
            <a:picLocks noChangeAspect="1"/>
          </p:cNvPicPr>
          <p:nvPr/>
        </p:nvPicPr>
        <p:blipFill>
          <a:blip r:embed="rId5"/>
          <a:stretch>
            <a:fillRect/>
          </a:stretch>
        </p:blipFill>
        <p:spPr>
          <a:xfrm>
            <a:off x="6147316" y="1537692"/>
            <a:ext cx="472083" cy="472083"/>
          </a:xfrm>
          <a:prstGeom prst="rect">
            <a:avLst/>
          </a:prstGeom>
        </p:spPr>
      </p:pic>
      <p:sp>
        <p:nvSpPr>
          <p:cNvPr id="5" name="Text 1"/>
          <p:cNvSpPr/>
          <p:nvPr/>
        </p:nvSpPr>
        <p:spPr>
          <a:xfrm>
            <a:off x="6147316" y="2198608"/>
            <a:ext cx="2360771" cy="295037"/>
          </a:xfrm>
          <a:prstGeom prst="rect">
            <a:avLst/>
          </a:prstGeom>
          <a:noFill/>
          <a:ln/>
        </p:spPr>
        <p:txBody>
          <a:bodyPr wrap="none" lIns="0" tIns="0" rIns="0" bIns="0" rtlCol="0" anchor="t"/>
          <a:lstStyle/>
          <a:p>
            <a:pPr marL="0" indent="0" algn="l">
              <a:lnSpc>
                <a:spcPts val="2300"/>
              </a:lnSpc>
              <a:buNone/>
            </a:pPr>
            <a:r>
              <a:rPr lang="en-US" sz="1850" dirty="0">
                <a:solidFill>
                  <a:srgbClr val="BFBFBF"/>
                </a:solidFill>
                <a:latin typeface="Instrument Sans Medium" pitchFamily="34" charset="0"/>
                <a:ea typeface="Instrument Sans Medium" pitchFamily="34" charset="-122"/>
                <a:cs typeface="Instrument Sans Medium" pitchFamily="34" charset="-120"/>
              </a:rPr>
              <a:t>Docker</a:t>
            </a:r>
            <a:endParaRPr lang="en-US" sz="1850" dirty="0"/>
          </a:p>
        </p:txBody>
      </p:sp>
      <p:sp>
        <p:nvSpPr>
          <p:cNvPr id="6" name="Text 2"/>
          <p:cNvSpPr/>
          <p:nvPr/>
        </p:nvSpPr>
        <p:spPr>
          <a:xfrm>
            <a:off x="6147316" y="2606873"/>
            <a:ext cx="2418517" cy="1812369"/>
          </a:xfrm>
          <a:prstGeom prst="rect">
            <a:avLst/>
          </a:prstGeom>
          <a:noFill/>
          <a:ln/>
        </p:spPr>
        <p:txBody>
          <a:bodyPr wrap="square" lIns="0" tIns="0" rIns="0" bIns="0" rtlCol="0" anchor="t"/>
          <a:lstStyle/>
          <a:p>
            <a:pPr marL="0" indent="0" algn="l">
              <a:lnSpc>
                <a:spcPts val="2350"/>
              </a:lnSpc>
              <a:buNone/>
            </a:pPr>
            <a:r>
              <a:rPr lang="en-US" sz="1450" dirty="0">
                <a:solidFill>
                  <a:srgbClr val="BFBFBF"/>
                </a:solidFill>
                <a:latin typeface="Open Sans" pitchFamily="34" charset="0"/>
                <a:ea typeface="Open Sans" pitchFamily="34" charset="-122"/>
                <a:cs typeface="Open Sans" pitchFamily="34" charset="-120"/>
              </a:rPr>
              <a:t>Containerizes the entire ML workflow, ensuring consistent environments across all systems and eliminating "it works on my machine" problems.</a:t>
            </a:r>
            <a:endParaRPr lang="en-US" sz="1450" dirty="0"/>
          </a:p>
        </p:txBody>
      </p:sp>
      <p:pic>
        <p:nvPicPr>
          <p:cNvPr id="7" name="Image 2" descr="preencoded.png"/>
          <p:cNvPicPr>
            <a:picLocks noChangeAspect="1"/>
          </p:cNvPicPr>
          <p:nvPr/>
        </p:nvPicPr>
        <p:blipFill>
          <a:blip r:embed="rId6"/>
          <a:stretch>
            <a:fillRect/>
          </a:stretch>
        </p:blipFill>
        <p:spPr>
          <a:xfrm>
            <a:off x="8849082" y="1537692"/>
            <a:ext cx="472083" cy="472083"/>
          </a:xfrm>
          <a:prstGeom prst="rect">
            <a:avLst/>
          </a:prstGeom>
        </p:spPr>
      </p:pic>
      <p:sp>
        <p:nvSpPr>
          <p:cNvPr id="8" name="Text 3"/>
          <p:cNvSpPr/>
          <p:nvPr/>
        </p:nvSpPr>
        <p:spPr>
          <a:xfrm>
            <a:off x="8849082" y="2198608"/>
            <a:ext cx="2360771" cy="295037"/>
          </a:xfrm>
          <a:prstGeom prst="rect">
            <a:avLst/>
          </a:prstGeom>
          <a:noFill/>
          <a:ln/>
        </p:spPr>
        <p:txBody>
          <a:bodyPr wrap="none" lIns="0" tIns="0" rIns="0" bIns="0" rtlCol="0" anchor="t"/>
          <a:lstStyle/>
          <a:p>
            <a:pPr marL="0" indent="0" algn="l">
              <a:lnSpc>
                <a:spcPts val="2300"/>
              </a:lnSpc>
              <a:buNone/>
            </a:pPr>
            <a:r>
              <a:rPr lang="en-US" sz="1850" dirty="0">
                <a:solidFill>
                  <a:srgbClr val="BFBFBF"/>
                </a:solidFill>
                <a:latin typeface="Instrument Sans Medium" pitchFamily="34" charset="0"/>
                <a:ea typeface="Instrument Sans Medium" pitchFamily="34" charset="-122"/>
                <a:cs typeface="Instrument Sans Medium" pitchFamily="34" charset="-120"/>
              </a:rPr>
              <a:t>Ansible</a:t>
            </a:r>
            <a:endParaRPr lang="en-US" sz="1850" dirty="0"/>
          </a:p>
        </p:txBody>
      </p:sp>
      <p:sp>
        <p:nvSpPr>
          <p:cNvPr id="9" name="Text 4"/>
          <p:cNvSpPr/>
          <p:nvPr/>
        </p:nvSpPr>
        <p:spPr>
          <a:xfrm>
            <a:off x="8849082" y="2606873"/>
            <a:ext cx="2418517" cy="1812369"/>
          </a:xfrm>
          <a:prstGeom prst="rect">
            <a:avLst/>
          </a:prstGeom>
          <a:noFill/>
          <a:ln/>
        </p:spPr>
        <p:txBody>
          <a:bodyPr wrap="square" lIns="0" tIns="0" rIns="0" bIns="0" rtlCol="0" anchor="t"/>
          <a:lstStyle/>
          <a:p>
            <a:pPr marL="0" indent="0" algn="l">
              <a:lnSpc>
                <a:spcPts val="2350"/>
              </a:lnSpc>
              <a:buNone/>
            </a:pPr>
            <a:r>
              <a:rPr lang="en-US" sz="1450" dirty="0">
                <a:solidFill>
                  <a:srgbClr val="BFBFBF"/>
                </a:solidFill>
                <a:latin typeface="Open Sans" pitchFamily="34" charset="0"/>
                <a:ea typeface="Open Sans" pitchFamily="34" charset="-122"/>
                <a:cs typeface="Open Sans" pitchFamily="34" charset="-120"/>
              </a:rPr>
              <a:t>Automates environment provisioning through playbooks, reducing manual steps and potential for human error in setup processes.</a:t>
            </a:r>
            <a:endParaRPr lang="en-US" sz="1450" dirty="0"/>
          </a:p>
        </p:txBody>
      </p:sp>
      <p:pic>
        <p:nvPicPr>
          <p:cNvPr id="10" name="Image 3" descr="preencoded.png"/>
          <p:cNvPicPr>
            <a:picLocks noChangeAspect="1"/>
          </p:cNvPicPr>
          <p:nvPr/>
        </p:nvPicPr>
        <p:blipFill>
          <a:blip r:embed="rId7"/>
          <a:stretch>
            <a:fillRect/>
          </a:stretch>
        </p:blipFill>
        <p:spPr>
          <a:xfrm>
            <a:off x="11550848" y="1537692"/>
            <a:ext cx="472083" cy="472083"/>
          </a:xfrm>
          <a:prstGeom prst="rect">
            <a:avLst/>
          </a:prstGeom>
        </p:spPr>
      </p:pic>
      <p:sp>
        <p:nvSpPr>
          <p:cNvPr id="11" name="Text 5"/>
          <p:cNvSpPr/>
          <p:nvPr/>
        </p:nvSpPr>
        <p:spPr>
          <a:xfrm>
            <a:off x="11550848" y="2198608"/>
            <a:ext cx="2360771" cy="295037"/>
          </a:xfrm>
          <a:prstGeom prst="rect">
            <a:avLst/>
          </a:prstGeom>
          <a:noFill/>
          <a:ln/>
        </p:spPr>
        <p:txBody>
          <a:bodyPr wrap="none" lIns="0" tIns="0" rIns="0" bIns="0" rtlCol="0" anchor="t"/>
          <a:lstStyle/>
          <a:p>
            <a:pPr marL="0" indent="0" algn="l">
              <a:lnSpc>
                <a:spcPts val="2300"/>
              </a:lnSpc>
              <a:buNone/>
            </a:pPr>
            <a:r>
              <a:rPr lang="en-US" sz="1850" dirty="0">
                <a:solidFill>
                  <a:srgbClr val="BFBFBF"/>
                </a:solidFill>
                <a:latin typeface="Instrument Sans Medium" pitchFamily="34" charset="0"/>
                <a:ea typeface="Instrument Sans Medium" pitchFamily="34" charset="-122"/>
                <a:cs typeface="Instrument Sans Medium" pitchFamily="34" charset="-120"/>
              </a:rPr>
              <a:t>DockerHub</a:t>
            </a:r>
            <a:endParaRPr lang="en-US" sz="1850" dirty="0"/>
          </a:p>
        </p:txBody>
      </p:sp>
      <p:sp>
        <p:nvSpPr>
          <p:cNvPr id="12" name="Text 6"/>
          <p:cNvSpPr/>
          <p:nvPr/>
        </p:nvSpPr>
        <p:spPr>
          <a:xfrm>
            <a:off x="11550848" y="2606873"/>
            <a:ext cx="2418517" cy="1510308"/>
          </a:xfrm>
          <a:prstGeom prst="rect">
            <a:avLst/>
          </a:prstGeom>
          <a:noFill/>
          <a:ln/>
        </p:spPr>
        <p:txBody>
          <a:bodyPr wrap="square" lIns="0" tIns="0" rIns="0" bIns="0" rtlCol="0" anchor="t"/>
          <a:lstStyle/>
          <a:p>
            <a:pPr marL="0" indent="0" algn="l">
              <a:lnSpc>
                <a:spcPts val="2350"/>
              </a:lnSpc>
              <a:buNone/>
            </a:pPr>
            <a:r>
              <a:rPr lang="en-US" sz="1450" dirty="0">
                <a:solidFill>
                  <a:srgbClr val="BFBFBF"/>
                </a:solidFill>
                <a:latin typeface="Open Sans" pitchFamily="34" charset="0"/>
                <a:ea typeface="Open Sans" pitchFamily="34" charset="-122"/>
                <a:cs typeface="Open Sans" pitchFamily="34" charset="-120"/>
              </a:rPr>
              <a:t>Enables sharing of the containerized application globally, allowing anyone to pull and run the exact same environment.</a:t>
            </a:r>
            <a:endParaRPr lang="en-US" sz="1450" dirty="0"/>
          </a:p>
        </p:txBody>
      </p:sp>
      <p:pic>
        <p:nvPicPr>
          <p:cNvPr id="13" name="Image 4" descr="preencoded.png"/>
          <p:cNvPicPr>
            <a:picLocks noChangeAspect="1"/>
          </p:cNvPicPr>
          <p:nvPr/>
        </p:nvPicPr>
        <p:blipFill>
          <a:blip r:embed="rId8"/>
          <a:stretch>
            <a:fillRect/>
          </a:stretch>
        </p:blipFill>
        <p:spPr>
          <a:xfrm>
            <a:off x="6147316" y="4985742"/>
            <a:ext cx="472083" cy="472083"/>
          </a:xfrm>
          <a:prstGeom prst="rect">
            <a:avLst/>
          </a:prstGeom>
        </p:spPr>
      </p:pic>
      <p:sp>
        <p:nvSpPr>
          <p:cNvPr id="14" name="Text 7"/>
          <p:cNvSpPr/>
          <p:nvPr/>
        </p:nvSpPr>
        <p:spPr>
          <a:xfrm>
            <a:off x="6147316" y="5646658"/>
            <a:ext cx="2360771" cy="295037"/>
          </a:xfrm>
          <a:prstGeom prst="rect">
            <a:avLst/>
          </a:prstGeom>
          <a:noFill/>
          <a:ln/>
        </p:spPr>
        <p:txBody>
          <a:bodyPr wrap="none" lIns="0" tIns="0" rIns="0" bIns="0" rtlCol="0" anchor="t"/>
          <a:lstStyle/>
          <a:p>
            <a:pPr marL="0" indent="0" algn="l">
              <a:lnSpc>
                <a:spcPts val="2300"/>
              </a:lnSpc>
              <a:buNone/>
            </a:pPr>
            <a:r>
              <a:rPr lang="en-US" sz="1850" dirty="0">
                <a:solidFill>
                  <a:srgbClr val="BFBFBF"/>
                </a:solidFill>
                <a:latin typeface="Instrument Sans Medium" pitchFamily="34" charset="0"/>
                <a:ea typeface="Instrument Sans Medium" pitchFamily="34" charset="-122"/>
                <a:cs typeface="Instrument Sans Medium" pitchFamily="34" charset="-120"/>
              </a:rPr>
              <a:t>Python</a:t>
            </a:r>
            <a:endParaRPr lang="en-US" sz="1850" dirty="0"/>
          </a:p>
        </p:txBody>
      </p:sp>
      <p:sp>
        <p:nvSpPr>
          <p:cNvPr id="15" name="Text 8"/>
          <p:cNvSpPr/>
          <p:nvPr/>
        </p:nvSpPr>
        <p:spPr>
          <a:xfrm>
            <a:off x="6147316" y="6054923"/>
            <a:ext cx="2418517" cy="1510308"/>
          </a:xfrm>
          <a:prstGeom prst="rect">
            <a:avLst/>
          </a:prstGeom>
          <a:noFill/>
          <a:ln/>
        </p:spPr>
        <p:txBody>
          <a:bodyPr wrap="square" lIns="0" tIns="0" rIns="0" bIns="0" rtlCol="0" anchor="t"/>
          <a:lstStyle/>
          <a:p>
            <a:pPr marL="0" indent="0" algn="l">
              <a:lnSpc>
                <a:spcPts val="2350"/>
              </a:lnSpc>
              <a:buNone/>
            </a:pPr>
            <a:r>
              <a:rPr lang="en-US" sz="1450" dirty="0">
                <a:solidFill>
                  <a:srgbClr val="BFBFBF"/>
                </a:solidFill>
                <a:latin typeface="Open Sans" pitchFamily="34" charset="0"/>
                <a:ea typeface="Open Sans" pitchFamily="34" charset="-122"/>
                <a:cs typeface="Open Sans" pitchFamily="34" charset="-120"/>
              </a:rPr>
              <a:t>Powers the core ML training script with libraries like scikit-learn, pandas, and NLTK for the fake news detection model.</a:t>
            </a:r>
            <a:endParaRPr lang="en-US" sz="1450" dirty="0"/>
          </a:p>
        </p:txBody>
      </p:sp>
      <p:sp>
        <p:nvSpPr>
          <p:cNvPr id="16" name="Rectangle 15">
            <a:extLst>
              <a:ext uri="{FF2B5EF4-FFF2-40B4-BE49-F238E27FC236}">
                <a16:creationId xmlns:a16="http://schemas.microsoft.com/office/drawing/2014/main" id="{D5D7183A-FC96-8E2E-D286-D79103AEA356}"/>
              </a:ext>
            </a:extLst>
          </p:cNvPr>
          <p:cNvSpPr/>
          <p:nvPr/>
        </p:nvSpPr>
        <p:spPr>
          <a:xfrm>
            <a:off x="12478214" y="7460166"/>
            <a:ext cx="2029522" cy="646770"/>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025962"/>
            <a:ext cx="9169718"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ML Use Case: Fake News Detection</a:t>
            </a:r>
            <a:endParaRPr lang="en-US" sz="4450" dirty="0"/>
          </a:p>
        </p:txBody>
      </p:sp>
      <p:pic>
        <p:nvPicPr>
          <p:cNvPr id="3" name="Image 0" descr="preencoded.png"/>
          <p:cNvPicPr>
            <a:picLocks noChangeAspect="1"/>
          </p:cNvPicPr>
          <p:nvPr/>
        </p:nvPicPr>
        <p:blipFill>
          <a:blip r:embed="rId3"/>
          <a:stretch>
            <a:fillRect/>
          </a:stretch>
        </p:blipFill>
        <p:spPr>
          <a:xfrm>
            <a:off x="2978348" y="2188369"/>
            <a:ext cx="2152055" cy="1306949"/>
          </a:xfrm>
          <a:prstGeom prst="rect">
            <a:avLst/>
          </a:prstGeom>
        </p:spPr>
      </p:pic>
      <p:pic>
        <p:nvPicPr>
          <p:cNvPr id="4" name="Image 1" descr="preencoded.png"/>
          <p:cNvPicPr>
            <a:picLocks noChangeAspect="1"/>
          </p:cNvPicPr>
          <p:nvPr/>
        </p:nvPicPr>
        <p:blipFill>
          <a:blip r:embed="rId4"/>
          <a:stretch>
            <a:fillRect/>
          </a:stretch>
        </p:blipFill>
        <p:spPr>
          <a:xfrm>
            <a:off x="3894892" y="2804398"/>
            <a:ext cx="318968" cy="398621"/>
          </a:xfrm>
          <a:prstGeom prst="rect">
            <a:avLst/>
          </a:prstGeom>
        </p:spPr>
      </p:pic>
      <p:sp>
        <p:nvSpPr>
          <p:cNvPr id="5" name="Text 1"/>
          <p:cNvSpPr/>
          <p:nvPr/>
        </p:nvSpPr>
        <p:spPr>
          <a:xfrm>
            <a:off x="5357217" y="241518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Evaluation</a:t>
            </a:r>
            <a:endParaRPr lang="en-US" sz="2200" dirty="0"/>
          </a:p>
        </p:txBody>
      </p:sp>
      <p:sp>
        <p:nvSpPr>
          <p:cNvPr id="6" name="Text 2"/>
          <p:cNvSpPr/>
          <p:nvPr/>
        </p:nvSpPr>
        <p:spPr>
          <a:xfrm>
            <a:off x="5357217" y="2905601"/>
            <a:ext cx="4089202"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Accuracy metrics and confusion matrix</a:t>
            </a:r>
            <a:endParaRPr lang="en-US" sz="1750" dirty="0"/>
          </a:p>
        </p:txBody>
      </p:sp>
      <p:sp>
        <p:nvSpPr>
          <p:cNvPr id="7" name="Shape 3"/>
          <p:cNvSpPr/>
          <p:nvPr/>
        </p:nvSpPr>
        <p:spPr>
          <a:xfrm>
            <a:off x="5187077" y="3508415"/>
            <a:ext cx="8592860" cy="15240"/>
          </a:xfrm>
          <a:prstGeom prst="roundRect">
            <a:avLst>
              <a:gd name="adj" fmla="val 223256"/>
            </a:avLst>
          </a:prstGeom>
          <a:solidFill>
            <a:srgbClr val="575757"/>
          </a:solidFill>
          <a:ln/>
        </p:spPr>
      </p:sp>
      <p:pic>
        <p:nvPicPr>
          <p:cNvPr id="8" name="Image 2" descr="preencoded.png"/>
          <p:cNvPicPr>
            <a:picLocks noChangeAspect="1"/>
          </p:cNvPicPr>
          <p:nvPr/>
        </p:nvPicPr>
        <p:blipFill>
          <a:blip r:embed="rId5"/>
          <a:stretch>
            <a:fillRect/>
          </a:stretch>
        </p:blipFill>
        <p:spPr>
          <a:xfrm>
            <a:off x="1902381" y="3551992"/>
            <a:ext cx="4304109" cy="1306949"/>
          </a:xfrm>
          <a:prstGeom prst="rect">
            <a:avLst/>
          </a:prstGeom>
        </p:spPr>
      </p:pic>
      <p:pic>
        <p:nvPicPr>
          <p:cNvPr id="9" name="Image 3" descr="preencoded.png"/>
          <p:cNvPicPr>
            <a:picLocks noChangeAspect="1"/>
          </p:cNvPicPr>
          <p:nvPr/>
        </p:nvPicPr>
        <p:blipFill>
          <a:blip r:embed="rId6"/>
          <a:stretch>
            <a:fillRect/>
          </a:stretch>
        </p:blipFill>
        <p:spPr>
          <a:xfrm>
            <a:off x="3894892" y="4006096"/>
            <a:ext cx="318968" cy="398621"/>
          </a:xfrm>
          <a:prstGeom prst="rect">
            <a:avLst/>
          </a:prstGeom>
        </p:spPr>
      </p:pic>
      <p:sp>
        <p:nvSpPr>
          <p:cNvPr id="10" name="Text 4"/>
          <p:cNvSpPr/>
          <p:nvPr/>
        </p:nvSpPr>
        <p:spPr>
          <a:xfrm>
            <a:off x="6433304" y="377880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Model</a:t>
            </a:r>
            <a:endParaRPr lang="en-US" sz="2200" dirty="0"/>
          </a:p>
        </p:txBody>
      </p:sp>
      <p:sp>
        <p:nvSpPr>
          <p:cNvPr id="11" name="Text 5"/>
          <p:cNvSpPr/>
          <p:nvPr/>
        </p:nvSpPr>
        <p:spPr>
          <a:xfrm>
            <a:off x="6433304" y="4269224"/>
            <a:ext cx="375927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TF-IDF + PassiveAggressiveClassifier</a:t>
            </a:r>
            <a:endParaRPr lang="en-US" sz="1750" dirty="0"/>
          </a:p>
        </p:txBody>
      </p:sp>
      <p:sp>
        <p:nvSpPr>
          <p:cNvPr id="12" name="Shape 6"/>
          <p:cNvSpPr/>
          <p:nvPr/>
        </p:nvSpPr>
        <p:spPr>
          <a:xfrm>
            <a:off x="6263164" y="4872038"/>
            <a:ext cx="7516773" cy="15240"/>
          </a:xfrm>
          <a:prstGeom prst="roundRect">
            <a:avLst>
              <a:gd name="adj" fmla="val 223256"/>
            </a:avLst>
          </a:prstGeom>
          <a:solidFill>
            <a:srgbClr val="575757"/>
          </a:solidFill>
          <a:ln/>
        </p:spPr>
      </p:sp>
      <p:pic>
        <p:nvPicPr>
          <p:cNvPr id="13" name="Image 4" descr="preencoded.png"/>
          <p:cNvPicPr>
            <a:picLocks noChangeAspect="1"/>
          </p:cNvPicPr>
          <p:nvPr/>
        </p:nvPicPr>
        <p:blipFill>
          <a:blip r:embed="rId7"/>
          <a:stretch>
            <a:fillRect/>
          </a:stretch>
        </p:blipFill>
        <p:spPr>
          <a:xfrm>
            <a:off x="826294" y="4915614"/>
            <a:ext cx="6456164" cy="1306949"/>
          </a:xfrm>
          <a:prstGeom prst="rect">
            <a:avLst/>
          </a:prstGeom>
        </p:spPr>
      </p:pic>
      <p:pic>
        <p:nvPicPr>
          <p:cNvPr id="14" name="Image 5" descr="preencoded.png"/>
          <p:cNvPicPr>
            <a:picLocks noChangeAspect="1"/>
          </p:cNvPicPr>
          <p:nvPr/>
        </p:nvPicPr>
        <p:blipFill>
          <a:blip r:embed="rId8"/>
          <a:stretch>
            <a:fillRect/>
          </a:stretch>
        </p:blipFill>
        <p:spPr>
          <a:xfrm>
            <a:off x="3894773" y="5369719"/>
            <a:ext cx="318968" cy="398621"/>
          </a:xfrm>
          <a:prstGeom prst="rect">
            <a:avLst/>
          </a:prstGeom>
        </p:spPr>
      </p:pic>
      <p:sp>
        <p:nvSpPr>
          <p:cNvPr id="15" name="Text 7"/>
          <p:cNvSpPr/>
          <p:nvPr/>
        </p:nvSpPr>
        <p:spPr>
          <a:xfrm>
            <a:off x="7509272" y="5142428"/>
            <a:ext cx="26778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Dataset</a:t>
            </a:r>
            <a:endParaRPr lang="en-US" sz="2200" dirty="0"/>
          </a:p>
        </p:txBody>
      </p:sp>
      <p:sp>
        <p:nvSpPr>
          <p:cNvPr id="16" name="Text 8"/>
          <p:cNvSpPr/>
          <p:nvPr/>
        </p:nvSpPr>
        <p:spPr>
          <a:xfrm>
            <a:off x="7509272" y="5632847"/>
            <a:ext cx="2677835"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train.csv and test.csv files</a:t>
            </a:r>
            <a:endParaRPr lang="en-US" sz="1750" dirty="0"/>
          </a:p>
        </p:txBody>
      </p:sp>
      <p:sp>
        <p:nvSpPr>
          <p:cNvPr id="17" name="Text 9"/>
          <p:cNvSpPr/>
          <p:nvPr/>
        </p:nvSpPr>
        <p:spPr>
          <a:xfrm>
            <a:off x="793790" y="6477714"/>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Our machine learning example focuses on a fake news detection system that processes news articles and classifies them as real or fake. The system generates model.pkl and vectorizer.pkl files as outputs, which can be used for future predictions.</a:t>
            </a:r>
            <a:endParaRPr lang="en-US" sz="1750" dirty="0"/>
          </a:p>
        </p:txBody>
      </p:sp>
      <p:sp>
        <p:nvSpPr>
          <p:cNvPr id="18" name="Rectangle 17">
            <a:extLst>
              <a:ext uri="{FF2B5EF4-FFF2-40B4-BE49-F238E27FC236}">
                <a16:creationId xmlns:a16="http://schemas.microsoft.com/office/drawing/2014/main" id="{8D86E6FC-8D15-19DF-0D0E-B324683CB007}"/>
              </a:ext>
            </a:extLst>
          </p:cNvPr>
          <p:cNvSpPr/>
          <p:nvPr/>
        </p:nvSpPr>
        <p:spPr>
          <a:xfrm>
            <a:off x="12478214" y="7460166"/>
            <a:ext cx="2029522" cy="646770"/>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90190" y="66675"/>
            <a:ext cx="7128927" cy="8229600"/>
          </a:xfrm>
          <a:prstGeom prst="rect">
            <a:avLst/>
          </a:prstGeom>
        </p:spPr>
      </p:pic>
      <p:sp>
        <p:nvSpPr>
          <p:cNvPr id="3" name="Text 0"/>
          <p:cNvSpPr/>
          <p:nvPr/>
        </p:nvSpPr>
        <p:spPr>
          <a:xfrm>
            <a:off x="6116479" y="921901"/>
            <a:ext cx="7478078" cy="562570"/>
          </a:xfrm>
          <a:prstGeom prst="rect">
            <a:avLst/>
          </a:prstGeom>
          <a:noFill/>
          <a:ln/>
        </p:spPr>
        <p:txBody>
          <a:bodyPr wrap="none" lIns="0" tIns="0" rIns="0" bIns="0" rtlCol="0" anchor="t"/>
          <a:lstStyle/>
          <a:p>
            <a:pPr marL="0" indent="0" algn="l">
              <a:lnSpc>
                <a:spcPts val="4400"/>
              </a:lnSpc>
              <a:buNone/>
            </a:pPr>
            <a:r>
              <a:rPr lang="en-US" sz="3500" dirty="0">
                <a:solidFill>
                  <a:srgbClr val="FEFEFE"/>
                </a:solidFill>
                <a:latin typeface="Instrument Sans Medium" pitchFamily="34" charset="0"/>
                <a:ea typeface="Instrument Sans Medium" pitchFamily="34" charset="-122"/>
                <a:cs typeface="Instrument Sans Medium" pitchFamily="34" charset="-120"/>
              </a:rPr>
              <a:t>Project Structure &amp; Implementation</a:t>
            </a:r>
            <a:endParaRPr lang="en-US" sz="3500" dirty="0"/>
          </a:p>
        </p:txBody>
      </p:sp>
      <p:sp>
        <p:nvSpPr>
          <p:cNvPr id="4" name="Shape 1"/>
          <p:cNvSpPr/>
          <p:nvPr/>
        </p:nvSpPr>
        <p:spPr>
          <a:xfrm>
            <a:off x="6319004" y="1754505"/>
            <a:ext cx="22860" cy="5553194"/>
          </a:xfrm>
          <a:prstGeom prst="roundRect">
            <a:avLst>
              <a:gd name="adj" fmla="val 118127"/>
            </a:avLst>
          </a:prstGeom>
          <a:solidFill>
            <a:srgbClr val="575757"/>
          </a:solidFill>
          <a:ln/>
        </p:spPr>
      </p:sp>
      <p:sp>
        <p:nvSpPr>
          <p:cNvPr id="5" name="Shape 2"/>
          <p:cNvSpPr/>
          <p:nvPr/>
        </p:nvSpPr>
        <p:spPr>
          <a:xfrm>
            <a:off x="6498669" y="2148126"/>
            <a:ext cx="540068" cy="22860"/>
          </a:xfrm>
          <a:prstGeom prst="roundRect">
            <a:avLst>
              <a:gd name="adj" fmla="val 118127"/>
            </a:avLst>
          </a:prstGeom>
          <a:solidFill>
            <a:srgbClr val="575757"/>
          </a:solidFill>
          <a:ln/>
        </p:spPr>
      </p:sp>
      <p:sp>
        <p:nvSpPr>
          <p:cNvPr id="6" name="Shape 3"/>
          <p:cNvSpPr/>
          <p:nvPr/>
        </p:nvSpPr>
        <p:spPr>
          <a:xfrm>
            <a:off x="6116479" y="1957030"/>
            <a:ext cx="405051" cy="405051"/>
          </a:xfrm>
          <a:prstGeom prst="roundRect">
            <a:avLst>
              <a:gd name="adj" fmla="val 6667"/>
            </a:avLst>
          </a:prstGeom>
          <a:solidFill>
            <a:srgbClr val="3E3E3E"/>
          </a:solidFill>
          <a:ln/>
        </p:spPr>
      </p:sp>
      <p:pic>
        <p:nvPicPr>
          <p:cNvPr id="7" name="Image 1" descr="preencoded.png"/>
          <p:cNvPicPr>
            <a:picLocks noChangeAspect="1"/>
          </p:cNvPicPr>
          <p:nvPr/>
        </p:nvPicPr>
        <p:blipFill>
          <a:blip r:embed="rId4"/>
          <a:stretch>
            <a:fillRect/>
          </a:stretch>
        </p:blipFill>
        <p:spPr>
          <a:xfrm>
            <a:off x="6183987" y="1990785"/>
            <a:ext cx="270034" cy="337542"/>
          </a:xfrm>
          <a:prstGeom prst="rect">
            <a:avLst/>
          </a:prstGeom>
        </p:spPr>
      </p:pic>
      <p:sp>
        <p:nvSpPr>
          <p:cNvPr id="8" name="Text 4"/>
          <p:cNvSpPr/>
          <p:nvPr/>
        </p:nvSpPr>
        <p:spPr>
          <a:xfrm>
            <a:off x="7219117" y="1934528"/>
            <a:ext cx="2250281" cy="281226"/>
          </a:xfrm>
          <a:prstGeom prst="rect">
            <a:avLst/>
          </a:prstGeom>
          <a:noFill/>
          <a:ln/>
        </p:spPr>
        <p:txBody>
          <a:bodyPr wrap="none" lIns="0" tIns="0" rIns="0" bIns="0" rtlCol="0" anchor="t"/>
          <a:lstStyle/>
          <a:p>
            <a:pPr marL="0" indent="0" algn="l">
              <a:lnSpc>
                <a:spcPts val="2200"/>
              </a:lnSpc>
              <a:buNone/>
            </a:pPr>
            <a:r>
              <a:rPr lang="en-US" sz="1750" dirty="0">
                <a:solidFill>
                  <a:srgbClr val="BFBFBF"/>
                </a:solidFill>
                <a:latin typeface="Instrument Sans Medium" pitchFamily="34" charset="0"/>
                <a:ea typeface="Instrument Sans Medium" pitchFamily="34" charset="-122"/>
                <a:cs typeface="Instrument Sans Medium" pitchFamily="34" charset="-120"/>
              </a:rPr>
              <a:t>Project Organization</a:t>
            </a:r>
            <a:endParaRPr lang="en-US" sz="1750" dirty="0"/>
          </a:p>
        </p:txBody>
      </p:sp>
      <p:sp>
        <p:nvSpPr>
          <p:cNvPr id="9" name="Text 5"/>
          <p:cNvSpPr/>
          <p:nvPr/>
        </p:nvSpPr>
        <p:spPr>
          <a:xfrm>
            <a:off x="7219117" y="2323743"/>
            <a:ext cx="6781205" cy="576024"/>
          </a:xfrm>
          <a:prstGeom prst="rect">
            <a:avLst/>
          </a:prstGeom>
          <a:noFill/>
          <a:ln/>
        </p:spPr>
        <p:txBody>
          <a:bodyPr wrap="squar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Structured with app/ containing ML code and Dockerfile, and ansible/ containing automation playbooks</a:t>
            </a:r>
            <a:endParaRPr lang="en-US" sz="1400" dirty="0"/>
          </a:p>
        </p:txBody>
      </p:sp>
      <p:sp>
        <p:nvSpPr>
          <p:cNvPr id="10" name="Shape 6"/>
          <p:cNvSpPr/>
          <p:nvPr/>
        </p:nvSpPr>
        <p:spPr>
          <a:xfrm>
            <a:off x="6498669" y="3653433"/>
            <a:ext cx="540068" cy="22860"/>
          </a:xfrm>
          <a:prstGeom prst="roundRect">
            <a:avLst>
              <a:gd name="adj" fmla="val 118127"/>
            </a:avLst>
          </a:prstGeom>
          <a:solidFill>
            <a:srgbClr val="575757"/>
          </a:solidFill>
          <a:ln/>
        </p:spPr>
      </p:sp>
      <p:sp>
        <p:nvSpPr>
          <p:cNvPr id="11" name="Shape 7"/>
          <p:cNvSpPr/>
          <p:nvPr/>
        </p:nvSpPr>
        <p:spPr>
          <a:xfrm>
            <a:off x="6116479" y="3462338"/>
            <a:ext cx="405051" cy="405051"/>
          </a:xfrm>
          <a:prstGeom prst="roundRect">
            <a:avLst>
              <a:gd name="adj" fmla="val 6667"/>
            </a:avLst>
          </a:prstGeom>
          <a:solidFill>
            <a:srgbClr val="3E3E3E"/>
          </a:solidFill>
          <a:ln/>
        </p:spPr>
      </p:sp>
      <p:sp>
        <p:nvSpPr>
          <p:cNvPr id="12" name="Text 8"/>
          <p:cNvSpPr/>
          <p:nvPr/>
        </p:nvSpPr>
        <p:spPr>
          <a:xfrm>
            <a:off x="6183987" y="3496092"/>
            <a:ext cx="270034" cy="337542"/>
          </a:xfrm>
          <a:prstGeom prst="rect">
            <a:avLst/>
          </a:prstGeom>
          <a:noFill/>
          <a:ln/>
        </p:spPr>
        <p:txBody>
          <a:bodyPr wrap="none" lIns="0" tIns="0" rIns="0" bIns="0" rtlCol="0" anchor="t"/>
          <a:lstStyle/>
          <a:p>
            <a:pPr marL="0" indent="0" algn="ctr">
              <a:lnSpc>
                <a:spcPts val="2100"/>
              </a:lnSpc>
              <a:buNone/>
            </a:pPr>
            <a:r>
              <a:rPr lang="en-US" sz="2100" dirty="0">
                <a:solidFill>
                  <a:srgbClr val="BFBFBF"/>
                </a:solidFill>
                <a:latin typeface="Instrument Sans Medium" pitchFamily="34" charset="0"/>
                <a:ea typeface="Instrument Sans Medium" pitchFamily="34" charset="-122"/>
                <a:cs typeface="Instrument Sans Medium" pitchFamily="34" charset="-120"/>
              </a:rPr>
              <a:t>2</a:t>
            </a:r>
            <a:endParaRPr lang="en-US" sz="2100" dirty="0"/>
          </a:p>
        </p:txBody>
      </p:sp>
      <p:sp>
        <p:nvSpPr>
          <p:cNvPr id="13" name="Text 9"/>
          <p:cNvSpPr/>
          <p:nvPr/>
        </p:nvSpPr>
        <p:spPr>
          <a:xfrm>
            <a:off x="7219117" y="3439835"/>
            <a:ext cx="2250281" cy="281226"/>
          </a:xfrm>
          <a:prstGeom prst="rect">
            <a:avLst/>
          </a:prstGeom>
          <a:noFill/>
          <a:ln/>
        </p:spPr>
        <p:txBody>
          <a:bodyPr wrap="none" lIns="0" tIns="0" rIns="0" bIns="0" rtlCol="0" anchor="t"/>
          <a:lstStyle/>
          <a:p>
            <a:pPr marL="0" indent="0" algn="l">
              <a:lnSpc>
                <a:spcPts val="2200"/>
              </a:lnSpc>
              <a:buNone/>
            </a:pPr>
            <a:r>
              <a:rPr lang="en-US" sz="1750" dirty="0">
                <a:solidFill>
                  <a:srgbClr val="BFBFBF"/>
                </a:solidFill>
                <a:latin typeface="Instrument Sans Medium" pitchFamily="34" charset="0"/>
                <a:ea typeface="Instrument Sans Medium" pitchFamily="34" charset="-122"/>
                <a:cs typeface="Instrument Sans Medium" pitchFamily="34" charset="-120"/>
              </a:rPr>
              <a:t>Dockerfile</a:t>
            </a:r>
            <a:endParaRPr lang="en-US" sz="1750" dirty="0"/>
          </a:p>
        </p:txBody>
      </p:sp>
      <p:sp>
        <p:nvSpPr>
          <p:cNvPr id="14" name="Text 10"/>
          <p:cNvSpPr/>
          <p:nvPr/>
        </p:nvSpPr>
        <p:spPr>
          <a:xfrm>
            <a:off x="7219117" y="3829050"/>
            <a:ext cx="6781205" cy="576024"/>
          </a:xfrm>
          <a:prstGeom prst="rect">
            <a:avLst/>
          </a:prstGeom>
          <a:noFill/>
          <a:ln/>
        </p:spPr>
        <p:txBody>
          <a:bodyPr wrap="squar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Based on python:3.9, installs pandas, sklearn, nltk, numpy, and copies training files</a:t>
            </a:r>
            <a:endParaRPr lang="en-US" sz="1400" dirty="0"/>
          </a:p>
        </p:txBody>
      </p:sp>
      <p:sp>
        <p:nvSpPr>
          <p:cNvPr id="15" name="Shape 11"/>
          <p:cNvSpPr/>
          <p:nvPr/>
        </p:nvSpPr>
        <p:spPr>
          <a:xfrm>
            <a:off x="6498669" y="5158740"/>
            <a:ext cx="540068" cy="22860"/>
          </a:xfrm>
          <a:prstGeom prst="roundRect">
            <a:avLst>
              <a:gd name="adj" fmla="val 118127"/>
            </a:avLst>
          </a:prstGeom>
          <a:solidFill>
            <a:srgbClr val="575757"/>
          </a:solidFill>
          <a:ln/>
        </p:spPr>
      </p:sp>
      <p:sp>
        <p:nvSpPr>
          <p:cNvPr id="16" name="Shape 12"/>
          <p:cNvSpPr/>
          <p:nvPr/>
        </p:nvSpPr>
        <p:spPr>
          <a:xfrm>
            <a:off x="6116479" y="4967645"/>
            <a:ext cx="405051" cy="405051"/>
          </a:xfrm>
          <a:prstGeom prst="roundRect">
            <a:avLst>
              <a:gd name="adj" fmla="val 6667"/>
            </a:avLst>
          </a:prstGeom>
          <a:solidFill>
            <a:srgbClr val="3E3E3E"/>
          </a:solidFill>
          <a:ln/>
        </p:spPr>
      </p:sp>
      <p:pic>
        <p:nvPicPr>
          <p:cNvPr id="17" name="Image 2" descr="preencoded.png"/>
          <p:cNvPicPr>
            <a:picLocks noChangeAspect="1"/>
          </p:cNvPicPr>
          <p:nvPr/>
        </p:nvPicPr>
        <p:blipFill>
          <a:blip r:embed="rId5"/>
          <a:stretch>
            <a:fillRect/>
          </a:stretch>
        </p:blipFill>
        <p:spPr>
          <a:xfrm>
            <a:off x="6183987" y="5001399"/>
            <a:ext cx="270034" cy="337542"/>
          </a:xfrm>
          <a:prstGeom prst="rect">
            <a:avLst/>
          </a:prstGeom>
        </p:spPr>
      </p:pic>
      <p:sp>
        <p:nvSpPr>
          <p:cNvPr id="18" name="Text 13"/>
          <p:cNvSpPr/>
          <p:nvPr/>
        </p:nvSpPr>
        <p:spPr>
          <a:xfrm>
            <a:off x="7219117" y="4945142"/>
            <a:ext cx="2250281" cy="281226"/>
          </a:xfrm>
          <a:prstGeom prst="rect">
            <a:avLst/>
          </a:prstGeom>
          <a:noFill/>
          <a:ln/>
        </p:spPr>
        <p:txBody>
          <a:bodyPr wrap="none" lIns="0" tIns="0" rIns="0" bIns="0" rtlCol="0" anchor="t"/>
          <a:lstStyle/>
          <a:p>
            <a:pPr marL="0" indent="0" algn="l">
              <a:lnSpc>
                <a:spcPts val="2200"/>
              </a:lnSpc>
              <a:buNone/>
            </a:pPr>
            <a:r>
              <a:rPr lang="en-US" sz="1750" dirty="0">
                <a:solidFill>
                  <a:srgbClr val="BFBFBF"/>
                </a:solidFill>
                <a:latin typeface="Instrument Sans Medium" pitchFamily="34" charset="0"/>
                <a:ea typeface="Instrument Sans Medium" pitchFamily="34" charset="-122"/>
                <a:cs typeface="Instrument Sans Medium" pitchFamily="34" charset="-120"/>
              </a:rPr>
              <a:t>Ansible Playbooks</a:t>
            </a:r>
            <a:endParaRPr lang="en-US" sz="1750" dirty="0"/>
          </a:p>
        </p:txBody>
      </p:sp>
      <p:sp>
        <p:nvSpPr>
          <p:cNvPr id="19" name="Text 14"/>
          <p:cNvSpPr/>
          <p:nvPr/>
        </p:nvSpPr>
        <p:spPr>
          <a:xfrm>
            <a:off x="7219117" y="5334357"/>
            <a:ext cx="6781205" cy="576024"/>
          </a:xfrm>
          <a:prstGeom prst="rect">
            <a:avLst/>
          </a:prstGeom>
          <a:noFill/>
          <a:ln/>
        </p:spPr>
        <p:txBody>
          <a:bodyPr wrap="squar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playbook-local.yml for local setup and playbook-remote.yml for SSH-based remote deployment</a:t>
            </a:r>
            <a:endParaRPr lang="en-US" sz="1400" dirty="0"/>
          </a:p>
        </p:txBody>
      </p:sp>
      <p:sp>
        <p:nvSpPr>
          <p:cNvPr id="20" name="Shape 15"/>
          <p:cNvSpPr/>
          <p:nvPr/>
        </p:nvSpPr>
        <p:spPr>
          <a:xfrm>
            <a:off x="6498669" y="6664047"/>
            <a:ext cx="540068" cy="22860"/>
          </a:xfrm>
          <a:prstGeom prst="roundRect">
            <a:avLst>
              <a:gd name="adj" fmla="val 118127"/>
            </a:avLst>
          </a:prstGeom>
          <a:solidFill>
            <a:srgbClr val="575757"/>
          </a:solidFill>
          <a:ln/>
        </p:spPr>
      </p:sp>
      <p:sp>
        <p:nvSpPr>
          <p:cNvPr id="21" name="Shape 16"/>
          <p:cNvSpPr/>
          <p:nvPr/>
        </p:nvSpPr>
        <p:spPr>
          <a:xfrm>
            <a:off x="6116479" y="6472952"/>
            <a:ext cx="405051" cy="405051"/>
          </a:xfrm>
          <a:prstGeom prst="roundRect">
            <a:avLst>
              <a:gd name="adj" fmla="val 6667"/>
            </a:avLst>
          </a:prstGeom>
          <a:solidFill>
            <a:srgbClr val="3E3E3E"/>
          </a:solidFill>
          <a:ln/>
        </p:spPr>
      </p:sp>
      <p:pic>
        <p:nvPicPr>
          <p:cNvPr id="22" name="Image 3" descr="preencoded.png"/>
          <p:cNvPicPr>
            <a:picLocks noChangeAspect="1"/>
          </p:cNvPicPr>
          <p:nvPr/>
        </p:nvPicPr>
        <p:blipFill>
          <a:blip r:embed="rId6"/>
          <a:stretch>
            <a:fillRect/>
          </a:stretch>
        </p:blipFill>
        <p:spPr>
          <a:xfrm>
            <a:off x="6183987" y="6506706"/>
            <a:ext cx="270034" cy="337542"/>
          </a:xfrm>
          <a:prstGeom prst="rect">
            <a:avLst/>
          </a:prstGeom>
        </p:spPr>
      </p:pic>
      <p:sp>
        <p:nvSpPr>
          <p:cNvPr id="23" name="Text 17"/>
          <p:cNvSpPr/>
          <p:nvPr/>
        </p:nvSpPr>
        <p:spPr>
          <a:xfrm>
            <a:off x="7219117" y="6450449"/>
            <a:ext cx="2387679" cy="281226"/>
          </a:xfrm>
          <a:prstGeom prst="rect">
            <a:avLst/>
          </a:prstGeom>
          <a:noFill/>
          <a:ln/>
        </p:spPr>
        <p:txBody>
          <a:bodyPr wrap="none" lIns="0" tIns="0" rIns="0" bIns="0" rtlCol="0" anchor="t"/>
          <a:lstStyle/>
          <a:p>
            <a:pPr marL="0" indent="0" algn="l">
              <a:lnSpc>
                <a:spcPts val="2200"/>
              </a:lnSpc>
              <a:buNone/>
            </a:pPr>
            <a:r>
              <a:rPr lang="en-US" sz="1750" dirty="0">
                <a:solidFill>
                  <a:srgbClr val="BFBFBF"/>
                </a:solidFill>
                <a:latin typeface="Instrument Sans Medium" pitchFamily="34" charset="0"/>
                <a:ea typeface="Instrument Sans Medium" pitchFamily="34" charset="-122"/>
                <a:cs typeface="Instrument Sans Medium" pitchFamily="34" charset="-120"/>
              </a:rPr>
              <a:t>DockerHub Integration</a:t>
            </a:r>
            <a:endParaRPr lang="en-US" sz="1750" dirty="0"/>
          </a:p>
        </p:txBody>
      </p:sp>
      <p:sp>
        <p:nvSpPr>
          <p:cNvPr id="24" name="Text 18"/>
          <p:cNvSpPr/>
          <p:nvPr/>
        </p:nvSpPr>
        <p:spPr>
          <a:xfrm>
            <a:off x="7219117" y="6839664"/>
            <a:ext cx="6781205" cy="288012"/>
          </a:xfrm>
          <a:prstGeom prst="rect">
            <a:avLst/>
          </a:prstGeom>
          <a:noFill/>
          <a:ln/>
        </p:spPr>
        <p:txBody>
          <a:bodyPr wrap="non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Published as alamsaim/fakenews-model for global access and easy deployment</a:t>
            </a:r>
            <a:endParaRPr lang="en-US" sz="1400" dirty="0"/>
          </a:p>
        </p:txBody>
      </p:sp>
      <p:sp>
        <p:nvSpPr>
          <p:cNvPr id="25" name="Rectangle 24">
            <a:extLst>
              <a:ext uri="{FF2B5EF4-FFF2-40B4-BE49-F238E27FC236}">
                <a16:creationId xmlns:a16="http://schemas.microsoft.com/office/drawing/2014/main" id="{7A37C615-BE6C-1E3A-C83B-E50EDD11205B}"/>
              </a:ext>
            </a:extLst>
          </p:cNvPr>
          <p:cNvSpPr/>
          <p:nvPr/>
        </p:nvSpPr>
        <p:spPr>
          <a:xfrm>
            <a:off x="12478214" y="7460166"/>
            <a:ext cx="2029522" cy="646770"/>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09136" y="557213"/>
            <a:ext cx="5065633" cy="633174"/>
          </a:xfrm>
          <a:prstGeom prst="rect">
            <a:avLst/>
          </a:prstGeom>
          <a:noFill/>
          <a:ln/>
        </p:spPr>
        <p:txBody>
          <a:bodyPr wrap="none" lIns="0" tIns="0" rIns="0" bIns="0" rtlCol="0" anchor="t"/>
          <a:lstStyle/>
          <a:p>
            <a:pPr marL="0" indent="0" algn="l">
              <a:lnSpc>
                <a:spcPts val="4950"/>
              </a:lnSpc>
              <a:buNone/>
            </a:pPr>
            <a:r>
              <a:rPr lang="en-US" sz="3950" dirty="0">
                <a:solidFill>
                  <a:srgbClr val="FEFEFE"/>
                </a:solidFill>
                <a:latin typeface="Instrument Sans Medium" pitchFamily="34" charset="0"/>
                <a:ea typeface="Instrument Sans Medium" pitchFamily="34" charset="-122"/>
                <a:cs typeface="Instrument Sans Medium" pitchFamily="34" charset="-120"/>
              </a:rPr>
              <a:t>Execution Workflow</a:t>
            </a:r>
            <a:endParaRPr lang="en-US" sz="3950" dirty="0"/>
          </a:p>
        </p:txBody>
      </p:sp>
      <p:pic>
        <p:nvPicPr>
          <p:cNvPr id="3" name="Image 0" descr="preencoded.png"/>
          <p:cNvPicPr>
            <a:picLocks noChangeAspect="1"/>
          </p:cNvPicPr>
          <p:nvPr/>
        </p:nvPicPr>
        <p:blipFill>
          <a:blip r:embed="rId3"/>
          <a:stretch>
            <a:fillRect/>
          </a:stretch>
        </p:blipFill>
        <p:spPr>
          <a:xfrm>
            <a:off x="709136" y="1595557"/>
            <a:ext cx="1013103" cy="1215747"/>
          </a:xfrm>
          <a:prstGeom prst="rect">
            <a:avLst/>
          </a:prstGeom>
        </p:spPr>
      </p:pic>
      <p:sp>
        <p:nvSpPr>
          <p:cNvPr id="4" name="Text 1"/>
          <p:cNvSpPr/>
          <p:nvPr/>
        </p:nvSpPr>
        <p:spPr>
          <a:xfrm>
            <a:off x="2026087" y="1798082"/>
            <a:ext cx="2541984" cy="316468"/>
          </a:xfrm>
          <a:prstGeom prst="rect">
            <a:avLst/>
          </a:prstGeom>
          <a:noFill/>
          <a:ln/>
        </p:spPr>
        <p:txBody>
          <a:bodyPr wrap="none" lIns="0" tIns="0" rIns="0" bIns="0" rtlCol="0" anchor="t"/>
          <a:lstStyle/>
          <a:p>
            <a:pPr marL="0" indent="0" algn="l">
              <a:lnSpc>
                <a:spcPts val="24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Run Ansible Playbook</a:t>
            </a:r>
            <a:endParaRPr lang="en-US" sz="1950" dirty="0"/>
          </a:p>
        </p:txBody>
      </p:sp>
      <p:sp>
        <p:nvSpPr>
          <p:cNvPr id="5" name="Text 2"/>
          <p:cNvSpPr/>
          <p:nvPr/>
        </p:nvSpPr>
        <p:spPr>
          <a:xfrm>
            <a:off x="2026087" y="2236113"/>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Initiates the automation process with ansible-playbook command</a:t>
            </a:r>
            <a:endParaRPr lang="en-US" sz="1550" dirty="0"/>
          </a:p>
        </p:txBody>
      </p:sp>
      <p:pic>
        <p:nvPicPr>
          <p:cNvPr id="6" name="Image 1" descr="preencoded.png"/>
          <p:cNvPicPr>
            <a:picLocks noChangeAspect="1"/>
          </p:cNvPicPr>
          <p:nvPr/>
        </p:nvPicPr>
        <p:blipFill>
          <a:blip r:embed="rId4"/>
          <a:stretch>
            <a:fillRect/>
          </a:stretch>
        </p:blipFill>
        <p:spPr>
          <a:xfrm>
            <a:off x="709136" y="2811304"/>
            <a:ext cx="1013103" cy="1215747"/>
          </a:xfrm>
          <a:prstGeom prst="rect">
            <a:avLst/>
          </a:prstGeom>
        </p:spPr>
      </p:pic>
      <p:sp>
        <p:nvSpPr>
          <p:cNvPr id="7" name="Text 3"/>
          <p:cNvSpPr/>
          <p:nvPr/>
        </p:nvSpPr>
        <p:spPr>
          <a:xfrm>
            <a:off x="2026087" y="3013829"/>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File Preparation</a:t>
            </a:r>
            <a:endParaRPr lang="en-US" sz="1950" dirty="0"/>
          </a:p>
        </p:txBody>
      </p:sp>
      <p:sp>
        <p:nvSpPr>
          <p:cNvPr id="8" name="Text 4"/>
          <p:cNvSpPr/>
          <p:nvPr/>
        </p:nvSpPr>
        <p:spPr>
          <a:xfrm>
            <a:off x="2026087" y="3451860"/>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Copies ML code and data files to /opt/ml directory</a:t>
            </a:r>
            <a:endParaRPr lang="en-US" sz="1550" dirty="0"/>
          </a:p>
        </p:txBody>
      </p:sp>
      <p:pic>
        <p:nvPicPr>
          <p:cNvPr id="9" name="Image 2" descr="preencoded.png"/>
          <p:cNvPicPr>
            <a:picLocks noChangeAspect="1"/>
          </p:cNvPicPr>
          <p:nvPr/>
        </p:nvPicPr>
        <p:blipFill>
          <a:blip r:embed="rId5"/>
          <a:stretch>
            <a:fillRect/>
          </a:stretch>
        </p:blipFill>
        <p:spPr>
          <a:xfrm>
            <a:off x="709136" y="4027051"/>
            <a:ext cx="1013103" cy="1215747"/>
          </a:xfrm>
          <a:prstGeom prst="rect">
            <a:avLst/>
          </a:prstGeom>
        </p:spPr>
      </p:pic>
      <p:sp>
        <p:nvSpPr>
          <p:cNvPr id="10" name="Text 5"/>
          <p:cNvSpPr/>
          <p:nvPr/>
        </p:nvSpPr>
        <p:spPr>
          <a:xfrm>
            <a:off x="2026087" y="4229576"/>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Docker Build</a:t>
            </a:r>
            <a:endParaRPr lang="en-US" sz="1950" dirty="0"/>
          </a:p>
        </p:txBody>
      </p:sp>
      <p:sp>
        <p:nvSpPr>
          <p:cNvPr id="11" name="Text 6"/>
          <p:cNvSpPr/>
          <p:nvPr/>
        </p:nvSpPr>
        <p:spPr>
          <a:xfrm>
            <a:off x="2026087" y="4667607"/>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Constructs container image with all dependencies</a:t>
            </a:r>
            <a:endParaRPr lang="en-US" sz="1550" dirty="0"/>
          </a:p>
        </p:txBody>
      </p:sp>
      <p:pic>
        <p:nvPicPr>
          <p:cNvPr id="12" name="Image 3" descr="preencoded.png"/>
          <p:cNvPicPr>
            <a:picLocks noChangeAspect="1"/>
          </p:cNvPicPr>
          <p:nvPr/>
        </p:nvPicPr>
        <p:blipFill>
          <a:blip r:embed="rId6"/>
          <a:stretch>
            <a:fillRect/>
          </a:stretch>
        </p:blipFill>
        <p:spPr>
          <a:xfrm>
            <a:off x="709136" y="5242798"/>
            <a:ext cx="1013103" cy="1215747"/>
          </a:xfrm>
          <a:prstGeom prst="rect">
            <a:avLst/>
          </a:prstGeom>
        </p:spPr>
      </p:pic>
      <p:sp>
        <p:nvSpPr>
          <p:cNvPr id="13" name="Text 7"/>
          <p:cNvSpPr/>
          <p:nvPr/>
        </p:nvSpPr>
        <p:spPr>
          <a:xfrm>
            <a:off x="2026087" y="5445323"/>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Training Execution</a:t>
            </a:r>
            <a:endParaRPr lang="en-US" sz="1950" dirty="0"/>
          </a:p>
        </p:txBody>
      </p:sp>
      <p:sp>
        <p:nvSpPr>
          <p:cNvPr id="14" name="Text 8"/>
          <p:cNvSpPr/>
          <p:nvPr/>
        </p:nvSpPr>
        <p:spPr>
          <a:xfrm>
            <a:off x="2026087" y="5883354"/>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Container runs the ML training script automatically</a:t>
            </a:r>
            <a:endParaRPr lang="en-US" sz="1550" dirty="0"/>
          </a:p>
        </p:txBody>
      </p:sp>
      <p:pic>
        <p:nvPicPr>
          <p:cNvPr id="15" name="Image 4" descr="preencoded.png"/>
          <p:cNvPicPr>
            <a:picLocks noChangeAspect="1"/>
          </p:cNvPicPr>
          <p:nvPr/>
        </p:nvPicPr>
        <p:blipFill>
          <a:blip r:embed="rId7"/>
          <a:stretch>
            <a:fillRect/>
          </a:stretch>
        </p:blipFill>
        <p:spPr>
          <a:xfrm>
            <a:off x="709136" y="6458545"/>
            <a:ext cx="1013103" cy="1215747"/>
          </a:xfrm>
          <a:prstGeom prst="rect">
            <a:avLst/>
          </a:prstGeom>
        </p:spPr>
      </p:pic>
      <p:sp>
        <p:nvSpPr>
          <p:cNvPr id="16" name="Text 9"/>
          <p:cNvSpPr/>
          <p:nvPr/>
        </p:nvSpPr>
        <p:spPr>
          <a:xfrm>
            <a:off x="2026087" y="6661071"/>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Output Generation</a:t>
            </a:r>
            <a:endParaRPr lang="en-US" sz="1950" dirty="0"/>
          </a:p>
        </p:txBody>
      </p:sp>
      <p:sp>
        <p:nvSpPr>
          <p:cNvPr id="17" name="Text 10"/>
          <p:cNvSpPr/>
          <p:nvPr/>
        </p:nvSpPr>
        <p:spPr>
          <a:xfrm>
            <a:off x="2026087" y="7099102"/>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Produces model.pkl and vectorizer.pkl files</a:t>
            </a:r>
            <a:endParaRPr lang="en-US" sz="1550" dirty="0"/>
          </a:p>
        </p:txBody>
      </p:sp>
      <p:sp>
        <p:nvSpPr>
          <p:cNvPr id="18" name="Rectangle 17">
            <a:extLst>
              <a:ext uri="{FF2B5EF4-FFF2-40B4-BE49-F238E27FC236}">
                <a16:creationId xmlns:a16="http://schemas.microsoft.com/office/drawing/2014/main" id="{75C24C7E-AAAB-317B-D1E1-000C3B58A048}"/>
              </a:ext>
            </a:extLst>
          </p:cNvPr>
          <p:cNvSpPr/>
          <p:nvPr/>
        </p:nvSpPr>
        <p:spPr>
          <a:xfrm>
            <a:off x="12478214" y="7460166"/>
            <a:ext cx="2029522" cy="646770"/>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092E8-19B0-17B2-4690-8C6A126C7B4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9145CF3-F3EE-C5DA-40B0-DABD1CE7F1BD}"/>
              </a:ext>
            </a:extLst>
          </p:cNvPr>
          <p:cNvSpPr/>
          <p:nvPr/>
        </p:nvSpPr>
        <p:spPr>
          <a:xfrm>
            <a:off x="709136" y="557213"/>
            <a:ext cx="5065633" cy="633174"/>
          </a:xfrm>
          <a:prstGeom prst="rect">
            <a:avLst/>
          </a:prstGeom>
          <a:noFill/>
          <a:ln/>
        </p:spPr>
        <p:txBody>
          <a:bodyPr wrap="none" lIns="0" tIns="0" rIns="0" bIns="0" rtlCol="0" anchor="t"/>
          <a:lstStyle/>
          <a:p>
            <a:r>
              <a:rPr lang="en-US" sz="4000" b="1" dirty="0">
                <a:solidFill>
                  <a:schemeClr val="bg1"/>
                </a:solidFill>
              </a:rPr>
              <a:t>🗂️ File Roles and Project Integration</a:t>
            </a:r>
            <a:endParaRPr lang="en-US" sz="4000" dirty="0">
              <a:solidFill>
                <a:schemeClr val="bg1"/>
              </a:solidFill>
            </a:endParaRPr>
          </a:p>
        </p:txBody>
      </p:sp>
      <p:pic>
        <p:nvPicPr>
          <p:cNvPr id="3" name="Image 0" descr="preencoded.png">
            <a:extLst>
              <a:ext uri="{FF2B5EF4-FFF2-40B4-BE49-F238E27FC236}">
                <a16:creationId xmlns:a16="http://schemas.microsoft.com/office/drawing/2014/main" id="{F10B0C8E-2434-9885-12BF-108787A8C630}"/>
              </a:ext>
            </a:extLst>
          </p:cNvPr>
          <p:cNvPicPr>
            <a:picLocks noChangeAspect="1"/>
          </p:cNvPicPr>
          <p:nvPr/>
        </p:nvPicPr>
        <p:blipFill>
          <a:blip r:embed="rId3"/>
          <a:stretch>
            <a:fillRect/>
          </a:stretch>
        </p:blipFill>
        <p:spPr>
          <a:xfrm>
            <a:off x="709136" y="1595557"/>
            <a:ext cx="1013103" cy="1215747"/>
          </a:xfrm>
          <a:prstGeom prst="rect">
            <a:avLst/>
          </a:prstGeom>
        </p:spPr>
      </p:pic>
      <p:sp>
        <p:nvSpPr>
          <p:cNvPr id="4" name="Text 1">
            <a:extLst>
              <a:ext uri="{FF2B5EF4-FFF2-40B4-BE49-F238E27FC236}">
                <a16:creationId xmlns:a16="http://schemas.microsoft.com/office/drawing/2014/main" id="{7F761B94-253F-67BD-5167-63ADDC6C3DA5}"/>
              </a:ext>
            </a:extLst>
          </p:cNvPr>
          <p:cNvSpPr/>
          <p:nvPr/>
        </p:nvSpPr>
        <p:spPr>
          <a:xfrm>
            <a:off x="2026087" y="1798082"/>
            <a:ext cx="2541984" cy="316468"/>
          </a:xfrm>
          <a:prstGeom prst="rect">
            <a:avLst/>
          </a:prstGeom>
          <a:noFill/>
          <a:ln/>
        </p:spPr>
        <p:txBody>
          <a:bodyPr wrap="none" lIns="0" tIns="0" rIns="0" bIns="0" rtlCol="0" anchor="t"/>
          <a:lstStyle/>
          <a:p>
            <a:pPr marL="0" indent="0" algn="l">
              <a:lnSpc>
                <a:spcPts val="24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Train.py</a:t>
            </a:r>
            <a:endParaRPr lang="en-US" sz="1950" dirty="0"/>
          </a:p>
        </p:txBody>
      </p:sp>
      <p:sp>
        <p:nvSpPr>
          <p:cNvPr id="5" name="Text 2">
            <a:extLst>
              <a:ext uri="{FF2B5EF4-FFF2-40B4-BE49-F238E27FC236}">
                <a16:creationId xmlns:a16="http://schemas.microsoft.com/office/drawing/2014/main" id="{C77B8B80-1607-FFD6-627F-B99399189F85}"/>
              </a:ext>
            </a:extLst>
          </p:cNvPr>
          <p:cNvSpPr/>
          <p:nvPr/>
        </p:nvSpPr>
        <p:spPr>
          <a:xfrm>
            <a:off x="2026087" y="2236113"/>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Initiates the automation process with ansible-playbook command</a:t>
            </a:r>
            <a:endParaRPr lang="en-US" sz="1550" dirty="0"/>
          </a:p>
        </p:txBody>
      </p:sp>
      <p:pic>
        <p:nvPicPr>
          <p:cNvPr id="6" name="Image 1" descr="preencoded.png">
            <a:extLst>
              <a:ext uri="{FF2B5EF4-FFF2-40B4-BE49-F238E27FC236}">
                <a16:creationId xmlns:a16="http://schemas.microsoft.com/office/drawing/2014/main" id="{BDF56C12-51B5-E3FC-71F0-1669C501F235}"/>
              </a:ext>
            </a:extLst>
          </p:cNvPr>
          <p:cNvPicPr>
            <a:picLocks noChangeAspect="1"/>
          </p:cNvPicPr>
          <p:nvPr/>
        </p:nvPicPr>
        <p:blipFill>
          <a:blip r:embed="rId4"/>
          <a:stretch>
            <a:fillRect/>
          </a:stretch>
        </p:blipFill>
        <p:spPr>
          <a:xfrm>
            <a:off x="709136" y="2811304"/>
            <a:ext cx="1013103" cy="1215747"/>
          </a:xfrm>
          <a:prstGeom prst="rect">
            <a:avLst/>
          </a:prstGeom>
        </p:spPr>
      </p:pic>
      <p:sp>
        <p:nvSpPr>
          <p:cNvPr id="7" name="Text 3">
            <a:extLst>
              <a:ext uri="{FF2B5EF4-FFF2-40B4-BE49-F238E27FC236}">
                <a16:creationId xmlns:a16="http://schemas.microsoft.com/office/drawing/2014/main" id="{9CD2793A-27C0-1AAC-64B7-DD74DC174614}"/>
              </a:ext>
            </a:extLst>
          </p:cNvPr>
          <p:cNvSpPr/>
          <p:nvPr/>
        </p:nvSpPr>
        <p:spPr>
          <a:xfrm>
            <a:off x="2026087" y="3013829"/>
            <a:ext cx="2532817" cy="316468"/>
          </a:xfrm>
          <a:prstGeom prst="rect">
            <a:avLst/>
          </a:prstGeom>
          <a:noFill/>
          <a:ln/>
        </p:spPr>
        <p:txBody>
          <a:bodyPr wrap="none" lIns="0" tIns="0" rIns="0" bIns="0" rtlCol="0" anchor="t"/>
          <a:lstStyle/>
          <a:p>
            <a:pPr marL="0" indent="0" algn="l">
              <a:lnSpc>
                <a:spcPts val="2450"/>
              </a:lnSpc>
              <a:buNone/>
            </a:pPr>
            <a:r>
              <a:rPr lang="en-IN" sz="2000" dirty="0" err="1">
                <a:solidFill>
                  <a:schemeClr val="bg1">
                    <a:lumMod val="75000"/>
                  </a:schemeClr>
                </a:solidFill>
              </a:rPr>
              <a:t>Dockerfile</a:t>
            </a:r>
            <a:endParaRPr lang="en-US" sz="1950" dirty="0">
              <a:solidFill>
                <a:schemeClr val="bg1">
                  <a:lumMod val="75000"/>
                </a:schemeClr>
              </a:solidFill>
            </a:endParaRPr>
          </a:p>
        </p:txBody>
      </p:sp>
      <p:sp>
        <p:nvSpPr>
          <p:cNvPr id="8" name="Text 4">
            <a:extLst>
              <a:ext uri="{FF2B5EF4-FFF2-40B4-BE49-F238E27FC236}">
                <a16:creationId xmlns:a16="http://schemas.microsoft.com/office/drawing/2014/main" id="{29E4B3CA-2F7A-BE60-B55A-ECBDFF9CDA3F}"/>
              </a:ext>
            </a:extLst>
          </p:cNvPr>
          <p:cNvSpPr/>
          <p:nvPr/>
        </p:nvSpPr>
        <p:spPr>
          <a:xfrm>
            <a:off x="2026087" y="3451860"/>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Defines container environment and auto-runs train.py</a:t>
            </a:r>
            <a:endParaRPr lang="en-US" sz="1550" dirty="0"/>
          </a:p>
        </p:txBody>
      </p:sp>
      <p:pic>
        <p:nvPicPr>
          <p:cNvPr id="9" name="Image 2" descr="preencoded.png">
            <a:extLst>
              <a:ext uri="{FF2B5EF4-FFF2-40B4-BE49-F238E27FC236}">
                <a16:creationId xmlns:a16="http://schemas.microsoft.com/office/drawing/2014/main" id="{1B741295-5EAE-1982-0D65-19A5C7E68776}"/>
              </a:ext>
            </a:extLst>
          </p:cNvPr>
          <p:cNvPicPr>
            <a:picLocks noChangeAspect="1"/>
          </p:cNvPicPr>
          <p:nvPr/>
        </p:nvPicPr>
        <p:blipFill>
          <a:blip r:embed="rId5"/>
          <a:stretch>
            <a:fillRect/>
          </a:stretch>
        </p:blipFill>
        <p:spPr>
          <a:xfrm>
            <a:off x="709136" y="4027051"/>
            <a:ext cx="1013103" cy="1215747"/>
          </a:xfrm>
          <a:prstGeom prst="rect">
            <a:avLst/>
          </a:prstGeom>
        </p:spPr>
      </p:pic>
      <p:sp>
        <p:nvSpPr>
          <p:cNvPr id="10" name="Text 5">
            <a:extLst>
              <a:ext uri="{FF2B5EF4-FFF2-40B4-BE49-F238E27FC236}">
                <a16:creationId xmlns:a16="http://schemas.microsoft.com/office/drawing/2014/main" id="{74FD6EDC-C089-B279-9B0F-5F66709E9773}"/>
              </a:ext>
            </a:extLst>
          </p:cNvPr>
          <p:cNvSpPr/>
          <p:nvPr/>
        </p:nvSpPr>
        <p:spPr>
          <a:xfrm>
            <a:off x="2026087" y="4229576"/>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requirements.txt</a:t>
            </a:r>
            <a:endParaRPr lang="en-US" sz="1950" dirty="0"/>
          </a:p>
        </p:txBody>
      </p:sp>
      <p:sp>
        <p:nvSpPr>
          <p:cNvPr id="11" name="Text 6">
            <a:extLst>
              <a:ext uri="{FF2B5EF4-FFF2-40B4-BE49-F238E27FC236}">
                <a16:creationId xmlns:a16="http://schemas.microsoft.com/office/drawing/2014/main" id="{85BA65F8-B60A-9F8C-7DEE-2FCC5F2ADF3B}"/>
              </a:ext>
            </a:extLst>
          </p:cNvPr>
          <p:cNvSpPr/>
          <p:nvPr/>
        </p:nvSpPr>
        <p:spPr>
          <a:xfrm>
            <a:off x="2026087" y="4667607"/>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Lists Python dependencies (scikit-learn, </a:t>
            </a:r>
            <a:r>
              <a:rPr lang="en-US" sz="1550" dirty="0" err="1">
                <a:solidFill>
                  <a:srgbClr val="BFBFBF"/>
                </a:solidFill>
                <a:latin typeface="Open Sans" pitchFamily="34" charset="0"/>
                <a:ea typeface="Open Sans" pitchFamily="34" charset="-122"/>
                <a:cs typeface="Open Sans" pitchFamily="34" charset="-120"/>
              </a:rPr>
              <a:t>nltk</a:t>
            </a:r>
            <a:r>
              <a:rPr lang="en-US" sz="1550" dirty="0">
                <a:solidFill>
                  <a:srgbClr val="BFBFBF"/>
                </a:solidFill>
                <a:latin typeface="Open Sans" pitchFamily="34" charset="0"/>
                <a:ea typeface="Open Sans" pitchFamily="34" charset="-122"/>
                <a:cs typeface="Open Sans" pitchFamily="34" charset="-120"/>
              </a:rPr>
              <a:t>, etc.)</a:t>
            </a:r>
            <a:endParaRPr lang="en-US" sz="1550" dirty="0"/>
          </a:p>
        </p:txBody>
      </p:sp>
      <p:pic>
        <p:nvPicPr>
          <p:cNvPr id="12" name="Image 3" descr="preencoded.png">
            <a:extLst>
              <a:ext uri="{FF2B5EF4-FFF2-40B4-BE49-F238E27FC236}">
                <a16:creationId xmlns:a16="http://schemas.microsoft.com/office/drawing/2014/main" id="{6DD5CA81-001E-8EB0-0D97-BAD9AA41DD69}"/>
              </a:ext>
            </a:extLst>
          </p:cNvPr>
          <p:cNvPicPr>
            <a:picLocks noChangeAspect="1"/>
          </p:cNvPicPr>
          <p:nvPr/>
        </p:nvPicPr>
        <p:blipFill>
          <a:blip r:embed="rId6"/>
          <a:stretch>
            <a:fillRect/>
          </a:stretch>
        </p:blipFill>
        <p:spPr>
          <a:xfrm>
            <a:off x="709136" y="5242798"/>
            <a:ext cx="1013103" cy="1215747"/>
          </a:xfrm>
          <a:prstGeom prst="rect">
            <a:avLst/>
          </a:prstGeom>
        </p:spPr>
      </p:pic>
      <p:sp>
        <p:nvSpPr>
          <p:cNvPr id="13" name="Text 7">
            <a:extLst>
              <a:ext uri="{FF2B5EF4-FFF2-40B4-BE49-F238E27FC236}">
                <a16:creationId xmlns:a16="http://schemas.microsoft.com/office/drawing/2014/main" id="{3666CDC6-2C09-EE60-A1B6-4762852F6479}"/>
              </a:ext>
            </a:extLst>
          </p:cNvPr>
          <p:cNvSpPr/>
          <p:nvPr/>
        </p:nvSpPr>
        <p:spPr>
          <a:xfrm>
            <a:off x="2026087" y="5445323"/>
            <a:ext cx="2532817" cy="316468"/>
          </a:xfrm>
          <a:prstGeom prst="rect">
            <a:avLst/>
          </a:prstGeom>
          <a:noFill/>
          <a:ln/>
        </p:spPr>
        <p:txBody>
          <a:bodyPr wrap="none" lIns="0" tIns="0" rIns="0" bIns="0" rtlCol="0" anchor="t"/>
          <a:lstStyle/>
          <a:p>
            <a:pPr marL="0" indent="0" algn="l">
              <a:lnSpc>
                <a:spcPts val="2450"/>
              </a:lnSpc>
              <a:buNone/>
            </a:pPr>
            <a:r>
              <a:rPr lang="en-US" sz="1950">
                <a:solidFill>
                  <a:srgbClr val="BFBFBF"/>
                </a:solidFill>
                <a:latin typeface="Instrument Sans Medium" pitchFamily="34" charset="0"/>
                <a:ea typeface="Instrument Sans Medium" pitchFamily="34" charset="-122"/>
                <a:cs typeface="Instrument Sans Medium" pitchFamily="34" charset="-120"/>
              </a:rPr>
              <a:t>playbook-local.yml</a:t>
            </a:r>
            <a:endParaRPr lang="en-US" sz="1950" dirty="0"/>
          </a:p>
        </p:txBody>
      </p:sp>
      <p:sp>
        <p:nvSpPr>
          <p:cNvPr id="14" name="Text 8">
            <a:extLst>
              <a:ext uri="{FF2B5EF4-FFF2-40B4-BE49-F238E27FC236}">
                <a16:creationId xmlns:a16="http://schemas.microsoft.com/office/drawing/2014/main" id="{0BDD6175-76CC-1E22-E241-7C2F722ADB13}"/>
              </a:ext>
            </a:extLst>
          </p:cNvPr>
          <p:cNvSpPr/>
          <p:nvPr/>
        </p:nvSpPr>
        <p:spPr>
          <a:xfrm>
            <a:off x="2026087" y="5883354"/>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Automates setup and Docker tasks on local machine</a:t>
            </a:r>
            <a:endParaRPr lang="en-US" sz="1550" dirty="0"/>
          </a:p>
        </p:txBody>
      </p:sp>
      <p:pic>
        <p:nvPicPr>
          <p:cNvPr id="15" name="Image 4" descr="preencoded.png">
            <a:extLst>
              <a:ext uri="{FF2B5EF4-FFF2-40B4-BE49-F238E27FC236}">
                <a16:creationId xmlns:a16="http://schemas.microsoft.com/office/drawing/2014/main" id="{AF002F39-F269-2893-EA9A-F0009BBC8215}"/>
              </a:ext>
            </a:extLst>
          </p:cNvPr>
          <p:cNvPicPr>
            <a:picLocks noChangeAspect="1"/>
          </p:cNvPicPr>
          <p:nvPr/>
        </p:nvPicPr>
        <p:blipFill>
          <a:blip r:embed="rId7"/>
          <a:stretch>
            <a:fillRect/>
          </a:stretch>
        </p:blipFill>
        <p:spPr>
          <a:xfrm>
            <a:off x="709136" y="6458545"/>
            <a:ext cx="1013103" cy="1215747"/>
          </a:xfrm>
          <a:prstGeom prst="rect">
            <a:avLst/>
          </a:prstGeom>
        </p:spPr>
      </p:pic>
      <p:sp>
        <p:nvSpPr>
          <p:cNvPr id="16" name="Text 9">
            <a:extLst>
              <a:ext uri="{FF2B5EF4-FFF2-40B4-BE49-F238E27FC236}">
                <a16:creationId xmlns:a16="http://schemas.microsoft.com/office/drawing/2014/main" id="{281BC002-0164-95E5-287F-B2AF1CAA635F}"/>
              </a:ext>
            </a:extLst>
          </p:cNvPr>
          <p:cNvSpPr/>
          <p:nvPr/>
        </p:nvSpPr>
        <p:spPr>
          <a:xfrm>
            <a:off x="2026087" y="6661071"/>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playbook-</a:t>
            </a:r>
            <a:r>
              <a:rPr lang="en-US" sz="1950" dirty="0" err="1">
                <a:solidFill>
                  <a:srgbClr val="BFBFBF"/>
                </a:solidFill>
                <a:latin typeface="Instrument Sans Medium" pitchFamily="34" charset="0"/>
                <a:ea typeface="Instrument Sans Medium" pitchFamily="34" charset="-122"/>
                <a:cs typeface="Instrument Sans Medium" pitchFamily="34" charset="-120"/>
              </a:rPr>
              <a:t>remote.yml</a:t>
            </a:r>
            <a:endParaRPr lang="en-US" sz="1950" dirty="0"/>
          </a:p>
        </p:txBody>
      </p:sp>
      <p:sp>
        <p:nvSpPr>
          <p:cNvPr id="17" name="Text 10">
            <a:extLst>
              <a:ext uri="{FF2B5EF4-FFF2-40B4-BE49-F238E27FC236}">
                <a16:creationId xmlns:a16="http://schemas.microsoft.com/office/drawing/2014/main" id="{465CE4FA-C8AA-1FEB-0ABC-38E8222CE0D3}"/>
              </a:ext>
            </a:extLst>
          </p:cNvPr>
          <p:cNvSpPr/>
          <p:nvPr/>
        </p:nvSpPr>
        <p:spPr>
          <a:xfrm>
            <a:off x="2026087" y="7099102"/>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BFBFBF"/>
                </a:solidFill>
                <a:latin typeface="Open Sans" pitchFamily="34" charset="0"/>
                <a:ea typeface="Open Sans" pitchFamily="34" charset="-122"/>
                <a:cs typeface="Open Sans" pitchFamily="34" charset="-120"/>
              </a:rPr>
              <a:t>Same automation for remote machine (via SSH)</a:t>
            </a:r>
            <a:endParaRPr lang="en-US" sz="1550" dirty="0"/>
          </a:p>
        </p:txBody>
      </p:sp>
      <p:sp>
        <p:nvSpPr>
          <p:cNvPr id="18" name="Rectangle 17">
            <a:extLst>
              <a:ext uri="{FF2B5EF4-FFF2-40B4-BE49-F238E27FC236}">
                <a16:creationId xmlns:a16="http://schemas.microsoft.com/office/drawing/2014/main" id="{9B7EC900-A89C-9E00-F37C-2B82F4FA8D7E}"/>
              </a:ext>
            </a:extLst>
          </p:cNvPr>
          <p:cNvSpPr/>
          <p:nvPr/>
        </p:nvSpPr>
        <p:spPr>
          <a:xfrm>
            <a:off x="12478214" y="7460166"/>
            <a:ext cx="2029522" cy="646770"/>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sp>
        <p:nvSpPr>
          <p:cNvPr id="22" name="TextBox 21">
            <a:extLst>
              <a:ext uri="{FF2B5EF4-FFF2-40B4-BE49-F238E27FC236}">
                <a16:creationId xmlns:a16="http://schemas.microsoft.com/office/drawing/2014/main" id="{0E503365-94AC-DB9E-08C5-89447867C609}"/>
              </a:ext>
            </a:extLst>
          </p:cNvPr>
          <p:cNvSpPr txBox="1"/>
          <p:nvPr/>
        </p:nvSpPr>
        <p:spPr>
          <a:xfrm>
            <a:off x="1983140" y="7684414"/>
            <a:ext cx="6705318" cy="400110"/>
          </a:xfrm>
          <a:prstGeom prst="rect">
            <a:avLst/>
          </a:prstGeom>
          <a:noFill/>
        </p:spPr>
        <p:txBody>
          <a:bodyPr wrap="square" rtlCol="0">
            <a:spAutoFit/>
          </a:bodyPr>
          <a:lstStyle/>
          <a:p>
            <a:r>
              <a:rPr lang="en-IN" sz="2000" b="1" i="1" dirty="0">
                <a:solidFill>
                  <a:schemeClr val="bg1">
                    <a:lumMod val="75000"/>
                  </a:schemeClr>
                </a:solidFill>
              </a:rPr>
              <a:t>inventory.ini</a:t>
            </a:r>
            <a:r>
              <a:rPr lang="en-IN" dirty="0">
                <a:solidFill>
                  <a:schemeClr val="bg1">
                    <a:lumMod val="75000"/>
                  </a:schemeClr>
                </a:solidFill>
              </a:rPr>
              <a:t>:  </a:t>
            </a:r>
            <a:r>
              <a:rPr lang="en-US" dirty="0">
                <a:solidFill>
                  <a:schemeClr val="bg1">
                    <a:lumMod val="75000"/>
                  </a:schemeClr>
                </a:solidFill>
              </a:rPr>
              <a:t>Stores remote machine IP and credentials</a:t>
            </a:r>
            <a:endParaRPr lang="en-IN" dirty="0">
              <a:solidFill>
                <a:schemeClr val="bg1">
                  <a:lumMod val="75000"/>
                </a:schemeClr>
              </a:solidFill>
            </a:endParaRPr>
          </a:p>
        </p:txBody>
      </p:sp>
    </p:spTree>
    <p:extLst>
      <p:ext uri="{BB962C8B-B14F-4D97-AF65-F5344CB8AC3E}">
        <p14:creationId xmlns:p14="http://schemas.microsoft.com/office/powerpoint/2010/main" val="174232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39735"/>
          </a:xfrm>
          <a:prstGeom prst="rect">
            <a:avLst/>
          </a:prstGeom>
        </p:spPr>
      </p:pic>
      <p:sp>
        <p:nvSpPr>
          <p:cNvPr id="3" name="Text 0"/>
          <p:cNvSpPr/>
          <p:nvPr/>
        </p:nvSpPr>
        <p:spPr>
          <a:xfrm>
            <a:off x="739140" y="3221474"/>
            <a:ext cx="6889433" cy="659844"/>
          </a:xfrm>
          <a:prstGeom prst="rect">
            <a:avLst/>
          </a:prstGeom>
          <a:noFill/>
          <a:ln/>
        </p:spPr>
        <p:txBody>
          <a:bodyPr wrap="none" lIns="0" tIns="0" rIns="0" bIns="0" rtlCol="0" anchor="t"/>
          <a:lstStyle/>
          <a:p>
            <a:pPr marL="0" indent="0" algn="l">
              <a:lnSpc>
                <a:spcPts val="5150"/>
              </a:lnSpc>
              <a:buNone/>
            </a:pPr>
            <a:r>
              <a:rPr lang="en-US" sz="4150" dirty="0">
                <a:solidFill>
                  <a:srgbClr val="FEFEFE"/>
                </a:solidFill>
                <a:latin typeface="Instrument Sans Medium" pitchFamily="34" charset="0"/>
                <a:ea typeface="Instrument Sans Medium" pitchFamily="34" charset="-122"/>
                <a:cs typeface="Instrument Sans Medium" pitchFamily="34" charset="-120"/>
              </a:rPr>
              <a:t>Benefits &amp; Future Directions</a:t>
            </a:r>
            <a:endParaRPr lang="en-US" sz="4150" dirty="0"/>
          </a:p>
        </p:txBody>
      </p:sp>
      <p:sp>
        <p:nvSpPr>
          <p:cNvPr id="4" name="Text 1"/>
          <p:cNvSpPr/>
          <p:nvPr/>
        </p:nvSpPr>
        <p:spPr>
          <a:xfrm>
            <a:off x="739140" y="4303514"/>
            <a:ext cx="4172903" cy="696873"/>
          </a:xfrm>
          <a:prstGeom prst="rect">
            <a:avLst/>
          </a:prstGeom>
          <a:noFill/>
          <a:ln/>
        </p:spPr>
        <p:txBody>
          <a:bodyPr wrap="none" lIns="0" tIns="0" rIns="0" bIns="0" rtlCol="0" anchor="t"/>
          <a:lstStyle/>
          <a:p>
            <a:pPr marL="0" indent="0" algn="ctr">
              <a:lnSpc>
                <a:spcPts val="5450"/>
              </a:lnSpc>
              <a:buNone/>
            </a:pPr>
            <a:r>
              <a:rPr lang="en-US" sz="5450" dirty="0">
                <a:solidFill>
                  <a:srgbClr val="BFBFBF"/>
                </a:solidFill>
                <a:latin typeface="Instrument Sans Medium" pitchFamily="34" charset="0"/>
                <a:ea typeface="Instrument Sans Medium" pitchFamily="34" charset="-122"/>
                <a:cs typeface="Instrument Sans Medium" pitchFamily="34" charset="-120"/>
              </a:rPr>
              <a:t>100%</a:t>
            </a:r>
            <a:endParaRPr lang="en-US" sz="5450" dirty="0"/>
          </a:p>
        </p:txBody>
      </p:sp>
      <p:sp>
        <p:nvSpPr>
          <p:cNvPr id="5" name="Text 2"/>
          <p:cNvSpPr/>
          <p:nvPr/>
        </p:nvSpPr>
        <p:spPr>
          <a:xfrm>
            <a:off x="1505664" y="5264229"/>
            <a:ext cx="2639735" cy="329922"/>
          </a:xfrm>
          <a:prstGeom prst="rect">
            <a:avLst/>
          </a:prstGeom>
          <a:noFill/>
          <a:ln/>
        </p:spPr>
        <p:txBody>
          <a:bodyPr wrap="none" lIns="0" tIns="0" rIns="0" bIns="0" rtlCol="0" anchor="t"/>
          <a:lstStyle/>
          <a:p>
            <a:pPr marL="0" indent="0" algn="ctr">
              <a:lnSpc>
                <a:spcPts val="2550"/>
              </a:lnSpc>
              <a:buNone/>
            </a:pPr>
            <a:r>
              <a:rPr lang="en-US" sz="2050" dirty="0">
                <a:solidFill>
                  <a:srgbClr val="BFBFBF"/>
                </a:solidFill>
                <a:latin typeface="Instrument Sans Medium" pitchFamily="34" charset="0"/>
                <a:ea typeface="Instrument Sans Medium" pitchFamily="34" charset="-122"/>
                <a:cs typeface="Instrument Sans Medium" pitchFamily="34" charset="-120"/>
              </a:rPr>
              <a:t>Reproducibility</a:t>
            </a:r>
            <a:endParaRPr lang="en-US" sz="2050" dirty="0"/>
          </a:p>
        </p:txBody>
      </p:sp>
      <p:sp>
        <p:nvSpPr>
          <p:cNvPr id="6" name="Text 3"/>
          <p:cNvSpPr/>
          <p:nvPr/>
        </p:nvSpPr>
        <p:spPr>
          <a:xfrm>
            <a:off x="739140" y="5720834"/>
            <a:ext cx="4172903" cy="675799"/>
          </a:xfrm>
          <a:prstGeom prst="rect">
            <a:avLst/>
          </a:prstGeom>
          <a:noFill/>
          <a:ln/>
        </p:spPr>
        <p:txBody>
          <a:bodyPr wrap="square" lIns="0" tIns="0" rIns="0" bIns="0" rtlCol="0" anchor="t"/>
          <a:lstStyle/>
          <a:p>
            <a:pPr marL="0" indent="0" algn="ctr">
              <a:lnSpc>
                <a:spcPts val="2650"/>
              </a:lnSpc>
              <a:buNone/>
            </a:pPr>
            <a:r>
              <a:rPr lang="en-US" sz="1650" dirty="0">
                <a:solidFill>
                  <a:srgbClr val="BFBFBF"/>
                </a:solidFill>
                <a:latin typeface="Open Sans" pitchFamily="34" charset="0"/>
                <a:ea typeface="Open Sans" pitchFamily="34" charset="-122"/>
                <a:cs typeface="Open Sans" pitchFamily="34" charset="-120"/>
              </a:rPr>
              <a:t>Ensures identical environments across all systems</a:t>
            </a:r>
            <a:endParaRPr lang="en-US" sz="1650" dirty="0"/>
          </a:p>
        </p:txBody>
      </p:sp>
      <p:sp>
        <p:nvSpPr>
          <p:cNvPr id="7" name="Text 4"/>
          <p:cNvSpPr/>
          <p:nvPr/>
        </p:nvSpPr>
        <p:spPr>
          <a:xfrm>
            <a:off x="5228749" y="4303514"/>
            <a:ext cx="4172903" cy="696873"/>
          </a:xfrm>
          <a:prstGeom prst="rect">
            <a:avLst/>
          </a:prstGeom>
          <a:noFill/>
          <a:ln/>
        </p:spPr>
        <p:txBody>
          <a:bodyPr wrap="none" lIns="0" tIns="0" rIns="0" bIns="0" rtlCol="0" anchor="t"/>
          <a:lstStyle/>
          <a:p>
            <a:pPr marL="0" indent="0" algn="ctr">
              <a:lnSpc>
                <a:spcPts val="5450"/>
              </a:lnSpc>
              <a:buNone/>
            </a:pPr>
            <a:r>
              <a:rPr lang="en-US" sz="5450" dirty="0">
                <a:solidFill>
                  <a:srgbClr val="BFBFBF"/>
                </a:solidFill>
                <a:latin typeface="Instrument Sans Medium" pitchFamily="34" charset="0"/>
                <a:ea typeface="Instrument Sans Medium" pitchFamily="34" charset="-122"/>
                <a:cs typeface="Instrument Sans Medium" pitchFamily="34" charset="-120"/>
              </a:rPr>
              <a:t>75%</a:t>
            </a:r>
            <a:endParaRPr lang="en-US" sz="5450" dirty="0"/>
          </a:p>
        </p:txBody>
      </p:sp>
      <p:sp>
        <p:nvSpPr>
          <p:cNvPr id="8" name="Text 5"/>
          <p:cNvSpPr/>
          <p:nvPr/>
        </p:nvSpPr>
        <p:spPr>
          <a:xfrm>
            <a:off x="5995273" y="5264229"/>
            <a:ext cx="2639735" cy="329922"/>
          </a:xfrm>
          <a:prstGeom prst="rect">
            <a:avLst/>
          </a:prstGeom>
          <a:noFill/>
          <a:ln/>
        </p:spPr>
        <p:txBody>
          <a:bodyPr wrap="none" lIns="0" tIns="0" rIns="0" bIns="0" rtlCol="0" anchor="t"/>
          <a:lstStyle/>
          <a:p>
            <a:pPr marL="0" indent="0" algn="ctr">
              <a:lnSpc>
                <a:spcPts val="2550"/>
              </a:lnSpc>
              <a:buNone/>
            </a:pPr>
            <a:r>
              <a:rPr lang="en-US" sz="2050" dirty="0">
                <a:solidFill>
                  <a:srgbClr val="BFBFBF"/>
                </a:solidFill>
                <a:latin typeface="Instrument Sans Medium" pitchFamily="34" charset="0"/>
                <a:ea typeface="Instrument Sans Medium" pitchFamily="34" charset="-122"/>
                <a:cs typeface="Instrument Sans Medium" pitchFamily="34" charset="-120"/>
              </a:rPr>
              <a:t>Time Saved</a:t>
            </a:r>
            <a:endParaRPr lang="en-US" sz="2050" dirty="0"/>
          </a:p>
        </p:txBody>
      </p:sp>
      <p:sp>
        <p:nvSpPr>
          <p:cNvPr id="9" name="Text 6"/>
          <p:cNvSpPr/>
          <p:nvPr/>
        </p:nvSpPr>
        <p:spPr>
          <a:xfrm>
            <a:off x="5228749" y="5720834"/>
            <a:ext cx="4172903" cy="337899"/>
          </a:xfrm>
          <a:prstGeom prst="rect">
            <a:avLst/>
          </a:prstGeom>
          <a:noFill/>
          <a:ln/>
        </p:spPr>
        <p:txBody>
          <a:bodyPr wrap="none" lIns="0" tIns="0" rIns="0" bIns="0" rtlCol="0" anchor="t"/>
          <a:lstStyle/>
          <a:p>
            <a:pPr marL="0" indent="0" algn="ctr">
              <a:lnSpc>
                <a:spcPts val="2650"/>
              </a:lnSpc>
              <a:buNone/>
            </a:pPr>
            <a:r>
              <a:rPr lang="en-US" sz="1650" dirty="0">
                <a:solidFill>
                  <a:srgbClr val="BFBFBF"/>
                </a:solidFill>
                <a:latin typeface="Open Sans" pitchFamily="34" charset="0"/>
                <a:ea typeface="Open Sans" pitchFamily="34" charset="-122"/>
                <a:cs typeface="Open Sans" pitchFamily="34" charset="-120"/>
              </a:rPr>
              <a:t>Reduces debugging and setup time</a:t>
            </a:r>
            <a:endParaRPr lang="en-US" sz="1650" dirty="0"/>
          </a:p>
        </p:txBody>
      </p:sp>
      <p:sp>
        <p:nvSpPr>
          <p:cNvPr id="10" name="Text 7"/>
          <p:cNvSpPr/>
          <p:nvPr/>
        </p:nvSpPr>
        <p:spPr>
          <a:xfrm>
            <a:off x="9718358" y="4303514"/>
            <a:ext cx="4172903" cy="696873"/>
          </a:xfrm>
          <a:prstGeom prst="rect">
            <a:avLst/>
          </a:prstGeom>
          <a:noFill/>
          <a:ln/>
        </p:spPr>
        <p:txBody>
          <a:bodyPr wrap="none" lIns="0" tIns="0" rIns="0" bIns="0" rtlCol="0" anchor="t"/>
          <a:lstStyle/>
          <a:p>
            <a:pPr marL="0" indent="0" algn="ctr">
              <a:lnSpc>
                <a:spcPts val="5450"/>
              </a:lnSpc>
              <a:buNone/>
            </a:pPr>
            <a:r>
              <a:rPr lang="en-US" sz="5450" dirty="0">
                <a:solidFill>
                  <a:srgbClr val="BFBFBF"/>
                </a:solidFill>
                <a:latin typeface="Instrument Sans Medium" pitchFamily="34" charset="0"/>
                <a:ea typeface="Instrument Sans Medium" pitchFamily="34" charset="-122"/>
                <a:cs typeface="Instrument Sans Medium" pitchFamily="34" charset="-120"/>
              </a:rPr>
              <a:t>3</a:t>
            </a:r>
            <a:endParaRPr lang="en-US" sz="5450" dirty="0"/>
          </a:p>
        </p:txBody>
      </p:sp>
      <p:sp>
        <p:nvSpPr>
          <p:cNvPr id="11" name="Text 8"/>
          <p:cNvSpPr/>
          <p:nvPr/>
        </p:nvSpPr>
        <p:spPr>
          <a:xfrm>
            <a:off x="10484882" y="5264229"/>
            <a:ext cx="2639735" cy="329922"/>
          </a:xfrm>
          <a:prstGeom prst="rect">
            <a:avLst/>
          </a:prstGeom>
          <a:noFill/>
          <a:ln/>
        </p:spPr>
        <p:txBody>
          <a:bodyPr wrap="none" lIns="0" tIns="0" rIns="0" bIns="0" rtlCol="0" anchor="t"/>
          <a:lstStyle/>
          <a:p>
            <a:pPr marL="0" indent="0" algn="ctr">
              <a:lnSpc>
                <a:spcPts val="2550"/>
              </a:lnSpc>
              <a:buNone/>
            </a:pPr>
            <a:r>
              <a:rPr lang="en-US" sz="2050" dirty="0">
                <a:solidFill>
                  <a:srgbClr val="BFBFBF"/>
                </a:solidFill>
                <a:latin typeface="Instrument Sans Medium" pitchFamily="34" charset="0"/>
                <a:ea typeface="Instrument Sans Medium" pitchFamily="34" charset="-122"/>
                <a:cs typeface="Instrument Sans Medium" pitchFamily="34" charset="-120"/>
              </a:rPr>
              <a:t>Platforms</a:t>
            </a:r>
            <a:endParaRPr lang="en-US" sz="2050" dirty="0"/>
          </a:p>
        </p:txBody>
      </p:sp>
      <p:sp>
        <p:nvSpPr>
          <p:cNvPr id="12" name="Text 9"/>
          <p:cNvSpPr/>
          <p:nvPr/>
        </p:nvSpPr>
        <p:spPr>
          <a:xfrm>
            <a:off x="9718358" y="5720834"/>
            <a:ext cx="4172903" cy="675799"/>
          </a:xfrm>
          <a:prstGeom prst="rect">
            <a:avLst/>
          </a:prstGeom>
          <a:noFill/>
          <a:ln/>
        </p:spPr>
        <p:txBody>
          <a:bodyPr wrap="square" lIns="0" tIns="0" rIns="0" bIns="0" rtlCol="0" anchor="t"/>
          <a:lstStyle/>
          <a:p>
            <a:pPr marL="0" indent="0" algn="ctr">
              <a:lnSpc>
                <a:spcPts val="2650"/>
              </a:lnSpc>
              <a:buNone/>
            </a:pPr>
            <a:r>
              <a:rPr lang="en-US" sz="1650" dirty="0">
                <a:solidFill>
                  <a:srgbClr val="BFBFBF"/>
                </a:solidFill>
                <a:latin typeface="Open Sans" pitchFamily="34" charset="0"/>
                <a:ea typeface="Open Sans" pitchFamily="34" charset="-122"/>
                <a:cs typeface="Open Sans" pitchFamily="34" charset="-120"/>
              </a:rPr>
              <a:t>Works seamlessly on Linux, Windows, and macOS</a:t>
            </a:r>
            <a:endParaRPr lang="en-US" sz="1650" dirty="0"/>
          </a:p>
        </p:txBody>
      </p:sp>
      <p:sp>
        <p:nvSpPr>
          <p:cNvPr id="13" name="Text 10"/>
          <p:cNvSpPr/>
          <p:nvPr/>
        </p:nvSpPr>
        <p:spPr>
          <a:xfrm>
            <a:off x="739140" y="6634162"/>
            <a:ext cx="13152120" cy="1013698"/>
          </a:xfrm>
          <a:prstGeom prst="rect">
            <a:avLst/>
          </a:prstGeom>
          <a:noFill/>
          <a:ln/>
        </p:spPr>
        <p:txBody>
          <a:bodyPr wrap="squar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This project successfully automated ML environment setup and training using Docker and Ansible, solving reproducibility issues and aligning with real-world MLOps practices. Future enhancements include adding a REST API with Flask/FastAPI, automating CI/CD via GitHub Actions, and scaling the solution using Kubernetes.</a:t>
            </a:r>
            <a:endParaRPr lang="en-US" sz="1650" dirty="0"/>
          </a:p>
        </p:txBody>
      </p:sp>
      <p:sp>
        <p:nvSpPr>
          <p:cNvPr id="14" name="Rectangle 13">
            <a:extLst>
              <a:ext uri="{FF2B5EF4-FFF2-40B4-BE49-F238E27FC236}">
                <a16:creationId xmlns:a16="http://schemas.microsoft.com/office/drawing/2014/main" id="{7C295AE1-8792-56EF-909E-3147C51FFC0B}"/>
              </a:ext>
            </a:extLst>
          </p:cNvPr>
          <p:cNvSpPr/>
          <p:nvPr/>
        </p:nvSpPr>
        <p:spPr>
          <a:xfrm>
            <a:off x="12478214" y="7460166"/>
            <a:ext cx="2029522" cy="646770"/>
          </a:xfrm>
          <a:prstGeom prst="rect">
            <a:avLst/>
          </a:prstGeom>
          <a:solidFill>
            <a:srgbClr val="1F1F1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a:solidFill>
                  <a:srgbClr val="1F1F1F"/>
                </a:solidFill>
              </a:ln>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628</Words>
  <Application>Microsoft Office PowerPoint</Application>
  <PresentationFormat>Custom</PresentationFormat>
  <Paragraphs>92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Instrument Sans Medium</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Muheet Alam</cp:lastModifiedBy>
  <cp:revision>5</cp:revision>
  <dcterms:created xsi:type="dcterms:W3CDTF">2025-04-23T06:07:46Z</dcterms:created>
  <dcterms:modified xsi:type="dcterms:W3CDTF">2025-04-24T04:13:57Z</dcterms:modified>
</cp:coreProperties>
</file>